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notesMasterIdLst>
    <p:notesMasterId r:id="rId13"/>
  </p:notesMasterIdLst>
  <p:sldIdLst>
    <p:sldId id="257" r:id="rId2"/>
    <p:sldId id="371" r:id="rId3"/>
    <p:sldId id="461" r:id="rId4"/>
    <p:sldId id="462" r:id="rId5"/>
    <p:sldId id="464" r:id="rId6"/>
    <p:sldId id="436" r:id="rId7"/>
    <p:sldId id="391" r:id="rId8"/>
    <p:sldId id="454" r:id="rId9"/>
    <p:sldId id="465" r:id="rId10"/>
    <p:sldId id="466" r:id="rId11"/>
    <p:sldId id="444" r:id="rId12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bert Speksnijder" initials="RJ" lastIdx="12" clrIdx="0">
    <p:extLst>
      <p:ext uri="{19B8F6BF-5375-455C-9EA6-DF929625EA0E}">
        <p15:presenceInfo xmlns:p15="http://schemas.microsoft.com/office/powerpoint/2012/main" userId="Robert Speksnijder" providerId="None"/>
      </p:ext>
    </p:extLst>
  </p:cmAuthor>
  <p:cmAuthor id="2" name="Fisher, Oliver (Transformation) " initials="OLF" lastIdx="3" clrIdx="1">
    <p:extLst>
      <p:ext uri="{19B8F6BF-5375-455C-9EA6-DF929625EA0E}">
        <p15:presenceInfo xmlns:p15="http://schemas.microsoft.com/office/powerpoint/2012/main" userId="Fisher, Oliver (Transformation) " providerId="None"/>
      </p:ext>
    </p:extLst>
  </p:cmAuthor>
  <p:cmAuthor id="3" name="Tony Sloan" initials="TS" lastIdx="3" clrIdx="2">
    <p:extLst>
      <p:ext uri="{19B8F6BF-5375-455C-9EA6-DF929625EA0E}">
        <p15:presenceInfo xmlns:p15="http://schemas.microsoft.com/office/powerpoint/2012/main" userId="Tony Slo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AC46"/>
    <a:srgbClr val="F68E38"/>
    <a:srgbClr val="E84680"/>
    <a:srgbClr val="00ACAC"/>
    <a:srgbClr val="008D8E"/>
    <a:srgbClr val="D31B5D"/>
    <a:srgbClr val="3399FF"/>
    <a:srgbClr val="008000"/>
    <a:srgbClr val="D30B54"/>
    <a:srgbClr val="EF72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97" autoAdjust="0"/>
    <p:restoredTop sz="91484" autoAdjust="0"/>
  </p:normalViewPr>
  <p:slideViewPr>
    <p:cSldViewPr snapToGrid="0">
      <p:cViewPr varScale="1">
        <p:scale>
          <a:sx n="116" d="100"/>
          <a:sy n="116" d="100"/>
        </p:scale>
        <p:origin x="1440" y="108"/>
      </p:cViewPr>
      <p:guideLst/>
    </p:cSldViewPr>
  </p:slideViewPr>
  <p:outlineViewPr>
    <p:cViewPr>
      <p:scale>
        <a:sx n="33" d="100"/>
        <a:sy n="33" d="100"/>
      </p:scale>
      <p:origin x="0" y="-12452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notesViewPr>
    <p:cSldViewPr snapToGrid="0">
      <p:cViewPr>
        <p:scale>
          <a:sx n="90" d="100"/>
          <a:sy n="90" d="100"/>
        </p:scale>
        <p:origin x="188" y="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262685-E03A-4C05-9313-D72580E0997C}" type="doc">
      <dgm:prSet loTypeId="urn:microsoft.com/office/officeart/2005/8/layout/process1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GB"/>
        </a:p>
      </dgm:t>
    </dgm:pt>
    <dgm:pt modelId="{F9BCF81E-67FF-42BA-BCB8-CB8950622742}">
      <dgm:prSet phldrT="[Text]" custT="1"/>
      <dgm:spPr/>
      <dgm:t>
        <a:bodyPr/>
        <a:lstStyle/>
        <a:p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Spreadsheets</a:t>
          </a:r>
          <a:endParaRPr lang="en-GB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4ACBC4A-FAD0-4275-9415-FAEDE39B4E3D}" type="parTrans" cxnId="{FA4306F6-0254-4C46-BDD3-4AFC865725F5}">
      <dgm:prSet/>
      <dgm:spPr/>
      <dgm:t>
        <a:bodyPr/>
        <a:lstStyle/>
        <a:p>
          <a:endParaRPr lang="en-GB" sz="1400"/>
        </a:p>
      </dgm:t>
    </dgm:pt>
    <dgm:pt modelId="{D205440F-44F1-4456-A27F-B96904865945}" type="sibTrans" cxnId="{FA4306F6-0254-4C46-BDD3-4AFC865725F5}">
      <dgm:prSet custT="1"/>
      <dgm:spPr/>
      <dgm:t>
        <a:bodyPr/>
        <a:lstStyle/>
        <a:p>
          <a:r>
            <a:rPr lang="en-US" sz="1100" dirty="0" smtClean="0"/>
            <a:t>Mandatory digital link</a:t>
          </a:r>
          <a:endParaRPr lang="en-GB" sz="1100" dirty="0"/>
        </a:p>
      </dgm:t>
    </dgm:pt>
    <dgm:pt modelId="{A9E9566A-E045-4FFB-92D6-073C6045AC6B}">
      <dgm:prSet phldrT="[Text]" custT="1"/>
      <dgm:spPr/>
      <dgm:t>
        <a:bodyPr/>
        <a:lstStyle/>
        <a:p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Bridging/</a:t>
          </a:r>
        </a:p>
        <a:p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Linking software</a:t>
          </a:r>
          <a:endParaRPr lang="en-GB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CDC0E9A-1951-412E-8C5A-118DE133CD57}" type="parTrans" cxnId="{154F533A-930F-4874-9C2C-845C616612AB}">
      <dgm:prSet/>
      <dgm:spPr/>
      <dgm:t>
        <a:bodyPr/>
        <a:lstStyle/>
        <a:p>
          <a:endParaRPr lang="en-GB" sz="1400"/>
        </a:p>
      </dgm:t>
    </dgm:pt>
    <dgm:pt modelId="{D81701F5-1673-4AA8-8DA0-5C42880482A9}" type="sibTrans" cxnId="{154F533A-930F-4874-9C2C-845C616612AB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US" sz="1200" dirty="0" smtClean="0"/>
            <a:t>API</a:t>
          </a:r>
          <a:endParaRPr lang="en-GB" sz="1200" dirty="0"/>
        </a:p>
      </dgm:t>
    </dgm:pt>
    <dgm:pt modelId="{0378B748-C4CD-4C58-9E33-731876EEB8F8}">
      <dgm:prSet custT="1"/>
      <dgm:spPr/>
      <dgm:t>
        <a:bodyPr/>
        <a:lstStyle/>
        <a:p>
          <a:pPr algn="l"/>
          <a:r>
            <a:rPr lang="en-US" sz="1500" dirty="0" smtClean="0">
              <a:latin typeface="Arial" panose="020B0604020202020204" pitchFamily="34" charset="0"/>
              <a:cs typeface="Arial" panose="020B0604020202020204" pitchFamily="34" charset="0"/>
            </a:rPr>
            <a:t>VAT Group member 1 (XML)</a:t>
          </a:r>
        </a:p>
        <a:p>
          <a:pPr algn="l"/>
          <a:r>
            <a:rPr lang="en-US" sz="1500" dirty="0" smtClean="0">
              <a:latin typeface="Arial" panose="020B0604020202020204" pitchFamily="34" charset="0"/>
              <a:cs typeface="Arial" panose="020B0604020202020204" pitchFamily="34" charset="0"/>
            </a:rPr>
            <a:t>VAT Group member 2 (Spreadsheet)</a:t>
          </a:r>
        </a:p>
        <a:p>
          <a:pPr algn="l"/>
          <a:r>
            <a:rPr lang="en-US" sz="1500" dirty="0" smtClean="0">
              <a:latin typeface="Arial" panose="020B0604020202020204" pitchFamily="34" charset="0"/>
              <a:cs typeface="Arial" panose="020B0604020202020204" pitchFamily="34" charset="0"/>
            </a:rPr>
            <a:t>VAT Group member 3 (XML</a:t>
          </a:r>
          <a:r>
            <a:rPr lang="en-US" sz="1500" dirty="0" smtClean="0"/>
            <a:t>)</a:t>
          </a:r>
          <a:endParaRPr lang="en-GB" sz="1800" dirty="0"/>
        </a:p>
      </dgm:t>
    </dgm:pt>
    <dgm:pt modelId="{9591732F-109D-45CC-9E28-DD8A5AAD0DF4}" type="parTrans" cxnId="{8F08AFB6-7E3D-4391-980C-DEABC2A5930A}">
      <dgm:prSet/>
      <dgm:spPr/>
      <dgm:t>
        <a:bodyPr/>
        <a:lstStyle/>
        <a:p>
          <a:endParaRPr lang="en-GB"/>
        </a:p>
      </dgm:t>
    </dgm:pt>
    <dgm:pt modelId="{C1D851C1-B824-4955-9E37-5BEBF9010F63}" type="sibTrans" cxnId="{8F08AFB6-7E3D-4391-980C-DEABC2A5930A}">
      <dgm:prSet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en-US" sz="1300" dirty="0" smtClean="0"/>
            <a:t>Digital link</a:t>
          </a:r>
          <a:endParaRPr lang="en-GB" sz="1300" dirty="0"/>
        </a:p>
      </dgm:t>
    </dgm:pt>
    <dgm:pt modelId="{A91F2787-0365-421B-9670-3BA75D29000F}">
      <dgm:prSet custT="1"/>
      <dgm:spPr/>
      <dgm:t>
        <a:bodyPr/>
        <a:lstStyle/>
        <a:p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VAT return submitted to HMRC</a:t>
          </a:r>
          <a:endParaRPr lang="en-GB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27BE210-DCE5-4A0E-BAB9-6284D527BF14}" type="parTrans" cxnId="{53093B97-1217-40AF-AB8C-FE93AF128E19}">
      <dgm:prSet/>
      <dgm:spPr/>
      <dgm:t>
        <a:bodyPr/>
        <a:lstStyle/>
        <a:p>
          <a:endParaRPr lang="en-GB"/>
        </a:p>
      </dgm:t>
    </dgm:pt>
    <dgm:pt modelId="{5A362124-7502-4C41-8DC2-E68650179C59}" type="sibTrans" cxnId="{53093B97-1217-40AF-AB8C-FE93AF128E19}">
      <dgm:prSet/>
      <dgm:spPr/>
      <dgm:t>
        <a:bodyPr/>
        <a:lstStyle/>
        <a:p>
          <a:endParaRPr lang="en-GB"/>
        </a:p>
      </dgm:t>
    </dgm:pt>
    <dgm:pt modelId="{032B5AB3-A9F2-46D4-9BAD-B7EE00F5F07D}" type="pres">
      <dgm:prSet presAssocID="{72262685-E03A-4C05-9313-D72580E0997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24DF0CC-53F9-489C-B100-089906FEF3B2}" type="pres">
      <dgm:prSet presAssocID="{0378B748-C4CD-4C58-9E33-731876EEB8F8}" presName="node" presStyleLbl="node1" presStyleIdx="0" presStyleCnt="4" custScaleX="166401" custLinFactNeighborX="-24024" custLinFactNeighborY="-135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38115C7-6636-42FF-A69A-23FC5299C48A}" type="pres">
      <dgm:prSet presAssocID="{C1D851C1-B824-4955-9E37-5BEBF9010F63}" presName="sibTrans" presStyleLbl="sibTrans2D1" presStyleIdx="0" presStyleCnt="3" custScaleX="182349" custScaleY="126221" custLinFactNeighborX="-2336"/>
      <dgm:spPr/>
      <dgm:t>
        <a:bodyPr/>
        <a:lstStyle/>
        <a:p>
          <a:endParaRPr lang="en-GB"/>
        </a:p>
      </dgm:t>
    </dgm:pt>
    <dgm:pt modelId="{D1459336-6F2F-4A16-820F-2ABDE431B93E}" type="pres">
      <dgm:prSet presAssocID="{C1D851C1-B824-4955-9E37-5BEBF9010F63}" presName="connectorText" presStyleLbl="sibTrans2D1" presStyleIdx="0" presStyleCnt="3"/>
      <dgm:spPr/>
      <dgm:t>
        <a:bodyPr/>
        <a:lstStyle/>
        <a:p>
          <a:endParaRPr lang="en-GB"/>
        </a:p>
      </dgm:t>
    </dgm:pt>
    <dgm:pt modelId="{BFC19C37-EBF0-40DE-85D8-8EF49277301C}" type="pres">
      <dgm:prSet presAssocID="{F9BCF81E-67FF-42BA-BCB8-CB8950622742}" presName="node" presStyleLbl="node1" presStyleIdx="1" presStyleCnt="4" custScaleX="79822" custLinFactNeighborX="-9687" custLinFactNeighborY="38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0019F03-CD8C-4C09-9F10-AFB8C54F76FE}" type="pres">
      <dgm:prSet presAssocID="{D205440F-44F1-4456-A27F-B96904865945}" presName="sibTrans" presStyleLbl="sibTrans2D1" presStyleIdx="1" presStyleCnt="3" custScaleX="232756" custScaleY="134436" custLinFactNeighborX="0" custLinFactNeighborY="7373"/>
      <dgm:spPr/>
      <dgm:t>
        <a:bodyPr/>
        <a:lstStyle/>
        <a:p>
          <a:endParaRPr lang="en-GB"/>
        </a:p>
      </dgm:t>
    </dgm:pt>
    <dgm:pt modelId="{73FB9389-F681-4D48-88F7-7F07264140D8}" type="pres">
      <dgm:prSet presAssocID="{D205440F-44F1-4456-A27F-B96904865945}" presName="connectorText" presStyleLbl="sibTrans2D1" presStyleIdx="1" presStyleCnt="3"/>
      <dgm:spPr/>
      <dgm:t>
        <a:bodyPr/>
        <a:lstStyle/>
        <a:p>
          <a:endParaRPr lang="en-GB"/>
        </a:p>
      </dgm:t>
    </dgm:pt>
    <dgm:pt modelId="{D83B9FF8-ABE2-4051-9071-F4EF29B6688F}" type="pres">
      <dgm:prSet presAssocID="{A9E9566A-E045-4FFB-92D6-073C6045AC6B}" presName="node" presStyleLbl="node1" presStyleIdx="2" presStyleCnt="4" custScaleX="74885" custLinFactNeighborX="1922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7274071-7C33-457C-A18C-F8B059C4F268}" type="pres">
      <dgm:prSet presAssocID="{D81701F5-1673-4AA8-8DA0-5C42880482A9}" presName="sibTrans" presStyleLbl="sibTrans2D1" presStyleIdx="2" presStyleCnt="3" custScaleX="180306" custScaleY="133602" custLinFactNeighborX="3482"/>
      <dgm:spPr/>
      <dgm:t>
        <a:bodyPr/>
        <a:lstStyle/>
        <a:p>
          <a:endParaRPr lang="en-GB"/>
        </a:p>
      </dgm:t>
    </dgm:pt>
    <dgm:pt modelId="{4ECB0E00-2154-42D1-9766-513EC4DAD537}" type="pres">
      <dgm:prSet presAssocID="{D81701F5-1673-4AA8-8DA0-5C42880482A9}" presName="connectorText" presStyleLbl="sibTrans2D1" presStyleIdx="2" presStyleCnt="3"/>
      <dgm:spPr/>
      <dgm:t>
        <a:bodyPr/>
        <a:lstStyle/>
        <a:p>
          <a:endParaRPr lang="en-GB"/>
        </a:p>
      </dgm:t>
    </dgm:pt>
    <dgm:pt modelId="{7BED9100-417A-40C6-93EF-125582B62D11}" type="pres">
      <dgm:prSet presAssocID="{A91F2787-0365-421B-9670-3BA75D29000F}" presName="node" presStyleLbl="node1" presStyleIdx="3" presStyleCnt="4" custScaleX="72174" custLinFactNeighborX="967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AC05326-E0D6-4F0D-977E-21C8E76D6644}" type="presOf" srcId="{0378B748-C4CD-4C58-9E33-731876EEB8F8}" destId="{F24DF0CC-53F9-489C-B100-089906FEF3B2}" srcOrd="0" destOrd="0" presId="urn:microsoft.com/office/officeart/2005/8/layout/process1"/>
    <dgm:cxn modelId="{53093B97-1217-40AF-AB8C-FE93AF128E19}" srcId="{72262685-E03A-4C05-9313-D72580E0997C}" destId="{A91F2787-0365-421B-9670-3BA75D29000F}" srcOrd="3" destOrd="0" parTransId="{C27BE210-DCE5-4A0E-BAB9-6284D527BF14}" sibTransId="{5A362124-7502-4C41-8DC2-E68650179C59}"/>
    <dgm:cxn modelId="{FA4306F6-0254-4C46-BDD3-4AFC865725F5}" srcId="{72262685-E03A-4C05-9313-D72580E0997C}" destId="{F9BCF81E-67FF-42BA-BCB8-CB8950622742}" srcOrd="1" destOrd="0" parTransId="{74ACBC4A-FAD0-4275-9415-FAEDE39B4E3D}" sibTransId="{D205440F-44F1-4456-A27F-B96904865945}"/>
    <dgm:cxn modelId="{8F08AFB6-7E3D-4391-980C-DEABC2A5930A}" srcId="{72262685-E03A-4C05-9313-D72580E0997C}" destId="{0378B748-C4CD-4C58-9E33-731876EEB8F8}" srcOrd="0" destOrd="0" parTransId="{9591732F-109D-45CC-9E28-DD8A5AAD0DF4}" sibTransId="{C1D851C1-B824-4955-9E37-5BEBF9010F63}"/>
    <dgm:cxn modelId="{B8EDF903-AA11-4BB3-AD34-FEDFDDF86114}" type="presOf" srcId="{72262685-E03A-4C05-9313-D72580E0997C}" destId="{032B5AB3-A9F2-46D4-9BAD-B7EE00F5F07D}" srcOrd="0" destOrd="0" presId="urn:microsoft.com/office/officeart/2005/8/layout/process1"/>
    <dgm:cxn modelId="{6D6313E8-9722-4C56-9B5F-5AD5E55E66DC}" type="presOf" srcId="{C1D851C1-B824-4955-9E37-5BEBF9010F63}" destId="{D1459336-6F2F-4A16-820F-2ABDE431B93E}" srcOrd="1" destOrd="0" presId="urn:microsoft.com/office/officeart/2005/8/layout/process1"/>
    <dgm:cxn modelId="{304E8F51-D45A-4657-9B18-EB2D1072AA1C}" type="presOf" srcId="{D81701F5-1673-4AA8-8DA0-5C42880482A9}" destId="{17274071-7C33-457C-A18C-F8B059C4F268}" srcOrd="0" destOrd="0" presId="urn:microsoft.com/office/officeart/2005/8/layout/process1"/>
    <dgm:cxn modelId="{F1FA09C4-6FE5-421B-BB7D-1547D52E1FDA}" type="presOf" srcId="{D205440F-44F1-4456-A27F-B96904865945}" destId="{73FB9389-F681-4D48-88F7-7F07264140D8}" srcOrd="1" destOrd="0" presId="urn:microsoft.com/office/officeart/2005/8/layout/process1"/>
    <dgm:cxn modelId="{7B97B7AC-F53D-4B18-95FE-81DA45828554}" type="presOf" srcId="{A91F2787-0365-421B-9670-3BA75D29000F}" destId="{7BED9100-417A-40C6-93EF-125582B62D11}" srcOrd="0" destOrd="0" presId="urn:microsoft.com/office/officeart/2005/8/layout/process1"/>
    <dgm:cxn modelId="{FAE5623F-A238-4A43-AE34-D584586364CD}" type="presOf" srcId="{A9E9566A-E045-4FFB-92D6-073C6045AC6B}" destId="{D83B9FF8-ABE2-4051-9071-F4EF29B6688F}" srcOrd="0" destOrd="0" presId="urn:microsoft.com/office/officeart/2005/8/layout/process1"/>
    <dgm:cxn modelId="{90BADD16-F5D5-426A-BE9F-536782002B52}" type="presOf" srcId="{F9BCF81E-67FF-42BA-BCB8-CB8950622742}" destId="{BFC19C37-EBF0-40DE-85D8-8EF49277301C}" srcOrd="0" destOrd="0" presId="urn:microsoft.com/office/officeart/2005/8/layout/process1"/>
    <dgm:cxn modelId="{E35CDA9C-F816-4121-9D25-FA67C64050EA}" type="presOf" srcId="{C1D851C1-B824-4955-9E37-5BEBF9010F63}" destId="{638115C7-6636-42FF-A69A-23FC5299C48A}" srcOrd="0" destOrd="0" presId="urn:microsoft.com/office/officeart/2005/8/layout/process1"/>
    <dgm:cxn modelId="{722191A0-8573-4235-924B-8E3DC5F1E73F}" type="presOf" srcId="{D205440F-44F1-4456-A27F-B96904865945}" destId="{50019F03-CD8C-4C09-9F10-AFB8C54F76FE}" srcOrd="0" destOrd="0" presId="urn:microsoft.com/office/officeart/2005/8/layout/process1"/>
    <dgm:cxn modelId="{AD752B07-EAD4-4FB7-99A9-090B67D2C294}" type="presOf" srcId="{D81701F5-1673-4AA8-8DA0-5C42880482A9}" destId="{4ECB0E00-2154-42D1-9766-513EC4DAD537}" srcOrd="1" destOrd="0" presId="urn:microsoft.com/office/officeart/2005/8/layout/process1"/>
    <dgm:cxn modelId="{154F533A-930F-4874-9C2C-845C616612AB}" srcId="{72262685-E03A-4C05-9313-D72580E0997C}" destId="{A9E9566A-E045-4FFB-92D6-073C6045AC6B}" srcOrd="2" destOrd="0" parTransId="{1CDC0E9A-1951-412E-8C5A-118DE133CD57}" sibTransId="{D81701F5-1673-4AA8-8DA0-5C42880482A9}"/>
    <dgm:cxn modelId="{87436276-DAFD-48D2-B121-361828A3120C}" type="presParOf" srcId="{032B5AB3-A9F2-46D4-9BAD-B7EE00F5F07D}" destId="{F24DF0CC-53F9-489C-B100-089906FEF3B2}" srcOrd="0" destOrd="0" presId="urn:microsoft.com/office/officeart/2005/8/layout/process1"/>
    <dgm:cxn modelId="{AC727FD3-C64F-42B8-B4AB-845F3BD6805C}" type="presParOf" srcId="{032B5AB3-A9F2-46D4-9BAD-B7EE00F5F07D}" destId="{638115C7-6636-42FF-A69A-23FC5299C48A}" srcOrd="1" destOrd="0" presId="urn:microsoft.com/office/officeart/2005/8/layout/process1"/>
    <dgm:cxn modelId="{92B47DEB-CE41-4C10-BD2A-C8A39AF4158C}" type="presParOf" srcId="{638115C7-6636-42FF-A69A-23FC5299C48A}" destId="{D1459336-6F2F-4A16-820F-2ABDE431B93E}" srcOrd="0" destOrd="0" presId="urn:microsoft.com/office/officeart/2005/8/layout/process1"/>
    <dgm:cxn modelId="{CAD7AD5E-8160-485B-B2C5-B2F8A639620A}" type="presParOf" srcId="{032B5AB3-A9F2-46D4-9BAD-B7EE00F5F07D}" destId="{BFC19C37-EBF0-40DE-85D8-8EF49277301C}" srcOrd="2" destOrd="0" presId="urn:microsoft.com/office/officeart/2005/8/layout/process1"/>
    <dgm:cxn modelId="{0CDD1D9D-D055-468A-950B-BC035A3492F3}" type="presParOf" srcId="{032B5AB3-A9F2-46D4-9BAD-B7EE00F5F07D}" destId="{50019F03-CD8C-4C09-9F10-AFB8C54F76FE}" srcOrd="3" destOrd="0" presId="urn:microsoft.com/office/officeart/2005/8/layout/process1"/>
    <dgm:cxn modelId="{AF4B8D30-4D6A-4520-9DE6-492CAFE6B086}" type="presParOf" srcId="{50019F03-CD8C-4C09-9F10-AFB8C54F76FE}" destId="{73FB9389-F681-4D48-88F7-7F07264140D8}" srcOrd="0" destOrd="0" presId="urn:microsoft.com/office/officeart/2005/8/layout/process1"/>
    <dgm:cxn modelId="{DFA967A0-A54F-4EC1-809E-DC3DF9658F90}" type="presParOf" srcId="{032B5AB3-A9F2-46D4-9BAD-B7EE00F5F07D}" destId="{D83B9FF8-ABE2-4051-9071-F4EF29B6688F}" srcOrd="4" destOrd="0" presId="urn:microsoft.com/office/officeart/2005/8/layout/process1"/>
    <dgm:cxn modelId="{07E64E41-D4CD-4F9F-A76E-0F96D98D848B}" type="presParOf" srcId="{032B5AB3-A9F2-46D4-9BAD-B7EE00F5F07D}" destId="{17274071-7C33-457C-A18C-F8B059C4F268}" srcOrd="5" destOrd="0" presId="urn:microsoft.com/office/officeart/2005/8/layout/process1"/>
    <dgm:cxn modelId="{C6B0C51A-CBF8-444C-AE1E-F58E40B6EBF8}" type="presParOf" srcId="{17274071-7C33-457C-A18C-F8B059C4F268}" destId="{4ECB0E00-2154-42D1-9766-513EC4DAD537}" srcOrd="0" destOrd="0" presId="urn:microsoft.com/office/officeart/2005/8/layout/process1"/>
    <dgm:cxn modelId="{6F48715F-E3EE-4D87-A8FA-540B0E83D031}" type="presParOf" srcId="{032B5AB3-A9F2-46D4-9BAD-B7EE00F5F07D}" destId="{7BED9100-417A-40C6-93EF-125582B62D11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2262685-E03A-4C05-9313-D72580E0997C}" type="doc">
      <dgm:prSet loTypeId="urn:microsoft.com/office/officeart/2005/8/layout/process1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GB"/>
        </a:p>
      </dgm:t>
    </dgm:pt>
    <dgm:pt modelId="{A9E9566A-E045-4FFB-92D6-073C6045AC6B}">
      <dgm:prSet phldrT="[Text]" custT="1"/>
      <dgm:spPr/>
      <dgm:t>
        <a:bodyPr/>
        <a:lstStyle/>
        <a:p>
          <a:r>
            <a:rPr lang="en-GB" sz="2200" dirty="0" smtClean="0">
              <a:latin typeface="Arial" panose="020B0604020202020204" pitchFamily="34" charset="0"/>
              <a:cs typeface="Arial" panose="020B0604020202020204" pitchFamily="34" charset="0"/>
            </a:rPr>
            <a:t>Digital records maintained</a:t>
          </a:r>
          <a:r>
            <a:rPr lang="en-US" sz="2200" dirty="0" smtClean="0">
              <a:latin typeface="Arial" panose="020B0604020202020204" pitchFamily="34" charset="0"/>
              <a:cs typeface="Arial" panose="020B0604020202020204" pitchFamily="34" charset="0"/>
            </a:rPr>
            <a:t> in non API enabled  software</a:t>
          </a:r>
          <a:endParaRPr lang="en-GB" sz="2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CDC0E9A-1951-412E-8C5A-118DE133CD57}" type="parTrans" cxnId="{154F533A-930F-4874-9C2C-845C616612AB}">
      <dgm:prSet/>
      <dgm:spPr/>
      <dgm:t>
        <a:bodyPr/>
        <a:lstStyle/>
        <a:p>
          <a:endParaRPr lang="en-GB" sz="1400"/>
        </a:p>
      </dgm:t>
    </dgm:pt>
    <dgm:pt modelId="{D81701F5-1673-4AA8-8DA0-5C42880482A9}" type="sibTrans" cxnId="{154F533A-930F-4874-9C2C-845C616612AB}">
      <dgm:prSet custT="1"/>
      <dgm:spPr/>
      <dgm:t>
        <a:bodyPr/>
        <a:lstStyle/>
        <a:p>
          <a:r>
            <a:rPr lang="en-GB" sz="1400" dirty="0" smtClean="0"/>
            <a:t>Mandatory Digital Link </a:t>
          </a:r>
          <a:endParaRPr lang="en-GB" sz="1400" dirty="0"/>
        </a:p>
      </dgm:t>
    </dgm:pt>
    <dgm:pt modelId="{A91F2787-0365-421B-9670-3BA75D29000F}">
      <dgm:prSet custT="1"/>
      <dgm:spPr/>
      <dgm:t>
        <a:bodyPr/>
        <a:lstStyle/>
        <a:p>
          <a:r>
            <a:rPr lang="en-US" sz="2200" dirty="0" smtClean="0">
              <a:latin typeface="Arial" panose="020B0604020202020204" pitchFamily="34" charset="0"/>
              <a:cs typeface="Arial" panose="020B0604020202020204" pitchFamily="34" charset="0"/>
            </a:rPr>
            <a:t>VAT return submitted to HMRC</a:t>
          </a:r>
          <a:endParaRPr lang="en-GB" sz="2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27BE210-DCE5-4A0E-BAB9-6284D527BF14}" type="parTrans" cxnId="{53093B97-1217-40AF-AB8C-FE93AF128E19}">
      <dgm:prSet/>
      <dgm:spPr/>
      <dgm:t>
        <a:bodyPr/>
        <a:lstStyle/>
        <a:p>
          <a:endParaRPr lang="en-GB"/>
        </a:p>
      </dgm:t>
    </dgm:pt>
    <dgm:pt modelId="{5A362124-7502-4C41-8DC2-E68650179C59}" type="sibTrans" cxnId="{53093B97-1217-40AF-AB8C-FE93AF128E19}">
      <dgm:prSet/>
      <dgm:spPr/>
      <dgm:t>
        <a:bodyPr/>
        <a:lstStyle/>
        <a:p>
          <a:endParaRPr lang="en-GB"/>
        </a:p>
      </dgm:t>
    </dgm:pt>
    <dgm:pt modelId="{336298EF-453D-4CC3-831F-2B5961B7CE84}">
      <dgm:prSet phldrT="[Text]" custT="1"/>
      <dgm:spPr/>
      <dgm:t>
        <a:bodyPr/>
        <a:lstStyle/>
        <a:p>
          <a:r>
            <a:rPr lang="en-GB" sz="2200" dirty="0" smtClean="0">
              <a:latin typeface="Arial" panose="020B0604020202020204" pitchFamily="34" charset="0"/>
              <a:cs typeface="Arial" panose="020B0604020202020204" pitchFamily="34" charset="0"/>
            </a:rPr>
            <a:t>Agent/Auditor’s API enabled software </a:t>
          </a:r>
          <a:endParaRPr lang="en-GB" sz="2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A1E3FB3-CAD2-4E6D-AE2A-029E2DCB6A05}" type="parTrans" cxnId="{CAD5FD45-EE33-4A3C-9EC0-0579A38931B6}">
      <dgm:prSet/>
      <dgm:spPr/>
      <dgm:t>
        <a:bodyPr/>
        <a:lstStyle/>
        <a:p>
          <a:endParaRPr lang="en-GB"/>
        </a:p>
      </dgm:t>
    </dgm:pt>
    <dgm:pt modelId="{898EF1F0-206D-448C-8F03-BC2AFB531CAC}" type="sibTrans" cxnId="{CAD5FD45-EE33-4A3C-9EC0-0579A38931B6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GB" sz="1400" dirty="0" smtClean="0">
              <a:latin typeface="+mn-lt"/>
            </a:rPr>
            <a:t>API</a:t>
          </a:r>
          <a:endParaRPr lang="en-GB" sz="1400" dirty="0">
            <a:latin typeface="+mn-lt"/>
          </a:endParaRPr>
        </a:p>
      </dgm:t>
    </dgm:pt>
    <dgm:pt modelId="{032B5AB3-A9F2-46D4-9BAD-B7EE00F5F07D}" type="pres">
      <dgm:prSet presAssocID="{72262685-E03A-4C05-9313-D72580E0997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83B9FF8-ABE2-4051-9071-F4EF29B6688F}" type="pres">
      <dgm:prSet presAssocID="{A9E9566A-E045-4FFB-92D6-073C6045AC6B}" presName="node" presStyleLbl="node1" presStyleIdx="0" presStyleCnt="3" custScaleX="88608" custLinFactNeighborX="-21885" custLinFactNeighborY="110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7274071-7C33-457C-A18C-F8B059C4F268}" type="pres">
      <dgm:prSet presAssocID="{D81701F5-1673-4AA8-8DA0-5C42880482A9}" presName="sibTrans" presStyleLbl="sibTrans2D1" presStyleIdx="0" presStyleCnt="2" custScaleX="185685" custScaleY="137453" custLinFactNeighborX="2082"/>
      <dgm:spPr/>
      <dgm:t>
        <a:bodyPr/>
        <a:lstStyle/>
        <a:p>
          <a:endParaRPr lang="en-GB"/>
        </a:p>
      </dgm:t>
    </dgm:pt>
    <dgm:pt modelId="{4ECB0E00-2154-42D1-9766-513EC4DAD537}" type="pres">
      <dgm:prSet presAssocID="{D81701F5-1673-4AA8-8DA0-5C42880482A9}" presName="connectorText" presStyleLbl="sibTrans2D1" presStyleIdx="0" presStyleCnt="2"/>
      <dgm:spPr/>
      <dgm:t>
        <a:bodyPr/>
        <a:lstStyle/>
        <a:p>
          <a:endParaRPr lang="en-GB"/>
        </a:p>
      </dgm:t>
    </dgm:pt>
    <dgm:pt modelId="{4A499F45-CA88-43E0-B720-3201A81AC6EB}" type="pres">
      <dgm:prSet presAssocID="{336298EF-453D-4CC3-831F-2B5961B7CE84}" presName="node" presStyleLbl="node1" presStyleIdx="1" presStyleCnt="3" custScaleX="84157" custLinFactNeighborX="21785" custLinFactNeighborY="10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7AEDFD5-80F5-4C58-A915-1DE271C186A5}" type="pres">
      <dgm:prSet presAssocID="{898EF1F0-206D-448C-8F03-BC2AFB531CAC}" presName="sibTrans" presStyleLbl="sibTrans2D1" presStyleIdx="1" presStyleCnt="2" custScaleX="198546" custScaleY="123628" custLinFactNeighborX="2659"/>
      <dgm:spPr/>
      <dgm:t>
        <a:bodyPr/>
        <a:lstStyle/>
        <a:p>
          <a:endParaRPr lang="en-GB"/>
        </a:p>
      </dgm:t>
    </dgm:pt>
    <dgm:pt modelId="{11148445-B5BD-4AC3-8E4D-D46952AA26E1}" type="pres">
      <dgm:prSet presAssocID="{898EF1F0-206D-448C-8F03-BC2AFB531CAC}" presName="connectorText" presStyleLbl="sibTrans2D1" presStyleIdx="1" presStyleCnt="2"/>
      <dgm:spPr/>
      <dgm:t>
        <a:bodyPr/>
        <a:lstStyle/>
        <a:p>
          <a:endParaRPr lang="en-GB"/>
        </a:p>
      </dgm:t>
    </dgm:pt>
    <dgm:pt modelId="{7BED9100-417A-40C6-93EF-125582B62D11}" type="pres">
      <dgm:prSet presAssocID="{A91F2787-0365-421B-9670-3BA75D29000F}" presName="node" presStyleLbl="node1" presStyleIdx="2" presStyleCnt="3" custScaleX="8377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8DA77F1-2034-4304-9B22-7D27AB0AA02C}" type="presOf" srcId="{898EF1F0-206D-448C-8F03-BC2AFB531CAC}" destId="{47AEDFD5-80F5-4C58-A915-1DE271C186A5}" srcOrd="0" destOrd="0" presId="urn:microsoft.com/office/officeart/2005/8/layout/process1"/>
    <dgm:cxn modelId="{CAD5FD45-EE33-4A3C-9EC0-0579A38931B6}" srcId="{72262685-E03A-4C05-9313-D72580E0997C}" destId="{336298EF-453D-4CC3-831F-2B5961B7CE84}" srcOrd="1" destOrd="0" parTransId="{9A1E3FB3-CAD2-4E6D-AE2A-029E2DCB6A05}" sibTransId="{898EF1F0-206D-448C-8F03-BC2AFB531CAC}"/>
    <dgm:cxn modelId="{8CBA5C5B-2FD9-424C-A329-316EE13960B5}" type="presOf" srcId="{A9E9566A-E045-4FFB-92D6-073C6045AC6B}" destId="{D83B9FF8-ABE2-4051-9071-F4EF29B6688F}" srcOrd="0" destOrd="0" presId="urn:microsoft.com/office/officeart/2005/8/layout/process1"/>
    <dgm:cxn modelId="{53093B97-1217-40AF-AB8C-FE93AF128E19}" srcId="{72262685-E03A-4C05-9313-D72580E0997C}" destId="{A91F2787-0365-421B-9670-3BA75D29000F}" srcOrd="2" destOrd="0" parTransId="{C27BE210-DCE5-4A0E-BAB9-6284D527BF14}" sibTransId="{5A362124-7502-4C41-8DC2-E68650179C59}"/>
    <dgm:cxn modelId="{21D0F00A-2CEA-4393-98D4-718E1D9095B7}" type="presOf" srcId="{A91F2787-0365-421B-9670-3BA75D29000F}" destId="{7BED9100-417A-40C6-93EF-125582B62D11}" srcOrd="0" destOrd="0" presId="urn:microsoft.com/office/officeart/2005/8/layout/process1"/>
    <dgm:cxn modelId="{E90AE133-2DC7-4E3A-905B-BCF9EBFF6AD0}" type="presOf" srcId="{336298EF-453D-4CC3-831F-2B5961B7CE84}" destId="{4A499F45-CA88-43E0-B720-3201A81AC6EB}" srcOrd="0" destOrd="0" presId="urn:microsoft.com/office/officeart/2005/8/layout/process1"/>
    <dgm:cxn modelId="{450F87B4-BF58-49A8-B5F8-F70BC12D32D9}" type="presOf" srcId="{72262685-E03A-4C05-9313-D72580E0997C}" destId="{032B5AB3-A9F2-46D4-9BAD-B7EE00F5F07D}" srcOrd="0" destOrd="0" presId="urn:microsoft.com/office/officeart/2005/8/layout/process1"/>
    <dgm:cxn modelId="{BD9B08C6-DDF2-4FBB-99BA-6AB1378E09A1}" type="presOf" srcId="{D81701F5-1673-4AA8-8DA0-5C42880482A9}" destId="{17274071-7C33-457C-A18C-F8B059C4F268}" srcOrd="0" destOrd="0" presId="urn:microsoft.com/office/officeart/2005/8/layout/process1"/>
    <dgm:cxn modelId="{E1B4C17B-5FF4-4C43-AC7D-28ABAED06FFE}" type="presOf" srcId="{D81701F5-1673-4AA8-8DA0-5C42880482A9}" destId="{4ECB0E00-2154-42D1-9766-513EC4DAD537}" srcOrd="1" destOrd="0" presId="urn:microsoft.com/office/officeart/2005/8/layout/process1"/>
    <dgm:cxn modelId="{154F533A-930F-4874-9C2C-845C616612AB}" srcId="{72262685-E03A-4C05-9313-D72580E0997C}" destId="{A9E9566A-E045-4FFB-92D6-073C6045AC6B}" srcOrd="0" destOrd="0" parTransId="{1CDC0E9A-1951-412E-8C5A-118DE133CD57}" sibTransId="{D81701F5-1673-4AA8-8DA0-5C42880482A9}"/>
    <dgm:cxn modelId="{262C078C-53BF-4A1C-BEDE-9B680E23AD36}" type="presOf" srcId="{898EF1F0-206D-448C-8F03-BC2AFB531CAC}" destId="{11148445-B5BD-4AC3-8E4D-D46952AA26E1}" srcOrd="1" destOrd="0" presId="urn:microsoft.com/office/officeart/2005/8/layout/process1"/>
    <dgm:cxn modelId="{E99F4EAB-3483-4A55-AE54-509DD7C04258}" type="presParOf" srcId="{032B5AB3-A9F2-46D4-9BAD-B7EE00F5F07D}" destId="{D83B9FF8-ABE2-4051-9071-F4EF29B6688F}" srcOrd="0" destOrd="0" presId="urn:microsoft.com/office/officeart/2005/8/layout/process1"/>
    <dgm:cxn modelId="{5A91AA8B-7A62-43C7-9970-96E2A1FC7D9D}" type="presParOf" srcId="{032B5AB3-A9F2-46D4-9BAD-B7EE00F5F07D}" destId="{17274071-7C33-457C-A18C-F8B059C4F268}" srcOrd="1" destOrd="0" presId="urn:microsoft.com/office/officeart/2005/8/layout/process1"/>
    <dgm:cxn modelId="{6AA50B43-3BD9-4086-9ED0-4C456AE1B9C2}" type="presParOf" srcId="{17274071-7C33-457C-A18C-F8B059C4F268}" destId="{4ECB0E00-2154-42D1-9766-513EC4DAD537}" srcOrd="0" destOrd="0" presId="urn:microsoft.com/office/officeart/2005/8/layout/process1"/>
    <dgm:cxn modelId="{38A1DE04-0F7D-49B9-A09F-7C4B687B60F6}" type="presParOf" srcId="{032B5AB3-A9F2-46D4-9BAD-B7EE00F5F07D}" destId="{4A499F45-CA88-43E0-B720-3201A81AC6EB}" srcOrd="2" destOrd="0" presId="urn:microsoft.com/office/officeart/2005/8/layout/process1"/>
    <dgm:cxn modelId="{B6663DF7-3E3F-4B06-9D0C-5FFEE823FCCC}" type="presParOf" srcId="{032B5AB3-A9F2-46D4-9BAD-B7EE00F5F07D}" destId="{47AEDFD5-80F5-4C58-A915-1DE271C186A5}" srcOrd="3" destOrd="0" presId="urn:microsoft.com/office/officeart/2005/8/layout/process1"/>
    <dgm:cxn modelId="{C098CC96-879F-46EB-B859-707E8E6C5240}" type="presParOf" srcId="{47AEDFD5-80F5-4C58-A915-1DE271C186A5}" destId="{11148445-B5BD-4AC3-8E4D-D46952AA26E1}" srcOrd="0" destOrd="0" presId="urn:microsoft.com/office/officeart/2005/8/layout/process1"/>
    <dgm:cxn modelId="{B3DFFE37-8CB7-4845-AECF-CCF913BA5A01}" type="presParOf" srcId="{032B5AB3-A9F2-46D4-9BAD-B7EE00F5F07D}" destId="{7BED9100-417A-40C6-93EF-125582B62D11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605AB8-D339-40F8-84BA-7AD15C502CFF}" type="datetimeFigureOut">
              <a:rPr lang="en-GB" smtClean="0"/>
              <a:t>12/04/2018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924EEA-CA6B-4EE1-8FB5-43812217D9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594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02A17D-BB39-4DFD-8898-8A2BD9CF903D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7009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924EEA-CA6B-4EE1-8FB5-43812217D9BB}" type="slidenum">
              <a:rPr lang="en-GB" smtClean="0">
                <a:solidFill>
                  <a:prstClr val="black"/>
                </a:solidFill>
              </a:rPr>
              <a:pPr/>
              <a:t>11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9315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9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924EEA-CA6B-4EE1-8FB5-43812217D9B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24185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924EEA-CA6B-4EE1-8FB5-43812217D9B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8866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924EEA-CA6B-4EE1-8FB5-43812217D9B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541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924EEA-CA6B-4EE1-8FB5-43812217D9B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04214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0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924EEA-CA6B-4EE1-8FB5-43812217D9B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2083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924EEA-CA6B-4EE1-8FB5-43812217D9B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8638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924EEA-CA6B-4EE1-8FB5-43812217D9BB}" type="slidenum">
              <a:rPr lang="en-GB" smtClean="0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7286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924EEA-CA6B-4EE1-8FB5-43812217D9BB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8239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807986" y="908726"/>
            <a:ext cx="3336014" cy="5949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0"/>
          <p:cNvSpPr/>
          <p:nvPr userDrawn="1"/>
        </p:nvSpPr>
        <p:spPr>
          <a:xfrm>
            <a:off x="5588100" y="3217818"/>
            <a:ext cx="580829" cy="6036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68092"/>
            <a:endParaRPr lang="en-GB" sz="15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4391" y="2130434"/>
            <a:ext cx="4834823" cy="1470025"/>
          </a:xfrm>
        </p:spPr>
        <p:txBody>
          <a:bodyPr anchor="b">
            <a:noAutofit/>
          </a:bodyPr>
          <a:lstStyle>
            <a:lvl1pPr algn="l">
              <a:defRPr sz="3535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4391" y="3583303"/>
            <a:ext cx="4834823" cy="1752600"/>
          </a:xfrm>
        </p:spPr>
        <p:txBody>
          <a:bodyPr>
            <a:normAutofit/>
          </a:bodyPr>
          <a:lstStyle>
            <a:lvl1pPr marL="0" indent="0" algn="l">
              <a:buNone/>
              <a:defRPr sz="2357" b="1">
                <a:solidFill>
                  <a:schemeClr val="tx1">
                    <a:tint val="75000"/>
                  </a:schemeClr>
                </a:solidFill>
              </a:defRPr>
            </a:lvl1pPr>
            <a:lvl2pPr marL="3840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80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52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36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2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04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88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723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46811" y="6277594"/>
            <a:ext cx="2133600" cy="365125"/>
          </a:xfrm>
        </p:spPr>
        <p:txBody>
          <a:bodyPr/>
          <a:lstStyle/>
          <a:p>
            <a:fld id="{65AC8B64-BCD7-47D6-AB41-4EC802D72032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12/04/2018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0567-308D-45B8-A9BC-47E24F4B600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81841" y="5718435"/>
            <a:ext cx="1446195" cy="1057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252282" y="2413922"/>
            <a:ext cx="11875" cy="1851634"/>
          </a:xfrm>
          <a:prstGeom prst="line">
            <a:avLst/>
          </a:prstGeom>
          <a:ln w="38100">
            <a:solidFill>
              <a:srgbClr val="0190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4419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F0A67-4192-4F1E-AFFB-220938D83062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12/04/2018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/>
                </a:solidFill>
              </a:rPr>
              <a:t>OFFICAL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0567-308D-45B8-A9BC-47E24F4B600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576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82"/>
            <a:ext cx="2057400" cy="438785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82"/>
            <a:ext cx="6019800" cy="43878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F0A55-0290-47B2-A3DE-42B20E1B87C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12/04/2018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/>
                </a:solidFill>
              </a:rPr>
              <a:t>OFFICAL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0567-308D-45B8-A9BC-47E24F4B600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796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40" y="123421"/>
            <a:ext cx="8538092" cy="1143000"/>
          </a:xfrm>
          <a:solidFill>
            <a:srgbClr val="129B98"/>
          </a:solidFill>
        </p:spPr>
        <p:txBody>
          <a:bodyPr>
            <a:normAutofit/>
          </a:bodyPr>
          <a:lstStyle>
            <a:lvl1pPr algn="l">
              <a:defRPr sz="4500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129B98"/>
              </a:buCl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68819-A00B-41C2-895E-FE65E90A6474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12/04/2018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76970" y="6458545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fld id="{FC910567-308D-45B8-A9BC-47E24F4B600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55717" y="5763384"/>
            <a:ext cx="1446195" cy="1057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5102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9"/>
            <a:ext cx="7772400" cy="1362075"/>
          </a:xfrm>
        </p:spPr>
        <p:txBody>
          <a:bodyPr anchor="t"/>
          <a:lstStyle>
            <a:lvl1pPr algn="l">
              <a:defRPr sz="3375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6"/>
          </a:xfrm>
        </p:spPr>
        <p:txBody>
          <a:bodyPr anchor="b"/>
          <a:lstStyle>
            <a:lvl1pPr marL="0" indent="0">
              <a:buNone/>
              <a:defRPr sz="1661">
                <a:solidFill>
                  <a:schemeClr val="tx1">
                    <a:tint val="75000"/>
                  </a:schemeClr>
                </a:solidFill>
              </a:defRPr>
            </a:lvl1pPr>
            <a:lvl2pPr marL="3840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68092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3pPr>
            <a:lvl4pPr marL="1152138" indent="0">
              <a:buNone/>
              <a:defRPr sz="1178">
                <a:solidFill>
                  <a:schemeClr val="tx1">
                    <a:tint val="75000"/>
                  </a:schemeClr>
                </a:solidFill>
              </a:defRPr>
            </a:lvl4pPr>
            <a:lvl5pPr marL="1536185" indent="0">
              <a:buNone/>
              <a:defRPr sz="1178">
                <a:solidFill>
                  <a:schemeClr val="tx1">
                    <a:tint val="75000"/>
                  </a:schemeClr>
                </a:solidFill>
              </a:defRPr>
            </a:lvl5pPr>
            <a:lvl6pPr marL="1920230" indent="0">
              <a:buNone/>
              <a:defRPr sz="1178">
                <a:solidFill>
                  <a:schemeClr val="tx1">
                    <a:tint val="75000"/>
                  </a:schemeClr>
                </a:solidFill>
              </a:defRPr>
            </a:lvl6pPr>
            <a:lvl7pPr marL="2304278" indent="0">
              <a:buNone/>
              <a:defRPr sz="1178">
                <a:solidFill>
                  <a:schemeClr val="tx1">
                    <a:tint val="75000"/>
                  </a:schemeClr>
                </a:solidFill>
              </a:defRPr>
            </a:lvl7pPr>
            <a:lvl8pPr marL="2688323" indent="0">
              <a:buNone/>
              <a:defRPr sz="1178">
                <a:solidFill>
                  <a:schemeClr val="tx1">
                    <a:tint val="75000"/>
                  </a:schemeClr>
                </a:solidFill>
              </a:defRPr>
            </a:lvl8pPr>
            <a:lvl9pPr marL="3072369" indent="0">
              <a:buNone/>
              <a:defRPr sz="117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B10CA-AA7F-4718-8989-C15BACAD74C4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12/04/2018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/>
                </a:solidFill>
              </a:rPr>
              <a:t>OFFICAL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0567-308D-45B8-A9BC-47E24F4B600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230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0086" y="1262471"/>
            <a:ext cx="4295714" cy="4851998"/>
          </a:xfrm>
        </p:spPr>
        <p:txBody>
          <a:bodyPr/>
          <a:lstStyle>
            <a:lvl1pPr marL="93549" indent="-93549">
              <a:defRPr sz="2357"/>
            </a:lvl1pPr>
            <a:lvl2pPr marL="287450" indent="-92699">
              <a:defRPr sz="2036"/>
            </a:lvl2pPr>
            <a:lvl3pPr>
              <a:defRPr sz="1661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1" y="1262471"/>
            <a:ext cx="4295714" cy="4851998"/>
          </a:xfrm>
        </p:spPr>
        <p:txBody>
          <a:bodyPr/>
          <a:lstStyle>
            <a:lvl1pPr marL="93549" indent="-93549">
              <a:defRPr sz="2357"/>
            </a:lvl1pPr>
            <a:lvl2pPr marL="287450" indent="-92699">
              <a:defRPr sz="2036"/>
            </a:lvl2pPr>
            <a:lvl3pPr>
              <a:defRPr sz="1661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EA04E-9BC0-4A82-BB09-DB5F903A5CAA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12/04/2018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/>
                </a:solidFill>
              </a:rPr>
              <a:t>OFFICAL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0567-308D-45B8-A9BC-47E24F4B600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548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3" y="1535117"/>
            <a:ext cx="4040188" cy="639763"/>
          </a:xfrm>
        </p:spPr>
        <p:txBody>
          <a:bodyPr anchor="b"/>
          <a:lstStyle>
            <a:lvl1pPr marL="0" indent="0">
              <a:buNone/>
              <a:defRPr sz="2036" b="1"/>
            </a:lvl1pPr>
            <a:lvl2pPr marL="384047" indent="0">
              <a:buNone/>
              <a:defRPr sz="1661" b="1"/>
            </a:lvl2pPr>
            <a:lvl3pPr marL="768092" indent="0">
              <a:buNone/>
              <a:defRPr sz="1500" b="1"/>
            </a:lvl3pPr>
            <a:lvl4pPr marL="1152138" indent="0">
              <a:buNone/>
              <a:defRPr sz="1340" b="1"/>
            </a:lvl4pPr>
            <a:lvl5pPr marL="1536185" indent="0">
              <a:buNone/>
              <a:defRPr sz="1340" b="1"/>
            </a:lvl5pPr>
            <a:lvl6pPr marL="1920230" indent="0">
              <a:buNone/>
              <a:defRPr sz="1340" b="1"/>
            </a:lvl6pPr>
            <a:lvl7pPr marL="2304278" indent="0">
              <a:buNone/>
              <a:defRPr sz="1340" b="1"/>
            </a:lvl7pPr>
            <a:lvl8pPr marL="2688323" indent="0">
              <a:buNone/>
              <a:defRPr sz="1340" b="1"/>
            </a:lvl8pPr>
            <a:lvl9pPr marL="3072369" indent="0">
              <a:buNone/>
              <a:defRPr sz="13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036"/>
            </a:lvl1pPr>
            <a:lvl2pPr>
              <a:defRPr sz="1661"/>
            </a:lvl2pPr>
            <a:lvl3pPr>
              <a:defRPr sz="1500"/>
            </a:lvl3pPr>
            <a:lvl4pPr>
              <a:defRPr sz="1340"/>
            </a:lvl4pPr>
            <a:lvl5pPr>
              <a:defRPr sz="1340"/>
            </a:lvl5pPr>
            <a:lvl6pPr>
              <a:defRPr sz="1340"/>
            </a:lvl6pPr>
            <a:lvl7pPr>
              <a:defRPr sz="1340"/>
            </a:lvl7pPr>
            <a:lvl8pPr>
              <a:defRPr sz="1340"/>
            </a:lvl8pPr>
            <a:lvl9pPr>
              <a:defRPr sz="134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535117"/>
            <a:ext cx="4041775" cy="639763"/>
          </a:xfrm>
        </p:spPr>
        <p:txBody>
          <a:bodyPr anchor="b"/>
          <a:lstStyle>
            <a:lvl1pPr marL="0" indent="0">
              <a:buNone/>
              <a:defRPr sz="2036" b="1"/>
            </a:lvl1pPr>
            <a:lvl2pPr marL="384047" indent="0">
              <a:buNone/>
              <a:defRPr sz="1661" b="1"/>
            </a:lvl2pPr>
            <a:lvl3pPr marL="768092" indent="0">
              <a:buNone/>
              <a:defRPr sz="1500" b="1"/>
            </a:lvl3pPr>
            <a:lvl4pPr marL="1152138" indent="0">
              <a:buNone/>
              <a:defRPr sz="1340" b="1"/>
            </a:lvl4pPr>
            <a:lvl5pPr marL="1536185" indent="0">
              <a:buNone/>
              <a:defRPr sz="1340" b="1"/>
            </a:lvl5pPr>
            <a:lvl6pPr marL="1920230" indent="0">
              <a:buNone/>
              <a:defRPr sz="1340" b="1"/>
            </a:lvl6pPr>
            <a:lvl7pPr marL="2304278" indent="0">
              <a:buNone/>
              <a:defRPr sz="1340" b="1"/>
            </a:lvl7pPr>
            <a:lvl8pPr marL="2688323" indent="0">
              <a:buNone/>
              <a:defRPr sz="1340" b="1"/>
            </a:lvl8pPr>
            <a:lvl9pPr marL="3072369" indent="0">
              <a:buNone/>
              <a:defRPr sz="13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036"/>
            </a:lvl1pPr>
            <a:lvl2pPr>
              <a:defRPr sz="1661"/>
            </a:lvl2pPr>
            <a:lvl3pPr>
              <a:defRPr sz="1500"/>
            </a:lvl3pPr>
            <a:lvl4pPr>
              <a:defRPr sz="1340"/>
            </a:lvl4pPr>
            <a:lvl5pPr>
              <a:defRPr sz="1340"/>
            </a:lvl5pPr>
            <a:lvl6pPr>
              <a:defRPr sz="1340"/>
            </a:lvl6pPr>
            <a:lvl7pPr>
              <a:defRPr sz="1340"/>
            </a:lvl7pPr>
            <a:lvl8pPr>
              <a:defRPr sz="1340"/>
            </a:lvl8pPr>
            <a:lvl9pPr>
              <a:defRPr sz="134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CB60-1735-40F1-8228-B332FF118049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12/04/2018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/>
                </a:solidFill>
              </a:rPr>
              <a:t>OFFICAL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0567-308D-45B8-A9BC-47E24F4B600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939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50678-2E45-4D0D-B8E7-33A1922B79D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12/04/2018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/>
                </a:solidFill>
              </a:rPr>
              <a:t>OFFICAL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0567-308D-45B8-A9BC-47E24F4B600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758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EF71A-8D3B-4978-A24B-EE2A609C0686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12/04/2018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/>
                </a:solidFill>
              </a:rPr>
              <a:t>OFFICAL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0567-308D-45B8-A9BC-47E24F4B600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807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7"/>
            <a:ext cx="3008313" cy="1162051"/>
          </a:xfrm>
        </p:spPr>
        <p:txBody>
          <a:bodyPr anchor="b"/>
          <a:lstStyle>
            <a:lvl1pPr algn="l">
              <a:defRPr sz="1661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4"/>
          </a:xfrm>
        </p:spPr>
        <p:txBody>
          <a:bodyPr/>
          <a:lstStyle>
            <a:lvl1pPr>
              <a:defRPr sz="2679"/>
            </a:lvl1pPr>
            <a:lvl2pPr>
              <a:defRPr sz="2357"/>
            </a:lvl2pPr>
            <a:lvl3pPr>
              <a:defRPr sz="2036"/>
            </a:lvl3pPr>
            <a:lvl4pPr>
              <a:defRPr sz="1661"/>
            </a:lvl4pPr>
            <a:lvl5pPr>
              <a:defRPr sz="1661"/>
            </a:lvl5pPr>
            <a:lvl6pPr>
              <a:defRPr sz="1661"/>
            </a:lvl6pPr>
            <a:lvl7pPr>
              <a:defRPr sz="1661"/>
            </a:lvl7pPr>
            <a:lvl8pPr>
              <a:defRPr sz="1661"/>
            </a:lvl8pPr>
            <a:lvl9pPr>
              <a:defRPr sz="166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178"/>
            </a:lvl1pPr>
            <a:lvl2pPr marL="384047" indent="0">
              <a:buNone/>
              <a:defRPr sz="1018"/>
            </a:lvl2pPr>
            <a:lvl3pPr marL="768092" indent="0">
              <a:buNone/>
              <a:defRPr sz="857"/>
            </a:lvl3pPr>
            <a:lvl4pPr marL="1152138" indent="0">
              <a:buNone/>
              <a:defRPr sz="750"/>
            </a:lvl4pPr>
            <a:lvl5pPr marL="1536185" indent="0">
              <a:buNone/>
              <a:defRPr sz="750"/>
            </a:lvl5pPr>
            <a:lvl6pPr marL="1920230" indent="0">
              <a:buNone/>
              <a:defRPr sz="750"/>
            </a:lvl6pPr>
            <a:lvl7pPr marL="2304278" indent="0">
              <a:buNone/>
              <a:defRPr sz="750"/>
            </a:lvl7pPr>
            <a:lvl8pPr marL="2688323" indent="0">
              <a:buNone/>
              <a:defRPr sz="750"/>
            </a:lvl8pPr>
            <a:lvl9pPr marL="3072369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A0A32-07D0-4055-A13B-FE7223FB6365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12/04/2018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/>
                </a:solidFill>
              </a:rPr>
              <a:t>OFFICAL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0567-308D-45B8-A9BC-47E24F4B600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256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7"/>
            <a:ext cx="5486400" cy="566739"/>
          </a:xfrm>
        </p:spPr>
        <p:txBody>
          <a:bodyPr anchor="b"/>
          <a:lstStyle>
            <a:lvl1pPr algn="l">
              <a:defRPr sz="1661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679"/>
            </a:lvl1pPr>
            <a:lvl2pPr marL="384047" indent="0">
              <a:buNone/>
              <a:defRPr sz="2357"/>
            </a:lvl2pPr>
            <a:lvl3pPr marL="768092" indent="0">
              <a:buNone/>
              <a:defRPr sz="2036"/>
            </a:lvl3pPr>
            <a:lvl4pPr marL="1152138" indent="0">
              <a:buNone/>
              <a:defRPr sz="1661"/>
            </a:lvl4pPr>
            <a:lvl5pPr marL="1536185" indent="0">
              <a:buNone/>
              <a:defRPr sz="1661"/>
            </a:lvl5pPr>
            <a:lvl6pPr marL="1920230" indent="0">
              <a:buNone/>
              <a:defRPr sz="1661"/>
            </a:lvl6pPr>
            <a:lvl7pPr marL="2304278" indent="0">
              <a:buNone/>
              <a:defRPr sz="1661"/>
            </a:lvl7pPr>
            <a:lvl8pPr marL="2688323" indent="0">
              <a:buNone/>
              <a:defRPr sz="1661"/>
            </a:lvl8pPr>
            <a:lvl9pPr marL="3072369" indent="0">
              <a:buNone/>
              <a:defRPr sz="1661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5"/>
            <a:ext cx="5486400" cy="804863"/>
          </a:xfrm>
        </p:spPr>
        <p:txBody>
          <a:bodyPr/>
          <a:lstStyle>
            <a:lvl1pPr marL="0" indent="0">
              <a:buNone/>
              <a:defRPr sz="1178"/>
            </a:lvl1pPr>
            <a:lvl2pPr marL="384047" indent="0">
              <a:buNone/>
              <a:defRPr sz="1018"/>
            </a:lvl2pPr>
            <a:lvl3pPr marL="768092" indent="0">
              <a:buNone/>
              <a:defRPr sz="857"/>
            </a:lvl3pPr>
            <a:lvl4pPr marL="1152138" indent="0">
              <a:buNone/>
              <a:defRPr sz="750"/>
            </a:lvl4pPr>
            <a:lvl5pPr marL="1536185" indent="0">
              <a:buNone/>
              <a:defRPr sz="750"/>
            </a:lvl5pPr>
            <a:lvl6pPr marL="1920230" indent="0">
              <a:buNone/>
              <a:defRPr sz="750"/>
            </a:lvl6pPr>
            <a:lvl7pPr marL="2304278" indent="0">
              <a:buNone/>
              <a:defRPr sz="750"/>
            </a:lvl7pPr>
            <a:lvl8pPr marL="2688323" indent="0">
              <a:buNone/>
              <a:defRPr sz="750"/>
            </a:lvl8pPr>
            <a:lvl9pPr marL="3072369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0EAB7-7845-4105-8E5D-279AD26F55C5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12/04/2018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/>
                </a:solidFill>
              </a:rPr>
              <a:t>OFFICAL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0567-308D-45B8-A9BC-47E24F4B600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247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11153" y="5871829"/>
            <a:ext cx="1656185" cy="900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2956" y="85771"/>
            <a:ext cx="8538092" cy="1143000"/>
          </a:xfrm>
          <a:prstGeom prst="rect">
            <a:avLst/>
          </a:prstGeom>
        </p:spPr>
        <p:txBody>
          <a:bodyPr vert="horz" lIns="143378" tIns="71689" rIns="143378" bIns="71689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956" y="1268760"/>
            <a:ext cx="8538092" cy="4857404"/>
          </a:xfrm>
          <a:prstGeom prst="rect">
            <a:avLst/>
          </a:prstGeom>
        </p:spPr>
        <p:txBody>
          <a:bodyPr vert="horz" lIns="143378" tIns="71689" rIns="143378" bIns="71689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58545"/>
            <a:ext cx="2133600" cy="365125"/>
          </a:xfrm>
          <a:prstGeom prst="rect">
            <a:avLst/>
          </a:prstGeom>
        </p:spPr>
        <p:txBody>
          <a:bodyPr vert="horz" lIns="143378" tIns="71689" rIns="143378" bIns="71689" rtlCol="0" anchor="ctr"/>
          <a:lstStyle>
            <a:lvl1pPr algn="l">
              <a:defRPr sz="10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768092"/>
            <a:fld id="{FE809F46-D7A9-4140-AA6F-571EBEBCE9F4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768092"/>
              <a:t>12/04/2018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58545"/>
            <a:ext cx="2895600" cy="365125"/>
          </a:xfrm>
          <a:prstGeom prst="rect">
            <a:avLst/>
          </a:prstGeom>
        </p:spPr>
        <p:txBody>
          <a:bodyPr vert="horz" lIns="143378" tIns="71689" rIns="143378" bIns="71689" rtlCol="0" anchor="ctr"/>
          <a:lstStyle>
            <a:lvl1pPr algn="ctr">
              <a:defRPr sz="1018" b="1">
                <a:solidFill>
                  <a:schemeClr val="tx1"/>
                </a:solidFill>
              </a:defRPr>
            </a:lvl1pPr>
          </a:lstStyle>
          <a:p>
            <a:pPr defTabSz="768092"/>
            <a:r>
              <a:rPr lang="en-GB" smtClean="0">
                <a:solidFill>
                  <a:prstClr val="black"/>
                </a:solidFill>
              </a:rPr>
              <a:t>OFFICAL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58545"/>
            <a:ext cx="2133600" cy="365125"/>
          </a:xfrm>
          <a:prstGeom prst="rect">
            <a:avLst/>
          </a:prstGeom>
        </p:spPr>
        <p:txBody>
          <a:bodyPr vert="horz" lIns="143378" tIns="71689" rIns="143378" bIns="71689" rtlCol="0" anchor="ctr"/>
          <a:lstStyle>
            <a:lvl1pPr algn="r">
              <a:defRPr sz="10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768092"/>
            <a:fld id="{FC910567-308D-45B8-A9BC-47E24F4B600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768092"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076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ctr" defTabSz="768092" rtl="0" eaLnBrk="1" latinLnBrk="0" hangingPunct="1">
        <a:spcBef>
          <a:spcPct val="0"/>
        </a:spcBef>
        <a:buNone/>
        <a:defRPr sz="3535" b="1" kern="1200">
          <a:solidFill>
            <a:srgbClr val="D20D55"/>
          </a:solidFill>
          <a:latin typeface="+mj-lt"/>
          <a:ea typeface="+mj-ea"/>
          <a:cs typeface="+mj-cs"/>
        </a:defRPr>
      </a:lvl1pPr>
    </p:titleStyle>
    <p:bodyStyle>
      <a:lvl1pPr marL="195602" indent="-195602" algn="l" defTabSz="768092" rtl="0" eaLnBrk="1" latinLnBrk="0" hangingPunct="1">
        <a:spcBef>
          <a:spcPct val="20000"/>
        </a:spcBef>
        <a:buClr>
          <a:srgbClr val="D20D55"/>
        </a:buClr>
        <a:buFont typeface="Wingdings" pitchFamily="2" charset="2"/>
        <a:buChar char="§"/>
        <a:defRPr sz="2572" kern="1200">
          <a:solidFill>
            <a:schemeClr val="tx1"/>
          </a:solidFill>
          <a:latin typeface="+mn-lt"/>
          <a:ea typeface="+mn-ea"/>
          <a:cs typeface="+mn-cs"/>
        </a:defRPr>
      </a:lvl1pPr>
      <a:lvl2pPr marL="530677" indent="-147128" algn="l" defTabSz="768092" rtl="0" eaLnBrk="1" latinLnBrk="0" hangingPunct="1">
        <a:spcBef>
          <a:spcPct val="20000"/>
        </a:spcBef>
        <a:buClr>
          <a:srgbClr val="019093"/>
        </a:buClr>
        <a:buFont typeface="Arial" pitchFamily="34" charset="0"/>
        <a:buChar char="•"/>
        <a:defRPr sz="2143" kern="1200">
          <a:solidFill>
            <a:schemeClr val="tx1"/>
          </a:solidFill>
          <a:latin typeface="+mn-lt"/>
          <a:ea typeface="+mn-ea"/>
          <a:cs typeface="+mn-cs"/>
        </a:defRPr>
      </a:lvl2pPr>
      <a:lvl3pPr marL="914226" indent="-146276" algn="l" defTabSz="768092" rtl="0" eaLnBrk="1" latinLnBrk="0" hangingPunct="1">
        <a:spcBef>
          <a:spcPct val="20000"/>
        </a:spcBef>
        <a:buClr>
          <a:srgbClr val="D20D55"/>
        </a:buClr>
        <a:buFont typeface="Wingdings" pitchFamily="2" charset="2"/>
        <a:buChar char="§"/>
        <a:defRPr sz="1928" kern="1200">
          <a:solidFill>
            <a:schemeClr val="tx1"/>
          </a:solidFill>
          <a:latin typeface="+mn-lt"/>
          <a:ea typeface="+mn-ea"/>
          <a:cs typeface="+mn-cs"/>
        </a:defRPr>
      </a:lvl3pPr>
      <a:lvl4pPr marL="1249300" indent="-96950" algn="l" defTabSz="768092" rtl="0" eaLnBrk="1" latinLnBrk="0" hangingPunct="1">
        <a:spcBef>
          <a:spcPct val="20000"/>
        </a:spcBef>
        <a:buClr>
          <a:srgbClr val="019093"/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682175" indent="-145427" algn="l" defTabSz="768092" rtl="0" eaLnBrk="1" latinLnBrk="0" hangingPunct="1">
        <a:spcBef>
          <a:spcPct val="20000"/>
        </a:spcBef>
        <a:buClr>
          <a:srgbClr val="D20D55"/>
        </a:buClr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12254" indent="-192023" algn="l" defTabSz="768092" rtl="0" eaLnBrk="1" latinLnBrk="0" hangingPunct="1">
        <a:spcBef>
          <a:spcPct val="20000"/>
        </a:spcBef>
        <a:buFont typeface="Arial" pitchFamily="34" charset="0"/>
        <a:buChar char="•"/>
        <a:defRPr sz="1661" kern="1200">
          <a:solidFill>
            <a:schemeClr val="tx1"/>
          </a:solidFill>
          <a:latin typeface="+mn-lt"/>
          <a:ea typeface="+mn-ea"/>
          <a:cs typeface="+mn-cs"/>
        </a:defRPr>
      </a:lvl6pPr>
      <a:lvl7pPr marL="2496299" indent="-192023" algn="l" defTabSz="768092" rtl="0" eaLnBrk="1" latinLnBrk="0" hangingPunct="1">
        <a:spcBef>
          <a:spcPct val="20000"/>
        </a:spcBef>
        <a:buFont typeface="Arial" pitchFamily="34" charset="0"/>
        <a:buChar char="•"/>
        <a:defRPr sz="1661" kern="1200">
          <a:solidFill>
            <a:schemeClr val="tx1"/>
          </a:solidFill>
          <a:latin typeface="+mn-lt"/>
          <a:ea typeface="+mn-ea"/>
          <a:cs typeface="+mn-cs"/>
        </a:defRPr>
      </a:lvl7pPr>
      <a:lvl8pPr marL="2880346" indent="-192023" algn="l" defTabSz="768092" rtl="0" eaLnBrk="1" latinLnBrk="0" hangingPunct="1">
        <a:spcBef>
          <a:spcPct val="20000"/>
        </a:spcBef>
        <a:buFont typeface="Arial" pitchFamily="34" charset="0"/>
        <a:buChar char="•"/>
        <a:defRPr sz="1661" kern="1200">
          <a:solidFill>
            <a:schemeClr val="tx1"/>
          </a:solidFill>
          <a:latin typeface="+mn-lt"/>
          <a:ea typeface="+mn-ea"/>
          <a:cs typeface="+mn-cs"/>
        </a:defRPr>
      </a:lvl8pPr>
      <a:lvl9pPr marL="3264392" indent="-192023" algn="l" defTabSz="768092" rtl="0" eaLnBrk="1" latinLnBrk="0" hangingPunct="1">
        <a:spcBef>
          <a:spcPct val="20000"/>
        </a:spcBef>
        <a:buFont typeface="Arial" pitchFamily="34" charset="0"/>
        <a:buChar char="•"/>
        <a:defRPr sz="16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80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4047" algn="l" defTabSz="7680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8092" algn="l" defTabSz="7680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138" algn="l" defTabSz="7680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36185" algn="l" defTabSz="7680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20230" algn="l" defTabSz="7680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04278" algn="l" defTabSz="7680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88323" algn="l" defTabSz="7680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72369" algn="l" defTabSz="7680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6476" y="1749662"/>
            <a:ext cx="5741221" cy="1469630"/>
          </a:xfrm>
        </p:spPr>
        <p:txBody>
          <a:bodyPr anchor="t"/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Making </a:t>
            </a: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Tax Digital for 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Business</a:t>
            </a:r>
            <a:b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26477" y="3219292"/>
            <a:ext cx="5741221" cy="1851472"/>
          </a:xfrm>
          <a:prstGeom prst="rect">
            <a:avLst/>
          </a:prstGeom>
        </p:spPr>
        <p:txBody>
          <a:bodyPr vert="horz" lIns="143378" tIns="71689" rIns="143378" bIns="71689" rtlCol="0" anchor="t">
            <a:noAutofit/>
          </a:bodyPr>
          <a:lstStyle>
            <a:lvl1pPr algn="l" defTabSz="768092" rtl="0" eaLnBrk="1" latinLnBrk="0" hangingPunct="1">
              <a:spcBef>
                <a:spcPct val="0"/>
              </a:spcBef>
              <a:buNone/>
              <a:defRPr sz="3535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Presentation to the </a:t>
            </a:r>
          </a:p>
          <a:p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CIPFA VAT Committee</a:t>
            </a:r>
          </a:p>
          <a:p>
            <a:endParaRPr lang="en-GB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1 March 2018</a:t>
            </a: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756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Diagram 25"/>
          <p:cNvGraphicFramePr/>
          <p:nvPr>
            <p:extLst>
              <p:ext uri="{D42A27DB-BD31-4B8C-83A1-F6EECF244321}">
                <p14:modId xmlns:p14="http://schemas.microsoft.com/office/powerpoint/2010/main" val="1257149274"/>
              </p:ext>
            </p:extLst>
          </p:nvPr>
        </p:nvGraphicFramePr>
        <p:xfrm>
          <a:off x="426027" y="2130136"/>
          <a:ext cx="8298873" cy="1710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7" name="Group 26"/>
          <p:cNvGrpSpPr/>
          <p:nvPr/>
        </p:nvGrpSpPr>
        <p:grpSpPr>
          <a:xfrm>
            <a:off x="3856162" y="5082845"/>
            <a:ext cx="1863602" cy="804005"/>
            <a:chOff x="8884" y="403075"/>
            <a:chExt cx="2655494" cy="1593296"/>
          </a:xfrm>
        </p:grpSpPr>
        <p:sp>
          <p:nvSpPr>
            <p:cNvPr id="28" name="Rounded Rectangle 27"/>
            <p:cNvSpPr/>
            <p:nvPr/>
          </p:nvSpPr>
          <p:spPr>
            <a:xfrm>
              <a:off x="8884" y="403075"/>
              <a:ext cx="2655494" cy="159329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9" name="Rounded Rectangle 4"/>
            <p:cNvSpPr/>
            <p:nvPr/>
          </p:nvSpPr>
          <p:spPr>
            <a:xfrm>
              <a:off x="55550" y="449741"/>
              <a:ext cx="2562162" cy="14999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5723" tIns="65723" rIns="65723" bIns="65723" numCol="1" spcCol="1270" anchor="ctr" anchorCtr="0">
              <a:noAutofit/>
            </a:bodyPr>
            <a:lstStyle/>
            <a:p>
              <a:pPr algn="ctr" defTabSz="76676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Adjustments</a:t>
              </a: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3735914" y="3856988"/>
            <a:ext cx="244831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prstClr val="black"/>
                </a:solidFill>
              </a:rPr>
              <a:t>NB.</a:t>
            </a:r>
            <a:r>
              <a:rPr lang="en-US" sz="1050" i="1" dirty="0">
                <a:solidFill>
                  <a:prstClr val="black"/>
                </a:solidFill>
              </a:rPr>
              <a:t> Agents/Internal Control may have access to their client’s software. </a:t>
            </a:r>
          </a:p>
        </p:txBody>
      </p:sp>
      <p:sp>
        <p:nvSpPr>
          <p:cNvPr id="13" name="Oval Callout 12"/>
          <p:cNvSpPr/>
          <p:nvPr/>
        </p:nvSpPr>
        <p:spPr>
          <a:xfrm>
            <a:off x="714119" y="4344502"/>
            <a:ext cx="1958701" cy="1536315"/>
          </a:xfrm>
          <a:prstGeom prst="wedgeEllipseCallout">
            <a:avLst>
              <a:gd name="adj1" fmla="val -13318"/>
              <a:gd name="adj2" fmla="val -92632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correction of mistakes must be made by the agent back into the client’s digital records.</a:t>
            </a:r>
            <a:endParaRPr lang="en-GB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 rot="16200000">
            <a:off x="4254908" y="4181588"/>
            <a:ext cx="1088597" cy="1100494"/>
            <a:chOff x="2582534" y="833803"/>
            <a:chExt cx="1208502" cy="731841"/>
          </a:xfrm>
        </p:grpSpPr>
        <p:sp>
          <p:nvSpPr>
            <p:cNvPr id="18" name="Right Arrow 17"/>
            <p:cNvSpPr/>
            <p:nvPr/>
          </p:nvSpPr>
          <p:spPr>
            <a:xfrm>
              <a:off x="2833378" y="833803"/>
              <a:ext cx="947138" cy="731841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0">
              <a:schemeClr val="dk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dk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dk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Right Arrow 4"/>
            <p:cNvSpPr/>
            <p:nvPr/>
          </p:nvSpPr>
          <p:spPr>
            <a:xfrm rot="5400000">
              <a:off x="2968189" y="594122"/>
              <a:ext cx="437192" cy="12085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36671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Adjustment by manual intervention  </a:t>
              </a:r>
              <a:endParaRPr lang="en-GB" sz="10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0" name="Oval Callout 19"/>
          <p:cNvSpPr/>
          <p:nvPr/>
        </p:nvSpPr>
        <p:spPr>
          <a:xfrm>
            <a:off x="6452317" y="4187537"/>
            <a:ext cx="2285114" cy="2171699"/>
          </a:xfrm>
          <a:prstGeom prst="wedgeEllipseCallout">
            <a:avLst>
              <a:gd name="adj1" fmla="val -89416"/>
              <a:gd name="adj2" fmla="val 12245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could range from correcting mistakes to adjustments required by VAT law. These interventions could also take place within the confines of a single software product. </a:t>
            </a: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10064" y="69959"/>
            <a:ext cx="9144000" cy="857250"/>
          </a:xfrm>
          <a:prstGeom prst="rect">
            <a:avLst/>
          </a:prstGeom>
          <a:solidFill>
            <a:srgbClr val="F58321"/>
          </a:solidFill>
        </p:spPr>
        <p:txBody>
          <a:bodyPr vert="horz" lIns="143378" tIns="71689" rIns="143378" bIns="71689" rtlCol="0" anchor="ctr">
            <a:normAutofit/>
          </a:bodyPr>
          <a:lstStyle>
            <a:lvl1pPr algn="ctr" defTabSz="768092" rtl="0" eaLnBrk="1" latinLnBrk="0" hangingPunct="1">
              <a:spcBef>
                <a:spcPct val="0"/>
              </a:spcBef>
              <a:buNone/>
              <a:defRPr sz="3535" b="1" kern="1200">
                <a:solidFill>
                  <a:srgbClr val="D20D55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chemeClr val="bg1"/>
                </a:solidFill>
              </a:rPr>
              <a:t>Data transfers and adjustments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672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0800"/>
            <a:ext cx="7607300" cy="856800"/>
          </a:xfrm>
          <a:solidFill>
            <a:srgbClr val="F58321"/>
          </a:solidFill>
        </p:spPr>
        <p:txBody>
          <a:bodyPr vert="horz" lIns="143378" tIns="71689" rIns="143378" bIns="71689" rtlCol="0" anchor="ctr">
            <a:normAutofit fontScale="90000"/>
          </a:bodyPr>
          <a:lstStyle/>
          <a:p>
            <a:r>
              <a:rPr lang="en-GB" dirty="0"/>
              <a:t>What we mean by ‘Soft landing’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0567-308D-45B8-A9BC-47E24F4B600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2" name="Content Placeholder 2"/>
          <p:cNvSpPr>
            <a:spLocks noGrp="1"/>
          </p:cNvSpPr>
          <p:nvPr>
            <p:ph idx="1"/>
          </p:nvPr>
        </p:nvSpPr>
        <p:spPr>
          <a:xfrm>
            <a:off x="403939" y="1268760"/>
            <a:ext cx="8092361" cy="4331940"/>
          </a:xfrm>
        </p:spPr>
        <p:txBody>
          <a:bodyPr/>
          <a:lstStyle/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Links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between packages/interfaces must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digital.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But…</a:t>
            </a:r>
          </a:p>
          <a:p>
            <a:pPr>
              <a:lnSpc>
                <a:spcPct val="150000"/>
              </a:lnSpc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For a short period (HMRC has proposed one year)</a:t>
            </a:r>
          </a:p>
          <a:p>
            <a:pPr>
              <a:lnSpc>
                <a:spcPct val="150000"/>
              </a:lnSpc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ore time to update legacy systems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won’t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apply record-keeping penalties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certain circumstances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3" name="Rectangle 32"/>
          <p:cNvSpPr/>
          <p:nvPr/>
        </p:nvSpPr>
        <p:spPr>
          <a:xfrm>
            <a:off x="266700" y="5880100"/>
            <a:ext cx="1257300" cy="9435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23" y="5985164"/>
            <a:ext cx="1252534" cy="756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619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6400"/>
            <a:ext cx="6651172" cy="857250"/>
          </a:xfrm>
          <a:solidFill>
            <a:srgbClr val="F58321"/>
          </a:solidFill>
        </p:spPr>
        <p:txBody>
          <a:bodyPr>
            <a:normAutofit/>
          </a:bodyPr>
          <a:lstStyle/>
          <a:p>
            <a:pPr algn="l"/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is Making Tax Digital?</a:t>
            </a:r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2810" y="1496219"/>
            <a:ext cx="5528334" cy="348762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ClrTx/>
            </a:pPr>
            <a:r>
              <a:rPr lang="en-GB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Capturing </a:t>
            </a:r>
            <a:r>
              <a:rPr lang="en-GB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</a:t>
            </a:r>
            <a:r>
              <a:rPr lang="en-GB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transactions in</a:t>
            </a:r>
          </a:p>
          <a:p>
            <a:pPr marL="174625" indent="0">
              <a:lnSpc>
                <a:spcPct val="150000"/>
              </a:lnSpc>
              <a:buClrTx/>
              <a:buNone/>
            </a:pPr>
            <a:r>
              <a:rPr lang="en-GB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record-keeping software:</a:t>
            </a: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1063" lvl="1" indent="-342900">
              <a:lnSpc>
                <a:spcPct val="150000"/>
              </a:lnSpc>
              <a:buClrTx/>
              <a:buFont typeface="Courier New" panose="02070309020205020404" pitchFamily="49" charset="0"/>
              <a:buChar char="o"/>
            </a:pPr>
            <a:r>
              <a:rPr lang="en-GB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near to real time as possible</a:t>
            </a:r>
          </a:p>
          <a:p>
            <a:pPr marL="881063" lvl="1" indent="-342900">
              <a:lnSpc>
                <a:spcPct val="150000"/>
              </a:lnSpc>
              <a:buClrTx/>
              <a:buFont typeface="Courier New" panose="02070309020205020404" pitchFamily="49" charset="0"/>
              <a:buChar char="o"/>
            </a:pPr>
            <a:r>
              <a:rPr lang="en-GB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GB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any </a:t>
            </a:r>
            <a:r>
              <a:rPr lang="en-GB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device </a:t>
            </a:r>
            <a:r>
              <a:rPr lang="en-GB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pc, smartphone, tablet </a:t>
            </a:r>
            <a:r>
              <a:rPr lang="en-GB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etc.)</a:t>
            </a:r>
            <a:endParaRPr lang="en-GB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ClrTx/>
            </a:pPr>
            <a:r>
              <a:rPr lang="en-GB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Summary updates via API* enabled software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0567-308D-45B8-A9BC-47E24F4B600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1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512" y="1771672"/>
            <a:ext cx="2517784" cy="333208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3325586" y="5509905"/>
            <a:ext cx="557976" cy="948640"/>
            <a:chOff x="7486628" y="2393246"/>
            <a:chExt cx="889045" cy="1503025"/>
          </a:xfrm>
        </p:grpSpPr>
        <p:sp>
          <p:nvSpPr>
            <p:cNvPr id="8" name="Rounded Rectangle 7"/>
            <p:cNvSpPr/>
            <p:nvPr/>
          </p:nvSpPr>
          <p:spPr bwMode="auto">
            <a:xfrm>
              <a:off x="7486628" y="2393246"/>
              <a:ext cx="889045" cy="1503025"/>
            </a:xfrm>
            <a:prstGeom prst="roundRect">
              <a:avLst>
                <a:gd name="adj" fmla="val 12001"/>
              </a:avLst>
            </a:prstGeom>
            <a:solidFill>
              <a:schemeClr val="bg1"/>
            </a:solidFill>
            <a:ln w="57150" cap="flat" cmpd="sng" algn="ctr">
              <a:solidFill>
                <a:srgbClr val="D61B5E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Geneva" charset="0"/>
                <a:cs typeface="Arial" charset="0"/>
              </a:endParaRPr>
            </a:p>
          </p:txBody>
        </p:sp>
        <p:sp>
          <p:nvSpPr>
            <p:cNvPr id="9" name="Right Arrow 8"/>
            <p:cNvSpPr/>
            <p:nvPr/>
          </p:nvSpPr>
          <p:spPr bwMode="auto">
            <a:xfrm>
              <a:off x="7486630" y="2531820"/>
              <a:ext cx="602600" cy="511673"/>
            </a:xfrm>
            <a:prstGeom prst="rightArrow">
              <a:avLst>
                <a:gd name="adj1" fmla="val 64403"/>
                <a:gd name="adj2" fmla="val 62602"/>
              </a:avLst>
            </a:prstGeom>
            <a:solidFill>
              <a:srgbClr val="D61B5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Geneva" charset="0"/>
                <a:cs typeface="Arial" charset="0"/>
              </a:endParaRPr>
            </a:p>
          </p:txBody>
        </p:sp>
        <p:sp>
          <p:nvSpPr>
            <p:cNvPr id="10" name="Right Arrow 9"/>
            <p:cNvSpPr/>
            <p:nvPr/>
          </p:nvSpPr>
          <p:spPr bwMode="auto">
            <a:xfrm flipH="1">
              <a:off x="7762539" y="3194573"/>
              <a:ext cx="613134" cy="511673"/>
            </a:xfrm>
            <a:prstGeom prst="rightArrow">
              <a:avLst>
                <a:gd name="adj1" fmla="val 64403"/>
                <a:gd name="adj2" fmla="val 62602"/>
              </a:avLst>
            </a:prstGeom>
            <a:solidFill>
              <a:srgbClr val="D61B5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Geneva" charset="0"/>
                <a:cs typeface="Arial" charset="0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4056727" y="5920311"/>
            <a:ext cx="4000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Application Programming Interface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86323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58321"/>
          </a:solidFill>
        </p:spPr>
        <p:txBody>
          <a:bodyPr/>
          <a:lstStyle/>
          <a:p>
            <a:r>
              <a:rPr lang="en-GB" smtClean="0"/>
              <a:t>How is MTD VAT different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9061" y="1480456"/>
            <a:ext cx="5421986" cy="5221679"/>
          </a:xfrm>
        </p:spPr>
        <p:txBody>
          <a:bodyPr>
            <a:normAutofit fontScale="32500" lnSpcReduction="20000"/>
          </a:bodyPr>
          <a:lstStyle/>
          <a:p>
            <a:pPr marL="0" indent="0">
              <a:buFont typeface="Wingdings" pitchFamily="2" charset="2"/>
              <a:buNone/>
            </a:pPr>
            <a:r>
              <a:rPr lang="en-GB" sz="5800" dirty="0" smtClean="0">
                <a:latin typeface="Arial" panose="020B0604020202020204" pitchFamily="34" charset="0"/>
                <a:cs typeface="Arial" panose="020B0604020202020204" pitchFamily="34" charset="0"/>
              </a:rPr>
              <a:t>What will be different:</a:t>
            </a:r>
          </a:p>
          <a:p>
            <a:pPr marL="0" indent="0">
              <a:buFont typeface="Wingdings" pitchFamily="2" charset="2"/>
              <a:buNone/>
            </a:pPr>
            <a:endParaRPr lang="en-GB" sz="5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5800" dirty="0" smtClean="0">
                <a:latin typeface="Arial" panose="020B0604020202020204" pitchFamily="34" charset="0"/>
                <a:cs typeface="Arial" panose="020B0604020202020204" pitchFamily="34" charset="0"/>
              </a:rPr>
              <a:t>VAT returns compiled by pulling data from digital records</a:t>
            </a:r>
          </a:p>
          <a:p>
            <a:pPr marL="0" indent="0">
              <a:buFont typeface="Wingdings" pitchFamily="2" charset="2"/>
              <a:buNone/>
            </a:pPr>
            <a:endParaRPr lang="en-GB" sz="5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5800" dirty="0" smtClean="0">
                <a:latin typeface="Arial" panose="020B0604020202020204" pitchFamily="34" charset="0"/>
                <a:cs typeface="Arial" panose="020B0604020202020204" pitchFamily="34" charset="0"/>
              </a:rPr>
              <a:t>VAT returns sent to HMRC via API-enabled products and not through VAT portal</a:t>
            </a:r>
          </a:p>
          <a:p>
            <a:pPr marL="0" indent="0">
              <a:buNone/>
            </a:pPr>
            <a:endParaRPr lang="en-GB" sz="5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5800" dirty="0" smtClean="0">
                <a:latin typeface="Arial" panose="020B0604020202020204" pitchFamily="34" charset="0"/>
                <a:cs typeface="Arial" panose="020B0604020202020204" pitchFamily="34" charset="0"/>
              </a:rPr>
              <a:t>What remains the same:</a:t>
            </a:r>
          </a:p>
          <a:p>
            <a:pPr>
              <a:lnSpc>
                <a:spcPct val="150000"/>
              </a:lnSpc>
              <a:buClr>
                <a:srgbClr val="3399FF"/>
              </a:buClr>
            </a:pPr>
            <a:r>
              <a:rPr lang="en-GB" sz="5800" dirty="0" smtClean="0">
                <a:latin typeface="Arial" panose="020B0604020202020204" pitchFamily="34" charset="0"/>
                <a:cs typeface="Arial" panose="020B0604020202020204" pitchFamily="34" charset="0"/>
              </a:rPr>
              <a:t>9 Box VAT return</a:t>
            </a:r>
          </a:p>
          <a:p>
            <a:pPr>
              <a:lnSpc>
                <a:spcPct val="150000"/>
              </a:lnSpc>
              <a:buClr>
                <a:srgbClr val="3399FF"/>
              </a:buClr>
            </a:pPr>
            <a:r>
              <a:rPr lang="en-GB" sz="5800" dirty="0" smtClean="0">
                <a:latin typeface="Arial" panose="020B0604020202020204" pitchFamily="34" charset="0"/>
                <a:cs typeface="Arial" panose="020B0604020202020204" pitchFamily="34" charset="0"/>
              </a:rPr>
              <a:t>VAT return frequency and payment deadlines</a:t>
            </a:r>
          </a:p>
          <a:p>
            <a:pPr>
              <a:lnSpc>
                <a:spcPct val="150000"/>
              </a:lnSpc>
              <a:buClr>
                <a:srgbClr val="3399FF"/>
              </a:buClr>
            </a:pPr>
            <a:r>
              <a:rPr lang="en-GB" sz="5800" dirty="0" smtClean="0">
                <a:latin typeface="Arial" panose="020B0604020202020204" pitchFamily="34" charset="0"/>
                <a:cs typeface="Arial" panose="020B0604020202020204" pitchFamily="34" charset="0"/>
              </a:rPr>
              <a:t>Eligibility for VAT Special Schemes</a:t>
            </a:r>
          </a:p>
          <a:p>
            <a:pPr>
              <a:lnSpc>
                <a:spcPct val="150000"/>
              </a:lnSpc>
              <a:buClr>
                <a:srgbClr val="3399FF"/>
              </a:buClr>
            </a:pPr>
            <a:r>
              <a:rPr lang="en-GB" sz="5800" dirty="0" smtClean="0">
                <a:latin typeface="Arial" panose="020B0604020202020204" pitchFamily="34" charset="0"/>
                <a:cs typeface="Arial" panose="020B0604020202020204" pitchFamily="34" charset="0"/>
              </a:rPr>
              <a:t>Public bodies submitting additional information required by HM Treasury for reclaiming VAT. </a:t>
            </a:r>
          </a:p>
          <a:p>
            <a:pPr>
              <a:lnSpc>
                <a:spcPct val="150000"/>
              </a:lnSpc>
              <a:buClr>
                <a:srgbClr val="3399FF"/>
              </a:buClr>
            </a:pPr>
            <a:endParaRPr lang="en-GB" sz="2800" dirty="0" smtClean="0"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Clr>
                <a:srgbClr val="3399FF"/>
              </a:buClr>
            </a:pPr>
            <a:endParaRPr lang="en-GB" sz="2800" dirty="0" smtClean="0"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0567-308D-45B8-A9BC-47E24F4B600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1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103" y="1778828"/>
            <a:ext cx="2517784" cy="333208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4498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3269288" y="4298813"/>
            <a:ext cx="5235881" cy="6480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0" rtlCol="0" anchor="ctr"/>
          <a:lstStyle/>
          <a:p>
            <a:pPr lvl="0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Businesses trading above the VAT threshold are mandated to use MTD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269286" y="2978790"/>
            <a:ext cx="5235881" cy="6480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0" rtlCol="0" anchor="ctr"/>
          <a:lstStyle/>
          <a:p>
            <a:pPr lvl="0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 pilot – Live testing of MTD begins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269286" y="1626054"/>
            <a:ext cx="5235881" cy="75753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0" rtlCol="0" anchor="ctr"/>
          <a:lstStyle/>
          <a:p>
            <a:pPr lvl="0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Technical consultation </a:t>
            </a: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closed – 9 February 2108 Regulations made – 28 February 2018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0567-308D-45B8-A9BC-47E24F4B600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280800"/>
            <a:ext cx="3820438" cy="856800"/>
          </a:xfrm>
          <a:solidFill>
            <a:srgbClr val="F58321"/>
          </a:solidFill>
        </p:spPr>
        <p:txBody>
          <a:bodyPr vert="horz" lIns="143378" tIns="71689" rIns="143378" bIns="71689" rtlCol="0" anchor="ctr">
            <a:normAutofit fontScale="90000"/>
          </a:bodyPr>
          <a:lstStyle/>
          <a:p>
            <a:r>
              <a:rPr lang="en-GB" dirty="0"/>
              <a:t>Timeline for VAT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801664" y="1555544"/>
            <a:ext cx="2563200" cy="864000"/>
          </a:xfrm>
          <a:prstGeom prst="roundRect">
            <a:avLst/>
          </a:prstGeom>
          <a:solidFill>
            <a:srgbClr val="0181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February 2018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01665" y="2883285"/>
            <a:ext cx="2563200" cy="864000"/>
          </a:xfrm>
          <a:prstGeom prst="roundRect">
            <a:avLst/>
          </a:prstGeom>
          <a:solidFill>
            <a:srgbClr val="0181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April 2018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801665" y="4190813"/>
            <a:ext cx="2563200" cy="864000"/>
          </a:xfrm>
          <a:prstGeom prst="roundRect">
            <a:avLst/>
          </a:prstGeom>
          <a:solidFill>
            <a:srgbClr val="0181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From April 2019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1867265" y="2440326"/>
            <a:ext cx="432000" cy="432000"/>
          </a:xfrm>
          <a:custGeom>
            <a:avLst/>
            <a:gdLst>
              <a:gd name="connsiteX0" fmla="*/ 0 w 769572"/>
              <a:gd name="connsiteY0" fmla="*/ 423265 h 769572"/>
              <a:gd name="connsiteX1" fmla="*/ 173154 w 769572"/>
              <a:gd name="connsiteY1" fmla="*/ 423265 h 769572"/>
              <a:gd name="connsiteX2" fmla="*/ 173154 w 769572"/>
              <a:gd name="connsiteY2" fmla="*/ 0 h 769572"/>
              <a:gd name="connsiteX3" fmla="*/ 596418 w 769572"/>
              <a:gd name="connsiteY3" fmla="*/ 0 h 769572"/>
              <a:gd name="connsiteX4" fmla="*/ 596418 w 769572"/>
              <a:gd name="connsiteY4" fmla="*/ 423265 h 769572"/>
              <a:gd name="connsiteX5" fmla="*/ 769572 w 769572"/>
              <a:gd name="connsiteY5" fmla="*/ 423265 h 769572"/>
              <a:gd name="connsiteX6" fmla="*/ 384786 w 769572"/>
              <a:gd name="connsiteY6" fmla="*/ 769572 h 769572"/>
              <a:gd name="connsiteX7" fmla="*/ 0 w 769572"/>
              <a:gd name="connsiteY7" fmla="*/ 423265 h 769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69572" h="769572">
                <a:moveTo>
                  <a:pt x="0" y="423265"/>
                </a:moveTo>
                <a:lnTo>
                  <a:pt x="173154" y="423265"/>
                </a:lnTo>
                <a:lnTo>
                  <a:pt x="173154" y="0"/>
                </a:lnTo>
                <a:lnTo>
                  <a:pt x="596418" y="0"/>
                </a:lnTo>
                <a:lnTo>
                  <a:pt x="596418" y="423265"/>
                </a:lnTo>
                <a:lnTo>
                  <a:pt x="769572" y="423265"/>
                </a:lnTo>
                <a:lnTo>
                  <a:pt x="384786" y="769572"/>
                </a:lnTo>
                <a:lnTo>
                  <a:pt x="0" y="423265"/>
                </a:lnTo>
                <a:close/>
              </a:path>
            </a:pathLst>
          </a:custGeom>
          <a:solidFill>
            <a:srgbClr val="D61B5E">
              <a:alpha val="90000"/>
            </a:srgb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4156" tIns="34290" rIns="164156" bIns="177142" numCol="1" spcCol="1270" anchor="ctr" anchorCtr="0">
            <a:noAutofit/>
          </a:bodyPr>
          <a:lstStyle/>
          <a:p>
            <a:pPr algn="ctr" defTabSz="120012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2700"/>
          </a:p>
        </p:txBody>
      </p:sp>
      <p:sp>
        <p:nvSpPr>
          <p:cNvPr id="17" name="Freeform 16"/>
          <p:cNvSpPr/>
          <p:nvPr/>
        </p:nvSpPr>
        <p:spPr>
          <a:xfrm>
            <a:off x="1867265" y="3768636"/>
            <a:ext cx="432000" cy="432000"/>
          </a:xfrm>
          <a:custGeom>
            <a:avLst/>
            <a:gdLst>
              <a:gd name="connsiteX0" fmla="*/ 0 w 769572"/>
              <a:gd name="connsiteY0" fmla="*/ 423265 h 769572"/>
              <a:gd name="connsiteX1" fmla="*/ 173154 w 769572"/>
              <a:gd name="connsiteY1" fmla="*/ 423265 h 769572"/>
              <a:gd name="connsiteX2" fmla="*/ 173154 w 769572"/>
              <a:gd name="connsiteY2" fmla="*/ 0 h 769572"/>
              <a:gd name="connsiteX3" fmla="*/ 596418 w 769572"/>
              <a:gd name="connsiteY3" fmla="*/ 0 h 769572"/>
              <a:gd name="connsiteX4" fmla="*/ 596418 w 769572"/>
              <a:gd name="connsiteY4" fmla="*/ 423265 h 769572"/>
              <a:gd name="connsiteX5" fmla="*/ 769572 w 769572"/>
              <a:gd name="connsiteY5" fmla="*/ 423265 h 769572"/>
              <a:gd name="connsiteX6" fmla="*/ 384786 w 769572"/>
              <a:gd name="connsiteY6" fmla="*/ 769572 h 769572"/>
              <a:gd name="connsiteX7" fmla="*/ 0 w 769572"/>
              <a:gd name="connsiteY7" fmla="*/ 423265 h 769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69572" h="769572">
                <a:moveTo>
                  <a:pt x="0" y="423265"/>
                </a:moveTo>
                <a:lnTo>
                  <a:pt x="173154" y="423265"/>
                </a:lnTo>
                <a:lnTo>
                  <a:pt x="173154" y="0"/>
                </a:lnTo>
                <a:lnTo>
                  <a:pt x="596418" y="0"/>
                </a:lnTo>
                <a:lnTo>
                  <a:pt x="596418" y="423265"/>
                </a:lnTo>
                <a:lnTo>
                  <a:pt x="769572" y="423265"/>
                </a:lnTo>
                <a:lnTo>
                  <a:pt x="384786" y="769572"/>
                </a:lnTo>
                <a:lnTo>
                  <a:pt x="0" y="423265"/>
                </a:lnTo>
                <a:close/>
              </a:path>
            </a:pathLst>
          </a:custGeom>
          <a:solidFill>
            <a:srgbClr val="D61B5E">
              <a:alpha val="90000"/>
            </a:srgb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4156" tIns="34290" rIns="164156" bIns="177142" numCol="1" spcCol="1270" anchor="ctr" anchorCtr="0">
            <a:noAutofit/>
          </a:bodyPr>
          <a:lstStyle/>
          <a:p>
            <a:pPr algn="ctr" defTabSz="120012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2700"/>
          </a:p>
        </p:txBody>
      </p:sp>
    </p:spTree>
    <p:extLst>
      <p:ext uri="{BB962C8B-B14F-4D97-AF65-F5344CB8AC3E}">
        <p14:creationId xmlns:p14="http://schemas.microsoft.com/office/powerpoint/2010/main" val="3313021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58321"/>
          </a:solidFill>
        </p:spPr>
        <p:txBody>
          <a:bodyPr vert="horz" lIns="107534" tIns="53767" rIns="107534" bIns="53767" rtlCol="0" anchor="ctr">
            <a:normAutofit fontScale="90000"/>
          </a:bodyPr>
          <a:lstStyle/>
          <a:p>
            <a:r>
              <a:rPr lang="en-GB" dirty="0" smtClean="0"/>
              <a:t>MTD VAT Secondary Legislation Consultation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956" y="1268760"/>
            <a:ext cx="8538092" cy="537152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VAT Secondary Consultation closed on 9 February 2018 and the government received 60 responses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Businesses leaving MTD can consider alternative methods of preserving their records rather than having to keep them in a specified MTD format.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We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have also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relaxed requirements for digitally recording information for supplies made or received where: </a:t>
            </a:r>
          </a:p>
          <a:p>
            <a:pPr lvl="1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property owners receive data from letting agents;</a:t>
            </a:r>
          </a:p>
          <a:p>
            <a:pPr lvl="1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there is difficulty in identifying and splitting the tax value on each supply, for example multiple supplies within a single retail offer; and, </a:t>
            </a:r>
          </a:p>
          <a:p>
            <a:pPr lvl="1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amount of partial input tax claimable on each partial exemption is not known at the time of purchase. </a:t>
            </a:r>
          </a:p>
          <a:p>
            <a:endParaRPr lang="en-GB" sz="24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0567-308D-45B8-A9BC-47E24F4B600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447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0567-308D-45B8-A9BC-47E24F4B600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266400"/>
            <a:ext cx="7388846" cy="857250"/>
          </a:xfrm>
          <a:prstGeom prst="rect">
            <a:avLst/>
          </a:prstGeom>
          <a:solidFill>
            <a:srgbClr val="F58321"/>
          </a:solidFill>
        </p:spPr>
        <p:txBody>
          <a:bodyPr vert="horz" lIns="143378" tIns="71689" rIns="143378" bIns="71689" rtlCol="0" anchor="ctr">
            <a:normAutofit fontScale="97500"/>
          </a:bodyPr>
          <a:lstStyle>
            <a:lvl1pPr defTabSz="768092">
              <a:spcBef>
                <a:spcPct val="0"/>
              </a:spcBef>
              <a:buNone/>
              <a:defRPr sz="4500" b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VAT Pilot</a:t>
            </a:r>
          </a:p>
        </p:txBody>
      </p:sp>
      <p:sp>
        <p:nvSpPr>
          <p:cNvPr id="5" name="Rectangle 4"/>
          <p:cNvSpPr/>
          <p:nvPr/>
        </p:nvSpPr>
        <p:spPr>
          <a:xfrm>
            <a:off x="88900" y="5956300"/>
            <a:ext cx="1574800" cy="867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Isosceles Triangle 2"/>
          <p:cNvSpPr/>
          <p:nvPr/>
        </p:nvSpPr>
        <p:spPr>
          <a:xfrm>
            <a:off x="266700" y="1257300"/>
            <a:ext cx="2425700" cy="5334000"/>
          </a:xfrm>
          <a:prstGeom prst="triangl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le 6"/>
          <p:cNvSpPr/>
          <p:nvPr/>
        </p:nvSpPr>
        <p:spPr>
          <a:xfrm>
            <a:off x="1503673" y="1520674"/>
            <a:ext cx="5880100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Starts in April 2018</a:t>
            </a:r>
            <a:endParaRPr lang="en-GB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503673" y="2236705"/>
            <a:ext cx="5880100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Agent can act on behalf of their client</a:t>
            </a:r>
            <a:endParaRPr lang="en-GB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503673" y="2952736"/>
            <a:ext cx="5880100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Simplest businesses first</a:t>
            </a:r>
            <a:endParaRPr lang="en-GB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503673" y="3673146"/>
            <a:ext cx="5880100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complex businesses join as pilot grows</a:t>
            </a:r>
            <a:endParaRPr lang="en-GB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503673" y="4393556"/>
            <a:ext cx="5880100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 have compatible software to take part</a:t>
            </a:r>
            <a:endParaRPr lang="en-GB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503673" y="5109820"/>
            <a:ext cx="5880100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Software development and testing</a:t>
            </a:r>
            <a:endParaRPr lang="en-GB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503673" y="5831108"/>
            <a:ext cx="5880100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Publish more information</a:t>
            </a:r>
            <a:endParaRPr lang="en-GB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200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6400"/>
            <a:ext cx="5318334" cy="857250"/>
          </a:xfrm>
          <a:solidFill>
            <a:srgbClr val="F58321"/>
          </a:solidFill>
        </p:spPr>
        <p:txBody>
          <a:bodyPr vert="horz" lIns="143378" tIns="71689" rIns="143378" bIns="71689" rtlCol="0" anchor="ctr">
            <a:normAutofit fontScale="90000"/>
          </a:bodyPr>
          <a:lstStyle/>
          <a:p>
            <a:r>
              <a:rPr lang="en-GB" dirty="0"/>
              <a:t>Digital record keeping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1503" y="2258157"/>
            <a:ext cx="5004782" cy="3041397"/>
          </a:xfrm>
        </p:spPr>
        <p:txBody>
          <a:bodyPr>
            <a:no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Keep digital records</a:t>
            </a:r>
          </a:p>
          <a:p>
            <a:pPr lvl="1"/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spreadsheets </a:t>
            </a:r>
          </a:p>
          <a:p>
            <a:pPr lvl="1"/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calculate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return</a:t>
            </a:r>
          </a:p>
          <a:p>
            <a:pPr marL="0" indent="0">
              <a:buNone/>
            </a:pP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submit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it to HMRC via an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API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0567-308D-45B8-A9BC-47E24F4B600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Shape 1218"/>
          <p:cNvPicPr preferRelativeResize="0"/>
          <p:nvPr/>
        </p:nvPicPr>
        <p:blipFill rotWithShape="1">
          <a:blip r:embed="rId3" cstate="email">
            <a:alphaModFix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1863" y="2642452"/>
            <a:ext cx="2890739" cy="202569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471863" y="1460071"/>
            <a:ext cx="78788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Using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MTD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compatible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software to: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333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6400"/>
            <a:ext cx="9144000" cy="857250"/>
          </a:xfrm>
          <a:solidFill>
            <a:srgbClr val="F58321"/>
          </a:solidFill>
        </p:spPr>
        <p:txBody>
          <a:bodyPr vert="horz" lIns="143378" tIns="71689" rIns="143378" bIns="71689" rtlCol="0" anchor="ctr">
            <a:normAutofit/>
          </a:bodyPr>
          <a:lstStyle/>
          <a:p>
            <a:r>
              <a:rPr lang="en-GB" dirty="0"/>
              <a:t>‘Functional Compatible Software’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0567-308D-45B8-A9BC-47E24F4B600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6700" y="5880100"/>
            <a:ext cx="1257300" cy="9435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Shape 1218"/>
          <p:cNvPicPr preferRelativeResize="0"/>
          <p:nvPr/>
        </p:nvPicPr>
        <p:blipFill rotWithShape="1">
          <a:blip r:embed="rId3" cstate="email">
            <a:alphaModFix/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93138" y="4258069"/>
            <a:ext cx="2917432" cy="209381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266700" y="1473200"/>
            <a:ext cx="7924800" cy="8402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Program, or set of compatible programs, that must:</a:t>
            </a:r>
          </a:p>
          <a:p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Keep digital records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Provide HMRC information and returns using the APIs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Receive information from HMRC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If a set of programs are used, there must</a:t>
            </a:r>
          </a:p>
          <a:p>
            <a:pPr>
              <a:lnSpc>
                <a:spcPct val="150000"/>
              </a:lnSpc>
            </a:pPr>
            <a:r>
              <a:rPr lang="en-GB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 a digital link between the </a:t>
            </a:r>
          </a:p>
          <a:p>
            <a:pPr>
              <a:lnSpc>
                <a:spcPct val="150000"/>
              </a:lnSpc>
            </a:pPr>
            <a:r>
              <a:rPr lang="en-GB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pieces of software</a:t>
            </a:r>
          </a:p>
          <a:p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423" y="5985164"/>
            <a:ext cx="1252534" cy="756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72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52967" y="4319046"/>
            <a:ext cx="17758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mandatory digital record keeping requirements will be maintained by each member of the VAT Group. </a:t>
            </a:r>
            <a:endParaRPr lang="en-GB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11504" y="4277482"/>
            <a:ext cx="18074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spreadsheet (or a series of spreadsheets) will be used to collate figures of all members of the group. </a:t>
            </a:r>
          </a:p>
        </p:txBody>
      </p:sp>
      <p:sp>
        <p:nvSpPr>
          <p:cNvPr id="8" name="Oval Callout 7"/>
          <p:cNvSpPr/>
          <p:nvPr/>
        </p:nvSpPr>
        <p:spPr>
          <a:xfrm>
            <a:off x="1530001" y="1196838"/>
            <a:ext cx="3592717" cy="1588538"/>
          </a:xfrm>
          <a:prstGeom prst="wedgeEllipseCallout">
            <a:avLst>
              <a:gd name="adj1" fmla="val 46"/>
              <a:gd name="adj2" fmla="val 86593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2" algn="ctr"/>
            <a:r>
              <a:rPr lang="en-GB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HMRC anticipates that there will be a soft landing period (April 2019 – April 2020) without application of record-keeping penalties, during which this digital link is not mandatory. This will allow businesses extra time to update their systems to be fully compliant.  </a:t>
            </a:r>
          </a:p>
        </p:txBody>
      </p:sp>
      <p:sp>
        <p:nvSpPr>
          <p:cNvPr id="11" name="Oval Callout 10"/>
          <p:cNvSpPr/>
          <p:nvPr/>
        </p:nvSpPr>
        <p:spPr>
          <a:xfrm>
            <a:off x="1945637" y="5018517"/>
            <a:ext cx="2408153" cy="1465410"/>
          </a:xfrm>
          <a:prstGeom prst="wedgeEllipseCallout">
            <a:avLst>
              <a:gd name="adj1" fmla="val -16904"/>
              <a:gd name="adj2" fmla="val -9767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2" algn="ctr"/>
            <a:r>
              <a:rPr lang="en-GB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does not always have to be a VAT group, this may also apply to large organisation operating multiple systems e.g. Local authorities 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10064" y="69959"/>
            <a:ext cx="9144000" cy="857250"/>
          </a:xfrm>
          <a:prstGeom prst="rect">
            <a:avLst/>
          </a:prstGeom>
          <a:solidFill>
            <a:srgbClr val="F58321"/>
          </a:solidFill>
        </p:spPr>
        <p:txBody>
          <a:bodyPr vert="horz" lIns="143378" tIns="71689" rIns="143378" bIns="71689" rtlCol="0" anchor="ctr">
            <a:normAutofit/>
          </a:bodyPr>
          <a:lstStyle>
            <a:lvl1pPr algn="ctr" defTabSz="768092" rtl="0" eaLnBrk="1" latinLnBrk="0" hangingPunct="1">
              <a:spcBef>
                <a:spcPct val="0"/>
              </a:spcBef>
              <a:buNone/>
              <a:defRPr sz="3535" b="1" kern="1200">
                <a:solidFill>
                  <a:srgbClr val="D20D55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chemeClr val="bg1"/>
                </a:solidFill>
              </a:rPr>
              <a:t>Data transfers and adjustments</a:t>
            </a:r>
            <a:endParaRPr lang="en-GB" dirty="0">
              <a:solidFill>
                <a:schemeClr val="bg1"/>
              </a:solidFill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369857754"/>
              </p:ext>
            </p:extLst>
          </p:nvPr>
        </p:nvGraphicFramePr>
        <p:xfrm>
          <a:off x="228600" y="2575180"/>
          <a:ext cx="8759535" cy="22159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51063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14124</TotalTime>
  <Words>670</Words>
  <Application>Microsoft Office PowerPoint</Application>
  <PresentationFormat>On-screen Show (4:3)</PresentationFormat>
  <Paragraphs>122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Courier New</vt:lpstr>
      <vt:lpstr>Geneva</vt:lpstr>
      <vt:lpstr>Wingdings</vt:lpstr>
      <vt:lpstr>1_Office Theme</vt:lpstr>
      <vt:lpstr>Making Tax Digital for Business   </vt:lpstr>
      <vt:lpstr>What is Making Tax Digital?</vt:lpstr>
      <vt:lpstr>How is MTD VAT different</vt:lpstr>
      <vt:lpstr>Timeline for VAT</vt:lpstr>
      <vt:lpstr>MTD VAT Secondary Legislation Consultation</vt:lpstr>
      <vt:lpstr>PowerPoint Presentation</vt:lpstr>
      <vt:lpstr>Digital record keeping</vt:lpstr>
      <vt:lpstr>‘Functional Compatible Software’</vt:lpstr>
      <vt:lpstr>PowerPoint Presentation</vt:lpstr>
      <vt:lpstr>PowerPoint Presentation</vt:lpstr>
      <vt:lpstr>What we mean by ‘Soft landing’</vt:lpstr>
    </vt:vector>
  </TitlesOfParts>
  <Company>HM Revenue and Customs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Tax Easier</dc:title>
  <dc:creator>Chris Aspinall</dc:creator>
  <cp:lastModifiedBy>Jenkins, Mark</cp:lastModifiedBy>
  <cp:revision>464</cp:revision>
  <cp:lastPrinted>2017-09-12T07:35:15Z</cp:lastPrinted>
  <dcterms:created xsi:type="dcterms:W3CDTF">2015-12-09T10:41:34Z</dcterms:created>
  <dcterms:modified xsi:type="dcterms:W3CDTF">2018-04-12T16:24:01Z</dcterms:modified>
</cp:coreProperties>
</file>