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569" r:id="rId2"/>
    <p:sldId id="570" r:id="rId3"/>
    <p:sldId id="565" r:id="rId4"/>
    <p:sldId id="480" r:id="rId5"/>
    <p:sldId id="529" r:id="rId6"/>
    <p:sldId id="571" r:id="rId7"/>
    <p:sldId id="577" r:id="rId8"/>
    <p:sldId id="576" r:id="rId9"/>
    <p:sldId id="572" r:id="rId10"/>
    <p:sldId id="573" r:id="rId11"/>
    <p:sldId id="568" r:id="rId12"/>
    <p:sldId id="578" r:id="rId13"/>
    <p:sldId id="452" r:id="rId14"/>
    <p:sldId id="580" r:id="rId15"/>
    <p:sldId id="581" r:id="rId16"/>
    <p:sldId id="582" r:id="rId17"/>
    <p:sldId id="567" r:id="rId18"/>
    <p:sldId id="583" r:id="rId19"/>
    <p:sldId id="584" r:id="rId20"/>
    <p:sldId id="585" r:id="rId21"/>
  </p:sldIdLst>
  <p:sldSz cx="9144000" cy="6858000" type="screen4x3"/>
  <p:notesSz cx="6669088" cy="97536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1E0"/>
    <a:srgbClr val="FF0066"/>
    <a:srgbClr val="0061A8"/>
    <a:srgbClr val="E82929"/>
    <a:srgbClr val="EF4136"/>
    <a:srgbClr val="279932"/>
    <a:srgbClr val="115322"/>
    <a:srgbClr val="E6E6E6"/>
    <a:srgbClr val="094D9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61" autoAdjust="0"/>
    <p:restoredTop sz="93277" autoAdjust="0"/>
  </p:normalViewPr>
  <p:slideViewPr>
    <p:cSldViewPr>
      <p:cViewPr>
        <p:scale>
          <a:sx n="70" d="100"/>
          <a:sy n="70" d="100"/>
        </p:scale>
        <p:origin x="-444" y="-72"/>
      </p:cViewPr>
      <p:guideLst>
        <p:guide orient="horz" pos="1344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670" y="-108"/>
      </p:cViewPr>
      <p:guideLst>
        <p:guide orient="horz" pos="3072"/>
        <p:guide pos="21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7C3A6-2067-476C-8B06-418E6A96E1AB}" type="datetimeFigureOut">
              <a:rPr lang="en-GB" smtClean="0"/>
              <a:pPr/>
              <a:t>26/03/2017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6465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3778250" y="926465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F61AC-4E35-4631-902A-10E87565419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32478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3A829-9425-45CB-9AAC-D27F6873E58D}" type="datetimeFigureOut">
              <a:rPr lang="en-GB" smtClean="0"/>
              <a:pPr/>
              <a:t>26/03/2017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632325"/>
            <a:ext cx="5335588" cy="43894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6465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264650"/>
            <a:ext cx="2889250" cy="4873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FB723-7BB7-4755-82CC-3A163EEA163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79286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5AE440-339D-4B71-A2E6-0C6635C25496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154" y="4038894"/>
            <a:ext cx="4888781" cy="50164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595" tIns="43943" rIns="92595" bIns="43943"/>
          <a:lstStyle/>
          <a:p>
            <a:pPr defTabSz="781562">
              <a:spcAft>
                <a:spcPct val="50000"/>
              </a:spcAft>
              <a:tabLst>
                <a:tab pos="191467" algn="l"/>
                <a:tab pos="386073" algn="l"/>
                <a:tab pos="575971" algn="l"/>
                <a:tab pos="767438" algn="l"/>
              </a:tabLst>
            </a:pPr>
            <a:endParaRPr lang="en-GB" altLang="en-US" dirty="0"/>
          </a:p>
        </p:txBody>
      </p:sp>
      <p:sp>
        <p:nvSpPr>
          <p:cNvPr id="1269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63625" y="474663"/>
            <a:ext cx="4541838" cy="34067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F8CFA630-13BB-46C4-BD44-B2C5F9B66074}" type="datetimeFigureOut">
              <a:rPr lang="en-US" smtClean="0"/>
              <a:pPr eaLnBrk="1" latinLnBrk="0" hangingPunct="1"/>
              <a:t>26-Mar-17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1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8024813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26-Mar-17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26-Mar-17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26-Mar-17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8E80666-FB37-4B36-9149-507F3B0178E3}" type="datetimeFigureOut">
              <a:rPr lang="en-US" smtClean="0"/>
              <a:pPr/>
              <a:t>26-Mar-17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26-Mar-17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26-Mar-17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26-Mar-17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8E80666-FB37-4B36-9149-507F3B0178E3}" type="datetimeFigureOut">
              <a:rPr lang="en-US" smtClean="0"/>
              <a:pPr/>
              <a:t>26-Mar-17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26-Mar-17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26-Mar-17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8E80666-FB37-4B36-9149-507F3B0178E3}" type="datetimeFigureOut">
              <a:rPr lang="en-US" smtClean="0"/>
              <a:pPr/>
              <a:t>26-Mar-17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.uk/url?sa=i&amp;source=images&amp;cd=&amp;cad=rja&amp;docid=tE-qgfiU2RE-SM&amp;tbnid=NSepSqfxE0Ep3M:&amp;ved=0CAgQjRwwAA&amp;url=http://www.managementtoday.co.uk/features/1164322/theres-new-kind-fraudster-town/&amp;ei=b9xCUomOI6ms0QWpoYGYBg&amp;psig=AFQjCNFU2nCn8ClhbgB1xZkR9gqlDtlqCg&amp;ust=138019991962679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hyperlink" Target="http://www.google.co.uk/url?sa=i&amp;source=images&amp;cd=&amp;cad=rja&amp;docid=4hEVtGoO3B5AtM&amp;tbnid=Y_3jhKMTORYbfM:&amp;ved=0CAgQjRwwAA&amp;url=http://www.cricpa.com/top10actionstopreventfraud.aspx&amp;ei=w9hCUoCwFOS40QWj-YHwAQ&amp;psig=AFQjCNFp6XymSSpqtQRY7-wDjzS92lWWug&amp;ust=1380198979383780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.uk/url?sa=i&amp;source=images&amp;cd=&amp;cad=rja&amp;docid=kkJSk24mhhQp4M&amp;tbnid=mUjcTf1brjwXYM:&amp;ved=0CAgQjRwwAA&amp;url=http://www2.swccd.edu/Hecom/4thLevel/index.asp?L3=74&amp;ei=N5KLUpmxB8KqhQejioFQ&amp;psig=AFQjCNEtxC7gEn-uN-ETejJBZX6CGoCfXw&amp;ust=138496504719025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.uk/url?sa=i&amp;source=images&amp;cd=&amp;cad=rja&amp;docid=QC2f4DLHwjouMM&amp;tbnid=__BS63dTcvCpuM:&amp;ved=0CAgQjRwwAA&amp;url=http://www.hacking-tutorial.com/hacking-news/over-100-arrested-as-us-and-romanian-police-move-against-internet-fraudsters/&amp;ei=7thCUrHNPIPE0QWRyoHwCA&amp;psig=AFQjCNEgbGJSdLIb2jJYY1RiowevqMQ7rQ&amp;ust=1380199023046906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.uk/url?sa=i&amp;source=images&amp;cd=&amp;cad=rja&amp;docid=09YAOux4GzglrM&amp;tbnid=fbMpdF3jpOGsxM:&amp;ved=0CAgQjRwwAA&amp;url=http://www.zazzle.com/the_worlds_greatest_payroll_clerk_mouse_mat-144955725251203960&amp;ei=WZKLUunENMGrhQeq3YDYBA&amp;psig=AFQjCNEIHKV3wJVuYnDWQ2wz0i_l9JsqMg&amp;ust=138496508192302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4000" b="1" dirty="0" smtClean="0">
                <a:solidFill>
                  <a:srgbClr val="7030A0"/>
                </a:solidFill>
              </a:rPr>
              <a:t>Fraud </a:t>
            </a:r>
            <a:r>
              <a:rPr lang="en-GB" sz="4000" b="1" dirty="0">
                <a:solidFill>
                  <a:srgbClr val="7030A0"/>
                </a:solidFill>
              </a:rPr>
              <a:t>Trends </a:t>
            </a:r>
            <a:r>
              <a:rPr lang="en-GB" sz="4000" b="1" dirty="0" smtClean="0">
                <a:solidFill>
                  <a:srgbClr val="7030A0"/>
                </a:solidFill>
              </a:rPr>
              <a:t>&amp; Protection</a:t>
            </a:r>
          </a:p>
          <a:p>
            <a:pPr marL="0" indent="0">
              <a:buNone/>
            </a:pPr>
            <a:r>
              <a:rPr lang="en-GB" sz="4000" b="1" dirty="0" smtClean="0">
                <a:solidFill>
                  <a:srgbClr val="7030A0"/>
                </a:solidFill>
              </a:rPr>
              <a:t>and </a:t>
            </a:r>
            <a:endParaRPr lang="en-GB" sz="4000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GB" sz="4000" b="1" dirty="0" smtClean="0">
                <a:solidFill>
                  <a:srgbClr val="7030A0"/>
                </a:solidFill>
              </a:rPr>
              <a:t>Anti-Money Laundering </a:t>
            </a:r>
            <a:r>
              <a:rPr lang="en-GB" sz="3600" dirty="0"/>
              <a:t>	</a:t>
            </a:r>
          </a:p>
          <a:p>
            <a:pPr marL="0" indent="0">
              <a:buNone/>
            </a:pPr>
            <a:endParaRPr lang="en-GB" sz="3600" dirty="0" smtClean="0">
              <a:solidFill>
                <a:srgbClr val="0B95D2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GB" sz="3600" dirty="0">
              <a:solidFill>
                <a:srgbClr val="0B95D2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2000" dirty="0">
                <a:solidFill>
                  <a:srgbClr val="0B95D2"/>
                </a:solidFill>
                <a:latin typeface="Century Gothic" panose="020B0502020202020204" pitchFamily="34" charset="0"/>
              </a:rPr>
              <a:t>12 </a:t>
            </a:r>
            <a:r>
              <a:rPr lang="en-GB" sz="2000" dirty="0" smtClean="0">
                <a:solidFill>
                  <a:srgbClr val="0B95D2"/>
                </a:solidFill>
                <a:latin typeface="Century Gothic" panose="020B0502020202020204" pitchFamily="34" charset="0"/>
              </a:rPr>
              <a:t>March 2017</a:t>
            </a:r>
          </a:p>
          <a:p>
            <a:pPr marL="0" indent="0">
              <a:buNone/>
            </a:pPr>
            <a:r>
              <a:rPr lang="en-GB" sz="2000" dirty="0" smtClean="0">
                <a:solidFill>
                  <a:srgbClr val="0B95D2"/>
                </a:solidFill>
                <a:latin typeface="Century Gothic" panose="020B0502020202020204" pitchFamily="34" charset="0"/>
              </a:rPr>
              <a:t>Karen Lowe</a:t>
            </a:r>
            <a:endParaRPr lang="en-GB" sz="2000" dirty="0">
              <a:solidFill>
                <a:srgbClr val="0B95D2"/>
              </a:solidFill>
              <a:latin typeface="Century Gothic" panose="020B0502020202020204" pitchFamily="34" charset="0"/>
            </a:endParaRPr>
          </a:p>
          <a:p>
            <a:endParaRPr lang="en-GB" dirty="0"/>
          </a:p>
        </p:txBody>
      </p:sp>
      <p:pic>
        <p:nvPicPr>
          <p:cNvPr id="2050" name="Picture 2" descr="Image result for fraud squa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51643" y="4005064"/>
            <a:ext cx="3588091" cy="2321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19824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….Is Now Firmly a square</a:t>
            </a: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4" name="Picture 2" descr="Image result for fraud squa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12165" y="1700808"/>
            <a:ext cx="3802022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4355" y="5805263"/>
            <a:ext cx="63280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baseline="30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angle is </a:t>
            </a:r>
            <a:r>
              <a:rPr lang="en-GB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capability</a:t>
            </a:r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</a:p>
          <a:p>
            <a:r>
              <a:rPr lang="en-GB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everyone is a born fraudster, thankfully !</a:t>
            </a:r>
            <a:endParaRPr lang="en-GB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304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What are we seeing more of ?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7632848" cy="12954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220000"/>
              </a:lnSpc>
            </a:pPr>
            <a:r>
              <a:rPr lang="en-GB" sz="11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Theft of information (via hackers or internally)</a:t>
            </a:r>
          </a:p>
          <a:p>
            <a:pPr>
              <a:lnSpc>
                <a:spcPct val="220000"/>
              </a:lnSpc>
            </a:pPr>
            <a:r>
              <a:rPr lang="en-GB" sz="11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Theft of assets</a:t>
            </a:r>
          </a:p>
          <a:p>
            <a:pPr>
              <a:lnSpc>
                <a:spcPct val="220000"/>
              </a:lnSpc>
            </a:pPr>
            <a:r>
              <a:rPr lang="en-GB" sz="11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Partnerships over-invoicing</a:t>
            </a:r>
          </a:p>
          <a:p>
            <a:pPr>
              <a:lnSpc>
                <a:spcPct val="220000"/>
              </a:lnSpc>
            </a:pPr>
            <a:r>
              <a:rPr lang="en-GB" sz="11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Corruption in procurement processes</a:t>
            </a:r>
          </a:p>
          <a:p>
            <a:endParaRPr lang="en-GB" dirty="0"/>
          </a:p>
        </p:txBody>
      </p:sp>
      <p:pic>
        <p:nvPicPr>
          <p:cNvPr id="4" name="Picture 2" descr="http://cached.imagescaler.hbpl.co.uk/resize/scaleWidth/216/?sURL=http://offlinehbpl.hbpl.co.uk/News/OTM/94F294A9-07F1-5FCB-C27FF415FC34385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98576" y="2492896"/>
            <a:ext cx="245197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cricpa.com/Fraudster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36853" y="4769768"/>
            <a:ext cx="1621877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44932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2405"/>
            <a:ext cx="72390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What ELSE IS happening?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7416824" cy="12954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220000"/>
              </a:lnSpc>
            </a:pPr>
            <a:r>
              <a:rPr lang="en-GB" sz="11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Gaps in assurance frameworks</a:t>
            </a:r>
          </a:p>
          <a:p>
            <a:pPr>
              <a:lnSpc>
                <a:spcPct val="220000"/>
              </a:lnSpc>
            </a:pPr>
            <a:r>
              <a:rPr lang="en-GB" sz="11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investment in automated controls</a:t>
            </a:r>
          </a:p>
          <a:p>
            <a:pPr>
              <a:lnSpc>
                <a:spcPct val="220000"/>
              </a:lnSpc>
            </a:pPr>
            <a:r>
              <a:rPr lang="en-GB" sz="11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Controls stripped out at the point of the risk first entering the process</a:t>
            </a:r>
          </a:p>
          <a:p>
            <a:pPr>
              <a:lnSpc>
                <a:spcPct val="220000"/>
              </a:lnSpc>
            </a:pPr>
            <a:r>
              <a:rPr lang="en-GB" sz="11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with less = difficult = fraud opportunities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02210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6861" y="692696"/>
            <a:ext cx="7596554" cy="6858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GB" altLang="en-US" sz="2800" dirty="0" smtClean="0">
                <a:solidFill>
                  <a:srgbClr val="003399"/>
                </a:solidFill>
                <a:latin typeface="Univers 55" pitchFamily="34" charset="0"/>
              </a:rPr>
              <a:t>Typical Fraud Risks and Controls Scenario</a:t>
            </a:r>
            <a:endParaRPr lang="en-US" altLang="en-US" sz="2800" dirty="0">
              <a:solidFill>
                <a:srgbClr val="003399"/>
              </a:solidFill>
              <a:latin typeface="Univers 55" pitchFamily="34" charset="0"/>
            </a:endParaRPr>
          </a:p>
        </p:txBody>
      </p:sp>
      <p:sp>
        <p:nvSpPr>
          <p:cNvPr id="125955" name="Freeform 1027"/>
          <p:cNvSpPr>
            <a:spLocks/>
          </p:cNvSpPr>
          <p:nvPr/>
        </p:nvSpPr>
        <p:spPr bwMode="auto">
          <a:xfrm>
            <a:off x="643545" y="3251852"/>
            <a:ext cx="915866" cy="696913"/>
          </a:xfrm>
          <a:custGeom>
            <a:avLst/>
            <a:gdLst>
              <a:gd name="T0" fmla="*/ 0 w 625"/>
              <a:gd name="T1" fmla="*/ 0 h 439"/>
              <a:gd name="T2" fmla="*/ 463 w 625"/>
              <a:gd name="T3" fmla="*/ 2 h 439"/>
              <a:gd name="T4" fmla="*/ 624 w 625"/>
              <a:gd name="T5" fmla="*/ 220 h 439"/>
              <a:gd name="T6" fmla="*/ 463 w 625"/>
              <a:gd name="T7" fmla="*/ 438 h 439"/>
              <a:gd name="T8" fmla="*/ 2 w 625"/>
              <a:gd name="T9" fmla="*/ 438 h 439"/>
              <a:gd name="T10" fmla="*/ 175 w 625"/>
              <a:gd name="T11" fmla="*/ 220 h 439"/>
              <a:gd name="T12" fmla="*/ 0 w 625"/>
              <a:gd name="T13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5" h="439">
                <a:moveTo>
                  <a:pt x="0" y="0"/>
                </a:moveTo>
                <a:lnTo>
                  <a:pt x="463" y="2"/>
                </a:lnTo>
                <a:lnTo>
                  <a:pt x="624" y="220"/>
                </a:lnTo>
                <a:lnTo>
                  <a:pt x="463" y="438"/>
                </a:lnTo>
                <a:lnTo>
                  <a:pt x="2" y="438"/>
                </a:lnTo>
                <a:lnTo>
                  <a:pt x="175" y="22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618FFD"/>
              </a:gs>
              <a:gs pos="100000">
                <a:srgbClr val="618FFD">
                  <a:gamma/>
                  <a:tint val="89804"/>
                  <a:invGamma/>
                </a:srgbClr>
              </a:gs>
            </a:gsLst>
            <a:lin ang="5400000" scaled="1"/>
          </a:gra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56" name="Freeform 1028"/>
          <p:cNvSpPr>
            <a:spLocks/>
          </p:cNvSpPr>
          <p:nvPr/>
        </p:nvSpPr>
        <p:spPr bwMode="auto">
          <a:xfrm>
            <a:off x="1497163" y="3251851"/>
            <a:ext cx="915866" cy="696913"/>
          </a:xfrm>
          <a:custGeom>
            <a:avLst/>
            <a:gdLst>
              <a:gd name="T0" fmla="*/ 0 w 625"/>
              <a:gd name="T1" fmla="*/ 0 h 439"/>
              <a:gd name="T2" fmla="*/ 463 w 625"/>
              <a:gd name="T3" fmla="*/ 2 h 439"/>
              <a:gd name="T4" fmla="*/ 624 w 625"/>
              <a:gd name="T5" fmla="*/ 220 h 439"/>
              <a:gd name="T6" fmla="*/ 463 w 625"/>
              <a:gd name="T7" fmla="*/ 438 h 439"/>
              <a:gd name="T8" fmla="*/ 2 w 625"/>
              <a:gd name="T9" fmla="*/ 438 h 439"/>
              <a:gd name="T10" fmla="*/ 175 w 625"/>
              <a:gd name="T11" fmla="*/ 220 h 439"/>
              <a:gd name="T12" fmla="*/ 0 w 625"/>
              <a:gd name="T13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5" h="439">
                <a:moveTo>
                  <a:pt x="0" y="0"/>
                </a:moveTo>
                <a:lnTo>
                  <a:pt x="463" y="2"/>
                </a:lnTo>
                <a:lnTo>
                  <a:pt x="624" y="220"/>
                </a:lnTo>
                <a:lnTo>
                  <a:pt x="463" y="438"/>
                </a:lnTo>
                <a:lnTo>
                  <a:pt x="2" y="438"/>
                </a:lnTo>
                <a:lnTo>
                  <a:pt x="175" y="22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618FFD"/>
              </a:gs>
              <a:gs pos="100000">
                <a:srgbClr val="618FFD">
                  <a:gamma/>
                  <a:tint val="89804"/>
                  <a:invGamma/>
                </a:srgbClr>
              </a:gs>
            </a:gsLst>
            <a:lin ang="5400000" scaled="1"/>
          </a:gra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57" name="Freeform 1029"/>
          <p:cNvSpPr>
            <a:spLocks/>
          </p:cNvSpPr>
          <p:nvPr/>
        </p:nvSpPr>
        <p:spPr bwMode="auto">
          <a:xfrm>
            <a:off x="5695949" y="3230251"/>
            <a:ext cx="915866" cy="696913"/>
          </a:xfrm>
          <a:custGeom>
            <a:avLst/>
            <a:gdLst>
              <a:gd name="T0" fmla="*/ 0 w 625"/>
              <a:gd name="T1" fmla="*/ 0 h 439"/>
              <a:gd name="T2" fmla="*/ 463 w 625"/>
              <a:gd name="T3" fmla="*/ 2 h 439"/>
              <a:gd name="T4" fmla="*/ 624 w 625"/>
              <a:gd name="T5" fmla="*/ 220 h 439"/>
              <a:gd name="T6" fmla="*/ 463 w 625"/>
              <a:gd name="T7" fmla="*/ 438 h 439"/>
              <a:gd name="T8" fmla="*/ 2 w 625"/>
              <a:gd name="T9" fmla="*/ 438 h 439"/>
              <a:gd name="T10" fmla="*/ 175 w 625"/>
              <a:gd name="T11" fmla="*/ 220 h 439"/>
              <a:gd name="T12" fmla="*/ 0 w 625"/>
              <a:gd name="T13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5" h="439">
                <a:moveTo>
                  <a:pt x="0" y="0"/>
                </a:moveTo>
                <a:lnTo>
                  <a:pt x="463" y="2"/>
                </a:lnTo>
                <a:lnTo>
                  <a:pt x="624" y="220"/>
                </a:lnTo>
                <a:lnTo>
                  <a:pt x="463" y="438"/>
                </a:lnTo>
                <a:lnTo>
                  <a:pt x="2" y="438"/>
                </a:lnTo>
                <a:lnTo>
                  <a:pt x="175" y="22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618FFD"/>
              </a:gs>
              <a:gs pos="100000">
                <a:srgbClr val="618FFD">
                  <a:gamma/>
                  <a:tint val="89804"/>
                  <a:invGamma/>
                </a:srgbClr>
              </a:gs>
            </a:gsLst>
            <a:lin ang="5400000" scaled="1"/>
          </a:gra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58" name="Freeform 1030"/>
          <p:cNvSpPr>
            <a:spLocks/>
          </p:cNvSpPr>
          <p:nvPr/>
        </p:nvSpPr>
        <p:spPr bwMode="auto">
          <a:xfrm>
            <a:off x="6536018" y="3220288"/>
            <a:ext cx="915866" cy="696913"/>
          </a:xfrm>
          <a:custGeom>
            <a:avLst/>
            <a:gdLst>
              <a:gd name="T0" fmla="*/ 0 w 625"/>
              <a:gd name="T1" fmla="*/ 0 h 439"/>
              <a:gd name="T2" fmla="*/ 463 w 625"/>
              <a:gd name="T3" fmla="*/ 2 h 439"/>
              <a:gd name="T4" fmla="*/ 624 w 625"/>
              <a:gd name="T5" fmla="*/ 220 h 439"/>
              <a:gd name="T6" fmla="*/ 463 w 625"/>
              <a:gd name="T7" fmla="*/ 438 h 439"/>
              <a:gd name="T8" fmla="*/ 2 w 625"/>
              <a:gd name="T9" fmla="*/ 438 h 439"/>
              <a:gd name="T10" fmla="*/ 175 w 625"/>
              <a:gd name="T11" fmla="*/ 220 h 439"/>
              <a:gd name="T12" fmla="*/ 0 w 625"/>
              <a:gd name="T13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5" h="439">
                <a:moveTo>
                  <a:pt x="0" y="0"/>
                </a:moveTo>
                <a:lnTo>
                  <a:pt x="463" y="2"/>
                </a:lnTo>
                <a:lnTo>
                  <a:pt x="624" y="220"/>
                </a:lnTo>
                <a:lnTo>
                  <a:pt x="463" y="438"/>
                </a:lnTo>
                <a:lnTo>
                  <a:pt x="2" y="438"/>
                </a:lnTo>
                <a:lnTo>
                  <a:pt x="175" y="22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618FFD"/>
              </a:gs>
              <a:gs pos="100000">
                <a:srgbClr val="618FFD">
                  <a:gamma/>
                  <a:tint val="89804"/>
                  <a:invGamma/>
                </a:srgbClr>
              </a:gs>
            </a:gsLst>
            <a:lin ang="5400000" scaled="1"/>
          </a:gra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59" name="Freeform 1031"/>
          <p:cNvSpPr>
            <a:spLocks/>
          </p:cNvSpPr>
          <p:nvPr/>
        </p:nvSpPr>
        <p:spPr bwMode="auto">
          <a:xfrm>
            <a:off x="2319703" y="3251850"/>
            <a:ext cx="915866" cy="696913"/>
          </a:xfrm>
          <a:custGeom>
            <a:avLst/>
            <a:gdLst>
              <a:gd name="T0" fmla="*/ 0 w 625"/>
              <a:gd name="T1" fmla="*/ 0 h 439"/>
              <a:gd name="T2" fmla="*/ 463 w 625"/>
              <a:gd name="T3" fmla="*/ 2 h 439"/>
              <a:gd name="T4" fmla="*/ 624 w 625"/>
              <a:gd name="T5" fmla="*/ 220 h 439"/>
              <a:gd name="T6" fmla="*/ 463 w 625"/>
              <a:gd name="T7" fmla="*/ 438 h 439"/>
              <a:gd name="T8" fmla="*/ 2 w 625"/>
              <a:gd name="T9" fmla="*/ 438 h 439"/>
              <a:gd name="T10" fmla="*/ 175 w 625"/>
              <a:gd name="T11" fmla="*/ 220 h 439"/>
              <a:gd name="T12" fmla="*/ 0 w 625"/>
              <a:gd name="T13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5" h="439">
                <a:moveTo>
                  <a:pt x="0" y="0"/>
                </a:moveTo>
                <a:lnTo>
                  <a:pt x="463" y="2"/>
                </a:lnTo>
                <a:lnTo>
                  <a:pt x="624" y="220"/>
                </a:lnTo>
                <a:lnTo>
                  <a:pt x="463" y="438"/>
                </a:lnTo>
                <a:lnTo>
                  <a:pt x="2" y="438"/>
                </a:lnTo>
                <a:lnTo>
                  <a:pt x="175" y="22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618FFD"/>
              </a:gs>
              <a:gs pos="100000">
                <a:srgbClr val="618FFD">
                  <a:gamma/>
                  <a:tint val="89804"/>
                  <a:invGamma/>
                </a:srgbClr>
              </a:gs>
            </a:gsLst>
            <a:lin ang="5400000" scaled="1"/>
          </a:gra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60" name="Freeform 1032"/>
          <p:cNvSpPr>
            <a:spLocks/>
          </p:cNvSpPr>
          <p:nvPr/>
        </p:nvSpPr>
        <p:spPr bwMode="auto">
          <a:xfrm>
            <a:off x="3180427" y="3251849"/>
            <a:ext cx="915866" cy="696913"/>
          </a:xfrm>
          <a:custGeom>
            <a:avLst/>
            <a:gdLst>
              <a:gd name="T0" fmla="*/ 0 w 625"/>
              <a:gd name="T1" fmla="*/ 0 h 439"/>
              <a:gd name="T2" fmla="*/ 463 w 625"/>
              <a:gd name="T3" fmla="*/ 2 h 439"/>
              <a:gd name="T4" fmla="*/ 624 w 625"/>
              <a:gd name="T5" fmla="*/ 220 h 439"/>
              <a:gd name="T6" fmla="*/ 463 w 625"/>
              <a:gd name="T7" fmla="*/ 438 h 439"/>
              <a:gd name="T8" fmla="*/ 2 w 625"/>
              <a:gd name="T9" fmla="*/ 438 h 439"/>
              <a:gd name="T10" fmla="*/ 175 w 625"/>
              <a:gd name="T11" fmla="*/ 220 h 439"/>
              <a:gd name="T12" fmla="*/ 0 w 625"/>
              <a:gd name="T13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5" h="439">
                <a:moveTo>
                  <a:pt x="0" y="0"/>
                </a:moveTo>
                <a:lnTo>
                  <a:pt x="463" y="2"/>
                </a:lnTo>
                <a:lnTo>
                  <a:pt x="624" y="220"/>
                </a:lnTo>
                <a:lnTo>
                  <a:pt x="463" y="438"/>
                </a:lnTo>
                <a:lnTo>
                  <a:pt x="2" y="438"/>
                </a:lnTo>
                <a:lnTo>
                  <a:pt x="175" y="22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618FFD"/>
              </a:gs>
              <a:gs pos="100000">
                <a:srgbClr val="618FFD">
                  <a:gamma/>
                  <a:tint val="89804"/>
                  <a:invGamma/>
                </a:srgbClr>
              </a:gs>
            </a:gsLst>
            <a:lin ang="5400000" scaled="1"/>
          </a:gra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61" name="Freeform 1033"/>
          <p:cNvSpPr>
            <a:spLocks/>
          </p:cNvSpPr>
          <p:nvPr/>
        </p:nvSpPr>
        <p:spPr bwMode="auto">
          <a:xfrm>
            <a:off x="4883591" y="3230252"/>
            <a:ext cx="915866" cy="696913"/>
          </a:xfrm>
          <a:custGeom>
            <a:avLst/>
            <a:gdLst>
              <a:gd name="T0" fmla="*/ 0 w 625"/>
              <a:gd name="T1" fmla="*/ 0 h 439"/>
              <a:gd name="T2" fmla="*/ 463 w 625"/>
              <a:gd name="T3" fmla="*/ 2 h 439"/>
              <a:gd name="T4" fmla="*/ 624 w 625"/>
              <a:gd name="T5" fmla="*/ 220 h 439"/>
              <a:gd name="T6" fmla="*/ 463 w 625"/>
              <a:gd name="T7" fmla="*/ 438 h 439"/>
              <a:gd name="T8" fmla="*/ 2 w 625"/>
              <a:gd name="T9" fmla="*/ 438 h 439"/>
              <a:gd name="T10" fmla="*/ 175 w 625"/>
              <a:gd name="T11" fmla="*/ 220 h 439"/>
              <a:gd name="T12" fmla="*/ 0 w 625"/>
              <a:gd name="T13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5" h="439">
                <a:moveTo>
                  <a:pt x="0" y="0"/>
                </a:moveTo>
                <a:lnTo>
                  <a:pt x="463" y="2"/>
                </a:lnTo>
                <a:lnTo>
                  <a:pt x="624" y="220"/>
                </a:lnTo>
                <a:lnTo>
                  <a:pt x="463" y="438"/>
                </a:lnTo>
                <a:lnTo>
                  <a:pt x="2" y="438"/>
                </a:lnTo>
                <a:lnTo>
                  <a:pt x="175" y="22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618FFD"/>
              </a:gs>
              <a:gs pos="100000">
                <a:srgbClr val="618FFD">
                  <a:gamma/>
                  <a:tint val="89804"/>
                  <a:invGamma/>
                </a:srgbClr>
              </a:gs>
            </a:gsLst>
            <a:lin ang="5400000" scaled="1"/>
          </a:gra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62" name="Freeform 1034"/>
          <p:cNvSpPr>
            <a:spLocks/>
          </p:cNvSpPr>
          <p:nvPr/>
        </p:nvSpPr>
        <p:spPr bwMode="auto">
          <a:xfrm>
            <a:off x="7384805" y="3220287"/>
            <a:ext cx="915866" cy="696913"/>
          </a:xfrm>
          <a:custGeom>
            <a:avLst/>
            <a:gdLst>
              <a:gd name="T0" fmla="*/ 0 w 625"/>
              <a:gd name="T1" fmla="*/ 0 h 439"/>
              <a:gd name="T2" fmla="*/ 463 w 625"/>
              <a:gd name="T3" fmla="*/ 2 h 439"/>
              <a:gd name="T4" fmla="*/ 624 w 625"/>
              <a:gd name="T5" fmla="*/ 220 h 439"/>
              <a:gd name="T6" fmla="*/ 463 w 625"/>
              <a:gd name="T7" fmla="*/ 438 h 439"/>
              <a:gd name="T8" fmla="*/ 2 w 625"/>
              <a:gd name="T9" fmla="*/ 438 h 439"/>
              <a:gd name="T10" fmla="*/ 175 w 625"/>
              <a:gd name="T11" fmla="*/ 220 h 439"/>
              <a:gd name="T12" fmla="*/ 0 w 625"/>
              <a:gd name="T13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5" h="439">
                <a:moveTo>
                  <a:pt x="0" y="0"/>
                </a:moveTo>
                <a:lnTo>
                  <a:pt x="463" y="2"/>
                </a:lnTo>
                <a:lnTo>
                  <a:pt x="624" y="220"/>
                </a:lnTo>
                <a:lnTo>
                  <a:pt x="463" y="438"/>
                </a:lnTo>
                <a:lnTo>
                  <a:pt x="2" y="438"/>
                </a:lnTo>
                <a:lnTo>
                  <a:pt x="175" y="22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618FFD"/>
              </a:gs>
              <a:gs pos="100000">
                <a:srgbClr val="618FFD">
                  <a:gamma/>
                  <a:tint val="89804"/>
                  <a:invGamma/>
                </a:srgbClr>
              </a:gs>
            </a:gsLst>
            <a:lin ang="5400000" scaled="1"/>
          </a:gra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63" name="Rectangle 1035"/>
          <p:cNvSpPr>
            <a:spLocks noChangeArrowheads="1"/>
          </p:cNvSpPr>
          <p:nvPr/>
        </p:nvSpPr>
        <p:spPr bwMode="auto">
          <a:xfrm>
            <a:off x="386861" y="1538287"/>
            <a:ext cx="1723293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marL="285750" indent="-285750"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800" b="1" dirty="0" smtClean="0">
                <a:solidFill>
                  <a:srgbClr val="FF0033"/>
                </a:solidFill>
                <a:latin typeface="Univers 45 Light" pitchFamily="34" charset="0"/>
              </a:rPr>
              <a:t>Fraud Risks</a:t>
            </a:r>
            <a:endParaRPr lang="en-US" altLang="en-US" sz="1800" b="1" dirty="0">
              <a:solidFill>
                <a:srgbClr val="FF0033"/>
              </a:solidFill>
              <a:latin typeface="Univers 45 Light" pitchFamily="34" charset="0"/>
            </a:endParaRPr>
          </a:p>
        </p:txBody>
      </p:sp>
      <p:sp>
        <p:nvSpPr>
          <p:cNvPr id="125964" name="Rectangle 1036"/>
          <p:cNvSpPr>
            <a:spLocks noChangeArrowheads="1"/>
          </p:cNvSpPr>
          <p:nvPr/>
        </p:nvSpPr>
        <p:spPr bwMode="auto">
          <a:xfrm>
            <a:off x="594202" y="5069946"/>
            <a:ext cx="203981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285750" indent="-285750"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800" b="1" dirty="0">
                <a:solidFill>
                  <a:srgbClr val="FF0033"/>
                </a:solidFill>
                <a:latin typeface="Univers 45 Light" pitchFamily="34" charset="0"/>
              </a:rPr>
              <a:t>Controls</a:t>
            </a:r>
          </a:p>
        </p:txBody>
      </p:sp>
      <p:sp>
        <p:nvSpPr>
          <p:cNvPr id="125965" name="Freeform 1037"/>
          <p:cNvSpPr>
            <a:spLocks/>
          </p:cNvSpPr>
          <p:nvPr/>
        </p:nvSpPr>
        <p:spPr bwMode="auto">
          <a:xfrm>
            <a:off x="4033536" y="3230253"/>
            <a:ext cx="915866" cy="696913"/>
          </a:xfrm>
          <a:custGeom>
            <a:avLst/>
            <a:gdLst>
              <a:gd name="T0" fmla="*/ 0 w 625"/>
              <a:gd name="T1" fmla="*/ 0 h 439"/>
              <a:gd name="T2" fmla="*/ 463 w 625"/>
              <a:gd name="T3" fmla="*/ 2 h 439"/>
              <a:gd name="T4" fmla="*/ 624 w 625"/>
              <a:gd name="T5" fmla="*/ 220 h 439"/>
              <a:gd name="T6" fmla="*/ 463 w 625"/>
              <a:gd name="T7" fmla="*/ 438 h 439"/>
              <a:gd name="T8" fmla="*/ 2 w 625"/>
              <a:gd name="T9" fmla="*/ 438 h 439"/>
              <a:gd name="T10" fmla="*/ 175 w 625"/>
              <a:gd name="T11" fmla="*/ 220 h 439"/>
              <a:gd name="T12" fmla="*/ 0 w 625"/>
              <a:gd name="T13" fmla="*/ 0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25" h="439">
                <a:moveTo>
                  <a:pt x="0" y="0"/>
                </a:moveTo>
                <a:lnTo>
                  <a:pt x="463" y="2"/>
                </a:lnTo>
                <a:lnTo>
                  <a:pt x="624" y="220"/>
                </a:lnTo>
                <a:lnTo>
                  <a:pt x="463" y="438"/>
                </a:lnTo>
                <a:lnTo>
                  <a:pt x="2" y="438"/>
                </a:lnTo>
                <a:lnTo>
                  <a:pt x="175" y="22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618FFD"/>
              </a:gs>
              <a:gs pos="100000">
                <a:srgbClr val="618FFD">
                  <a:gamma/>
                  <a:tint val="89804"/>
                  <a:invGamma/>
                </a:srgbClr>
              </a:gs>
            </a:gsLst>
            <a:lin ang="5400000" scaled="1"/>
          </a:gra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66" name="Line 1038"/>
          <p:cNvSpPr>
            <a:spLocks noChangeShapeType="1"/>
          </p:cNvSpPr>
          <p:nvPr/>
        </p:nvSpPr>
        <p:spPr bwMode="auto">
          <a:xfrm>
            <a:off x="691836" y="2356513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67" name="Line 1039"/>
          <p:cNvSpPr>
            <a:spLocks noChangeShapeType="1"/>
          </p:cNvSpPr>
          <p:nvPr/>
        </p:nvSpPr>
        <p:spPr bwMode="auto">
          <a:xfrm>
            <a:off x="703385" y="20574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68" name="Line 1040"/>
          <p:cNvSpPr>
            <a:spLocks noChangeShapeType="1"/>
          </p:cNvSpPr>
          <p:nvPr/>
        </p:nvSpPr>
        <p:spPr bwMode="auto">
          <a:xfrm>
            <a:off x="703385" y="22098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69" name="Line 1041"/>
          <p:cNvSpPr>
            <a:spLocks noChangeShapeType="1"/>
          </p:cNvSpPr>
          <p:nvPr/>
        </p:nvSpPr>
        <p:spPr bwMode="auto">
          <a:xfrm>
            <a:off x="1594164" y="2356513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70" name="Line 1042"/>
          <p:cNvSpPr>
            <a:spLocks noChangeShapeType="1"/>
          </p:cNvSpPr>
          <p:nvPr/>
        </p:nvSpPr>
        <p:spPr bwMode="auto">
          <a:xfrm>
            <a:off x="1617785" y="20574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71" name="Line 1043"/>
          <p:cNvSpPr>
            <a:spLocks noChangeShapeType="1"/>
          </p:cNvSpPr>
          <p:nvPr/>
        </p:nvSpPr>
        <p:spPr bwMode="auto">
          <a:xfrm>
            <a:off x="1617785" y="22098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72" name="Line 1044"/>
          <p:cNvSpPr>
            <a:spLocks noChangeShapeType="1"/>
          </p:cNvSpPr>
          <p:nvPr/>
        </p:nvSpPr>
        <p:spPr bwMode="auto">
          <a:xfrm>
            <a:off x="2461846" y="2217761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73" name="Line 1045"/>
          <p:cNvSpPr>
            <a:spLocks noChangeShapeType="1"/>
          </p:cNvSpPr>
          <p:nvPr/>
        </p:nvSpPr>
        <p:spPr bwMode="auto">
          <a:xfrm>
            <a:off x="2461846" y="20574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74" name="Line 1046"/>
          <p:cNvSpPr>
            <a:spLocks noChangeShapeType="1"/>
          </p:cNvSpPr>
          <p:nvPr/>
        </p:nvSpPr>
        <p:spPr bwMode="auto">
          <a:xfrm>
            <a:off x="703385" y="2547188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75" name="Line 1047"/>
          <p:cNvSpPr>
            <a:spLocks noChangeShapeType="1"/>
          </p:cNvSpPr>
          <p:nvPr/>
        </p:nvSpPr>
        <p:spPr bwMode="auto">
          <a:xfrm>
            <a:off x="3305908" y="20574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76" name="Line 1048"/>
          <p:cNvSpPr>
            <a:spLocks noChangeShapeType="1"/>
          </p:cNvSpPr>
          <p:nvPr/>
        </p:nvSpPr>
        <p:spPr bwMode="auto">
          <a:xfrm>
            <a:off x="3305908" y="22098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77" name="Line 1049"/>
          <p:cNvSpPr>
            <a:spLocks noChangeShapeType="1"/>
          </p:cNvSpPr>
          <p:nvPr/>
        </p:nvSpPr>
        <p:spPr bwMode="auto">
          <a:xfrm>
            <a:off x="3305908" y="23622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78" name="Line 1050"/>
          <p:cNvSpPr>
            <a:spLocks noChangeShapeType="1"/>
          </p:cNvSpPr>
          <p:nvPr/>
        </p:nvSpPr>
        <p:spPr bwMode="auto">
          <a:xfrm>
            <a:off x="4149969" y="2092657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79" name="Line 1051"/>
          <p:cNvSpPr>
            <a:spLocks noChangeShapeType="1"/>
          </p:cNvSpPr>
          <p:nvPr/>
        </p:nvSpPr>
        <p:spPr bwMode="auto">
          <a:xfrm>
            <a:off x="4923692" y="2190466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80" name="Line 1052"/>
          <p:cNvSpPr>
            <a:spLocks noChangeShapeType="1"/>
          </p:cNvSpPr>
          <p:nvPr/>
        </p:nvSpPr>
        <p:spPr bwMode="auto">
          <a:xfrm>
            <a:off x="4923692" y="20574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82" name="Line 1054"/>
          <p:cNvSpPr>
            <a:spLocks noChangeShapeType="1"/>
          </p:cNvSpPr>
          <p:nvPr/>
        </p:nvSpPr>
        <p:spPr bwMode="auto">
          <a:xfrm>
            <a:off x="5767754" y="20574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86" name="Line 1058"/>
          <p:cNvSpPr>
            <a:spLocks noChangeShapeType="1"/>
          </p:cNvSpPr>
          <p:nvPr/>
        </p:nvSpPr>
        <p:spPr bwMode="auto">
          <a:xfrm>
            <a:off x="6682154" y="20574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87" name="Line 1059"/>
          <p:cNvSpPr>
            <a:spLocks noChangeShapeType="1"/>
          </p:cNvSpPr>
          <p:nvPr/>
        </p:nvSpPr>
        <p:spPr bwMode="auto">
          <a:xfrm>
            <a:off x="7596554" y="2547188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88" name="Line 1060"/>
          <p:cNvSpPr>
            <a:spLocks noChangeShapeType="1"/>
          </p:cNvSpPr>
          <p:nvPr/>
        </p:nvSpPr>
        <p:spPr bwMode="auto">
          <a:xfrm>
            <a:off x="7596554" y="20574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89" name="Line 1061"/>
          <p:cNvSpPr>
            <a:spLocks noChangeShapeType="1"/>
          </p:cNvSpPr>
          <p:nvPr/>
        </p:nvSpPr>
        <p:spPr bwMode="auto">
          <a:xfrm>
            <a:off x="7596554" y="22098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90" name="Line 1062"/>
          <p:cNvSpPr>
            <a:spLocks noChangeShapeType="1"/>
          </p:cNvSpPr>
          <p:nvPr/>
        </p:nvSpPr>
        <p:spPr bwMode="auto">
          <a:xfrm>
            <a:off x="7596554" y="23622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91" name="Line 1063"/>
          <p:cNvSpPr>
            <a:spLocks noChangeShapeType="1"/>
          </p:cNvSpPr>
          <p:nvPr/>
        </p:nvSpPr>
        <p:spPr bwMode="auto">
          <a:xfrm>
            <a:off x="703385" y="44196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92" name="Line 1064"/>
          <p:cNvSpPr>
            <a:spLocks noChangeShapeType="1"/>
          </p:cNvSpPr>
          <p:nvPr/>
        </p:nvSpPr>
        <p:spPr bwMode="auto">
          <a:xfrm>
            <a:off x="3305907" y="44196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93" name="Line 1065"/>
          <p:cNvSpPr>
            <a:spLocks noChangeShapeType="1"/>
          </p:cNvSpPr>
          <p:nvPr/>
        </p:nvSpPr>
        <p:spPr bwMode="auto">
          <a:xfrm>
            <a:off x="3305908" y="42672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95" name="Line 1067"/>
          <p:cNvSpPr>
            <a:spLocks noChangeShapeType="1"/>
          </p:cNvSpPr>
          <p:nvPr/>
        </p:nvSpPr>
        <p:spPr bwMode="auto">
          <a:xfrm>
            <a:off x="4149966" y="42672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96" name="Line 1068"/>
          <p:cNvSpPr>
            <a:spLocks noChangeShapeType="1"/>
          </p:cNvSpPr>
          <p:nvPr/>
        </p:nvSpPr>
        <p:spPr bwMode="auto">
          <a:xfrm>
            <a:off x="4994031" y="4836994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97" name="Line 1069"/>
          <p:cNvSpPr>
            <a:spLocks noChangeShapeType="1"/>
          </p:cNvSpPr>
          <p:nvPr/>
        </p:nvSpPr>
        <p:spPr bwMode="auto">
          <a:xfrm>
            <a:off x="4994031" y="41910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98" name="Line 1070"/>
          <p:cNvSpPr>
            <a:spLocks noChangeShapeType="1"/>
          </p:cNvSpPr>
          <p:nvPr/>
        </p:nvSpPr>
        <p:spPr bwMode="auto">
          <a:xfrm>
            <a:off x="4994031" y="43434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999" name="Line 1071"/>
          <p:cNvSpPr>
            <a:spLocks noChangeShapeType="1"/>
          </p:cNvSpPr>
          <p:nvPr/>
        </p:nvSpPr>
        <p:spPr bwMode="auto">
          <a:xfrm>
            <a:off x="4994031" y="44958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000" name="Line 1072"/>
          <p:cNvSpPr>
            <a:spLocks noChangeShapeType="1"/>
          </p:cNvSpPr>
          <p:nvPr/>
        </p:nvSpPr>
        <p:spPr bwMode="auto">
          <a:xfrm>
            <a:off x="4994031" y="46482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001" name="Line 1073"/>
          <p:cNvSpPr>
            <a:spLocks noChangeShapeType="1"/>
          </p:cNvSpPr>
          <p:nvPr/>
        </p:nvSpPr>
        <p:spPr bwMode="auto">
          <a:xfrm>
            <a:off x="5821819" y="46482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002" name="Line 1074"/>
          <p:cNvSpPr>
            <a:spLocks noChangeShapeType="1"/>
          </p:cNvSpPr>
          <p:nvPr/>
        </p:nvSpPr>
        <p:spPr bwMode="auto">
          <a:xfrm>
            <a:off x="5838092" y="41910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003" name="Line 1075"/>
          <p:cNvSpPr>
            <a:spLocks noChangeShapeType="1"/>
          </p:cNvSpPr>
          <p:nvPr/>
        </p:nvSpPr>
        <p:spPr bwMode="auto">
          <a:xfrm>
            <a:off x="5838092" y="43434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004" name="Line 1076"/>
          <p:cNvSpPr>
            <a:spLocks noChangeShapeType="1"/>
          </p:cNvSpPr>
          <p:nvPr/>
        </p:nvSpPr>
        <p:spPr bwMode="auto">
          <a:xfrm>
            <a:off x="5838092" y="44958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005" name="Line 1077"/>
          <p:cNvSpPr>
            <a:spLocks noChangeShapeType="1"/>
          </p:cNvSpPr>
          <p:nvPr/>
        </p:nvSpPr>
        <p:spPr bwMode="auto">
          <a:xfrm>
            <a:off x="6747767" y="4723263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006" name="Line 1078"/>
          <p:cNvSpPr>
            <a:spLocks noChangeShapeType="1"/>
          </p:cNvSpPr>
          <p:nvPr/>
        </p:nvSpPr>
        <p:spPr bwMode="auto">
          <a:xfrm>
            <a:off x="6752492" y="41910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007" name="Line 1079"/>
          <p:cNvSpPr>
            <a:spLocks noChangeShapeType="1"/>
          </p:cNvSpPr>
          <p:nvPr/>
        </p:nvSpPr>
        <p:spPr bwMode="auto">
          <a:xfrm>
            <a:off x="6752492" y="43434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008" name="Line 1080"/>
          <p:cNvSpPr>
            <a:spLocks noChangeShapeType="1"/>
          </p:cNvSpPr>
          <p:nvPr/>
        </p:nvSpPr>
        <p:spPr bwMode="auto">
          <a:xfrm>
            <a:off x="6752492" y="44958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009" name="Line 1081"/>
          <p:cNvSpPr>
            <a:spLocks noChangeShapeType="1"/>
          </p:cNvSpPr>
          <p:nvPr/>
        </p:nvSpPr>
        <p:spPr bwMode="auto">
          <a:xfrm>
            <a:off x="7578182" y="43434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010" name="Line 1082"/>
          <p:cNvSpPr>
            <a:spLocks noChangeShapeType="1"/>
          </p:cNvSpPr>
          <p:nvPr/>
        </p:nvSpPr>
        <p:spPr bwMode="auto">
          <a:xfrm>
            <a:off x="7596554" y="4191000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013" name="Rectangle 1085"/>
          <p:cNvSpPr>
            <a:spLocks noChangeArrowheads="1"/>
          </p:cNvSpPr>
          <p:nvPr/>
        </p:nvSpPr>
        <p:spPr bwMode="auto">
          <a:xfrm>
            <a:off x="575016" y="2731496"/>
            <a:ext cx="3212418" cy="369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marL="285750" indent="-285750"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n-GB" altLang="en-US" sz="1800" b="1" dirty="0" smtClean="0">
                <a:latin typeface="Univers 45 Light" pitchFamily="34" charset="0"/>
              </a:rPr>
              <a:t>Supplier Payments</a:t>
            </a:r>
            <a:r>
              <a:rPr lang="en-US" altLang="en-US" sz="1800" b="1" dirty="0" smtClean="0">
                <a:latin typeface="Univers 45 Light" pitchFamily="34" charset="0"/>
              </a:rPr>
              <a:t> </a:t>
            </a:r>
            <a:r>
              <a:rPr lang="en-US" altLang="en-US" sz="1800" b="1" dirty="0">
                <a:latin typeface="Univers 45 Light" pitchFamily="34" charset="0"/>
              </a:rPr>
              <a:t>process</a:t>
            </a:r>
          </a:p>
        </p:txBody>
      </p:sp>
      <p:sp>
        <p:nvSpPr>
          <p:cNvPr id="126014" name="Rectangle 1086"/>
          <p:cNvSpPr>
            <a:spLocks noChangeArrowheads="1"/>
          </p:cNvSpPr>
          <p:nvPr/>
        </p:nvSpPr>
        <p:spPr bwMode="auto">
          <a:xfrm>
            <a:off x="1899138" y="5421875"/>
            <a:ext cx="1336431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n-GB" altLang="en-US" sz="1600" b="1" dirty="0">
                <a:solidFill>
                  <a:srgbClr val="000066"/>
                </a:solidFill>
                <a:latin typeface="Univers 45 Light" pitchFamily="34" charset="0"/>
              </a:rPr>
              <a:t>Missing controls</a:t>
            </a:r>
            <a:endParaRPr lang="en-US" altLang="en-US" sz="1600" b="1" dirty="0">
              <a:solidFill>
                <a:srgbClr val="000066"/>
              </a:solidFill>
              <a:latin typeface="Univers 45 Light" pitchFamily="34" charset="0"/>
            </a:endParaRPr>
          </a:p>
        </p:txBody>
      </p:sp>
      <p:sp>
        <p:nvSpPr>
          <p:cNvPr id="126016" name="Rectangle 1088"/>
          <p:cNvSpPr>
            <a:spLocks noChangeArrowheads="1"/>
          </p:cNvSpPr>
          <p:nvPr/>
        </p:nvSpPr>
        <p:spPr bwMode="auto">
          <a:xfrm>
            <a:off x="5022793" y="5436659"/>
            <a:ext cx="1426673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marL="285750" indent="-285750"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n-US" altLang="en-US" sz="1600" b="1" dirty="0">
                <a:solidFill>
                  <a:srgbClr val="000066"/>
                </a:solidFill>
                <a:latin typeface="Univers 45 Light" pitchFamily="34" charset="0"/>
              </a:rPr>
              <a:t>Bureaucracy</a:t>
            </a:r>
          </a:p>
        </p:txBody>
      </p:sp>
      <p:sp>
        <p:nvSpPr>
          <p:cNvPr id="126018" name="Line 1090"/>
          <p:cNvSpPr>
            <a:spLocks noChangeShapeType="1"/>
          </p:cNvSpPr>
          <p:nvPr/>
        </p:nvSpPr>
        <p:spPr bwMode="auto">
          <a:xfrm flipH="1" flipV="1">
            <a:off x="5416062" y="4878506"/>
            <a:ext cx="140677" cy="30480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019" name="Line 1091"/>
          <p:cNvSpPr>
            <a:spLocks noChangeShapeType="1"/>
          </p:cNvSpPr>
          <p:nvPr/>
        </p:nvSpPr>
        <p:spPr bwMode="auto">
          <a:xfrm flipV="1">
            <a:off x="5953422" y="4836994"/>
            <a:ext cx="914400" cy="38100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020" name="Rectangle 1092"/>
          <p:cNvSpPr>
            <a:spLocks noChangeArrowheads="1"/>
          </p:cNvSpPr>
          <p:nvPr/>
        </p:nvSpPr>
        <p:spPr bwMode="auto">
          <a:xfrm>
            <a:off x="3185468" y="5436659"/>
            <a:ext cx="1584857" cy="339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>
            <a:lvl1pPr marL="285750" indent="-285750" defTabSz="7620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7432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32004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6576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4114800" defTabSz="762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n-US" altLang="en-US" sz="1600" b="1" dirty="0">
                <a:solidFill>
                  <a:srgbClr val="000066"/>
                </a:solidFill>
                <a:latin typeface="Univers 45 Light" pitchFamily="34" charset="0"/>
              </a:rPr>
              <a:t>Weak controls</a:t>
            </a:r>
          </a:p>
        </p:txBody>
      </p:sp>
      <p:sp>
        <p:nvSpPr>
          <p:cNvPr id="126022" name="Line 1094"/>
          <p:cNvSpPr>
            <a:spLocks noChangeShapeType="1"/>
          </p:cNvSpPr>
          <p:nvPr/>
        </p:nvSpPr>
        <p:spPr bwMode="auto">
          <a:xfrm flipV="1">
            <a:off x="3847717" y="4724400"/>
            <a:ext cx="422031" cy="45720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023" name="Line 1095"/>
          <p:cNvSpPr>
            <a:spLocks noChangeShapeType="1"/>
          </p:cNvSpPr>
          <p:nvPr/>
        </p:nvSpPr>
        <p:spPr bwMode="auto">
          <a:xfrm flipH="1" flipV="1">
            <a:off x="3557866" y="4725340"/>
            <a:ext cx="70338" cy="38100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024" name="Line 1096"/>
          <p:cNvSpPr>
            <a:spLocks noChangeShapeType="1"/>
          </p:cNvSpPr>
          <p:nvPr/>
        </p:nvSpPr>
        <p:spPr bwMode="auto">
          <a:xfrm flipV="1">
            <a:off x="2602524" y="4572000"/>
            <a:ext cx="70338" cy="68580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6025" name="Line 1097"/>
          <p:cNvSpPr>
            <a:spLocks noChangeShapeType="1"/>
          </p:cNvSpPr>
          <p:nvPr/>
        </p:nvSpPr>
        <p:spPr bwMode="auto">
          <a:xfrm flipH="1" flipV="1">
            <a:off x="2005379" y="4455994"/>
            <a:ext cx="351692" cy="762000"/>
          </a:xfrm>
          <a:prstGeom prst="line">
            <a:avLst/>
          </a:prstGeom>
          <a:noFill/>
          <a:ln w="12700">
            <a:solidFill>
              <a:srgbClr val="000066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0" name="Line 1067"/>
          <p:cNvSpPr>
            <a:spLocks noChangeShapeType="1"/>
          </p:cNvSpPr>
          <p:nvPr/>
        </p:nvSpPr>
        <p:spPr bwMode="auto">
          <a:xfrm>
            <a:off x="4141914" y="4455994"/>
            <a:ext cx="492369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62638706"/>
      </p:ext>
    </p:extLst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239000" cy="114300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Help !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7200800" cy="12954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220000"/>
              </a:lnSpc>
            </a:pPr>
            <a:r>
              <a:rPr lang="en-GB" sz="11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COSO Fraud Risk Management Guide</a:t>
            </a:r>
          </a:p>
          <a:p>
            <a:pPr>
              <a:lnSpc>
                <a:spcPct val="220000"/>
              </a:lnSpc>
            </a:pPr>
            <a:r>
              <a:rPr lang="en-GB" sz="11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key principles</a:t>
            </a:r>
          </a:p>
          <a:p>
            <a:pPr lvl="1">
              <a:lnSpc>
                <a:spcPct val="170000"/>
              </a:lnSpc>
            </a:pPr>
            <a:r>
              <a:rPr lang="en-GB" sz="77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Communicate fraud risk management programme</a:t>
            </a:r>
          </a:p>
          <a:p>
            <a:pPr lvl="1">
              <a:lnSpc>
                <a:spcPct val="170000"/>
              </a:lnSpc>
            </a:pPr>
            <a:r>
              <a:rPr lang="en-GB" sz="77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Fraud risk assessments</a:t>
            </a:r>
          </a:p>
          <a:p>
            <a:pPr lvl="1">
              <a:lnSpc>
                <a:spcPct val="170000"/>
              </a:lnSpc>
            </a:pPr>
            <a:r>
              <a:rPr lang="en-GB" sz="77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Prevention and detection</a:t>
            </a:r>
          </a:p>
          <a:p>
            <a:pPr lvl="1">
              <a:lnSpc>
                <a:spcPct val="170000"/>
              </a:lnSpc>
            </a:pPr>
            <a:r>
              <a:rPr lang="en-GB" sz="77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 and corrective actions</a:t>
            </a:r>
          </a:p>
          <a:p>
            <a:pPr lvl="1">
              <a:lnSpc>
                <a:spcPct val="170000"/>
              </a:lnSpc>
            </a:pPr>
            <a:r>
              <a:rPr lang="en-GB" sz="77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Continuous review &amp; evaluation</a:t>
            </a:r>
            <a:endParaRPr lang="en-GB" sz="7700" dirty="0"/>
          </a:p>
        </p:txBody>
      </p:sp>
    </p:spTree>
    <p:extLst>
      <p:ext uri="{BB962C8B-B14F-4D97-AF65-F5344CB8AC3E}">
        <p14:creationId xmlns:p14="http://schemas.microsoft.com/office/powerpoint/2010/main" xmlns="" val="3810130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Help ! – </a:t>
            </a:r>
            <a:br>
              <a:rPr lang="en-GB" dirty="0" smtClean="0">
                <a:solidFill>
                  <a:srgbClr val="7030A0"/>
                </a:solidFill>
              </a:rPr>
            </a:br>
            <a:r>
              <a:rPr lang="en-GB" dirty="0" smtClean="0">
                <a:solidFill>
                  <a:srgbClr val="7030A0"/>
                </a:solidFill>
              </a:rPr>
              <a:t>cheaper / easier options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7200800" cy="12954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GB" sz="11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to within the fraud risk appetite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GB" sz="11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else is an assurance provider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GB" sz="11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to check automated controls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GB" sz="11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slice inherent fraud risk areas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GB" sz="11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Shared learnings – eg MAG 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GB" sz="11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checks when others suffer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en-GB" sz="11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Don’t forget cheap deterrent controls</a:t>
            </a:r>
          </a:p>
        </p:txBody>
      </p:sp>
    </p:spTree>
    <p:extLst>
      <p:ext uri="{BB962C8B-B14F-4D97-AF65-F5344CB8AC3E}">
        <p14:creationId xmlns:p14="http://schemas.microsoft.com/office/powerpoint/2010/main" xmlns="" val="4254388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Help ! – </a:t>
            </a:r>
            <a:br>
              <a:rPr lang="en-GB" dirty="0" smtClean="0">
                <a:solidFill>
                  <a:srgbClr val="7030A0"/>
                </a:solidFill>
              </a:rPr>
            </a:br>
            <a:r>
              <a:rPr lang="en-GB" dirty="0" smtClean="0">
                <a:solidFill>
                  <a:srgbClr val="7030A0"/>
                </a:solidFill>
              </a:rPr>
              <a:t>Other options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7560840" cy="12954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11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in first, input to design of fraud controls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11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Push heavily for segregation of duties, automated controls and user profiles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11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analytics / predictive analysis to run matches and report exceptions automatically</a:t>
            </a: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GB" sz="11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Forensic specialist – and suck them dry !</a:t>
            </a:r>
          </a:p>
        </p:txBody>
      </p:sp>
    </p:spTree>
    <p:extLst>
      <p:ext uri="{BB962C8B-B14F-4D97-AF65-F5344CB8AC3E}">
        <p14:creationId xmlns:p14="http://schemas.microsoft.com/office/powerpoint/2010/main" xmlns="" val="17561090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Questions to ask when back at work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6705600" cy="3832448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rgbClr val="7030A0"/>
                </a:solidFill>
              </a:rPr>
              <a:t>Is fraud on your corporate risk register ?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Is there a defined risk appetite ?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When was it last reviewed ?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Has fraud tolerance levels changed ? </a:t>
            </a:r>
          </a:p>
          <a:p>
            <a:endParaRPr lang="en-GB" dirty="0">
              <a:solidFill>
                <a:srgbClr val="7030A0"/>
              </a:solidFill>
            </a:endParaRPr>
          </a:p>
          <a:p>
            <a:r>
              <a:rPr lang="en-GB" dirty="0" smtClean="0">
                <a:solidFill>
                  <a:srgbClr val="7030A0"/>
                </a:solidFill>
              </a:rPr>
              <a:t>Do we need to treat fraud risks, or can we transfer or tolerate ?</a:t>
            </a:r>
          </a:p>
          <a:p>
            <a:endParaRPr lang="en-GB" dirty="0">
              <a:solidFill>
                <a:srgbClr val="7030A0"/>
              </a:solidFill>
            </a:endParaRPr>
          </a:p>
          <a:p>
            <a:r>
              <a:rPr lang="en-GB" dirty="0" smtClean="0">
                <a:solidFill>
                  <a:srgbClr val="7030A0"/>
                </a:solidFill>
              </a:rPr>
              <a:t>Given next year’s EU data protection laws, are we well prepared ?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2540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239000" cy="1143000"/>
          </a:xfrm>
        </p:spPr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Still Awake ?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4" name="AutoShape 4" descr="Image result for audience falling asleep 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6" descr="Image result for audience falling asleep ?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128" name="Picture 8" descr="https://media.licdn.com/mpr/mpr/shrinknp_400_400/AAEAAQAAAAAAAAYKAAAAJDNkYTM4ZWFkLWIzMGQtNGUwYi04MmI5LTMwNjU4MDYwNTAzN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1126" y="1628800"/>
            <a:ext cx="4968552" cy="4392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794428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EU Anti-Money Laundering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27168" cy="4846320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7030A0"/>
                </a:solidFill>
              </a:rPr>
              <a:t>Applicable if any joint ventures &lt;50% public ownership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7030A0"/>
                </a:solidFill>
              </a:rPr>
              <a:t>New EU 4</a:t>
            </a:r>
            <a:r>
              <a:rPr lang="en-GB" baseline="30000" dirty="0" smtClean="0">
                <a:solidFill>
                  <a:srgbClr val="7030A0"/>
                </a:solidFill>
              </a:rPr>
              <a:t>th</a:t>
            </a:r>
            <a:r>
              <a:rPr lang="en-GB" dirty="0" smtClean="0">
                <a:solidFill>
                  <a:srgbClr val="7030A0"/>
                </a:solidFill>
              </a:rPr>
              <a:t> Directive AML – June 2017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7030A0"/>
                </a:solidFill>
              </a:rPr>
              <a:t>Document risk based approach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7030A0"/>
                </a:solidFill>
              </a:rPr>
              <a:t>Can’t automatically do SDD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7030A0"/>
                </a:solidFill>
              </a:rPr>
              <a:t>Include domestic PEPS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dirty="0" smtClean="0">
                <a:solidFill>
                  <a:srgbClr val="7030A0"/>
                </a:solidFill>
              </a:rPr>
              <a:t>On-going monitoring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3572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548680"/>
            <a:ext cx="7344816" cy="12954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4000" b="1" dirty="0">
              <a:solidFill>
                <a:srgbClr val="7030A0"/>
              </a:solidFill>
              <a:latin typeface="Century Gothic"/>
              <a:cs typeface="Century Gothic"/>
            </a:endParaRPr>
          </a:p>
          <a:p>
            <a:pPr marL="0" indent="0">
              <a:buNone/>
            </a:pPr>
            <a:r>
              <a:rPr lang="en-US" sz="4000" b="1" dirty="0" smtClean="0">
                <a:solidFill>
                  <a:srgbClr val="7030A0"/>
                </a:solidFill>
                <a:latin typeface="Century Gothic"/>
                <a:cs typeface="Century Gothic"/>
              </a:rPr>
              <a:t>Introductions</a:t>
            </a:r>
          </a:p>
          <a:p>
            <a:pPr marL="0" indent="0">
              <a:buNone/>
            </a:pPr>
            <a:endParaRPr lang="en-US" sz="4000" b="1" dirty="0">
              <a:solidFill>
                <a:srgbClr val="7030A0"/>
              </a:solidFill>
              <a:latin typeface="Century Gothic"/>
              <a:cs typeface="Century Gothic"/>
            </a:endParaRPr>
          </a:p>
          <a:p>
            <a:pPr marL="0" indent="0">
              <a:buNone/>
            </a:pPr>
            <a:r>
              <a:rPr lang="en-US" sz="4000" b="1" dirty="0" smtClean="0">
                <a:solidFill>
                  <a:srgbClr val="7030A0"/>
                </a:solidFill>
                <a:latin typeface="Century Gothic"/>
                <a:cs typeface="Century Gothic"/>
              </a:rPr>
              <a:t>What will we be covering?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7030A0"/>
                </a:solidFill>
                <a:latin typeface="Century Gothic"/>
                <a:cs typeface="Century Gothic"/>
              </a:rPr>
              <a:t>Fraud trends &amp; protection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7030A0"/>
                </a:solidFill>
                <a:latin typeface="Century Gothic"/>
                <a:cs typeface="Century Gothic"/>
              </a:rPr>
              <a:t>Anti-money laundering changes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b="1" dirty="0">
              <a:solidFill>
                <a:srgbClr val="7030A0"/>
              </a:solidFill>
              <a:latin typeface="Century Gothic"/>
              <a:cs typeface="Century Gothic"/>
            </a:endParaRPr>
          </a:p>
          <a:p>
            <a:pPr marL="0" indent="0">
              <a:buNone/>
            </a:pPr>
            <a:r>
              <a:rPr lang="en-US" sz="4000" b="1" dirty="0" smtClean="0">
                <a:solidFill>
                  <a:srgbClr val="7030A0"/>
                </a:solidFill>
                <a:latin typeface="Century Gothic"/>
                <a:cs typeface="Century Gothic"/>
              </a:rPr>
              <a:t>(Easy) questions welcomed </a:t>
            </a:r>
            <a:r>
              <a:rPr lang="en-US" sz="4000" b="1" dirty="0" smtClean="0">
                <a:solidFill>
                  <a:srgbClr val="7030A0"/>
                </a:solidFill>
                <a:latin typeface="Century Gothic"/>
                <a:cs typeface="Century Gothic"/>
                <a:sym typeface="Wingdings" panose="05000000000000000000" pitchFamily="2" charset="2"/>
              </a:rPr>
              <a:t> </a:t>
            </a:r>
            <a:endParaRPr lang="en-US" sz="4000" b="1" dirty="0" smtClean="0">
              <a:solidFill>
                <a:srgbClr val="7030A0"/>
              </a:solidFill>
              <a:latin typeface="Century Gothic"/>
              <a:cs typeface="Century Gothic"/>
            </a:endParaRPr>
          </a:p>
          <a:p>
            <a:pPr marL="0" indent="0">
              <a:buNone/>
            </a:pPr>
            <a:endParaRPr lang="en-US" sz="4000" b="1" dirty="0">
              <a:solidFill>
                <a:srgbClr val="7030A0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08397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6"/>
            <a:ext cx="7239000" cy="48463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questions ?</a:t>
            </a:r>
          </a:p>
          <a:p>
            <a:pPr marL="0" indent="0" algn="ctr">
              <a:buNone/>
            </a:pPr>
            <a:endParaRPr lang="en-GB" sz="4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Thankyou </a:t>
            </a:r>
          </a:p>
          <a:p>
            <a:pPr marL="0" indent="0" algn="ctr">
              <a:buNone/>
            </a:pPr>
            <a:r>
              <a:rPr lang="en-GB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br>
              <a:rPr lang="en-GB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 journey home</a:t>
            </a:r>
            <a:endParaRPr lang="en-GB" sz="4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1528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340768"/>
            <a:ext cx="6705600" cy="12954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4000" b="1" dirty="0">
              <a:solidFill>
                <a:srgbClr val="7030A0"/>
              </a:solidFill>
              <a:latin typeface="Century Gothic"/>
              <a:cs typeface="Century Gothic"/>
            </a:endParaRP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7030A0"/>
                </a:solidFill>
                <a:latin typeface="Century Gothic"/>
                <a:cs typeface="Century Gothic"/>
              </a:rPr>
              <a:t>What’s </a:t>
            </a:r>
            <a:r>
              <a:rPr lang="en-US" sz="4000" b="1" dirty="0">
                <a:solidFill>
                  <a:srgbClr val="7030A0"/>
                </a:solidFill>
                <a:latin typeface="Century Gothic"/>
                <a:cs typeface="Century Gothic"/>
              </a:rPr>
              <a:t>new and </a:t>
            </a:r>
            <a:r>
              <a:rPr lang="en-US" sz="4000" b="1" dirty="0" smtClean="0">
                <a:solidFill>
                  <a:srgbClr val="7030A0"/>
                </a:solidFill>
                <a:latin typeface="Century Gothic"/>
                <a:cs typeface="Century Gothic"/>
              </a:rPr>
              <a:t>what’s unchanged ?</a:t>
            </a:r>
            <a:endParaRPr lang="en-US" sz="4000" b="1" dirty="0">
              <a:solidFill>
                <a:srgbClr val="7030A0"/>
              </a:solidFill>
              <a:latin typeface="Century Gothic"/>
              <a:cs typeface="Century Gothic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3568" y="247000"/>
            <a:ext cx="7128792" cy="114300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Fraud</a:t>
            </a:r>
            <a:endParaRPr lang="en-GB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t0.gstatic.com/images?q=tbn:ANd9GcS8jnxrjaGfW6jpwE_2eHGykN7dnhp0m9cM7fpZywiH4qaR3q3-o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789040"/>
            <a:ext cx="2857500" cy="198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59037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780928"/>
            <a:ext cx="6705600" cy="1295400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" dirty="0" smtClean="0">
                <a:solidFill>
                  <a:srgbClr val="FF0066"/>
                </a:solidFill>
              </a:rPr>
              <a:t>First, some exercise !</a:t>
            </a:r>
            <a:endParaRPr lang="en-GB" sz="36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6191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</a:rPr>
              <a:t>Typical Fraudster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76872"/>
            <a:ext cx="7272808" cy="1728192"/>
          </a:xfrm>
        </p:spPr>
        <p:txBody>
          <a:bodyPr>
            <a:normAutofit fontScale="2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9600" dirty="0" smtClean="0">
                <a:solidFill>
                  <a:srgbClr val="0070C0"/>
                </a:solidFill>
              </a:rPr>
              <a:t>Knows the controls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9600" dirty="0" smtClean="0">
                <a:solidFill>
                  <a:srgbClr val="0070C0"/>
                </a:solidFill>
              </a:rPr>
              <a:t>Knows how to operate below detection rates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9600" dirty="0" smtClean="0">
                <a:solidFill>
                  <a:srgbClr val="0070C0"/>
                </a:solidFill>
              </a:rPr>
              <a:t>Knows when the fraud prevention controls start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9600" dirty="0" smtClean="0">
                <a:solidFill>
                  <a:srgbClr val="0070C0"/>
                </a:solidFill>
              </a:rPr>
              <a:t>Knows the weaknesses in those controls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9600" dirty="0" smtClean="0">
                <a:solidFill>
                  <a:srgbClr val="0070C0"/>
                </a:solidFill>
              </a:rPr>
              <a:t>Has worked for your organisation for at least 4 years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9600" dirty="0" smtClean="0">
                <a:solidFill>
                  <a:srgbClr val="0070C0"/>
                </a:solidFill>
              </a:rPr>
              <a:t>Reasonably intelligent (at first !)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96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9600" dirty="0" smtClean="0">
                <a:solidFill>
                  <a:srgbClr val="7030A0"/>
                </a:solidFill>
              </a:rPr>
              <a:t>Has his / her own rationale and motivation for committing fraud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2" descr="http://3.bp.blogspot.com/-2_MJAvF-Y5Y/TiKAQDVmhsI/AAAAAAAAAVI/xp8ZrPsmvfw/s760/fraudster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66749" y="188640"/>
            <a:ext cx="2204814" cy="2204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39319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What else Hasn’t Changed ?</a:t>
            </a: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16832"/>
            <a:ext cx="7272808" cy="172819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220000"/>
              </a:lnSpc>
              <a:buFont typeface="Arial" panose="020B0604020202020204" pitchFamily="34" charset="0"/>
              <a:buChar char="•"/>
            </a:pPr>
            <a:r>
              <a:rPr lang="en-GB" sz="9600" dirty="0" smtClean="0">
                <a:solidFill>
                  <a:srgbClr val="7030A0"/>
                </a:solidFill>
              </a:rPr>
              <a:t>Supplier bank account changes</a:t>
            </a:r>
          </a:p>
          <a:p>
            <a:pPr>
              <a:lnSpc>
                <a:spcPct val="220000"/>
              </a:lnSpc>
              <a:buFont typeface="Arial" panose="020B0604020202020204" pitchFamily="34" charset="0"/>
              <a:buChar char="•"/>
            </a:pPr>
            <a:r>
              <a:rPr lang="en-GB" sz="9600" dirty="0" smtClean="0">
                <a:solidFill>
                  <a:srgbClr val="7030A0"/>
                </a:solidFill>
              </a:rPr>
              <a:t>Chief Exec emails for money transfers</a:t>
            </a:r>
          </a:p>
          <a:p>
            <a:pPr>
              <a:lnSpc>
                <a:spcPct val="220000"/>
              </a:lnSpc>
              <a:buFont typeface="Arial" panose="020B0604020202020204" pitchFamily="34" charset="0"/>
              <a:buChar char="•"/>
            </a:pPr>
            <a:r>
              <a:rPr lang="en-GB" sz="9600" dirty="0" smtClean="0">
                <a:solidFill>
                  <a:srgbClr val="7030A0"/>
                </a:solidFill>
              </a:rPr>
              <a:t>Expenses frauds</a:t>
            </a:r>
          </a:p>
          <a:p>
            <a:pPr>
              <a:lnSpc>
                <a:spcPct val="220000"/>
              </a:lnSpc>
              <a:buFont typeface="Arial" panose="020B0604020202020204" pitchFamily="34" charset="0"/>
              <a:buChar char="•"/>
            </a:pPr>
            <a:r>
              <a:rPr lang="en-GB" sz="9600" dirty="0" smtClean="0">
                <a:solidFill>
                  <a:srgbClr val="7030A0"/>
                </a:solidFill>
              </a:rPr>
              <a:t>Procurement fraud / bribery &amp; corruption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7030A0"/>
              </a:solidFill>
            </a:endParaRP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796535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Same old red flags</a:t>
            </a: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7272808" cy="172819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220000"/>
              </a:lnSpc>
              <a:buFont typeface="Arial" panose="020B0604020202020204" pitchFamily="34" charset="0"/>
              <a:buChar char="•"/>
            </a:pPr>
            <a:r>
              <a:rPr lang="en-GB" sz="9600" dirty="0" smtClean="0">
                <a:solidFill>
                  <a:srgbClr val="7030A0"/>
                </a:solidFill>
              </a:rPr>
              <a:t>Lifestyle changes</a:t>
            </a:r>
          </a:p>
          <a:p>
            <a:pPr>
              <a:lnSpc>
                <a:spcPct val="220000"/>
              </a:lnSpc>
              <a:buFont typeface="Arial" panose="020B0604020202020204" pitchFamily="34" charset="0"/>
              <a:buChar char="•"/>
            </a:pPr>
            <a:r>
              <a:rPr lang="en-GB" sz="9600" dirty="0" smtClean="0">
                <a:solidFill>
                  <a:srgbClr val="7030A0"/>
                </a:solidFill>
              </a:rPr>
              <a:t>Bullies or well-thought of</a:t>
            </a:r>
          </a:p>
          <a:p>
            <a:pPr>
              <a:lnSpc>
                <a:spcPct val="220000"/>
              </a:lnSpc>
              <a:buFont typeface="Arial" panose="020B0604020202020204" pitchFamily="34" charset="0"/>
              <a:buChar char="•"/>
            </a:pPr>
            <a:r>
              <a:rPr lang="en-GB" sz="9600" dirty="0" smtClean="0">
                <a:solidFill>
                  <a:srgbClr val="7030A0"/>
                </a:solidFill>
              </a:rPr>
              <a:t>No holidays or sickness</a:t>
            </a:r>
          </a:p>
          <a:p>
            <a:pPr>
              <a:lnSpc>
                <a:spcPct val="220000"/>
              </a:lnSpc>
              <a:buFont typeface="Arial" panose="020B0604020202020204" pitchFamily="34" charset="0"/>
              <a:buChar char="•"/>
            </a:pPr>
            <a:r>
              <a:rPr lang="en-GB" sz="9600" dirty="0" smtClean="0">
                <a:solidFill>
                  <a:srgbClr val="7030A0"/>
                </a:solidFill>
              </a:rPr>
              <a:t>Overly helpful / extremely unhelpful in audits</a:t>
            </a:r>
          </a:p>
          <a:p>
            <a:pPr>
              <a:lnSpc>
                <a:spcPct val="220000"/>
              </a:lnSpc>
              <a:buFont typeface="Arial" panose="020B0604020202020204" pitchFamily="34" charset="0"/>
              <a:buChar char="•"/>
            </a:pPr>
            <a:r>
              <a:rPr lang="en-GB" sz="9600" dirty="0" smtClean="0">
                <a:solidFill>
                  <a:srgbClr val="7030A0"/>
                </a:solidFill>
              </a:rPr>
              <a:t>High vacancies / stretched staff</a:t>
            </a:r>
          </a:p>
          <a:p>
            <a:pPr>
              <a:lnSpc>
                <a:spcPct val="220000"/>
              </a:lnSpc>
              <a:buFont typeface="Arial" panose="020B0604020202020204" pitchFamily="34" charset="0"/>
              <a:buChar char="•"/>
            </a:pPr>
            <a:r>
              <a:rPr lang="en-GB" sz="9600" dirty="0" smtClean="0">
                <a:solidFill>
                  <a:srgbClr val="7030A0"/>
                </a:solidFill>
              </a:rPr>
              <a:t>Manual controls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400" dirty="0" smtClean="0">
              <a:solidFill>
                <a:srgbClr val="7030A0"/>
              </a:solidFill>
            </a:endParaRP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4" descr="http://t1.gstatic.com/images?q=tbn:ANd9GcRkuu5YpmDYj4OfmlnsBr7yxvVfM_I9xd_l_YV-AX1CYKkOWiD1R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241329"/>
            <a:ext cx="2853897" cy="2996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50768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7691" y="2852936"/>
            <a:ext cx="453650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800" dirty="0" smtClean="0">
                <a:solidFill>
                  <a:schemeClr val="accent2">
                    <a:lumMod val="50000"/>
                  </a:schemeClr>
                </a:solidFill>
              </a:rPr>
              <a:t>So What is </a:t>
            </a:r>
            <a:r>
              <a:rPr lang="en-GB" sz="4800" dirty="0" err="1" smtClean="0">
                <a:solidFill>
                  <a:schemeClr val="accent2">
                    <a:lumMod val="50000"/>
                  </a:schemeClr>
                </a:solidFill>
              </a:rPr>
              <a:t>ChangINg</a:t>
            </a:r>
            <a:r>
              <a:rPr lang="en-GB" sz="4800" dirty="0" smtClean="0">
                <a:solidFill>
                  <a:schemeClr val="accent2">
                    <a:lumMod val="50000"/>
                  </a:schemeClr>
                </a:solidFill>
              </a:rPr>
              <a:t> ?</a:t>
            </a:r>
            <a:endParaRPr lang="en-GB" sz="4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098" name="Picture 2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9" y="4354302"/>
            <a:ext cx="3312368" cy="1738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mage result for data thef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2648"/>
            <a:ext cx="3570784" cy="2678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72666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2">
                    <a:lumMod val="50000"/>
                  </a:schemeClr>
                </a:solidFill>
              </a:rPr>
              <a:t>Our trusted Friend…..</a:t>
            </a: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 descr="Image result for fraud triangle theo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2564904"/>
            <a:ext cx="5905500" cy="3590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560442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37272</TotalTime>
  <Words>469</Words>
  <Application>Microsoft Office PowerPoint</Application>
  <PresentationFormat>On-screen Show (4:3)</PresentationFormat>
  <Paragraphs>107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Opulent</vt:lpstr>
      <vt:lpstr>Slide 1</vt:lpstr>
      <vt:lpstr>Slide 2</vt:lpstr>
      <vt:lpstr>Fraud</vt:lpstr>
      <vt:lpstr>Slide 4</vt:lpstr>
      <vt:lpstr>Typical Fraudster</vt:lpstr>
      <vt:lpstr>What else Hasn’t Changed ?</vt:lpstr>
      <vt:lpstr>Same old red flags</vt:lpstr>
      <vt:lpstr>So What is ChangINg ?</vt:lpstr>
      <vt:lpstr>Our trusted Friend…..</vt:lpstr>
      <vt:lpstr>….Is Now Firmly a square</vt:lpstr>
      <vt:lpstr>What are we seeing more of ?</vt:lpstr>
      <vt:lpstr>What ELSE IS happening?</vt:lpstr>
      <vt:lpstr>Typical Fraud Risks and Controls Scenario</vt:lpstr>
      <vt:lpstr>Help !</vt:lpstr>
      <vt:lpstr>Help ! –  cheaper / easier options</vt:lpstr>
      <vt:lpstr>Help ! –  Other options</vt:lpstr>
      <vt:lpstr>Questions to ask when back at work</vt:lpstr>
      <vt:lpstr>Still Awake ?</vt:lpstr>
      <vt:lpstr>EU Anti-Money Laundering</vt:lpstr>
      <vt:lpstr>Slide 20</vt:lpstr>
    </vt:vector>
  </TitlesOfParts>
  <Company>International Personal Finance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cipfa</dc:title>
  <dc:creator>Lowe, Karen</dc:creator>
  <cp:lastModifiedBy>User</cp:lastModifiedBy>
  <cp:revision>289</cp:revision>
  <dcterms:created xsi:type="dcterms:W3CDTF">2013-05-01T12:48:17Z</dcterms:created>
  <dcterms:modified xsi:type="dcterms:W3CDTF">2017-03-26T13:53:00Z</dcterms:modified>
</cp:coreProperties>
</file>