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3"/>
  </p:notesMasterIdLst>
  <p:sldIdLst>
    <p:sldId id="256" r:id="rId2"/>
    <p:sldId id="263" r:id="rId3"/>
    <p:sldId id="260" r:id="rId4"/>
    <p:sldId id="264" r:id="rId5"/>
    <p:sldId id="265" r:id="rId6"/>
    <p:sldId id="266" r:id="rId7"/>
    <p:sldId id="273" r:id="rId8"/>
    <p:sldId id="270" r:id="rId9"/>
    <p:sldId id="271" r:id="rId10"/>
    <p:sldId id="272" r:id="rId11"/>
    <p:sldId id="267" r:id="rId12"/>
    <p:sldId id="268" r:id="rId13"/>
    <p:sldId id="291" r:id="rId14"/>
    <p:sldId id="269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9" r:id="rId28"/>
    <p:sldId id="287" r:id="rId29"/>
    <p:sldId id="288" r:id="rId30"/>
    <p:sldId id="284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D8FEA-BEA0-4942-8109-E8203530B88D}" type="datetimeFigureOut">
              <a:rPr lang="en-GB" smtClean="0"/>
              <a:pPr/>
              <a:t>26/03/2017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EB4ED-7CED-4386-A129-02D196B22B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98380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203848" y="6492875"/>
            <a:ext cx="5791200" cy="365125"/>
          </a:xfrm>
        </p:spPr>
        <p:txBody>
          <a:bodyPr tIns="0" bIns="0" anchor="b"/>
          <a:lstStyle>
            <a:lvl1pPr algn="r">
              <a:defRPr sz="14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D009A6E-050B-4EE6-8D3F-0516373A0AD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carol.stuart@salford.gov.uk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How to take the </a:t>
            </a:r>
            <a:br>
              <a:rPr lang="en-GB" dirty="0" smtClean="0"/>
            </a:br>
            <a:r>
              <a:rPr lang="en-GB" sz="8900" dirty="0" smtClean="0"/>
              <a:t>‘Geek Factor’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out of IT Auditing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062912" cy="1752600"/>
          </a:xfrm>
        </p:spPr>
        <p:txBody>
          <a:bodyPr/>
          <a:lstStyle/>
          <a:p>
            <a:pPr algn="ctr"/>
            <a:r>
              <a:rPr lang="en-GB" dirty="0" smtClean="0"/>
              <a:t>Gary Marland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Choosing the right Language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573016"/>
            <a:ext cx="8062912" cy="1752600"/>
          </a:xfrm>
        </p:spPr>
        <p:txBody>
          <a:bodyPr/>
          <a:lstStyle/>
          <a:p>
            <a:pPr algn="ctr"/>
            <a:r>
              <a:rPr lang="en-GB" dirty="0" smtClean="0"/>
              <a:t>Good morning, my name is Gary and I am here today to entertain you for one hour.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White – Grey – Black Jobs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194" name="Picture 2" descr="background, black, white, grey photo BlackWhiteGreyCheck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060848"/>
            <a:ext cx="56769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062912" cy="3024336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Software Licensing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Software Licensing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062912" cy="352839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sz="8000" dirty="0" smtClean="0"/>
              <a:t>Key risks;</a:t>
            </a:r>
          </a:p>
          <a:p>
            <a:pPr algn="l"/>
            <a:endParaRPr lang="en-GB" sz="8000" dirty="0" smtClean="0"/>
          </a:p>
          <a:p>
            <a:pPr algn="l">
              <a:buFont typeface="Arial" pitchFamily="34" charset="0"/>
              <a:buChar char="•"/>
            </a:pPr>
            <a:r>
              <a:rPr lang="en-GB" sz="8000" dirty="0" smtClean="0"/>
              <a:t>Financial penalties</a:t>
            </a:r>
          </a:p>
          <a:p>
            <a:pPr algn="l">
              <a:buFont typeface="Arial" pitchFamily="34" charset="0"/>
              <a:buChar char="•"/>
            </a:pPr>
            <a:r>
              <a:rPr lang="en-GB" sz="8000" dirty="0" smtClean="0"/>
              <a:t>License breaches</a:t>
            </a:r>
          </a:p>
          <a:p>
            <a:pPr algn="l">
              <a:buFont typeface="Arial" pitchFamily="34" charset="0"/>
              <a:buChar char="•"/>
            </a:pPr>
            <a:r>
              <a:rPr lang="en-GB" sz="8000" dirty="0" smtClean="0"/>
              <a:t>Reputational damage</a:t>
            </a:r>
          </a:p>
          <a:p>
            <a:pPr algn="l">
              <a:buFont typeface="Arial" pitchFamily="34" charset="0"/>
              <a:buChar char="•"/>
            </a:pPr>
            <a:r>
              <a:rPr lang="en-GB" sz="8000" dirty="0" smtClean="0"/>
              <a:t>Efficiencies </a:t>
            </a:r>
          </a:p>
          <a:p>
            <a:pPr algn="ctr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Software License audit FAG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3212976"/>
            <a:ext cx="6766768" cy="268870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Find the right person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Ask basic questions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Get the answers</a:t>
            </a:r>
          </a:p>
          <a:p>
            <a:pPr marL="514350" indent="-514350" algn="l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Software License audit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062912" cy="3768824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Find the Spanish techie rather than the Japanese techie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Ask basic questions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What IT systems do you have that need a license?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How many licenses did you purchase for each system?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What Type of licenses do you purchase?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Who uses them?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How much do they cost?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When were they last used per user?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Send me a spreadsheet with all that information…..PLEASE</a:t>
            </a:r>
          </a:p>
          <a:p>
            <a:pPr marL="514350" indent="-514350" algn="l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Software License audit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062912" cy="376882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Using IDEA or Excel tidy up the data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Target data sets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Based on cost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Volume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Known issues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Check actual license purchase records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Compare Actual used to purchased.</a:t>
            </a:r>
          </a:p>
          <a:p>
            <a:pPr marL="514350" indent="-514350" algn="l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Software License audit</a:t>
            </a:r>
            <a:br>
              <a:rPr lang="en-GB" dirty="0" smtClean="0"/>
            </a:br>
            <a:r>
              <a:rPr lang="en-GB" dirty="0" smtClean="0"/>
              <a:t>Sample - SAP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062912" cy="3768824"/>
          </a:xfrm>
        </p:spPr>
        <p:txBody>
          <a:bodyPr>
            <a:normAutofit fontScale="62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10 x Developer 		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Purchase £2500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Annual £500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400 x Professional 	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Purchase £1500	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Annual £300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200 x Limited Professional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Purchase £600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Annual £150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2500 Occasional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Purchase £300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Annual £75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1000 Self Service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Purchase £40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GB" dirty="0" smtClean="0"/>
              <a:t>Annual £20</a:t>
            </a:r>
          </a:p>
          <a:p>
            <a:pPr marL="514350" indent="-514350" algn="l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Data Centres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3212976"/>
            <a:ext cx="6766768" cy="2688704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GB" dirty="0" smtClean="0"/>
              <a:t>What are they?</a:t>
            </a:r>
          </a:p>
          <a:p>
            <a:pPr marL="514350" indent="-514350" algn="l"/>
            <a:r>
              <a:rPr lang="en-GB" dirty="0" smtClean="0"/>
              <a:t>What do they do?</a:t>
            </a:r>
          </a:p>
          <a:p>
            <a:pPr marL="514350" indent="-514350" algn="l"/>
            <a:r>
              <a:rPr lang="en-GB" dirty="0" smtClean="0"/>
              <a:t>What is stored there?</a:t>
            </a:r>
          </a:p>
          <a:p>
            <a:pPr marL="514350" indent="-514350" algn="l"/>
            <a:r>
              <a:rPr lang="en-GB" dirty="0" smtClean="0"/>
              <a:t>Why are data centres so important?</a:t>
            </a:r>
          </a:p>
          <a:p>
            <a:pPr marL="514350" indent="-514350" algn="l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Data Centres – What are they all about?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990904" cy="2688704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Store all the most sensitive and personal data for the Organisation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The engine of the IT department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Costs a fortune to run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2420888"/>
            <a:ext cx="5902672" cy="3480792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Me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Normal v Geek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Language Barriers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/>
              <a:t>Grey Jobs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Data Centres – What are the key risks?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990904" cy="2688704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Data loss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Service loss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Financial inefficiencies</a:t>
            </a:r>
          </a:p>
          <a:p>
            <a:pPr marL="514350" indent="-514350" algn="l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Data Centres </a:t>
            </a:r>
            <a:br>
              <a:rPr lang="en-GB" dirty="0" smtClean="0"/>
            </a:br>
            <a:r>
              <a:rPr lang="en-GB" dirty="0" smtClean="0"/>
              <a:t>Physical and Environmental Security Controls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990904" cy="2688704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Make sure it’s secure from data loss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Make sure it’s protected from service loss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Data Centres </a:t>
            </a:r>
            <a:br>
              <a:rPr lang="en-GB" dirty="0" smtClean="0"/>
            </a:br>
            <a:r>
              <a:rPr lang="en-GB" dirty="0" smtClean="0"/>
              <a:t>Physical Security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990904" cy="2688704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Lock it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Restrict it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Monitor it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Structurally secure 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Data Centres </a:t>
            </a:r>
            <a:br>
              <a:rPr lang="en-GB" dirty="0" smtClean="0"/>
            </a:br>
            <a:r>
              <a:rPr lang="en-GB" dirty="0" smtClean="0"/>
              <a:t>Environmental Security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990904" cy="2688704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Power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UPS – Back up generator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Cooling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Flood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Air Quality, temperature, Sound, Humidity, etc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Fire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Electro magnetic disturbances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Structure, equipment positioning, flooring, etc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Remote Access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990904" cy="2688704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Policies and Procedures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party access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User access management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Security Monitoring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Change control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Penetration testing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990904" cy="2688704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Ethical hacking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Blagging (Social Engineering)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912" cy="9361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Social Engineering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7990904" cy="5040560"/>
          </a:xfrm>
        </p:spPr>
        <p:txBody>
          <a:bodyPr>
            <a:noAutofit/>
          </a:bodyPr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How to determine your </a:t>
            </a:r>
            <a:r>
              <a:rPr lang="en-GB" sz="4000" b="1" dirty="0" smtClean="0">
                <a:solidFill>
                  <a:schemeClr val="tx1"/>
                </a:solidFill>
              </a:rPr>
              <a:t>Star Wars </a:t>
            </a:r>
            <a:r>
              <a:rPr lang="en-GB" sz="2000" b="1" dirty="0" smtClean="0">
                <a:solidFill>
                  <a:schemeClr val="tx1"/>
                </a:solidFill>
              </a:rPr>
              <a:t>name</a:t>
            </a:r>
          </a:p>
          <a:p>
            <a:pPr algn="l"/>
            <a:endParaRPr lang="en-GB" sz="2000" b="1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For your new first name: Take the first 3 letters of your 1st name and add </a:t>
            </a:r>
          </a:p>
          <a:p>
            <a:pPr algn="l"/>
            <a:endParaRPr lang="en-GB" sz="2000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the first 2 letters of your last name</a:t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/>
            </a:r>
            <a:br>
              <a:rPr lang="en-GB" sz="2000" dirty="0" smtClean="0">
                <a:solidFill>
                  <a:schemeClr val="tx1"/>
                </a:solidFill>
              </a:rPr>
            </a:br>
            <a:endParaRPr lang="en-GB" sz="2000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For your new last name: Take the first 2 letters of your </a:t>
            </a:r>
            <a:r>
              <a:rPr lang="en-GB" sz="2000" dirty="0">
                <a:solidFill>
                  <a:schemeClr val="tx1"/>
                </a:solidFill>
              </a:rPr>
              <a:t>m</a:t>
            </a:r>
            <a:r>
              <a:rPr lang="en-GB" sz="2000" dirty="0" smtClean="0">
                <a:solidFill>
                  <a:schemeClr val="tx1"/>
                </a:solidFill>
              </a:rPr>
              <a:t>um's maiden name and add </a:t>
            </a:r>
          </a:p>
          <a:p>
            <a:pPr algn="l"/>
            <a:endParaRPr lang="en-GB" sz="2000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the first 3 letters of the city you were born</a:t>
            </a:r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912" cy="9361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Social Engineering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852936"/>
            <a:ext cx="7990904" cy="3456384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GARMA HAMAN</a:t>
            </a:r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912" cy="9361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Social Engineering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817440"/>
            <a:ext cx="7990904" cy="3843808"/>
          </a:xfrm>
        </p:spPr>
        <p:txBody>
          <a:bodyPr>
            <a:noAutofit/>
          </a:bodyPr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How to determine your </a:t>
            </a:r>
            <a:r>
              <a:rPr lang="en-GB" sz="4000" b="1" dirty="0" smtClean="0">
                <a:solidFill>
                  <a:schemeClr val="tx1"/>
                </a:solidFill>
              </a:rPr>
              <a:t>Bond Girl </a:t>
            </a:r>
            <a:r>
              <a:rPr lang="en-GB" sz="2000" b="1" dirty="0" smtClean="0">
                <a:solidFill>
                  <a:schemeClr val="tx1"/>
                </a:solidFill>
              </a:rPr>
              <a:t>name</a:t>
            </a:r>
          </a:p>
          <a:p>
            <a:pPr algn="l"/>
            <a:endParaRPr lang="en-GB" sz="2000" b="1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For your new first name: Name of your first pet</a:t>
            </a:r>
          </a:p>
          <a:p>
            <a:pPr algn="l"/>
            <a:endParaRPr lang="en-GB" sz="2000" dirty="0" smtClean="0">
              <a:solidFill>
                <a:schemeClr val="tx1"/>
              </a:solidFill>
            </a:endParaRPr>
          </a:p>
          <a:p>
            <a:pPr algn="l"/>
            <a:endParaRPr lang="en-GB" sz="2000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For your new last name: The name of your first school</a:t>
            </a:r>
          </a:p>
          <a:p>
            <a:pPr algn="l"/>
            <a:endParaRPr lang="en-GB" sz="2000" dirty="0" smtClean="0">
              <a:solidFill>
                <a:schemeClr val="tx1"/>
              </a:solidFill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912" cy="9361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Social Engineering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817440"/>
            <a:ext cx="7990904" cy="3843808"/>
          </a:xfrm>
        </p:spPr>
        <p:txBody>
          <a:bodyPr>
            <a:noAutofit/>
          </a:bodyPr>
          <a:lstStyle/>
          <a:p>
            <a:pPr algn="l"/>
            <a:endParaRPr lang="en-GB" sz="20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GB" sz="3200" dirty="0" smtClean="0"/>
              <a:t>Your </a:t>
            </a:r>
            <a:r>
              <a:rPr lang="en-GB" sz="3200" dirty="0"/>
              <a:t>m</a:t>
            </a:r>
            <a:r>
              <a:rPr lang="en-GB" sz="3200" dirty="0" smtClean="0"/>
              <a:t>other’s </a:t>
            </a:r>
            <a:r>
              <a:rPr lang="en-GB" sz="3200" dirty="0"/>
              <a:t>m</a:t>
            </a:r>
            <a:r>
              <a:rPr lang="en-GB" sz="3200" dirty="0" smtClean="0"/>
              <a:t>aiden name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sz="3200" dirty="0" smtClean="0"/>
              <a:t>Your full name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sz="3200" dirty="0" smtClean="0"/>
              <a:t>Name of your first pet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sz="3200" dirty="0" smtClean="0"/>
              <a:t>The City you were born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GB" sz="3200" dirty="0" smtClean="0"/>
              <a:t>Name of your first school</a:t>
            </a:r>
          </a:p>
          <a:p>
            <a:pPr algn="l"/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29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‘Why Always Me’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1690" y="2286635"/>
            <a:ext cx="4960620" cy="376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990904" cy="2688704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Have a go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Have the usual opening meeting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Google the techy bits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Clarify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GB" dirty="0" smtClean="0"/>
              <a:t>If you have a problem, if no one else can help, and if you can find them....maybe you can hire The </a:t>
            </a:r>
            <a:r>
              <a:rPr lang="en-GB" strike="sngStrike" dirty="0" smtClean="0"/>
              <a:t>A </a:t>
            </a:r>
            <a:r>
              <a:rPr lang="en-GB" dirty="0" smtClean="0"/>
              <a:t>Salford Team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30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990904" cy="3816424"/>
          </a:xfrm>
        </p:spPr>
        <p:txBody>
          <a:bodyPr>
            <a:normAutofit fontScale="62500" lnSpcReduction="20000"/>
          </a:bodyPr>
          <a:lstStyle/>
          <a:p>
            <a:pPr marL="514350" indent="-514350" algn="l"/>
            <a:r>
              <a:rPr lang="en-GB" sz="5100" dirty="0" smtClean="0"/>
              <a:t>Gary Marland</a:t>
            </a:r>
          </a:p>
          <a:p>
            <a:pPr marL="514350" indent="-514350" algn="l"/>
            <a:r>
              <a:rPr lang="en-GB" sz="5100" dirty="0" smtClean="0"/>
              <a:t>IT Audit Client Manager</a:t>
            </a:r>
          </a:p>
          <a:p>
            <a:pPr marL="514350" indent="-514350" algn="l"/>
            <a:endParaRPr lang="en-GB" dirty="0" smtClean="0"/>
          </a:p>
          <a:p>
            <a:pPr algn="l"/>
            <a:r>
              <a:rPr lang="en-GB" dirty="0" smtClean="0"/>
              <a:t>Salford Internal Audit Services</a:t>
            </a:r>
          </a:p>
          <a:p>
            <a:pPr algn="l"/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DD</a:t>
            </a:r>
            <a:r>
              <a:rPr lang="en-GB" dirty="0" smtClean="0"/>
              <a:t>  0161 607 6974  </a:t>
            </a:r>
          </a:p>
          <a:p>
            <a:pPr algn="l"/>
            <a:r>
              <a:rPr lang="en-GB" b="1" dirty="0" smtClean="0"/>
              <a:t>E</a:t>
            </a:r>
            <a:r>
              <a:rPr lang="en-GB" dirty="0" smtClean="0"/>
              <a:t>    </a:t>
            </a:r>
            <a:r>
              <a:rPr lang="en-GB" dirty="0" smtClean="0">
                <a:hlinkClick r:id="rId2"/>
              </a:rPr>
              <a:t>gary.marland@salford.gov.uk</a:t>
            </a:r>
            <a:r>
              <a:rPr lang="en-GB" dirty="0" smtClean="0"/>
              <a:t> 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Salford City Council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3rd Floor Civic Centre, </a:t>
            </a:r>
          </a:p>
          <a:p>
            <a:pPr algn="l"/>
            <a:r>
              <a:rPr lang="en-GB" dirty="0" smtClean="0"/>
              <a:t>Chorley Road, </a:t>
            </a:r>
          </a:p>
          <a:p>
            <a:pPr algn="l"/>
            <a:r>
              <a:rPr lang="en-GB" dirty="0" smtClean="0"/>
              <a:t>Swinton M27 5AW</a:t>
            </a:r>
          </a:p>
          <a:p>
            <a:pPr algn="l"/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T</a:t>
            </a:r>
            <a:r>
              <a:rPr lang="en-GB" dirty="0" smtClean="0"/>
              <a:t>    0161 794 4711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31</a:t>
            </a:fld>
            <a:endParaRPr lang="en-GB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Normal v Geek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424936" cy="1752600"/>
          </a:xfrm>
        </p:spPr>
        <p:txBody>
          <a:bodyPr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GB" dirty="0" smtClean="0"/>
              <a:t>Traditional Audit v IT Audit</a:t>
            </a:r>
          </a:p>
          <a:p>
            <a:pPr algn="ctr">
              <a:buFont typeface="Arial" pitchFamily="34" charset="0"/>
              <a:buChar char="•"/>
            </a:pPr>
            <a:r>
              <a:rPr lang="en-GB" dirty="0" smtClean="0"/>
              <a:t>Mainstream Audit v Technical Audit</a:t>
            </a:r>
          </a:p>
          <a:p>
            <a:pPr algn="ctr">
              <a:buFont typeface="Arial" pitchFamily="34" charset="0"/>
              <a:buChar char="•"/>
            </a:pPr>
            <a:r>
              <a:rPr lang="en-GB" dirty="0" smtClean="0"/>
              <a:t>Business Audit v Information Systems Audit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20689"/>
            <a:ext cx="8062912" cy="115212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Geek - Definition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062912" cy="388843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4200" dirty="0" smtClean="0"/>
              <a:t>An unfashionable or socially inept person. </a:t>
            </a:r>
          </a:p>
          <a:p>
            <a:pPr algn="l"/>
            <a:endParaRPr lang="en-GB" sz="4200" dirty="0" smtClean="0"/>
          </a:p>
          <a:p>
            <a:pPr algn="l"/>
            <a:r>
              <a:rPr lang="en-GB" sz="4200" dirty="0" smtClean="0"/>
              <a:t>A carnival performer who performs wild or disgusting acts. </a:t>
            </a:r>
          </a:p>
          <a:p>
            <a:pPr algn="l"/>
            <a:endParaRPr lang="en-GB" sz="4200" dirty="0" smtClean="0"/>
          </a:p>
          <a:p>
            <a:pPr algn="l"/>
            <a:r>
              <a:rPr lang="en-GB" sz="4200" dirty="0" smtClean="0"/>
              <a:t>A knowledgeable and obsessive enthusiast. "a computer geek" </a:t>
            </a:r>
          </a:p>
          <a:p>
            <a:pPr algn="ctr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The Language barrier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Choosing the right Language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73016"/>
            <a:ext cx="8062912" cy="1752600"/>
          </a:xfrm>
        </p:spPr>
        <p:txBody>
          <a:bodyPr/>
          <a:lstStyle/>
          <a:p>
            <a:pPr algn="ctr"/>
            <a:r>
              <a:rPr lang="en-GB" dirty="0" smtClean="0"/>
              <a:t>Ohayōgozaimasu, watashinonamaeha geirī, watashi wa kyō koko de anata o 1-jikan tanoshima sete imasu</a:t>
            </a:r>
          </a:p>
          <a:p>
            <a:pPr algn="ctr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Choosing the right Language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73016"/>
            <a:ext cx="8062912" cy="1752600"/>
          </a:xfrm>
        </p:spPr>
        <p:txBody>
          <a:bodyPr/>
          <a:lstStyle/>
          <a:p>
            <a:r>
              <a:rPr lang="en-GB" dirty="0" smtClean="0"/>
              <a:t>Bon dia, el meu nom és Gary i jo sóc aquí avui per entretenir durant una hora</a:t>
            </a:r>
          </a:p>
          <a:p>
            <a:pPr algn="ctr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Choosing the right Language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573016"/>
            <a:ext cx="8062912" cy="1752600"/>
          </a:xfrm>
        </p:spPr>
        <p:txBody>
          <a:bodyPr/>
          <a:lstStyle/>
          <a:p>
            <a:pPr algn="ctr"/>
            <a:r>
              <a:rPr lang="es-ES" dirty="0" smtClean="0"/>
              <a:t>Buenos días, mi nombre es Gary y estoy aquí hoy para entretenerte durante una hora</a:t>
            </a:r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5791200" cy="365125"/>
          </a:xfrm>
        </p:spPr>
        <p:txBody>
          <a:bodyPr/>
          <a:lstStyle/>
          <a:p>
            <a:r>
              <a:rPr lang="en-GB" dirty="0" smtClean="0"/>
              <a:t>Salford City Council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9A6E-050B-4EE6-8D3F-0516373A0AD5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8335</TotalTime>
  <Words>724</Words>
  <Application>Microsoft Office PowerPoint</Application>
  <PresentationFormat>On-screen Show (4:3)</PresentationFormat>
  <Paragraphs>219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Verve</vt:lpstr>
      <vt:lpstr>How to take the  ‘Geek Factor’  out of IT Auditing</vt:lpstr>
      <vt:lpstr>Contents</vt:lpstr>
      <vt:lpstr>‘Why Always Me’</vt:lpstr>
      <vt:lpstr>Normal v Geek</vt:lpstr>
      <vt:lpstr>Geek - Definition</vt:lpstr>
      <vt:lpstr>The Language barrier</vt:lpstr>
      <vt:lpstr>Choosing the right Language</vt:lpstr>
      <vt:lpstr>Choosing the right Language</vt:lpstr>
      <vt:lpstr>Choosing the right Language</vt:lpstr>
      <vt:lpstr>Choosing the right Language</vt:lpstr>
      <vt:lpstr>White – Grey – Black Jobs</vt:lpstr>
      <vt:lpstr>Software Licensing</vt:lpstr>
      <vt:lpstr>Software Licensing</vt:lpstr>
      <vt:lpstr>Software License audit FAG</vt:lpstr>
      <vt:lpstr>Software License audit</vt:lpstr>
      <vt:lpstr>Software License audit</vt:lpstr>
      <vt:lpstr>Software License audit Sample - SAP</vt:lpstr>
      <vt:lpstr>Data Centres</vt:lpstr>
      <vt:lpstr>Data Centres – What are they all about?</vt:lpstr>
      <vt:lpstr>Data Centres – What are the key risks?</vt:lpstr>
      <vt:lpstr>Data Centres  Physical and Environmental Security Controls</vt:lpstr>
      <vt:lpstr>Data Centres  Physical Security</vt:lpstr>
      <vt:lpstr>Data Centres  Environmental Security</vt:lpstr>
      <vt:lpstr>Remote Access</vt:lpstr>
      <vt:lpstr>Penetration testing</vt:lpstr>
      <vt:lpstr>Social Engineering</vt:lpstr>
      <vt:lpstr>Social Engineering</vt:lpstr>
      <vt:lpstr>Social Engineering</vt:lpstr>
      <vt:lpstr>Social Engineering</vt:lpstr>
      <vt:lpstr>Summary</vt:lpstr>
      <vt:lpstr>Questions</vt:lpstr>
    </vt:vector>
  </TitlesOfParts>
  <Company>Salford City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take the  ‘Geek Factor’  out of IT Auditing</dc:title>
  <dc:creator>gary.marland</dc:creator>
  <cp:lastModifiedBy>User</cp:lastModifiedBy>
  <cp:revision>6</cp:revision>
  <dcterms:created xsi:type="dcterms:W3CDTF">2017-03-01T07:45:30Z</dcterms:created>
  <dcterms:modified xsi:type="dcterms:W3CDTF">2017-03-26T14:07:41Z</dcterms:modified>
</cp:coreProperties>
</file>