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89" r:id="rId2"/>
    <p:sldId id="300" r:id="rId3"/>
    <p:sldId id="299" r:id="rId4"/>
    <p:sldId id="292" r:id="rId5"/>
    <p:sldId id="257" r:id="rId6"/>
    <p:sldId id="293" r:id="rId7"/>
    <p:sldId id="294" r:id="rId8"/>
    <p:sldId id="295" r:id="rId9"/>
    <p:sldId id="296" r:id="rId10"/>
    <p:sldId id="272" r:id="rId11"/>
    <p:sldId id="285" r:id="rId12"/>
    <p:sldId id="298" r:id="rId13"/>
    <p:sldId id="280" r:id="rId14"/>
    <p:sldId id="30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1">
          <p15:clr>
            <a:srgbClr val="A4A3A4"/>
          </p15:clr>
        </p15:guide>
        <p15:guide id="2" orient="horz" pos="2791">
          <p15:clr>
            <a:srgbClr val="A4A3A4"/>
          </p15:clr>
        </p15:guide>
        <p15:guide id="3" orient="horz" pos="117">
          <p15:clr>
            <a:srgbClr val="A4A3A4"/>
          </p15:clr>
        </p15:guide>
        <p15:guide id="4" orient="horz">
          <p15:clr>
            <a:srgbClr val="A4A3A4"/>
          </p15:clr>
        </p15:guide>
        <p15:guide id="5" orient="horz" pos="239">
          <p15:clr>
            <a:srgbClr val="A4A3A4"/>
          </p15:clr>
        </p15:guide>
        <p15:guide id="6" orient="horz" pos="486">
          <p15:clr>
            <a:srgbClr val="A4A3A4"/>
          </p15:clr>
        </p15:guide>
        <p15:guide id="7" orient="horz" pos="2903">
          <p15:clr>
            <a:srgbClr val="A4A3A4"/>
          </p15:clr>
        </p15:guide>
        <p15:guide id="8" pos="2880">
          <p15:clr>
            <a:srgbClr val="A4A3A4"/>
          </p15:clr>
        </p15:guide>
        <p15:guide id="9" pos="5650">
          <p15:clr>
            <a:srgbClr val="A4A3A4"/>
          </p15:clr>
        </p15:guide>
        <p15:guide id="10" pos="345">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4E7F7"/>
    <a:srgbClr val="DBECD4"/>
    <a:srgbClr val="63666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3" autoAdjust="0"/>
    <p:restoredTop sz="94660"/>
  </p:normalViewPr>
  <p:slideViewPr>
    <p:cSldViewPr snapToGrid="0">
      <p:cViewPr varScale="1">
        <p:scale>
          <a:sx n="90" d="100"/>
          <a:sy n="90" d="100"/>
        </p:scale>
        <p:origin x="-102" y="-222"/>
      </p:cViewPr>
      <p:guideLst>
        <p:guide orient="horz" pos="3121"/>
        <p:guide orient="horz" pos="2791"/>
        <p:guide orient="horz" pos="117"/>
        <p:guide orient="horz"/>
        <p:guide orient="horz" pos="581"/>
        <p:guide orient="horz" pos="486"/>
        <p:guide orient="horz" pos="2903"/>
        <p:guide orient="horz" pos="935"/>
        <p:guide pos="2859"/>
        <p:guide pos="5650"/>
        <p:guide pos="160"/>
        <p:guide pos="2948"/>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78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4D3E8C-F3F0-4F7D-B897-86AA3D29C81B}"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GB"/>
        </a:p>
      </dgm:t>
    </dgm:pt>
    <dgm:pt modelId="{21CAF5D3-46A3-46B2-866A-4F968FAECC35}">
      <dgm:prSet phldrT="[Text]"/>
      <dgm:spPr/>
      <dgm:t>
        <a:bodyPr/>
        <a:lstStyle/>
        <a:p>
          <a:r>
            <a:rPr lang="en-GB" dirty="0" smtClean="0"/>
            <a:t>Alignment to organisational objectives</a:t>
          </a:r>
          <a:endParaRPr lang="en-GB" dirty="0"/>
        </a:p>
      </dgm:t>
    </dgm:pt>
    <dgm:pt modelId="{2609E950-D5E9-4844-83F2-E2373AA7D066}" type="parTrans" cxnId="{7B70D352-70B6-464F-B1EA-4545EF9D3806}">
      <dgm:prSet/>
      <dgm:spPr/>
      <dgm:t>
        <a:bodyPr/>
        <a:lstStyle/>
        <a:p>
          <a:endParaRPr lang="en-GB"/>
        </a:p>
      </dgm:t>
    </dgm:pt>
    <dgm:pt modelId="{C52E0BBC-F568-4D42-8B20-5BA74E2ED4C5}" type="sibTrans" cxnId="{7B70D352-70B6-464F-B1EA-4545EF9D3806}">
      <dgm:prSet/>
      <dgm:spPr/>
      <dgm:t>
        <a:bodyPr/>
        <a:lstStyle/>
        <a:p>
          <a:endParaRPr lang="en-GB"/>
        </a:p>
      </dgm:t>
    </dgm:pt>
    <dgm:pt modelId="{CEDC26AF-9639-4009-AE1F-F03399BA02B9}">
      <dgm:prSet phldrT="[Text]"/>
      <dgm:spPr/>
      <dgm:t>
        <a:bodyPr/>
        <a:lstStyle/>
        <a:p>
          <a:r>
            <a:rPr lang="en-GB" dirty="0" smtClean="0"/>
            <a:t>Delegated authority </a:t>
          </a:r>
        </a:p>
      </dgm:t>
    </dgm:pt>
    <dgm:pt modelId="{3E42574F-A7C4-4B5D-B952-FD460E340CFC}" type="parTrans" cxnId="{2D93710A-3BE9-4B0A-823B-27B4EB644C73}">
      <dgm:prSet/>
      <dgm:spPr/>
      <dgm:t>
        <a:bodyPr/>
        <a:lstStyle/>
        <a:p>
          <a:endParaRPr lang="en-GB"/>
        </a:p>
      </dgm:t>
    </dgm:pt>
    <dgm:pt modelId="{13C9E3EF-73C6-40BE-B869-BD23923FED93}" type="sibTrans" cxnId="{2D93710A-3BE9-4B0A-823B-27B4EB644C73}">
      <dgm:prSet/>
      <dgm:spPr/>
      <dgm:t>
        <a:bodyPr/>
        <a:lstStyle/>
        <a:p>
          <a:endParaRPr lang="en-GB"/>
        </a:p>
      </dgm:t>
    </dgm:pt>
    <dgm:pt modelId="{3E587AD2-5E02-4571-ABF4-F938126B4292}">
      <dgm:prSet phldrT="[Text]"/>
      <dgm:spPr/>
      <dgm:t>
        <a:bodyPr/>
        <a:lstStyle/>
        <a:p>
          <a:r>
            <a:rPr lang="en-GB" dirty="0" smtClean="0"/>
            <a:t>Reporting</a:t>
          </a:r>
        </a:p>
      </dgm:t>
    </dgm:pt>
    <dgm:pt modelId="{0B736F46-0FCC-4DCD-9E22-855AD8CFF581}" type="parTrans" cxnId="{CB2471E8-84D6-4488-91BC-20B91B5ECF41}">
      <dgm:prSet/>
      <dgm:spPr/>
      <dgm:t>
        <a:bodyPr/>
        <a:lstStyle/>
        <a:p>
          <a:endParaRPr lang="en-GB"/>
        </a:p>
      </dgm:t>
    </dgm:pt>
    <dgm:pt modelId="{13D784AB-AD57-4525-AB99-4554A56F211B}" type="sibTrans" cxnId="{CB2471E8-84D6-4488-91BC-20B91B5ECF41}">
      <dgm:prSet/>
      <dgm:spPr/>
      <dgm:t>
        <a:bodyPr/>
        <a:lstStyle/>
        <a:p>
          <a:endParaRPr lang="en-GB"/>
        </a:p>
      </dgm:t>
    </dgm:pt>
    <dgm:pt modelId="{516CC44A-BC50-4AB7-8F43-F43F229EA93C}">
      <dgm:prSet phldrT="[Text]"/>
      <dgm:spPr/>
      <dgm:t>
        <a:bodyPr/>
        <a:lstStyle/>
        <a:p>
          <a:r>
            <a:rPr lang="en-GB" dirty="0" smtClean="0"/>
            <a:t>Independent </a:t>
          </a:r>
        </a:p>
        <a:p>
          <a:r>
            <a:rPr lang="en-GB" dirty="0" smtClean="0"/>
            <a:t>assurance</a:t>
          </a:r>
          <a:endParaRPr lang="en-GB" dirty="0"/>
        </a:p>
      </dgm:t>
    </dgm:pt>
    <dgm:pt modelId="{F669DCAF-4240-47DF-80DB-B5AF665E3E8A}" type="parTrans" cxnId="{B6B0DE39-22CD-4D4A-A3D3-F4793C2E1685}">
      <dgm:prSet/>
      <dgm:spPr/>
      <dgm:t>
        <a:bodyPr/>
        <a:lstStyle/>
        <a:p>
          <a:endParaRPr lang="en-GB"/>
        </a:p>
      </dgm:t>
    </dgm:pt>
    <dgm:pt modelId="{672747B5-9EB3-468F-9396-DA39275E0BBE}" type="sibTrans" cxnId="{B6B0DE39-22CD-4D4A-A3D3-F4793C2E1685}">
      <dgm:prSet/>
      <dgm:spPr/>
      <dgm:t>
        <a:bodyPr/>
        <a:lstStyle/>
        <a:p>
          <a:endParaRPr lang="en-GB"/>
        </a:p>
      </dgm:t>
    </dgm:pt>
    <dgm:pt modelId="{90197AD2-5EF4-4F74-89D2-FAB128F8FA80}">
      <dgm:prSet phldrT="[Text]"/>
      <dgm:spPr/>
      <dgm:t>
        <a:bodyPr/>
        <a:lstStyle/>
        <a:p>
          <a:r>
            <a:rPr lang="en-GB" dirty="0" smtClean="0"/>
            <a:t>Decision </a:t>
          </a:r>
        </a:p>
        <a:p>
          <a:r>
            <a:rPr lang="en-GB" dirty="0" smtClean="0"/>
            <a:t>gates</a:t>
          </a:r>
          <a:endParaRPr lang="en-GB" dirty="0"/>
        </a:p>
      </dgm:t>
    </dgm:pt>
    <dgm:pt modelId="{A4615D71-0105-489C-86F3-CEB9F81B19F4}" type="parTrans" cxnId="{DC0DE1FB-2CDC-47BC-AE72-3782E0741CB3}">
      <dgm:prSet/>
      <dgm:spPr/>
      <dgm:t>
        <a:bodyPr/>
        <a:lstStyle/>
        <a:p>
          <a:endParaRPr lang="en-GB"/>
        </a:p>
      </dgm:t>
    </dgm:pt>
    <dgm:pt modelId="{217ACC1B-A3FD-4B59-9883-9084CD5147CC}" type="sibTrans" cxnId="{DC0DE1FB-2CDC-47BC-AE72-3782E0741CB3}">
      <dgm:prSet/>
      <dgm:spPr/>
      <dgm:t>
        <a:bodyPr/>
        <a:lstStyle/>
        <a:p>
          <a:endParaRPr lang="en-GB"/>
        </a:p>
      </dgm:t>
    </dgm:pt>
    <dgm:pt modelId="{E8D7261D-CAD4-4D98-A01C-E8A5AA40069F}" type="pres">
      <dgm:prSet presAssocID="{514D3E8C-F3F0-4F7D-B897-86AA3D29C81B}" presName="diagram" presStyleCnt="0">
        <dgm:presLayoutVars>
          <dgm:chMax val="1"/>
          <dgm:dir/>
          <dgm:animLvl val="ctr"/>
          <dgm:resizeHandles val="exact"/>
        </dgm:presLayoutVars>
      </dgm:prSet>
      <dgm:spPr/>
      <dgm:t>
        <a:bodyPr/>
        <a:lstStyle/>
        <a:p>
          <a:endParaRPr lang="en-GB"/>
        </a:p>
      </dgm:t>
    </dgm:pt>
    <dgm:pt modelId="{2C37F7B1-7180-4621-83A8-E977C3511A54}" type="pres">
      <dgm:prSet presAssocID="{514D3E8C-F3F0-4F7D-B897-86AA3D29C81B}" presName="matrix" presStyleCnt="0"/>
      <dgm:spPr/>
      <dgm:t>
        <a:bodyPr/>
        <a:lstStyle/>
        <a:p>
          <a:endParaRPr lang="en-GB"/>
        </a:p>
      </dgm:t>
    </dgm:pt>
    <dgm:pt modelId="{C3B95ED6-104B-4597-AEB8-3DA731DBAB30}" type="pres">
      <dgm:prSet presAssocID="{514D3E8C-F3F0-4F7D-B897-86AA3D29C81B}" presName="tile1" presStyleLbl="node1" presStyleIdx="0" presStyleCnt="4"/>
      <dgm:spPr/>
      <dgm:t>
        <a:bodyPr/>
        <a:lstStyle/>
        <a:p>
          <a:endParaRPr lang="en-GB"/>
        </a:p>
      </dgm:t>
    </dgm:pt>
    <dgm:pt modelId="{403E4AEB-21A0-4A34-83B3-C8B9F58C158D}" type="pres">
      <dgm:prSet presAssocID="{514D3E8C-F3F0-4F7D-B897-86AA3D29C81B}" presName="tile1text" presStyleLbl="node1" presStyleIdx="0" presStyleCnt="4">
        <dgm:presLayoutVars>
          <dgm:chMax val="0"/>
          <dgm:chPref val="0"/>
          <dgm:bulletEnabled val="1"/>
        </dgm:presLayoutVars>
      </dgm:prSet>
      <dgm:spPr/>
      <dgm:t>
        <a:bodyPr/>
        <a:lstStyle/>
        <a:p>
          <a:endParaRPr lang="en-GB"/>
        </a:p>
      </dgm:t>
    </dgm:pt>
    <dgm:pt modelId="{B07768EC-C864-4C1D-B825-281BF9F385DA}" type="pres">
      <dgm:prSet presAssocID="{514D3E8C-F3F0-4F7D-B897-86AA3D29C81B}" presName="tile2" presStyleLbl="node1" presStyleIdx="1" presStyleCnt="4" custLinFactNeighborX="-209" custLinFactNeighborY="-9586"/>
      <dgm:spPr/>
      <dgm:t>
        <a:bodyPr/>
        <a:lstStyle/>
        <a:p>
          <a:endParaRPr lang="en-GB"/>
        </a:p>
      </dgm:t>
    </dgm:pt>
    <dgm:pt modelId="{04701BB7-61D7-4C46-A845-A9CE0D043734}" type="pres">
      <dgm:prSet presAssocID="{514D3E8C-F3F0-4F7D-B897-86AA3D29C81B}" presName="tile2text" presStyleLbl="node1" presStyleIdx="1" presStyleCnt="4">
        <dgm:presLayoutVars>
          <dgm:chMax val="0"/>
          <dgm:chPref val="0"/>
          <dgm:bulletEnabled val="1"/>
        </dgm:presLayoutVars>
      </dgm:prSet>
      <dgm:spPr/>
      <dgm:t>
        <a:bodyPr/>
        <a:lstStyle/>
        <a:p>
          <a:endParaRPr lang="en-GB"/>
        </a:p>
      </dgm:t>
    </dgm:pt>
    <dgm:pt modelId="{272AABB8-55E1-4E6B-91E1-336A63ABBF3E}" type="pres">
      <dgm:prSet presAssocID="{514D3E8C-F3F0-4F7D-B897-86AA3D29C81B}" presName="tile3" presStyleLbl="node1" presStyleIdx="2" presStyleCnt="4"/>
      <dgm:spPr/>
      <dgm:t>
        <a:bodyPr/>
        <a:lstStyle/>
        <a:p>
          <a:endParaRPr lang="en-GB"/>
        </a:p>
      </dgm:t>
    </dgm:pt>
    <dgm:pt modelId="{DF24E86F-DD10-492C-910B-93501FF5BD73}" type="pres">
      <dgm:prSet presAssocID="{514D3E8C-F3F0-4F7D-B897-86AA3D29C81B}" presName="tile3text" presStyleLbl="node1" presStyleIdx="2" presStyleCnt="4">
        <dgm:presLayoutVars>
          <dgm:chMax val="0"/>
          <dgm:chPref val="0"/>
          <dgm:bulletEnabled val="1"/>
        </dgm:presLayoutVars>
      </dgm:prSet>
      <dgm:spPr/>
      <dgm:t>
        <a:bodyPr/>
        <a:lstStyle/>
        <a:p>
          <a:endParaRPr lang="en-GB"/>
        </a:p>
      </dgm:t>
    </dgm:pt>
    <dgm:pt modelId="{8060B0E6-5F4B-4AB6-97DF-D9C08327D69D}" type="pres">
      <dgm:prSet presAssocID="{514D3E8C-F3F0-4F7D-B897-86AA3D29C81B}" presName="tile4" presStyleLbl="node1" presStyleIdx="3" presStyleCnt="4" custLinFactNeighborX="1046" custLinFactNeighborY="16091"/>
      <dgm:spPr/>
      <dgm:t>
        <a:bodyPr/>
        <a:lstStyle/>
        <a:p>
          <a:endParaRPr lang="en-GB"/>
        </a:p>
      </dgm:t>
    </dgm:pt>
    <dgm:pt modelId="{3C153DD8-DE35-4590-BCDD-3210429B995E}" type="pres">
      <dgm:prSet presAssocID="{514D3E8C-F3F0-4F7D-B897-86AA3D29C81B}" presName="tile4text" presStyleLbl="node1" presStyleIdx="3" presStyleCnt="4">
        <dgm:presLayoutVars>
          <dgm:chMax val="0"/>
          <dgm:chPref val="0"/>
          <dgm:bulletEnabled val="1"/>
        </dgm:presLayoutVars>
      </dgm:prSet>
      <dgm:spPr/>
      <dgm:t>
        <a:bodyPr/>
        <a:lstStyle/>
        <a:p>
          <a:endParaRPr lang="en-GB"/>
        </a:p>
      </dgm:t>
    </dgm:pt>
    <dgm:pt modelId="{E701D493-D2D9-44DE-9592-C1B5561B0715}" type="pres">
      <dgm:prSet presAssocID="{514D3E8C-F3F0-4F7D-B897-86AA3D29C81B}" presName="centerTile" presStyleLbl="fgShp" presStyleIdx="0" presStyleCnt="1">
        <dgm:presLayoutVars>
          <dgm:chMax val="0"/>
          <dgm:chPref val="0"/>
        </dgm:presLayoutVars>
      </dgm:prSet>
      <dgm:spPr/>
      <dgm:t>
        <a:bodyPr/>
        <a:lstStyle/>
        <a:p>
          <a:endParaRPr lang="en-GB"/>
        </a:p>
      </dgm:t>
    </dgm:pt>
  </dgm:ptLst>
  <dgm:cxnLst>
    <dgm:cxn modelId="{03833B23-4ADC-4516-A34C-01CB20E1A407}" type="presOf" srcId="{90197AD2-5EF4-4F74-89D2-FAB128F8FA80}" destId="{8060B0E6-5F4B-4AB6-97DF-D9C08327D69D}" srcOrd="0" destOrd="0" presId="urn:microsoft.com/office/officeart/2005/8/layout/matrix1"/>
    <dgm:cxn modelId="{5B675CB9-B5A2-4694-B1B3-380F7F44FA32}" type="presOf" srcId="{21CAF5D3-46A3-46B2-866A-4F968FAECC35}" destId="{E701D493-D2D9-44DE-9592-C1B5561B0715}" srcOrd="0" destOrd="0" presId="urn:microsoft.com/office/officeart/2005/8/layout/matrix1"/>
    <dgm:cxn modelId="{CB2471E8-84D6-4488-91BC-20B91B5ECF41}" srcId="{21CAF5D3-46A3-46B2-866A-4F968FAECC35}" destId="{3E587AD2-5E02-4571-ABF4-F938126B4292}" srcOrd="1" destOrd="0" parTransId="{0B736F46-0FCC-4DCD-9E22-855AD8CFF581}" sibTransId="{13D784AB-AD57-4525-AB99-4554A56F211B}"/>
    <dgm:cxn modelId="{7B70D352-70B6-464F-B1EA-4545EF9D3806}" srcId="{514D3E8C-F3F0-4F7D-B897-86AA3D29C81B}" destId="{21CAF5D3-46A3-46B2-866A-4F968FAECC35}" srcOrd="0" destOrd="0" parTransId="{2609E950-D5E9-4844-83F2-E2373AA7D066}" sibTransId="{C52E0BBC-F568-4D42-8B20-5BA74E2ED4C5}"/>
    <dgm:cxn modelId="{39FDC680-50FA-4D56-8EE1-27C9B7C832EB}" type="presOf" srcId="{514D3E8C-F3F0-4F7D-B897-86AA3D29C81B}" destId="{E8D7261D-CAD4-4D98-A01C-E8A5AA40069F}" srcOrd="0" destOrd="0" presId="urn:microsoft.com/office/officeart/2005/8/layout/matrix1"/>
    <dgm:cxn modelId="{2D93710A-3BE9-4B0A-823B-27B4EB644C73}" srcId="{21CAF5D3-46A3-46B2-866A-4F968FAECC35}" destId="{CEDC26AF-9639-4009-AE1F-F03399BA02B9}" srcOrd="0" destOrd="0" parTransId="{3E42574F-A7C4-4B5D-B952-FD460E340CFC}" sibTransId="{13C9E3EF-73C6-40BE-B869-BD23923FED93}"/>
    <dgm:cxn modelId="{C499E698-9A2C-4416-BE61-565648ACD212}" type="presOf" srcId="{3E587AD2-5E02-4571-ABF4-F938126B4292}" destId="{04701BB7-61D7-4C46-A845-A9CE0D043734}" srcOrd="1" destOrd="0" presId="urn:microsoft.com/office/officeart/2005/8/layout/matrix1"/>
    <dgm:cxn modelId="{DC0DE1FB-2CDC-47BC-AE72-3782E0741CB3}" srcId="{21CAF5D3-46A3-46B2-866A-4F968FAECC35}" destId="{90197AD2-5EF4-4F74-89D2-FAB128F8FA80}" srcOrd="3" destOrd="0" parTransId="{A4615D71-0105-489C-86F3-CEB9F81B19F4}" sibTransId="{217ACC1B-A3FD-4B59-9883-9084CD5147CC}"/>
    <dgm:cxn modelId="{C5F6998E-A2E9-402D-BAC8-73189542CCE6}" type="presOf" srcId="{516CC44A-BC50-4AB7-8F43-F43F229EA93C}" destId="{272AABB8-55E1-4E6B-91E1-336A63ABBF3E}" srcOrd="0" destOrd="0" presId="urn:microsoft.com/office/officeart/2005/8/layout/matrix1"/>
    <dgm:cxn modelId="{792B5627-7A4E-4AC4-8C02-DD43764D7C7D}" type="presOf" srcId="{CEDC26AF-9639-4009-AE1F-F03399BA02B9}" destId="{C3B95ED6-104B-4597-AEB8-3DA731DBAB30}" srcOrd="0" destOrd="0" presId="urn:microsoft.com/office/officeart/2005/8/layout/matrix1"/>
    <dgm:cxn modelId="{0F17B1BA-AD89-4C3F-94D3-E2CED35CE371}" type="presOf" srcId="{3E587AD2-5E02-4571-ABF4-F938126B4292}" destId="{B07768EC-C864-4C1D-B825-281BF9F385DA}" srcOrd="0" destOrd="0" presId="urn:microsoft.com/office/officeart/2005/8/layout/matrix1"/>
    <dgm:cxn modelId="{6B5F6B03-ACC7-42A3-BF1A-A29859F1560A}" type="presOf" srcId="{516CC44A-BC50-4AB7-8F43-F43F229EA93C}" destId="{DF24E86F-DD10-492C-910B-93501FF5BD73}" srcOrd="1" destOrd="0" presId="urn:microsoft.com/office/officeart/2005/8/layout/matrix1"/>
    <dgm:cxn modelId="{B6B0DE39-22CD-4D4A-A3D3-F4793C2E1685}" srcId="{21CAF5D3-46A3-46B2-866A-4F968FAECC35}" destId="{516CC44A-BC50-4AB7-8F43-F43F229EA93C}" srcOrd="2" destOrd="0" parTransId="{F669DCAF-4240-47DF-80DB-B5AF665E3E8A}" sibTransId="{672747B5-9EB3-468F-9396-DA39275E0BBE}"/>
    <dgm:cxn modelId="{FE01DE38-4420-491F-A00A-C19F7DD60595}" type="presOf" srcId="{90197AD2-5EF4-4F74-89D2-FAB128F8FA80}" destId="{3C153DD8-DE35-4590-BCDD-3210429B995E}" srcOrd="1" destOrd="0" presId="urn:microsoft.com/office/officeart/2005/8/layout/matrix1"/>
    <dgm:cxn modelId="{23CB9EE2-C888-421F-9D0A-6EF85263D29F}" type="presOf" srcId="{CEDC26AF-9639-4009-AE1F-F03399BA02B9}" destId="{403E4AEB-21A0-4A34-83B3-C8B9F58C158D}" srcOrd="1" destOrd="0" presId="urn:microsoft.com/office/officeart/2005/8/layout/matrix1"/>
    <dgm:cxn modelId="{0EB7476E-EA8E-45E1-A761-9CBD8287894C}" type="presParOf" srcId="{E8D7261D-CAD4-4D98-A01C-E8A5AA40069F}" destId="{2C37F7B1-7180-4621-83A8-E977C3511A54}" srcOrd="0" destOrd="0" presId="urn:microsoft.com/office/officeart/2005/8/layout/matrix1"/>
    <dgm:cxn modelId="{D0559EF1-085B-4A87-BDF1-6A363DDF7007}" type="presParOf" srcId="{2C37F7B1-7180-4621-83A8-E977C3511A54}" destId="{C3B95ED6-104B-4597-AEB8-3DA731DBAB30}" srcOrd="0" destOrd="0" presId="urn:microsoft.com/office/officeart/2005/8/layout/matrix1"/>
    <dgm:cxn modelId="{E28A1E32-BBB0-47B8-99EC-D60D61F846E9}" type="presParOf" srcId="{2C37F7B1-7180-4621-83A8-E977C3511A54}" destId="{403E4AEB-21A0-4A34-83B3-C8B9F58C158D}" srcOrd="1" destOrd="0" presId="urn:microsoft.com/office/officeart/2005/8/layout/matrix1"/>
    <dgm:cxn modelId="{96B821A9-9012-4DD7-B5F0-B0B1BB66558A}" type="presParOf" srcId="{2C37F7B1-7180-4621-83A8-E977C3511A54}" destId="{B07768EC-C864-4C1D-B825-281BF9F385DA}" srcOrd="2" destOrd="0" presId="urn:microsoft.com/office/officeart/2005/8/layout/matrix1"/>
    <dgm:cxn modelId="{A8B2B7E2-9833-44A4-9211-A3F37C2A45B9}" type="presParOf" srcId="{2C37F7B1-7180-4621-83A8-E977C3511A54}" destId="{04701BB7-61D7-4C46-A845-A9CE0D043734}" srcOrd="3" destOrd="0" presId="urn:microsoft.com/office/officeart/2005/8/layout/matrix1"/>
    <dgm:cxn modelId="{6EFA7219-FF16-4A85-9108-BF6193BCBEAE}" type="presParOf" srcId="{2C37F7B1-7180-4621-83A8-E977C3511A54}" destId="{272AABB8-55E1-4E6B-91E1-336A63ABBF3E}" srcOrd="4" destOrd="0" presId="urn:microsoft.com/office/officeart/2005/8/layout/matrix1"/>
    <dgm:cxn modelId="{A4064D2E-EA65-4F6E-92EE-FC54CF95D49A}" type="presParOf" srcId="{2C37F7B1-7180-4621-83A8-E977C3511A54}" destId="{DF24E86F-DD10-492C-910B-93501FF5BD73}" srcOrd="5" destOrd="0" presId="urn:microsoft.com/office/officeart/2005/8/layout/matrix1"/>
    <dgm:cxn modelId="{27F29E9B-6808-4C8D-A902-90A4265D9EAE}" type="presParOf" srcId="{2C37F7B1-7180-4621-83A8-E977C3511A54}" destId="{8060B0E6-5F4B-4AB6-97DF-D9C08327D69D}" srcOrd="6" destOrd="0" presId="urn:microsoft.com/office/officeart/2005/8/layout/matrix1"/>
    <dgm:cxn modelId="{BA82DA03-5C67-47AA-BD7B-089DD6476741}" type="presParOf" srcId="{2C37F7B1-7180-4621-83A8-E977C3511A54}" destId="{3C153DD8-DE35-4590-BCDD-3210429B995E}" srcOrd="7" destOrd="0" presId="urn:microsoft.com/office/officeart/2005/8/layout/matrix1"/>
    <dgm:cxn modelId="{97068818-F3CD-4CF4-90A3-0C4275E9A086}" type="presParOf" srcId="{E8D7261D-CAD4-4D98-A01C-E8A5AA40069F}" destId="{E701D493-D2D9-44DE-9592-C1B5561B0715}"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B95ED6-104B-4597-AEB8-3DA731DBAB30}">
      <dsp:nvSpPr>
        <dsp:cNvPr id="0" name=""/>
        <dsp:cNvSpPr/>
      </dsp:nvSpPr>
      <dsp:spPr>
        <a:xfrm rot="16200000">
          <a:off x="567121" y="-567121"/>
          <a:ext cx="1780610" cy="2914854"/>
        </a:xfrm>
        <a:prstGeom prst="round1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Delegated authority </a:t>
          </a:r>
        </a:p>
      </dsp:txBody>
      <dsp:txXfrm rot="16200000">
        <a:off x="789698" y="-789698"/>
        <a:ext cx="1335457" cy="2914854"/>
      </dsp:txXfrm>
    </dsp:sp>
    <dsp:sp modelId="{B07768EC-C864-4C1D-B825-281BF9F385DA}">
      <dsp:nvSpPr>
        <dsp:cNvPr id="0" name=""/>
        <dsp:cNvSpPr/>
      </dsp:nvSpPr>
      <dsp:spPr>
        <a:xfrm>
          <a:off x="2908761" y="0"/>
          <a:ext cx="2914854" cy="1780610"/>
        </a:xfrm>
        <a:prstGeom prst="round1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Reporting</a:t>
          </a:r>
        </a:p>
      </dsp:txBody>
      <dsp:txXfrm>
        <a:off x="2908761" y="0"/>
        <a:ext cx="2914854" cy="1335457"/>
      </dsp:txXfrm>
    </dsp:sp>
    <dsp:sp modelId="{272AABB8-55E1-4E6B-91E1-336A63ABBF3E}">
      <dsp:nvSpPr>
        <dsp:cNvPr id="0" name=""/>
        <dsp:cNvSpPr/>
      </dsp:nvSpPr>
      <dsp:spPr>
        <a:xfrm rot="10800000">
          <a:off x="0" y="1780610"/>
          <a:ext cx="2914854" cy="1780610"/>
        </a:xfrm>
        <a:prstGeom prst="round1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Independent </a:t>
          </a:r>
        </a:p>
        <a:p>
          <a:pPr lvl="0" algn="ctr" defTabSz="755650">
            <a:lnSpc>
              <a:spcPct val="90000"/>
            </a:lnSpc>
            <a:spcBef>
              <a:spcPct val="0"/>
            </a:spcBef>
            <a:spcAft>
              <a:spcPct val="35000"/>
            </a:spcAft>
          </a:pPr>
          <a:r>
            <a:rPr lang="en-GB" sz="1700" kern="1200" dirty="0" smtClean="0"/>
            <a:t>assurance</a:t>
          </a:r>
          <a:endParaRPr lang="en-GB" sz="1700" kern="1200" dirty="0"/>
        </a:p>
      </dsp:txBody>
      <dsp:txXfrm rot="10800000">
        <a:off x="0" y="2225762"/>
        <a:ext cx="2914854" cy="1335457"/>
      </dsp:txXfrm>
    </dsp:sp>
    <dsp:sp modelId="{8060B0E6-5F4B-4AB6-97DF-D9C08327D69D}">
      <dsp:nvSpPr>
        <dsp:cNvPr id="0" name=""/>
        <dsp:cNvSpPr/>
      </dsp:nvSpPr>
      <dsp:spPr>
        <a:xfrm rot="5400000">
          <a:off x="3481975" y="1213488"/>
          <a:ext cx="1780610" cy="2914854"/>
        </a:xfrm>
        <a:prstGeom prst="round1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Decision </a:t>
          </a:r>
        </a:p>
        <a:p>
          <a:pPr lvl="0" algn="ctr" defTabSz="755650">
            <a:lnSpc>
              <a:spcPct val="90000"/>
            </a:lnSpc>
            <a:spcBef>
              <a:spcPct val="0"/>
            </a:spcBef>
            <a:spcAft>
              <a:spcPct val="35000"/>
            </a:spcAft>
          </a:pPr>
          <a:r>
            <a:rPr lang="en-GB" sz="1700" kern="1200" dirty="0" smtClean="0"/>
            <a:t>gates</a:t>
          </a:r>
          <a:endParaRPr lang="en-GB" sz="1700" kern="1200" dirty="0"/>
        </a:p>
      </dsp:txBody>
      <dsp:txXfrm rot="5400000">
        <a:off x="3704552" y="1436064"/>
        <a:ext cx="1335457" cy="2914854"/>
      </dsp:txXfrm>
    </dsp:sp>
    <dsp:sp modelId="{E701D493-D2D9-44DE-9592-C1B5561B0715}">
      <dsp:nvSpPr>
        <dsp:cNvPr id="0" name=""/>
        <dsp:cNvSpPr/>
      </dsp:nvSpPr>
      <dsp:spPr>
        <a:xfrm>
          <a:off x="2040397" y="1335457"/>
          <a:ext cx="1748912" cy="890305"/>
        </a:xfrm>
        <a:prstGeom prst="roundRect">
          <a:avLst/>
        </a:prstGeom>
        <a:solidFill>
          <a:schemeClr val="accent2">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Alignment to organisational objectives</a:t>
          </a:r>
          <a:endParaRPr lang="en-GB" sz="1700" kern="1200" dirty="0"/>
        </a:p>
      </dsp:txBody>
      <dsp:txXfrm>
        <a:off x="2040397" y="1335457"/>
        <a:ext cx="1748912" cy="89030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73AF6-2FAB-4713-B6C6-E0386261291F}" type="datetimeFigureOut">
              <a:rPr lang="en-GB" smtClean="0"/>
              <a:pPr/>
              <a:t>26/03/2017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98E0F9-4544-4B83-BE12-483232559C3B}" type="slidenum">
              <a:rPr lang="en-GB" smtClean="0"/>
              <a:pPr/>
              <a:t>‹#›</a:t>
            </a:fld>
            <a:endParaRPr lang="en-GB"/>
          </a:p>
        </p:txBody>
      </p:sp>
    </p:spTree>
    <p:extLst>
      <p:ext uri="{BB962C8B-B14F-4D97-AF65-F5344CB8AC3E}">
        <p14:creationId xmlns:p14="http://schemas.microsoft.com/office/powerpoint/2010/main" xmlns=""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39265-ADFC-4563-A924-76225813E49E}" type="datetimeFigureOut">
              <a:rPr lang="en-GB" smtClean="0"/>
              <a:pPr/>
              <a:t>26/03/2017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8859B-D7B2-4524-A914-23A343B7401F}" type="slidenum">
              <a:rPr lang="en-GB" smtClean="0"/>
              <a:pPr/>
              <a:t>‹#›</a:t>
            </a:fld>
            <a:endParaRPr lang="en-GB"/>
          </a:p>
        </p:txBody>
      </p:sp>
    </p:spTree>
    <p:extLst>
      <p:ext uri="{BB962C8B-B14F-4D97-AF65-F5344CB8AC3E}">
        <p14:creationId xmlns:p14="http://schemas.microsoft.com/office/powerpoint/2010/main" xmlns="" val="2295960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7D8859B-D7B2-4524-A914-23A343B7401F}" type="slidenum">
              <a:rPr lang="en-GB" smtClean="0"/>
              <a:pPr/>
              <a:t>11</a:t>
            </a:fld>
            <a:endParaRPr lang="en-GB"/>
          </a:p>
        </p:txBody>
      </p:sp>
    </p:spTree>
    <p:extLst>
      <p:ext uri="{BB962C8B-B14F-4D97-AF65-F5344CB8AC3E}">
        <p14:creationId xmlns:p14="http://schemas.microsoft.com/office/powerpoint/2010/main" xmlns="" val="18839145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180000"/>
            <a:ext cx="8964000" cy="40119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 name="TextBox 2"/>
          <p:cNvSpPr txBox="1"/>
          <p:nvPr userDrawn="1"/>
        </p:nvSpPr>
        <p:spPr>
          <a:xfrm>
            <a:off x="1058236" y="987573"/>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THE POWER </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OF BEING UNDERSTOOD</a:t>
            </a:r>
            <a:endParaRPr lang="en-GB" dirty="0">
              <a:solidFill>
                <a:schemeClr val="bg1"/>
              </a:solidFill>
            </a:endParaRPr>
          </a:p>
        </p:txBody>
      </p:sp>
      <p:sp>
        <p:nvSpPr>
          <p:cNvPr id="5" name="TextBox 4"/>
          <p:cNvSpPr txBox="1"/>
          <p:nvPr userDrawn="1"/>
        </p:nvSpPr>
        <p:spPr>
          <a:xfrm>
            <a:off x="1115616" y="3363838"/>
            <a:ext cx="43204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AUDIT | TAX | CONSULTING</a:t>
            </a:r>
          </a:p>
        </p:txBody>
      </p:sp>
      <p:sp>
        <p:nvSpPr>
          <p:cNvPr id="9" name="Rounded Rectangle 8"/>
          <p:cNvSpPr/>
          <p:nvPr userDrawn="1"/>
        </p:nvSpPr>
        <p:spPr>
          <a:xfrm>
            <a:off x="6156176" y="3651871"/>
            <a:ext cx="1296144" cy="354305"/>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61" y="385763"/>
            <a:ext cx="7385449" cy="2906067"/>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526164" y="4261757"/>
            <a:ext cx="1567120" cy="815342"/>
          </a:xfrm>
          <a:prstGeom prst="rect">
            <a:avLst/>
          </a:prstGeom>
        </p:spPr>
      </p:pic>
    </p:spTree>
    <p:extLst>
      <p:ext uri="{BB962C8B-B14F-4D97-AF65-F5344CB8AC3E}">
        <p14:creationId xmlns:p14="http://schemas.microsoft.com/office/powerpoint/2010/main" xmlns=""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915988"/>
            <a:ext cx="8892480" cy="35279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5652120" y="915988"/>
            <a:ext cx="3312368" cy="35279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p:nvPr>
        </p:nvSpPr>
        <p:spPr>
          <a:xfrm>
            <a:off x="251520" y="1059582"/>
            <a:ext cx="5040560" cy="2376264"/>
          </a:xfrm>
          <a:prstGeom prst="rect">
            <a:avLst/>
          </a:prstGeom>
        </p:spPr>
        <p:txBody>
          <a:bodyPr anchor="ctr">
            <a:normAutofit/>
          </a:bodyPr>
          <a:lstStyle>
            <a:lvl1pPr marL="0" indent="0" algn="ctr">
              <a:buNone/>
              <a:defRPr sz="2000" b="0" i="0" cap="all"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r>
              <a:rPr lang="en-US" smtClean="0"/>
              <a:t>Click to edit Master text styles</a:t>
            </a:r>
          </a:p>
        </p:txBody>
      </p:sp>
      <p:sp>
        <p:nvSpPr>
          <p:cNvPr id="4" name="Text Placeholder 3"/>
          <p:cNvSpPr>
            <a:spLocks noGrp="1"/>
          </p:cNvSpPr>
          <p:nvPr>
            <p:ph type="body" sz="quarter" idx="15"/>
          </p:nvPr>
        </p:nvSpPr>
        <p:spPr>
          <a:xfrm>
            <a:off x="5796137" y="1059583"/>
            <a:ext cx="3038480" cy="3198277"/>
          </a:xfrm>
          <a:prstGeom prst="rect">
            <a:avLst/>
          </a:prstGeom>
          <a:ln>
            <a:noFill/>
          </a:ln>
        </p:spPr>
        <p:txBody>
          <a:bodyPr>
            <a:normAutofit/>
          </a:bodyPr>
          <a:lstStyle>
            <a:lvl1pPr>
              <a:spcAft>
                <a:spcPts val="600"/>
              </a:spcAft>
              <a:defRPr sz="1800" baseline="0">
                <a:solidFill>
                  <a:schemeClr val="bg1"/>
                </a:solidFill>
              </a:defRPr>
            </a:lvl1pPr>
            <a:lvl2pPr>
              <a:defRPr sz="1800" baseline="0">
                <a:solidFill>
                  <a:schemeClr val="bg1"/>
                </a:solidFill>
              </a:defRPr>
            </a:lvl2pPr>
            <a:lvl3pPr>
              <a:defRPr sz="1600" baseline="0">
                <a:solidFill>
                  <a:schemeClr val="bg1"/>
                </a:solidFill>
              </a:defRPr>
            </a:lvl3pPr>
            <a:lvl4pPr>
              <a:defRPr sz="1400" baseline="0">
                <a:solidFill>
                  <a:schemeClr val="bg1"/>
                </a:solidFill>
              </a:defRPr>
            </a:lvl4pPr>
            <a:lvl5pPr>
              <a:defRPr sz="1200" baseline="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Text Placeholder 5"/>
          <p:cNvSpPr>
            <a:spLocks noGrp="1"/>
          </p:cNvSpPr>
          <p:nvPr>
            <p:ph type="body" sz="quarter" idx="17" hasCustomPrompt="1"/>
          </p:nvPr>
        </p:nvSpPr>
        <p:spPr>
          <a:xfrm>
            <a:off x="250825" y="3579863"/>
            <a:ext cx="5041900" cy="673859"/>
          </a:xfrm>
          <a:prstGeom prst="rect">
            <a:avLst/>
          </a:prstGeom>
        </p:spPr>
        <p:txBody>
          <a:bodyPr>
            <a:normAutofit/>
          </a:bodyPr>
          <a:lstStyle>
            <a:lvl1pPr marL="0" indent="0">
              <a:spcAft>
                <a:spcPts val="1200"/>
              </a:spcAft>
              <a:buNone/>
              <a:defRPr sz="1600" baseline="0"/>
            </a:lvl1pPr>
            <a:lvl2pPr>
              <a:defRPr sz="1400" baseline="0"/>
            </a:lvl2pPr>
            <a:lvl3pPr>
              <a:defRPr sz="1400" baseline="0"/>
            </a:lvl3pPr>
            <a:lvl4pPr>
              <a:defRPr sz="1400" baseline="0"/>
            </a:lvl4pPr>
            <a:lvl5pPr>
              <a:defRPr sz="1400"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14" name="Straight Connector 13"/>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915988"/>
            <a:ext cx="50304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userDrawn="1"/>
        </p:nvSpPr>
        <p:spPr>
          <a:xfrm>
            <a:off x="611560" y="915988"/>
            <a:ext cx="1080120"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5"/>
          <p:cNvSpPr>
            <a:spLocks noGrp="1"/>
          </p:cNvSpPr>
          <p:nvPr>
            <p:ph type="body" sz="quarter" idx="14" hasCustomPrompt="1"/>
          </p:nvPr>
        </p:nvSpPr>
        <p:spPr>
          <a:xfrm>
            <a:off x="1844080" y="915989"/>
            <a:ext cx="712040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484314"/>
            <a:ext cx="7120408" cy="2959100"/>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915989"/>
            <a:ext cx="87129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85" y="915989"/>
            <a:ext cx="794417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3" y="1484314"/>
            <a:ext cx="7944972" cy="2959100"/>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Rectangle 10"/>
          <p:cNvSpPr/>
          <p:nvPr userDrawn="1"/>
        </p:nvSpPr>
        <p:spPr>
          <a:xfrm>
            <a:off x="0" y="915988"/>
            <a:ext cx="25152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16280" y="915988"/>
            <a:ext cx="626027"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25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ontent Placeholder 2"/>
          <p:cNvSpPr>
            <a:spLocks noGrp="1"/>
          </p:cNvSpPr>
          <p:nvPr>
            <p:ph sz="quarter" idx="16"/>
          </p:nvPr>
        </p:nvSpPr>
        <p:spPr>
          <a:xfrm>
            <a:off x="251520" y="1484314"/>
            <a:ext cx="8712968" cy="2959100"/>
          </a:xfrm>
          <a:prstGeom prst="rect">
            <a:avLst/>
          </a:prstGeom>
        </p:spPr>
        <p:txBody>
          <a:bodyPr numCol="2">
            <a:no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Slide 5">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96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5"/>
          </p:nvPr>
        </p:nvSpPr>
        <p:spPr>
          <a:xfrm>
            <a:off x="4679952" y="1479551"/>
            <a:ext cx="4289425"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Content Placeholder 2"/>
          <p:cNvSpPr>
            <a:spLocks noGrp="1"/>
          </p:cNvSpPr>
          <p:nvPr>
            <p:ph sz="quarter" idx="16"/>
          </p:nvPr>
        </p:nvSpPr>
        <p:spPr>
          <a:xfrm>
            <a:off x="251522" y="1484314"/>
            <a:ext cx="4287143" cy="2959100"/>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4598839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1" y="915989"/>
            <a:ext cx="4538663" cy="352754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4679951" y="915989"/>
            <a:ext cx="4289424" cy="1943794"/>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4679950" y="3003799"/>
            <a:ext cx="4289424" cy="143973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65" y="3219823"/>
            <a:ext cx="3959929" cy="1007691"/>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65" y="1131888"/>
            <a:ext cx="3959929" cy="1547875"/>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89" y="1131888"/>
            <a:ext cx="3743325" cy="3096047"/>
          </a:xfrm>
          <a:prstGeom prst="rect">
            <a:avLst/>
          </a:prstGeom>
        </p:spPr>
        <p:txBody>
          <a:bodyPr anchor="ctr" anchorCtr="0">
            <a:normAutofit/>
          </a:bodyPr>
          <a:lstStyle>
            <a:lvl1pPr marL="0" indent="0">
              <a:buNone/>
              <a:defRPr sz="1600"/>
            </a:lvl1pPr>
          </a:lstStyle>
          <a:p>
            <a:pPr lvl="0"/>
            <a:r>
              <a:rPr lang="en-US" dirty="0" smtClean="0"/>
              <a:t>“Click to edit quote – 16pt”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71147462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27" y="1131888"/>
            <a:ext cx="1440855" cy="1439862"/>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12" name="Rectangle 11"/>
          <p:cNvSpPr/>
          <p:nvPr userDrawn="1"/>
        </p:nvSpPr>
        <p:spPr>
          <a:xfrm>
            <a:off x="1691680" y="1131591"/>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24"/>
          <p:cNvSpPr>
            <a:spLocks noGrp="1"/>
          </p:cNvSpPr>
          <p:nvPr>
            <p:ph type="body" sz="quarter" idx="20" hasCustomPrompt="1"/>
          </p:nvPr>
        </p:nvSpPr>
        <p:spPr>
          <a:xfrm>
            <a:off x="1844081" y="1851671"/>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1" y="1275607"/>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1" y="1563639"/>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1" name="Picture Placeholder 11"/>
          <p:cNvSpPr>
            <a:spLocks noGrp="1"/>
          </p:cNvSpPr>
          <p:nvPr>
            <p:ph type="pic" sz="quarter" idx="27"/>
          </p:nvPr>
        </p:nvSpPr>
        <p:spPr>
          <a:xfrm>
            <a:off x="250827" y="3003551"/>
            <a:ext cx="1440855" cy="1439862"/>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22" name="Rectangle 21"/>
          <p:cNvSpPr/>
          <p:nvPr userDrawn="1"/>
        </p:nvSpPr>
        <p:spPr>
          <a:xfrm>
            <a:off x="1691680" y="3003254"/>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24"/>
          <p:cNvSpPr>
            <a:spLocks noGrp="1"/>
          </p:cNvSpPr>
          <p:nvPr>
            <p:ph type="body" sz="quarter" idx="28" hasCustomPrompt="1"/>
          </p:nvPr>
        </p:nvSpPr>
        <p:spPr>
          <a:xfrm>
            <a:off x="1844081"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81" y="3147270"/>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25" name="Text Placeholder 24"/>
          <p:cNvSpPr>
            <a:spLocks noGrp="1"/>
          </p:cNvSpPr>
          <p:nvPr>
            <p:ph type="body" sz="quarter" idx="30" hasCustomPrompt="1"/>
          </p:nvPr>
        </p:nvSpPr>
        <p:spPr>
          <a:xfrm>
            <a:off x="1844081"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1" name="Picture Placeholder 11"/>
          <p:cNvSpPr>
            <a:spLocks noGrp="1"/>
          </p:cNvSpPr>
          <p:nvPr>
            <p:ph type="pic" sz="quarter" idx="23"/>
          </p:nvPr>
        </p:nvSpPr>
        <p:spPr>
          <a:xfrm>
            <a:off x="4783885" y="1131889"/>
            <a:ext cx="1440855" cy="1440854"/>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32" name="Rectangle 31"/>
          <p:cNvSpPr/>
          <p:nvPr userDrawn="1"/>
        </p:nvSpPr>
        <p:spPr>
          <a:xfrm>
            <a:off x="6224738" y="1131591"/>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4"/>
          <p:cNvSpPr>
            <a:spLocks noGrp="1"/>
          </p:cNvSpPr>
          <p:nvPr>
            <p:ph type="body" sz="quarter" idx="24" hasCustomPrompt="1"/>
          </p:nvPr>
        </p:nvSpPr>
        <p:spPr>
          <a:xfrm>
            <a:off x="6377140" y="1851671"/>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40" y="1275607"/>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35" name="Text Placeholder 24"/>
          <p:cNvSpPr>
            <a:spLocks noGrp="1"/>
          </p:cNvSpPr>
          <p:nvPr>
            <p:ph type="body" sz="quarter" idx="26" hasCustomPrompt="1"/>
          </p:nvPr>
        </p:nvSpPr>
        <p:spPr>
          <a:xfrm>
            <a:off x="6377140" y="1563639"/>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6" name="Picture Placeholder 11"/>
          <p:cNvSpPr>
            <a:spLocks noGrp="1"/>
          </p:cNvSpPr>
          <p:nvPr>
            <p:ph type="pic" sz="quarter" idx="31"/>
          </p:nvPr>
        </p:nvSpPr>
        <p:spPr>
          <a:xfrm>
            <a:off x="4783885" y="3003551"/>
            <a:ext cx="1440855" cy="1439862"/>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37" name="Rectangle 36"/>
          <p:cNvSpPr/>
          <p:nvPr userDrawn="1"/>
        </p:nvSpPr>
        <p:spPr>
          <a:xfrm>
            <a:off x="6224738" y="3003254"/>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 Placeholder 24"/>
          <p:cNvSpPr>
            <a:spLocks noGrp="1"/>
          </p:cNvSpPr>
          <p:nvPr>
            <p:ph type="body" sz="quarter" idx="32" hasCustomPrompt="1"/>
          </p:nvPr>
        </p:nvSpPr>
        <p:spPr>
          <a:xfrm>
            <a:off x="6377140"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40" y="3147270"/>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40" name="Text Placeholder 24"/>
          <p:cNvSpPr>
            <a:spLocks noGrp="1"/>
          </p:cNvSpPr>
          <p:nvPr>
            <p:ph type="body" sz="quarter" idx="34" hasCustomPrompt="1"/>
          </p:nvPr>
        </p:nvSpPr>
        <p:spPr>
          <a:xfrm>
            <a:off x="6377140"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984922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216296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185739"/>
            <a:ext cx="8964488" cy="4244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userDrawn="1"/>
        </p:nvSpPr>
        <p:spPr>
          <a:xfrm>
            <a:off x="7499355" y="411510"/>
            <a:ext cx="1008112"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userDrawn="1"/>
        </p:nvSpPr>
        <p:spPr>
          <a:xfrm>
            <a:off x="1043608" y="519522"/>
            <a:ext cx="6768752" cy="3204356"/>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467544" y="681540"/>
            <a:ext cx="6840761" cy="3402378"/>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userDrawn="1"/>
        </p:nvSpPr>
        <p:spPr>
          <a:xfrm>
            <a:off x="1331640" y="1492250"/>
            <a:ext cx="5760640" cy="1938992"/>
          </a:xfrm>
          <a:prstGeom prst="rect">
            <a:avLst/>
          </a:prstGeom>
          <a:noFill/>
        </p:spPr>
        <p:txBody>
          <a:bodyPr wrap="square" rtlCol="0">
            <a:spAutoFit/>
          </a:bodyPr>
          <a:lstStyle/>
          <a:p>
            <a:r>
              <a:rPr kumimoji="0" lang="en-US" sz="6000" b="0" i="0" u="none" strike="noStrike" kern="1200" cap="none" spc="0" normalizeH="0" baseline="0" noProof="0" dirty="0" smtClean="0">
                <a:ln>
                  <a:noFill/>
                </a:ln>
                <a:solidFill>
                  <a:schemeClr val="bg1"/>
                </a:solidFill>
                <a:effectLst/>
                <a:uLnTx/>
                <a:uFillTx/>
                <a:latin typeface="+mn-lt"/>
              </a:rPr>
              <a:t>Questions </a:t>
            </a:r>
          </a:p>
          <a:p>
            <a:r>
              <a:rPr kumimoji="0" lang="en-US" sz="6000" b="0" i="0" u="none" strike="noStrike" kern="1200" cap="none" spc="0" normalizeH="0" baseline="0" noProof="0" dirty="0" smtClean="0">
                <a:ln>
                  <a:noFill/>
                </a:ln>
                <a:solidFill>
                  <a:schemeClr val="bg1"/>
                </a:solidFill>
                <a:effectLst/>
                <a:uLnTx/>
                <a:uFillTx/>
                <a:latin typeface="+mn-lt"/>
              </a:rPr>
              <a:t>and answers?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9536306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57175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165650"/>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2" y="771550"/>
            <a:ext cx="7277695" cy="14398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1439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14398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711814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 y="185738"/>
            <a:ext cx="8969375" cy="42449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userDrawn="1"/>
        </p:nvSpPr>
        <p:spPr>
          <a:xfrm>
            <a:off x="1058236" y="987573"/>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Thank you</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for your time</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3651870"/>
            <a:ext cx="1296144"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61" y="303498"/>
            <a:ext cx="7385449" cy="2988332"/>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31231735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ntent Slide 4">
    <p:spTree>
      <p:nvGrpSpPr>
        <p:cNvPr id="1" name=""/>
        <p:cNvGrpSpPr/>
        <p:nvPr/>
      </p:nvGrpSpPr>
      <p:grpSpPr>
        <a:xfrm>
          <a:off x="0" y="0"/>
          <a:ext cx="0" cy="0"/>
          <a:chOff x="0" y="0"/>
          <a:chExt cx="0" cy="0"/>
        </a:xfrm>
      </p:grpSpPr>
      <p:sp>
        <p:nvSpPr>
          <p:cNvPr id="5" name="Rectangle 4"/>
          <p:cNvSpPr/>
          <p:nvPr userDrawn="1"/>
        </p:nvSpPr>
        <p:spPr>
          <a:xfrm>
            <a:off x="3347864" y="915988"/>
            <a:ext cx="144016"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19" y="339502"/>
            <a:ext cx="8768399"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7" y="771550"/>
            <a:ext cx="4968677"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3995722" y="915989"/>
            <a:ext cx="4968893" cy="503237"/>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3995937" y="1492250"/>
            <a:ext cx="4968677"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Rectangle 11"/>
          <p:cNvSpPr/>
          <p:nvPr userDrawn="1"/>
        </p:nvSpPr>
        <p:spPr>
          <a:xfrm>
            <a:off x="3563888" y="915988"/>
            <a:ext cx="288032"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p:cNvSpPr>
            <a:spLocks noGrp="1"/>
          </p:cNvSpPr>
          <p:nvPr>
            <p:ph type="pic" sz="quarter" idx="17"/>
          </p:nvPr>
        </p:nvSpPr>
        <p:spPr>
          <a:xfrm>
            <a:off x="0" y="915989"/>
            <a:ext cx="3275856" cy="3527425"/>
          </a:xfrm>
          <a:prstGeom prst="rect">
            <a:avLst/>
          </a:prstGeom>
        </p:spPr>
        <p:txBody>
          <a:bodyPr/>
          <a:lstStyle/>
          <a:p>
            <a:r>
              <a:rPr lang="en-US" smtClean="0"/>
              <a:t>Click icon to add picture</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90708200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651870"/>
            <a:ext cx="8229600" cy="540060"/>
          </a:xfrm>
          <a:prstGeom prst="rect">
            <a:avLst/>
          </a:prstGeom>
        </p:spPr>
        <p:txBody>
          <a:bodyPr>
            <a:noAutofit/>
          </a:bodyPr>
          <a:lstStyle>
            <a:lvl1pPr algn="l">
              <a:defRPr sz="2800" b="0" i="0" cap="all" baseline="0">
                <a:solidFill>
                  <a:schemeClr val="accent2"/>
                </a:solidFill>
              </a:defRPr>
            </a:lvl1pPr>
          </a:lstStyle>
          <a:p>
            <a:r>
              <a:rPr lang="en-US" dirty="0" smtClean="0"/>
              <a:t>Click to edit heading – 28pt</a:t>
            </a:r>
            <a:endParaRPr lang="en-GB" dirty="0"/>
          </a:p>
        </p:txBody>
      </p:sp>
      <p:sp>
        <p:nvSpPr>
          <p:cNvPr id="8" name="Text Placeholder 7"/>
          <p:cNvSpPr>
            <a:spLocks noGrp="1"/>
          </p:cNvSpPr>
          <p:nvPr>
            <p:ph type="body" sz="quarter" idx="10" hasCustomPrompt="1"/>
          </p:nvPr>
        </p:nvSpPr>
        <p:spPr>
          <a:xfrm>
            <a:off x="468313" y="4245770"/>
            <a:ext cx="5543550" cy="342205"/>
          </a:xfrm>
          <a:prstGeom prst="rect">
            <a:avLst/>
          </a:prstGeom>
        </p:spPr>
        <p:txBody>
          <a:bodyPr>
            <a:noAutofit/>
          </a:bodyPr>
          <a:lstStyle>
            <a:lvl1pPr marL="0" indent="0">
              <a:buNone/>
              <a:defRPr sz="2000" baseline="0"/>
            </a:lvl1pPr>
          </a:lstStyle>
          <a:p>
            <a:pPr lvl="0"/>
            <a:r>
              <a:rPr lang="en-US" dirty="0" smtClean="0"/>
              <a:t>Click to edit subheading – 20pt</a:t>
            </a:r>
          </a:p>
        </p:txBody>
      </p:sp>
      <p:sp>
        <p:nvSpPr>
          <p:cNvPr id="10" name="Picture Placeholder 9"/>
          <p:cNvSpPr>
            <a:spLocks noGrp="1"/>
          </p:cNvSpPr>
          <p:nvPr>
            <p:ph type="pic" sz="quarter" idx="11"/>
          </p:nvPr>
        </p:nvSpPr>
        <p:spPr>
          <a:xfrm>
            <a:off x="0" y="195487"/>
            <a:ext cx="8964488" cy="3294236"/>
          </a:xfrm>
          <a:prstGeom prst="rect">
            <a:avLst/>
          </a:prstGeom>
        </p:spPr>
        <p:txBody>
          <a:bodyPr/>
          <a:lstStyle/>
          <a:p>
            <a:r>
              <a:rPr lang="en-US" smtClean="0"/>
              <a:t>Click icon to add picture</a:t>
            </a:r>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78272523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23" y="339502"/>
            <a:ext cx="8717855" cy="270272"/>
          </a:xfrm>
          <a:prstGeom prst="rect">
            <a:avLst/>
          </a:prstGeom>
          <a:noFill/>
        </p:spPr>
        <p:txBody>
          <a:bodyPr lIns="91430" tIns="45715" rIns="91430" bIns="45715"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42"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30" y="1131889"/>
            <a:ext cx="1440855" cy="3379838"/>
          </a:xfrm>
          <a:prstGeom prst="rect">
            <a:avLst/>
          </a:prstGeom>
        </p:spPr>
        <p:txBody>
          <a:bodyPr lIns="91430" tIns="45715" rIns="91430" bIns="45715">
            <a:normAutofit/>
          </a:bodyPr>
          <a:lstStyle>
            <a:lvl1pPr marL="0" indent="0">
              <a:buNone/>
              <a:defRPr sz="1000"/>
            </a:lvl1pPr>
          </a:lstStyle>
          <a:p>
            <a:r>
              <a:rPr lang="en-US" dirty="0" smtClean="0"/>
              <a:t>Click icon to add picture</a:t>
            </a:r>
            <a:endParaRPr lang="en-GB" dirty="0"/>
          </a:p>
        </p:txBody>
      </p:sp>
      <p:sp>
        <p:nvSpPr>
          <p:cNvPr id="13" name="Text Placeholder 24"/>
          <p:cNvSpPr>
            <a:spLocks noGrp="1"/>
          </p:cNvSpPr>
          <p:nvPr>
            <p:ph type="body" sz="quarter" idx="20" hasCustomPrompt="1"/>
          </p:nvPr>
        </p:nvSpPr>
        <p:spPr>
          <a:xfrm>
            <a:off x="1844087" y="1851672"/>
            <a:ext cx="2440583" cy="576064"/>
          </a:xfrm>
          <a:prstGeom prst="rect">
            <a:avLst/>
          </a:prstGeom>
        </p:spPr>
        <p:txBody>
          <a:bodyPr lIns="91430" tIns="45715" rIns="91430" bIns="45715">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7" y="1275607"/>
            <a:ext cx="2440583" cy="288032"/>
          </a:xfrm>
          <a:prstGeom prst="rect">
            <a:avLst/>
          </a:prstGeom>
        </p:spPr>
        <p:txBody>
          <a:bodyPr lIns="91430" tIns="45715" rIns="91430" bIns="45715">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7" y="1563640"/>
            <a:ext cx="2440583" cy="288032"/>
          </a:xfrm>
          <a:prstGeom prst="rect">
            <a:avLst/>
          </a:prstGeom>
        </p:spPr>
        <p:txBody>
          <a:bodyPr lIns="91430" tIns="45715" rIns="91430" bIns="45715">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1" name="Picture Placeholder 11"/>
          <p:cNvSpPr>
            <a:spLocks noGrp="1"/>
          </p:cNvSpPr>
          <p:nvPr>
            <p:ph type="pic" sz="quarter" idx="23"/>
          </p:nvPr>
        </p:nvSpPr>
        <p:spPr>
          <a:xfrm>
            <a:off x="4783903" y="1131890"/>
            <a:ext cx="1440855" cy="3382167"/>
          </a:xfrm>
          <a:prstGeom prst="rect">
            <a:avLst/>
          </a:prstGeom>
        </p:spPr>
        <p:txBody>
          <a:bodyPr lIns="91430" tIns="45715" rIns="91430" bIns="45715">
            <a:normAutofit/>
          </a:bodyPr>
          <a:lstStyle>
            <a:lvl1pPr marL="0" indent="0">
              <a:buNone/>
              <a:defRPr sz="1000"/>
            </a:lvl1pPr>
          </a:lstStyle>
          <a:p>
            <a:r>
              <a:rPr lang="en-US" dirty="0" smtClean="0"/>
              <a:t>Click icon to add picture</a:t>
            </a:r>
            <a:endParaRPr lang="en-GB" dirty="0"/>
          </a:p>
        </p:txBody>
      </p:sp>
      <p:sp>
        <p:nvSpPr>
          <p:cNvPr id="33" name="Text Placeholder 24"/>
          <p:cNvSpPr>
            <a:spLocks noGrp="1"/>
          </p:cNvSpPr>
          <p:nvPr>
            <p:ph type="body" sz="quarter" idx="24" hasCustomPrompt="1"/>
          </p:nvPr>
        </p:nvSpPr>
        <p:spPr>
          <a:xfrm>
            <a:off x="6213865" y="1851672"/>
            <a:ext cx="2440583" cy="576064"/>
          </a:xfrm>
          <a:prstGeom prst="rect">
            <a:avLst/>
          </a:prstGeom>
        </p:spPr>
        <p:txBody>
          <a:bodyPr lIns="91430" tIns="45715" rIns="91430" bIns="45715">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213865" y="1275607"/>
            <a:ext cx="2440583" cy="288032"/>
          </a:xfrm>
          <a:prstGeom prst="rect">
            <a:avLst/>
          </a:prstGeom>
        </p:spPr>
        <p:txBody>
          <a:bodyPr lIns="91430" tIns="45715" rIns="91430" bIns="45715">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35" name="Text Placeholder 24"/>
          <p:cNvSpPr>
            <a:spLocks noGrp="1"/>
          </p:cNvSpPr>
          <p:nvPr>
            <p:ph type="body" sz="quarter" idx="26" hasCustomPrompt="1"/>
          </p:nvPr>
        </p:nvSpPr>
        <p:spPr>
          <a:xfrm>
            <a:off x="6213865" y="1563640"/>
            <a:ext cx="2440583" cy="288032"/>
          </a:xfrm>
          <a:prstGeom prst="rect">
            <a:avLst/>
          </a:prstGeom>
        </p:spPr>
        <p:txBody>
          <a:bodyPr lIns="91430" tIns="45715" rIns="91430" bIns="45715">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19891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37"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27" y="1131888"/>
            <a:ext cx="1440855" cy="1439862"/>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12" name="Rectangle 11"/>
          <p:cNvSpPr/>
          <p:nvPr userDrawn="1"/>
        </p:nvSpPr>
        <p:spPr>
          <a:xfrm>
            <a:off x="1691680" y="1131591"/>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24"/>
          <p:cNvSpPr>
            <a:spLocks noGrp="1"/>
          </p:cNvSpPr>
          <p:nvPr>
            <p:ph type="body" sz="quarter" idx="20" hasCustomPrompt="1"/>
          </p:nvPr>
        </p:nvSpPr>
        <p:spPr>
          <a:xfrm>
            <a:off x="1844081" y="1851671"/>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1" y="1275607"/>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1" y="1563639"/>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1" name="Picture Placeholder 11"/>
          <p:cNvSpPr>
            <a:spLocks noGrp="1"/>
          </p:cNvSpPr>
          <p:nvPr>
            <p:ph type="pic" sz="quarter" idx="27"/>
          </p:nvPr>
        </p:nvSpPr>
        <p:spPr>
          <a:xfrm>
            <a:off x="250827" y="3003551"/>
            <a:ext cx="1440855" cy="1439862"/>
          </a:xfrm>
          <a:prstGeom prst="rect">
            <a:avLst/>
          </a:prstGeom>
        </p:spPr>
        <p:txBody>
          <a:bodyPr>
            <a:normAutofit/>
          </a:bodyPr>
          <a:lstStyle>
            <a:lvl1pPr marL="0" indent="0">
              <a:buNone/>
              <a:defRPr sz="1000"/>
            </a:lvl1pPr>
          </a:lstStyle>
          <a:p>
            <a:r>
              <a:rPr lang="en-US" smtClean="0"/>
              <a:t>Click icon to add picture</a:t>
            </a:r>
            <a:endParaRPr lang="en-GB" dirty="0"/>
          </a:p>
        </p:txBody>
      </p:sp>
      <p:sp>
        <p:nvSpPr>
          <p:cNvPr id="22" name="Rectangle 21"/>
          <p:cNvSpPr/>
          <p:nvPr userDrawn="1"/>
        </p:nvSpPr>
        <p:spPr>
          <a:xfrm>
            <a:off x="1691680" y="3003254"/>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24"/>
          <p:cNvSpPr>
            <a:spLocks noGrp="1"/>
          </p:cNvSpPr>
          <p:nvPr>
            <p:ph type="body" sz="quarter" idx="28" hasCustomPrompt="1"/>
          </p:nvPr>
        </p:nvSpPr>
        <p:spPr>
          <a:xfrm>
            <a:off x="1844081"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81" y="3147270"/>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25" name="Text Placeholder 24"/>
          <p:cNvSpPr>
            <a:spLocks noGrp="1"/>
          </p:cNvSpPr>
          <p:nvPr>
            <p:ph type="body" sz="quarter" idx="30" hasCustomPrompt="1"/>
          </p:nvPr>
        </p:nvSpPr>
        <p:spPr>
          <a:xfrm>
            <a:off x="1844081"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8" name="Rectangle 27"/>
          <p:cNvSpPr/>
          <p:nvPr userDrawn="1"/>
        </p:nvSpPr>
        <p:spPr>
          <a:xfrm>
            <a:off x="5254185" y="3152487"/>
            <a:ext cx="1732718" cy="276999"/>
          </a:xfrm>
          <a:prstGeom prst="rect">
            <a:avLst/>
          </a:prstGeom>
        </p:spPr>
        <p:txBody>
          <a:bodyPr wrap="none">
            <a:spAutoFit/>
          </a:bodyPr>
          <a:lstStyle/>
          <a:p>
            <a:r>
              <a:rPr lang="en-GB" sz="1200" dirty="0">
                <a:solidFill>
                  <a:schemeClr val="accent1"/>
                </a:solidFill>
              </a:rPr>
              <a:t>http://www.rsmuk.com</a:t>
            </a:r>
            <a:r>
              <a:rPr lang="en-GB" sz="1200" dirty="0" smtClean="0">
                <a:solidFill>
                  <a:schemeClr val="accent1"/>
                </a:solidFill>
              </a:rPr>
              <a:t>/</a:t>
            </a:r>
          </a:p>
        </p:txBody>
      </p:sp>
      <p:sp>
        <p:nvSpPr>
          <p:cNvPr id="29" name="Rectangle 28"/>
          <p:cNvSpPr/>
          <p:nvPr userDrawn="1"/>
        </p:nvSpPr>
        <p:spPr>
          <a:xfrm>
            <a:off x="5254185" y="3618911"/>
            <a:ext cx="3043975" cy="276999"/>
          </a:xfrm>
          <a:prstGeom prst="rect">
            <a:avLst/>
          </a:prstGeom>
        </p:spPr>
        <p:txBody>
          <a:bodyPr wrap="none">
            <a:spAutoFit/>
          </a:bodyPr>
          <a:lstStyle/>
          <a:p>
            <a:r>
              <a:rPr lang="en-GB" sz="1200" dirty="0">
                <a:solidFill>
                  <a:schemeClr val="accent1"/>
                </a:solidFill>
              </a:rPr>
              <a:t>https://www.linkedin.com/company/rsm-uk</a:t>
            </a:r>
          </a:p>
        </p:txBody>
      </p:sp>
      <p:pic>
        <p:nvPicPr>
          <p:cNvPr id="30" name="Picture 12" descr="https://encrypted-tbn1.gstatic.com/images?q=tbn:ANd9GcSMHsDAsMDucGpEpDJEP74OFDKimkpfsmyim7Zi7s1cIRKdCqkQOA"/>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4670761" y="2990106"/>
            <a:ext cx="601761" cy="601761"/>
          </a:xfrm>
          <a:prstGeom prst="rect">
            <a:avLst/>
          </a:prstGeom>
          <a:noFill/>
          <a:extLst>
            <a:ext uri="{909E8E84-426E-40DD-AFC4-6F175D3DCCD1}">
              <a14:hiddenFill xmlns:a14="http://schemas.microsoft.com/office/drawing/2010/main" xmlns="">
                <a:solidFill>
                  <a:srgbClr val="FFFFFF"/>
                </a:solidFill>
              </a14:hiddenFill>
            </a:ext>
          </a:extLst>
        </p:spPr>
      </p:pic>
      <p:pic>
        <p:nvPicPr>
          <p:cNvPr id="41" name="Picture 14" descr="http://ecmyers.net/wp-content/uploads/2010/07/119953-matte-grey-square-icon-social-media-logos-linkedin-logo.pn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4667869" y="3453638"/>
            <a:ext cx="607544" cy="607544"/>
          </a:xfrm>
          <a:prstGeom prst="rect">
            <a:avLst/>
          </a:prstGeom>
          <a:noFill/>
          <a:extLst>
            <a:ext uri="{909E8E84-426E-40DD-AFC4-6F175D3DCCD1}">
              <a14:hiddenFill xmlns:a14="http://schemas.microsoft.com/office/drawing/2010/main" xmlns="">
                <a:solidFill>
                  <a:srgbClr val="FFFFFF"/>
                </a:solidFill>
              </a14:hiddenFill>
            </a:ext>
          </a:extLst>
        </p:spPr>
      </p:pic>
      <p:pic>
        <p:nvPicPr>
          <p:cNvPr id="42" name="Picture 16" descr="http://www.100peaks.co.uk/images/twitter.png"/>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a:stretch>
            <a:fillRect/>
          </a:stretch>
        </p:blipFill>
        <p:spPr bwMode="auto">
          <a:xfrm>
            <a:off x="4750488" y="3997682"/>
            <a:ext cx="442306" cy="442306"/>
          </a:xfrm>
          <a:prstGeom prst="rect">
            <a:avLst/>
          </a:prstGeom>
          <a:noFill/>
          <a:extLst>
            <a:ext uri="{909E8E84-426E-40DD-AFC4-6F175D3DCCD1}">
              <a14:hiddenFill xmlns:a14="http://schemas.microsoft.com/office/drawing/2010/main" xmlns="">
                <a:solidFill>
                  <a:srgbClr val="FFFFFF"/>
                </a:solidFill>
              </a14:hiddenFill>
            </a:ext>
          </a:extLst>
        </p:spPr>
      </p:pic>
      <p:sp>
        <p:nvSpPr>
          <p:cNvPr id="43" name="Rectangle 42"/>
          <p:cNvSpPr/>
          <p:nvPr userDrawn="1"/>
        </p:nvSpPr>
        <p:spPr>
          <a:xfrm>
            <a:off x="5254185" y="4080336"/>
            <a:ext cx="1981183" cy="276999"/>
          </a:xfrm>
          <a:prstGeom prst="rect">
            <a:avLst/>
          </a:prstGeom>
        </p:spPr>
        <p:txBody>
          <a:bodyPr wrap="none">
            <a:spAutoFit/>
          </a:bodyPr>
          <a:lstStyle/>
          <a:p>
            <a:r>
              <a:rPr lang="en-GB" sz="1200" dirty="0">
                <a:solidFill>
                  <a:schemeClr val="accent1"/>
                </a:solidFill>
              </a:rPr>
              <a:t>https://twitter.com/RSMUK</a:t>
            </a:r>
          </a:p>
        </p:txBody>
      </p:sp>
      <p:sp>
        <p:nvSpPr>
          <p:cNvPr id="27" name="Rectangle 26"/>
          <p:cNvSpPr/>
          <p:nvPr userDrawn="1"/>
        </p:nvSpPr>
        <p:spPr>
          <a:xfrm>
            <a:off x="4572000" y="1109520"/>
            <a:ext cx="4444409" cy="1754326"/>
          </a:xfrm>
          <a:prstGeom prst="rect">
            <a:avLst/>
          </a:prstGeom>
        </p:spPr>
        <p:txBody>
          <a:bodyPr wrap="square">
            <a:spAutoFit/>
          </a:bodyPr>
          <a:lstStyle/>
          <a:p>
            <a:r>
              <a:rPr lang="en-GB" sz="1200" dirty="0"/>
              <a:t>We help organisations become more capable of delivering their bids, projects, programmes and portfolios effectively and efficiently. We help raise confidence among senior executives, stakeholders, regulators and shareholders that the time and effort invested will yield the desired results. </a:t>
            </a:r>
            <a:endParaRPr lang="en-GB" sz="1200" dirty="0" smtClean="0"/>
          </a:p>
          <a:p>
            <a:endParaRPr lang="en-GB" sz="1200" dirty="0" smtClean="0"/>
          </a:p>
          <a:p>
            <a:r>
              <a:rPr lang="en-GB" sz="1200" dirty="0" smtClean="0"/>
              <a:t>Where </a:t>
            </a:r>
            <a:r>
              <a:rPr lang="en-GB" sz="1200" dirty="0"/>
              <a:t>needed we also provide advice and assistance in implementing the changes which are necessary to gain the capability you seek.</a:t>
            </a:r>
          </a:p>
        </p:txBody>
      </p:sp>
    </p:spTree>
    <p:extLst>
      <p:ext uri="{BB962C8B-B14F-4D97-AF65-F5344CB8AC3E}">
        <p14:creationId xmlns:p14="http://schemas.microsoft.com/office/powerpoint/2010/main" xmlns="" val="2778259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114875"/>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708775"/>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2" y="771550"/>
            <a:ext cx="7277695" cy="21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21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21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184736"/>
            <a:ext cx="727280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 y="184736"/>
            <a:ext cx="323529"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95538" y="185739"/>
            <a:ext cx="1224134"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70"/>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184736"/>
            <a:ext cx="511256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971600"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9"/>
            <a:ext cx="2664822"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70"/>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19" y="185737"/>
            <a:ext cx="511745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184736"/>
            <a:ext cx="971600" cy="4244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8"/>
            <a:ext cx="2664822" cy="4244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0" y="182563"/>
            <a:ext cx="896937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0" y="182241"/>
            <a:ext cx="8969375" cy="42484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tretch>
            <a:fillRect/>
          </a:stretch>
        </p:blipFill>
        <p:spPr bwMode="auto">
          <a:xfrm>
            <a:off x="3225614" y="0"/>
            <a:ext cx="2356772" cy="185798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 Placeholder 4"/>
          <p:cNvSpPr>
            <a:spLocks noGrp="1"/>
          </p:cNvSpPr>
          <p:nvPr>
            <p:ph type="body" sz="quarter" idx="10" hasCustomPrompt="1"/>
          </p:nvPr>
        </p:nvSpPr>
        <p:spPr>
          <a:xfrm>
            <a:off x="1547664" y="1563639"/>
            <a:ext cx="5976938" cy="1764196"/>
          </a:xfrm>
          <a:prstGeom prst="rect">
            <a:avLst/>
          </a:prstGeom>
        </p:spPr>
        <p:txBody>
          <a:bodyPr>
            <a:normAutofit/>
          </a:bodyPr>
          <a:lstStyle>
            <a:lvl1pPr marL="0" indent="0" algn="ctr">
              <a:buNone/>
              <a:defRPr sz="2400" b="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3489723"/>
            <a:ext cx="3313112" cy="306163"/>
          </a:xfrm>
          <a:prstGeom prst="rect">
            <a:avLst/>
          </a:prstGeom>
        </p:spPr>
        <p:txBody>
          <a:bodyPr>
            <a:noAutofit/>
          </a:bodyPr>
          <a:lstStyle>
            <a:lvl1pPr marL="0" indent="0" algn="ctr">
              <a:buNone/>
              <a:defRPr sz="1800" b="1">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3795886"/>
            <a:ext cx="3313112" cy="288032"/>
          </a:xfrm>
          <a:prstGeom prst="rect">
            <a:avLst/>
          </a:prstGeom>
        </p:spPr>
        <p:txBody>
          <a:bodyPr>
            <a:noAutofit/>
          </a:bodyPr>
          <a:lstStyle>
            <a:lvl1pPr marL="0" indent="0" algn="ctr">
              <a:buNone/>
              <a:defRPr sz="1800" b="0">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Title – 18pt</a:t>
            </a:r>
            <a:endParaRPr lang="en-GB"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915989"/>
            <a:ext cx="3635896" cy="3527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hasCustomPrompt="1"/>
          </p:nvPr>
        </p:nvSpPr>
        <p:spPr>
          <a:xfrm>
            <a:off x="314524" y="1096434"/>
            <a:ext cx="3033340" cy="3161426"/>
          </a:xfrm>
          <a:prstGeom prst="rect">
            <a:avLst/>
          </a:prstGeom>
        </p:spPr>
        <p:txBody>
          <a:bodyPr anchor="ctr">
            <a:normAutofit/>
          </a:bodyPr>
          <a:lstStyle>
            <a:lvl1pPr marL="0" indent="0" algn="ctr">
              <a:buNone/>
              <a:defRPr sz="3200" b="0" i="0" cap="none"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2" name="Straight Connector 21"/>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915989"/>
            <a:ext cx="51125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037275" y="4512129"/>
            <a:ext cx="1014197" cy="527667"/>
          </a:xfrm>
          <a:prstGeom prst="rect">
            <a:avLst/>
          </a:prstGeom>
        </p:spPr>
      </p:pic>
    </p:spTree>
    <p:extLst>
      <p:ext uri="{BB962C8B-B14F-4D97-AF65-F5344CB8AC3E}">
        <p14:creationId xmlns:p14="http://schemas.microsoft.com/office/powerpoint/2010/main" xmlns=""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0" r:id="rId15"/>
    <p:sldLayoutId id="2147483675" r:id="rId16"/>
    <p:sldLayoutId id="2147483678" r:id="rId17"/>
    <p:sldLayoutId id="2147483677" r:id="rId18"/>
    <p:sldLayoutId id="2147483671" r:id="rId19"/>
    <p:sldLayoutId id="2147483672" r:id="rId20"/>
    <p:sldLayoutId id="2147483681" r:id="rId21"/>
    <p:sldLayoutId id="2147483685" r:id="rId22"/>
    <p:sldLayoutId id="2147483686" r:id="rId23"/>
    <p:sldLayoutId id="2147483687" r:id="rId2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58236" y="987573"/>
            <a:ext cx="5760640" cy="1446550"/>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accent1"/>
                </a:solidFill>
                <a:effectLst/>
                <a:uLnTx/>
                <a:uFillTx/>
              </a:rPr>
              <a:t>THE </a:t>
            </a:r>
            <a:r>
              <a:rPr lang="en-US" sz="4400" noProof="0" dirty="0" smtClean="0">
                <a:solidFill>
                  <a:schemeClr val="accent1"/>
                </a:solidFill>
              </a:rPr>
              <a:t>GOVERNANCE OF CHANGE</a:t>
            </a:r>
            <a:endParaRPr lang="en-GB" dirty="0">
              <a:solidFill>
                <a:schemeClr val="accent1"/>
              </a:solidFill>
            </a:endParaRPr>
          </a:p>
        </p:txBody>
      </p:sp>
      <p:sp>
        <p:nvSpPr>
          <p:cNvPr id="6" name="TextBox 5"/>
          <p:cNvSpPr txBox="1"/>
          <p:nvPr/>
        </p:nvSpPr>
        <p:spPr>
          <a:xfrm>
            <a:off x="1115616" y="3752008"/>
            <a:ext cx="43204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Ellie Acton – Managing Consultant</a:t>
            </a:r>
          </a:p>
        </p:txBody>
      </p:sp>
      <p:sp>
        <p:nvSpPr>
          <p:cNvPr id="7" name="Rounded Rectangle 6"/>
          <p:cNvSpPr/>
          <p:nvPr/>
        </p:nvSpPr>
        <p:spPr>
          <a:xfrm>
            <a:off x="6039215" y="3997509"/>
            <a:ext cx="829415" cy="585125"/>
          </a:xfrm>
          <a:prstGeom prst="round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539552" y="902401"/>
            <a:ext cx="5904656" cy="3326660"/>
          </a:xfrm>
          <a:prstGeom prst="roundRect">
            <a:avLst>
              <a:gd name="adj" fmla="val 278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p:nvSpPr>
        <p:spPr>
          <a:xfrm>
            <a:off x="858961" y="385763"/>
            <a:ext cx="7385449" cy="2906067"/>
          </a:xfrm>
          <a:prstGeom prst="roundRect">
            <a:avLst>
              <a:gd name="adj" fmla="val 3903"/>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538779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GB" dirty="0" smtClean="0"/>
              <a:t>Practical Application – Mapping Governance</a:t>
            </a:r>
            <a:endParaRPr lang="en-GB" dirty="0"/>
          </a:p>
        </p:txBody>
      </p:sp>
      <p:graphicFrame>
        <p:nvGraphicFramePr>
          <p:cNvPr id="7" name="Content Placeholder 6"/>
          <p:cNvGraphicFramePr>
            <a:graphicFrameLocks noGrp="1"/>
          </p:cNvGraphicFramePr>
          <p:nvPr>
            <p:ph sz="quarter" idx="16"/>
            <p:extLst>
              <p:ext uri="{D42A27DB-BD31-4B8C-83A1-F6EECF244321}">
                <p14:modId xmlns:p14="http://schemas.microsoft.com/office/powerpoint/2010/main" xmlns="" val="2948328708"/>
              </p:ext>
            </p:extLst>
          </p:nvPr>
        </p:nvGraphicFramePr>
        <p:xfrm>
          <a:off x="616585" y="914399"/>
          <a:ext cx="7850760" cy="3636144"/>
        </p:xfrm>
        <a:graphic>
          <a:graphicData uri="http://schemas.openxmlformats.org/drawingml/2006/table">
            <a:tbl>
              <a:tblPr firstRow="1" bandRow="1">
                <a:tableStyleId>{5C22544A-7EE6-4342-B048-85BDC9FD1C3A}</a:tableStyleId>
              </a:tblPr>
              <a:tblGrid>
                <a:gridCol w="1308460"/>
                <a:gridCol w="1308460"/>
                <a:gridCol w="1308460"/>
                <a:gridCol w="1308460"/>
                <a:gridCol w="1308460"/>
                <a:gridCol w="1308460"/>
              </a:tblGrid>
              <a:tr h="663408">
                <a:tc>
                  <a:txBody>
                    <a:bodyPr/>
                    <a:lstStyle/>
                    <a:p>
                      <a:pPr algn="ctr"/>
                      <a:endParaRPr lang="en-GB" sz="1800" dirty="0"/>
                    </a:p>
                  </a:txBody>
                  <a:tcPr anchor="ctr"/>
                </a:tc>
                <a:tc>
                  <a:txBody>
                    <a:bodyPr/>
                    <a:lstStyle/>
                    <a:p>
                      <a:pPr algn="ctr"/>
                      <a:r>
                        <a:rPr lang="en-GB" sz="1600" dirty="0" smtClean="0"/>
                        <a:t>Objectives</a:t>
                      </a:r>
                      <a:endParaRPr lang="en-GB" sz="16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Authority</a:t>
                      </a:r>
                      <a:endParaRPr lang="en-GB" sz="1600" b="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Reporting</a:t>
                      </a:r>
                      <a:endParaRPr lang="en-GB" sz="1600" b="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Reviews</a:t>
                      </a:r>
                      <a:endParaRPr lang="en-GB" sz="1600" b="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t>Gates</a:t>
                      </a:r>
                      <a:endParaRPr lang="en-GB" sz="1600" b="0" dirty="0" smtClean="0"/>
                    </a:p>
                  </a:txBody>
                  <a:tcPr anchor="ctr"/>
                </a:tc>
              </a:tr>
              <a:tr h="800160">
                <a:tc>
                  <a:txBody>
                    <a:bodyPr/>
                    <a:lstStyle/>
                    <a:p>
                      <a:pPr algn="ctr"/>
                      <a:r>
                        <a:rPr lang="en-GB" sz="1600" dirty="0" smtClean="0"/>
                        <a:t>Sponsoring Group (Investors)</a:t>
                      </a:r>
                      <a:endParaRPr lang="en-GB" sz="1600" dirty="0">
                        <a:solidFill>
                          <a:schemeClr val="bg1"/>
                        </a:solidFill>
                      </a:endParaRPr>
                    </a:p>
                  </a:txBody>
                  <a:tcPr anchor="ctr"/>
                </a:tc>
                <a:tc>
                  <a:txBody>
                    <a:bodyPr/>
                    <a:lstStyle/>
                    <a:p>
                      <a:pPr algn="ctr"/>
                      <a:endParaRPr lang="en-GB" sz="1800" dirty="0"/>
                    </a:p>
                  </a:txBody>
                  <a:tcPr anchor="ctr"/>
                </a:tc>
                <a:tc>
                  <a:txBody>
                    <a:bodyPr/>
                    <a:lstStyle/>
                    <a:p>
                      <a:pPr algn="ctr"/>
                      <a:endParaRPr lang="en-GB" sz="1800" dirty="0"/>
                    </a:p>
                  </a:txBody>
                  <a:tcPr anchor="ctr"/>
                </a:tc>
                <a:tc>
                  <a:txBody>
                    <a:bodyPr/>
                    <a:lstStyle/>
                    <a:p>
                      <a:pPr algn="ctr"/>
                      <a:endParaRPr lang="en-GB" sz="1800" dirty="0"/>
                    </a:p>
                  </a:txBody>
                  <a:tcPr anchor="ctr"/>
                </a:tc>
                <a:tc>
                  <a:txBody>
                    <a:bodyPr/>
                    <a:lstStyle/>
                    <a:p>
                      <a:pPr algn="ctr"/>
                      <a:endParaRPr lang="en-GB" sz="1800" dirty="0"/>
                    </a:p>
                  </a:txBody>
                  <a:tcPr anchor="ctr"/>
                </a:tc>
                <a:tc>
                  <a:txBody>
                    <a:bodyPr/>
                    <a:lstStyle/>
                    <a:p>
                      <a:pPr algn="ctr"/>
                      <a:endParaRPr lang="en-GB" sz="1800" dirty="0"/>
                    </a:p>
                  </a:txBody>
                  <a:tcPr anchor="ctr"/>
                </a:tc>
              </a:tr>
              <a:tr h="800160">
                <a:tc>
                  <a:txBody>
                    <a:bodyPr/>
                    <a:lstStyle/>
                    <a:p>
                      <a:pPr algn="ctr"/>
                      <a:r>
                        <a:rPr lang="en-GB" sz="1600" dirty="0" smtClean="0"/>
                        <a:t>Programme Board (Directors)</a:t>
                      </a:r>
                      <a:endParaRPr lang="en-GB" sz="1600" dirty="0">
                        <a:solidFill>
                          <a:schemeClr val="bg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r>
              <a:tr h="663408">
                <a:tc>
                  <a:txBody>
                    <a:bodyPr/>
                    <a:lstStyle/>
                    <a:p>
                      <a:pPr algn="ctr"/>
                      <a:r>
                        <a:rPr lang="en-GB" sz="1600" dirty="0" smtClean="0"/>
                        <a:t>Programme</a:t>
                      </a:r>
                      <a:r>
                        <a:rPr lang="en-GB" sz="1600" baseline="0" dirty="0" smtClean="0"/>
                        <a:t> Manager</a:t>
                      </a:r>
                      <a:endParaRPr lang="en-GB" sz="1600" dirty="0">
                        <a:solidFill>
                          <a:schemeClr val="bg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r>
              <a:tr h="663408">
                <a:tc>
                  <a:txBody>
                    <a:bodyPr/>
                    <a:lstStyle/>
                    <a:p>
                      <a:pPr algn="ctr"/>
                      <a:r>
                        <a:rPr lang="en-GB" sz="1600" dirty="0" smtClean="0"/>
                        <a:t>Project Managers</a:t>
                      </a:r>
                      <a:endParaRPr lang="en-GB" sz="1600" dirty="0">
                        <a:solidFill>
                          <a:schemeClr val="bg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r>
            </a:tbl>
          </a:graphicData>
        </a:graphic>
      </p:graphicFrame>
    </p:spTree>
    <p:extLst>
      <p:ext uri="{BB962C8B-B14F-4D97-AF65-F5344CB8AC3E}">
        <p14:creationId xmlns:p14="http://schemas.microsoft.com/office/powerpoint/2010/main" xmlns="" val="1195933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GB" dirty="0" smtClean="0"/>
              <a:t>Good Decision Making</a:t>
            </a:r>
            <a:endParaRPr lang="en-GB" dirty="0"/>
          </a:p>
        </p:txBody>
      </p:sp>
      <p:sp>
        <p:nvSpPr>
          <p:cNvPr id="5" name="Content Placeholder 4"/>
          <p:cNvSpPr>
            <a:spLocks noGrp="1"/>
          </p:cNvSpPr>
          <p:nvPr>
            <p:ph sz="quarter" idx="16"/>
          </p:nvPr>
        </p:nvSpPr>
        <p:spPr>
          <a:xfrm>
            <a:off x="4032513" y="1259904"/>
            <a:ext cx="4968677" cy="2951163"/>
          </a:xfrm>
        </p:spPr>
        <p:txBody>
          <a:bodyPr>
            <a:normAutofit fontScale="77500" lnSpcReduction="20000"/>
          </a:bodyPr>
          <a:lstStyle/>
          <a:p>
            <a:pPr marL="514350" indent="-457200">
              <a:spcBef>
                <a:spcPts val="1824"/>
              </a:spcBef>
              <a:buFont typeface="+mj-lt"/>
              <a:buAutoNum type="arabicPeriod"/>
            </a:pPr>
            <a:r>
              <a:rPr lang="en-GB" dirty="0"/>
              <a:t>How each project contributes to strategic objectives?</a:t>
            </a:r>
          </a:p>
          <a:p>
            <a:pPr marL="514350" indent="-457200">
              <a:spcBef>
                <a:spcPts val="1824"/>
              </a:spcBef>
              <a:buFont typeface="+mj-lt"/>
              <a:buAutoNum type="arabicPeriod"/>
            </a:pPr>
            <a:r>
              <a:rPr lang="en-GB" dirty="0"/>
              <a:t>The likelihood of achieving the expected benefits?</a:t>
            </a:r>
          </a:p>
          <a:p>
            <a:pPr marL="514350" indent="-457200">
              <a:spcBef>
                <a:spcPts val="1824"/>
              </a:spcBef>
              <a:buFont typeface="+mj-lt"/>
              <a:buAutoNum type="arabicPeriod"/>
            </a:pPr>
            <a:r>
              <a:rPr lang="en-GB" dirty="0"/>
              <a:t>The remaining cost of each project?</a:t>
            </a:r>
          </a:p>
          <a:p>
            <a:pPr marL="514350" indent="-457200">
              <a:spcBef>
                <a:spcPts val="1824"/>
              </a:spcBef>
              <a:buFont typeface="+mj-lt"/>
              <a:buAutoNum type="arabicPeriod"/>
            </a:pPr>
            <a:r>
              <a:rPr lang="en-GB" dirty="0"/>
              <a:t>The earliest and latest completion time for each project?</a:t>
            </a:r>
          </a:p>
          <a:p>
            <a:pPr marL="514350" indent="-457200">
              <a:spcBef>
                <a:spcPts val="1824"/>
              </a:spcBef>
              <a:buFont typeface="+mj-lt"/>
              <a:buAutoNum type="arabicPeriod"/>
            </a:pPr>
            <a:r>
              <a:rPr lang="en-GB" dirty="0"/>
              <a:t>What’s our total exposure to risk?</a:t>
            </a:r>
          </a:p>
          <a:p>
            <a:pPr marL="514350" indent="-457200">
              <a:spcBef>
                <a:spcPts val="1824"/>
              </a:spcBef>
              <a:buFont typeface="+mj-lt"/>
              <a:buAutoNum type="arabicPeriod"/>
            </a:pPr>
            <a:r>
              <a:rPr lang="en-GB" dirty="0"/>
              <a:t>What’s our resource capacity?</a:t>
            </a:r>
          </a:p>
          <a:p>
            <a:pPr marL="514350" indent="-457200">
              <a:spcBef>
                <a:spcPts val="1824"/>
              </a:spcBef>
              <a:buFont typeface="+mj-lt"/>
              <a:buAutoNum type="arabicPeriod"/>
            </a:pPr>
            <a:r>
              <a:rPr lang="en-GB" dirty="0"/>
              <a:t>The impact on the achievement of strategic objectives if any single project was cancelled, deferred, slowed down or accelerated?</a:t>
            </a:r>
          </a:p>
        </p:txBody>
      </p:sp>
      <p:sp>
        <p:nvSpPr>
          <p:cNvPr id="6" name="Text Placeholder 6"/>
          <p:cNvSpPr txBox="1">
            <a:spLocks/>
          </p:cNvSpPr>
          <p:nvPr/>
        </p:nvSpPr>
        <p:spPr>
          <a:xfrm>
            <a:off x="120617" y="1942657"/>
            <a:ext cx="3213895" cy="1172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smtClean="0">
                <a:solidFill>
                  <a:schemeClr val="accent1"/>
                </a:solidFill>
              </a:rPr>
              <a:t>To enable good decisions senior managers should be able to understand….</a:t>
            </a:r>
          </a:p>
          <a:p>
            <a:pPr marL="0" indent="0">
              <a:buNone/>
            </a:pPr>
            <a:endParaRPr lang="en-GB" dirty="0" smtClean="0">
              <a:solidFill>
                <a:schemeClr val="accent1"/>
              </a:solidFill>
            </a:endParaRPr>
          </a:p>
        </p:txBody>
      </p:sp>
    </p:spTree>
    <p:extLst>
      <p:ext uri="{BB962C8B-B14F-4D97-AF65-F5344CB8AC3E}">
        <p14:creationId xmlns:p14="http://schemas.microsoft.com/office/powerpoint/2010/main" xmlns="" val="2716613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Summary</a:t>
            </a:r>
            <a:endParaRPr lang="en-GB" dirty="0"/>
          </a:p>
        </p:txBody>
      </p:sp>
      <p:sp>
        <p:nvSpPr>
          <p:cNvPr id="2" name="Content Placeholder 1"/>
          <p:cNvSpPr>
            <a:spLocks noGrp="1"/>
          </p:cNvSpPr>
          <p:nvPr>
            <p:ph idx="16"/>
          </p:nvPr>
        </p:nvSpPr>
        <p:spPr>
          <a:xfrm>
            <a:off x="1807504" y="798576"/>
            <a:ext cx="6976392" cy="3980688"/>
          </a:xfrm>
        </p:spPr>
        <p:txBody>
          <a:bodyPr>
            <a:noAutofit/>
          </a:bodyPr>
          <a:lstStyle/>
          <a:p>
            <a:pPr marL="0" lvl="0" indent="0">
              <a:spcBef>
                <a:spcPts val="1200"/>
              </a:spcBef>
              <a:buNone/>
            </a:pPr>
            <a:r>
              <a:rPr lang="en-GB" sz="1800" b="1" dirty="0"/>
              <a:t>Benefits of adopting a formal approach</a:t>
            </a:r>
          </a:p>
          <a:p>
            <a:pPr lvl="0">
              <a:spcBef>
                <a:spcPts val="1200"/>
              </a:spcBef>
            </a:pPr>
            <a:r>
              <a:rPr lang="en-GB" sz="1400" dirty="0"/>
              <a:t>Assurance that robust governance requirements are applied across the projects managed in your </a:t>
            </a:r>
            <a:r>
              <a:rPr lang="en-GB" sz="1400" dirty="0" smtClean="0"/>
              <a:t>organisation.</a:t>
            </a:r>
            <a:endParaRPr lang="en-GB" sz="1400" dirty="0"/>
          </a:p>
          <a:p>
            <a:pPr lvl="0">
              <a:spcBef>
                <a:spcPts val="1200"/>
              </a:spcBef>
            </a:pPr>
            <a:r>
              <a:rPr lang="en-GB" sz="1400" dirty="0"/>
              <a:t>Optimise your portfolio of </a:t>
            </a:r>
            <a:r>
              <a:rPr lang="en-GB" sz="1400" dirty="0" smtClean="0"/>
              <a:t>projects.</a:t>
            </a:r>
            <a:endParaRPr lang="en-GB" sz="1400" dirty="0"/>
          </a:p>
          <a:p>
            <a:pPr lvl="0">
              <a:spcBef>
                <a:spcPts val="1200"/>
              </a:spcBef>
            </a:pPr>
            <a:r>
              <a:rPr lang="en-GB" sz="1400" dirty="0"/>
              <a:t>Avoid many of the common failures in project and programme </a:t>
            </a:r>
            <a:r>
              <a:rPr lang="en-GB" sz="1400" dirty="0" smtClean="0"/>
              <a:t>performance.</a:t>
            </a:r>
            <a:endParaRPr lang="en-GB" sz="1400" dirty="0"/>
          </a:p>
          <a:p>
            <a:pPr lvl="0">
              <a:spcBef>
                <a:spcPts val="1200"/>
              </a:spcBef>
            </a:pPr>
            <a:r>
              <a:rPr lang="en-GB" sz="1400" dirty="0"/>
              <a:t>Improve relationships with staff, customers and </a:t>
            </a:r>
            <a:r>
              <a:rPr lang="en-GB" sz="1400" dirty="0" smtClean="0"/>
              <a:t>suppliers.</a:t>
            </a:r>
            <a:endParaRPr lang="en-GB" sz="1400" dirty="0"/>
          </a:p>
          <a:p>
            <a:pPr lvl="0">
              <a:spcBef>
                <a:spcPts val="1200"/>
              </a:spcBef>
            </a:pPr>
            <a:r>
              <a:rPr lang="en-GB" sz="1400" dirty="0"/>
              <a:t>Minimise risks to the organisation arising from </a:t>
            </a:r>
            <a:r>
              <a:rPr lang="en-GB" sz="1400" dirty="0" smtClean="0"/>
              <a:t>projects.</a:t>
            </a:r>
            <a:endParaRPr lang="en-GB" sz="1400" dirty="0"/>
          </a:p>
          <a:p>
            <a:pPr lvl="0">
              <a:spcBef>
                <a:spcPts val="1200"/>
              </a:spcBef>
            </a:pPr>
            <a:r>
              <a:rPr lang="en-GB" sz="1400" dirty="0"/>
              <a:t>Maximise the benefits to be realised from </a:t>
            </a:r>
            <a:r>
              <a:rPr lang="en-GB" sz="1400" dirty="0" smtClean="0"/>
              <a:t>projects.</a:t>
            </a:r>
            <a:endParaRPr lang="en-GB" sz="1400" dirty="0"/>
          </a:p>
          <a:p>
            <a:pPr lvl="0">
              <a:spcBef>
                <a:spcPts val="1200"/>
              </a:spcBef>
            </a:pPr>
            <a:r>
              <a:rPr lang="en-GB" sz="1400" dirty="0"/>
              <a:t>Assure the continued development of the </a:t>
            </a:r>
            <a:r>
              <a:rPr lang="en-GB" sz="1400" dirty="0" smtClean="0"/>
              <a:t>organisation.</a:t>
            </a:r>
            <a:endParaRPr lang="en-GB" sz="1400" dirty="0"/>
          </a:p>
        </p:txBody>
      </p:sp>
    </p:spTree>
    <p:extLst>
      <p:ext uri="{BB962C8B-B14F-4D97-AF65-F5344CB8AC3E}">
        <p14:creationId xmlns:p14="http://schemas.microsoft.com/office/powerpoint/2010/main" xmlns="" val="938232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858002" y="3570891"/>
            <a:ext cx="1743473" cy="638254"/>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667240" y="1568670"/>
            <a:ext cx="6419360" cy="2144110"/>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479413" y="914943"/>
            <a:ext cx="7406629" cy="2380050"/>
          </a:xfrm>
          <a:prstGeom prst="roundRect">
            <a:avLst>
              <a:gd name="adj" fmla="val 3940"/>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953040" y="2046405"/>
            <a:ext cx="6933002" cy="1200329"/>
          </a:xfrm>
          <a:prstGeom prst="rect">
            <a:avLst/>
          </a:prstGeom>
          <a:noFill/>
        </p:spPr>
        <p:txBody>
          <a:bodyPr wrap="square" rtlCol="0">
            <a:spAutoFit/>
          </a:bodyPr>
          <a:lstStyle/>
          <a:p>
            <a:r>
              <a:rPr lang="en-GB" sz="5400" baseline="30000" dirty="0" smtClean="0">
                <a:solidFill>
                  <a:schemeClr val="bg1"/>
                </a:solidFill>
              </a:rPr>
              <a:t>QUESTIONS </a:t>
            </a:r>
          </a:p>
          <a:p>
            <a:r>
              <a:rPr lang="en-GB" sz="5400" baseline="30000" dirty="0" smtClean="0">
                <a:solidFill>
                  <a:schemeClr val="bg1"/>
                </a:solidFill>
              </a:rPr>
              <a:t>AND ANSWERS?</a:t>
            </a:r>
          </a:p>
        </p:txBody>
      </p:sp>
    </p:spTree>
    <p:extLst>
      <p:ext uri="{BB962C8B-B14F-4D97-AF65-F5344CB8AC3E}">
        <p14:creationId xmlns:p14="http://schemas.microsoft.com/office/powerpoint/2010/main" xmlns="" val="487480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smtClean="0"/>
              <a:t>Contact Us</a:t>
            </a:r>
            <a:endParaRPr lang="en-GB" dirty="0"/>
          </a:p>
        </p:txBody>
      </p:sp>
      <p:sp>
        <p:nvSpPr>
          <p:cNvPr id="4" name="Text Placeholder 3"/>
          <p:cNvSpPr>
            <a:spLocks noGrp="1"/>
          </p:cNvSpPr>
          <p:nvPr>
            <p:ph type="body" sz="quarter" idx="20"/>
          </p:nvPr>
        </p:nvSpPr>
        <p:spPr>
          <a:xfrm>
            <a:off x="1844081" y="2094613"/>
            <a:ext cx="2440583" cy="435936"/>
          </a:xfrm>
        </p:spPr>
        <p:txBody>
          <a:bodyPr/>
          <a:lstStyle/>
          <a:p>
            <a:r>
              <a:rPr lang="en-GB" sz="1000" dirty="0" smtClean="0"/>
              <a:t>+44 (0) 7776 301602</a:t>
            </a:r>
          </a:p>
          <a:p>
            <a:r>
              <a:rPr lang="en-GB" sz="1000" dirty="0"/>
              <a:t>a</a:t>
            </a:r>
            <a:r>
              <a:rPr lang="en-GB" sz="1000" dirty="0" smtClean="0"/>
              <a:t>ndy.murray@rsmuk.com</a:t>
            </a:r>
          </a:p>
          <a:p>
            <a:endParaRPr lang="en-GB" dirty="0"/>
          </a:p>
        </p:txBody>
      </p:sp>
      <p:sp>
        <p:nvSpPr>
          <p:cNvPr id="6" name="Text Placeholder 5"/>
          <p:cNvSpPr>
            <a:spLocks noGrp="1"/>
          </p:cNvSpPr>
          <p:nvPr>
            <p:ph type="body" sz="quarter" idx="22"/>
          </p:nvPr>
        </p:nvSpPr>
        <p:spPr>
          <a:xfrm>
            <a:off x="1844081" y="1563638"/>
            <a:ext cx="2440583" cy="488445"/>
          </a:xfrm>
        </p:spPr>
        <p:txBody>
          <a:bodyPr/>
          <a:lstStyle/>
          <a:p>
            <a:r>
              <a:rPr lang="en-GB" dirty="0" smtClean="0"/>
              <a:t>Partner</a:t>
            </a:r>
            <a:endParaRPr lang="en-GB" dirty="0"/>
          </a:p>
        </p:txBody>
      </p:sp>
      <p:sp>
        <p:nvSpPr>
          <p:cNvPr id="12" name="Text Placeholder 11"/>
          <p:cNvSpPr>
            <a:spLocks noGrp="1"/>
          </p:cNvSpPr>
          <p:nvPr>
            <p:ph type="body" sz="quarter" idx="28"/>
          </p:nvPr>
        </p:nvSpPr>
        <p:spPr/>
        <p:txBody>
          <a:bodyPr/>
          <a:lstStyle/>
          <a:p>
            <a:endParaRPr lang="en-GB" sz="1000" dirty="0" smtClean="0"/>
          </a:p>
          <a:p>
            <a:r>
              <a:rPr lang="en-GB" sz="1000" dirty="0" smtClean="0"/>
              <a:t>+44 (0) 7800 617086</a:t>
            </a:r>
          </a:p>
          <a:p>
            <a:r>
              <a:rPr lang="en-GB" sz="1000" dirty="0" smtClean="0"/>
              <a:t>ellie.acton@rsmuk.com</a:t>
            </a:r>
            <a:endParaRPr lang="en-GB" sz="1000" dirty="0"/>
          </a:p>
          <a:p>
            <a:endParaRPr lang="en-GB" dirty="0"/>
          </a:p>
        </p:txBody>
      </p:sp>
      <p:sp>
        <p:nvSpPr>
          <p:cNvPr id="13" name="Text Placeholder 12"/>
          <p:cNvSpPr>
            <a:spLocks noGrp="1"/>
          </p:cNvSpPr>
          <p:nvPr>
            <p:ph type="body" sz="quarter" idx="29"/>
          </p:nvPr>
        </p:nvSpPr>
        <p:spPr/>
        <p:txBody>
          <a:bodyPr/>
          <a:lstStyle/>
          <a:p>
            <a:r>
              <a:rPr lang="en-GB" dirty="0" smtClean="0"/>
              <a:t>Ellie Acton</a:t>
            </a:r>
            <a:endParaRPr lang="en-GB" dirty="0"/>
          </a:p>
          <a:p>
            <a:endParaRPr lang="en-GB" dirty="0"/>
          </a:p>
        </p:txBody>
      </p:sp>
      <p:sp>
        <p:nvSpPr>
          <p:cNvPr id="14" name="Text Placeholder 13"/>
          <p:cNvSpPr>
            <a:spLocks noGrp="1"/>
          </p:cNvSpPr>
          <p:nvPr>
            <p:ph type="body" sz="quarter" idx="30"/>
          </p:nvPr>
        </p:nvSpPr>
        <p:spPr/>
        <p:txBody>
          <a:bodyPr/>
          <a:lstStyle/>
          <a:p>
            <a:r>
              <a:rPr lang="en-GB" dirty="0" smtClean="0"/>
              <a:t>Managing Consultant</a:t>
            </a:r>
            <a:endParaRPr lang="en-GB" dirty="0"/>
          </a:p>
          <a:p>
            <a:endParaRPr lang="en-GB" dirty="0"/>
          </a:p>
        </p:txBody>
      </p:sp>
      <p:sp>
        <p:nvSpPr>
          <p:cNvPr id="3" name="Picture Placeholder 2"/>
          <p:cNvSpPr>
            <a:spLocks noGrp="1"/>
          </p:cNvSpPr>
          <p:nvPr>
            <p:ph type="pic" sz="quarter" idx="14"/>
          </p:nvPr>
        </p:nvSpPr>
        <p:spPr/>
      </p:sp>
      <p:sp>
        <p:nvSpPr>
          <p:cNvPr id="7" name="Picture Placeholder 6"/>
          <p:cNvSpPr>
            <a:spLocks noGrp="1"/>
          </p:cNvSpPr>
          <p:nvPr>
            <p:ph type="pic" sz="quarter" idx="27"/>
          </p:nvPr>
        </p:nvSpPr>
        <p:spPr/>
      </p:sp>
      <p:sp>
        <p:nvSpPr>
          <p:cNvPr id="9" name="Picture Placeholder 8"/>
          <p:cNvSpPr>
            <a:spLocks noGrp="1"/>
          </p:cNvSpPr>
          <p:nvPr>
            <p:ph type="pic" sz="quarter" idx="14"/>
          </p:nvPr>
        </p:nvSpPr>
        <p:spPr/>
      </p:sp>
      <p:pic>
        <p:nvPicPr>
          <p:cNvPr id="11" name="Picture Placeholder 10"/>
          <p:cNvPicPr>
            <a:picLocks noGrp="1" noChangeAspect="1"/>
          </p:cNvPicPr>
          <p:nvPr>
            <p:ph type="pic" sz="quarter" idx="14"/>
          </p:nvPr>
        </p:nvPicPr>
        <p:blipFill>
          <a:blip r:embed="rId2" cstate="print">
            <a:extLst>
              <a:ext uri="{28A0092B-C50C-407E-A947-70E740481C1C}">
                <a14:useLocalDpi xmlns:a14="http://schemas.microsoft.com/office/drawing/2010/main" xmlns="" val="0"/>
              </a:ext>
            </a:extLst>
          </a:blip>
          <a:srcRect t="55" b="55"/>
          <a:stretch>
            <a:fillRect/>
          </a:stretch>
        </p:blipFill>
        <p:spPr/>
      </p:pic>
      <p:sp>
        <p:nvSpPr>
          <p:cNvPr id="8" name="Text Placeholder 7"/>
          <p:cNvSpPr>
            <a:spLocks noGrp="1"/>
          </p:cNvSpPr>
          <p:nvPr>
            <p:ph type="body" sz="quarter" idx="21"/>
          </p:nvPr>
        </p:nvSpPr>
        <p:spPr/>
        <p:txBody>
          <a:bodyPr/>
          <a:lstStyle/>
          <a:p>
            <a:r>
              <a:rPr lang="en-GB" dirty="0" smtClean="0"/>
              <a:t>Andy Murray</a:t>
            </a:r>
            <a:endParaRPr lang="en-GB" dirty="0"/>
          </a:p>
        </p:txBody>
      </p:sp>
      <p:pic>
        <p:nvPicPr>
          <p:cNvPr id="15" name="Picture 2" descr="Z:\Telford\Hollinswood Court\PSRoot\CLIENTS and Consultancy Hub\Consultancy Hub\CV &amp; PHOTOS\CV &amp; PHOTOS\Photos 2\Ellie Acton\Ellie Acton head and shoulders HR.jpg"/>
          <p:cNvPicPr>
            <a:picLocks noGrp="1" noChangeAspect="1" noChangeArrowheads="1"/>
          </p:cNvPicPr>
          <p:nvPr>
            <p:ph type="pic" sz="quarter" idx="27"/>
          </p:nvPr>
        </p:nvPicPr>
        <p:blipFill rotWithShape="1">
          <a:blip r:embed="rId3" cstate="print">
            <a:extLst>
              <a:ext uri="{28A0092B-C50C-407E-A947-70E740481C1C}">
                <a14:useLocalDpi xmlns:a14="http://schemas.microsoft.com/office/drawing/2010/main" xmlns="" val="0"/>
              </a:ext>
            </a:extLst>
          </a:blip>
          <a:srcRect t="55" b="55"/>
          <a:stretch/>
        </p:blipFill>
        <p:spPr bwMode="auto">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9029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noFill/>
        </p:spPr>
        <p:txBody>
          <a:bodyPr anchor="ctr">
            <a:noAutofit/>
          </a:bodyPr>
          <a:lstStyle/>
          <a:p>
            <a:r>
              <a:rPr lang="en-GB" dirty="0" smtClean="0">
                <a:solidFill>
                  <a:schemeClr val="accent2"/>
                </a:solidFill>
              </a:rPr>
              <a:t>Biography</a:t>
            </a:r>
            <a:endParaRPr lang="en-GB" dirty="0">
              <a:solidFill>
                <a:schemeClr val="accent2"/>
              </a:solidFill>
            </a:endParaRPr>
          </a:p>
        </p:txBody>
      </p:sp>
      <p:sp>
        <p:nvSpPr>
          <p:cNvPr id="12" name="Text Placeholder 5"/>
          <p:cNvSpPr>
            <a:spLocks noGrp="1"/>
          </p:cNvSpPr>
          <p:nvPr>
            <p:ph type="body" sz="quarter" idx="22"/>
          </p:nvPr>
        </p:nvSpPr>
        <p:spPr>
          <a:xfrm>
            <a:off x="3187627" y="1006725"/>
            <a:ext cx="2339067" cy="288032"/>
          </a:xfrm>
        </p:spPr>
        <p:txBody>
          <a:bodyPr/>
          <a:lstStyle/>
          <a:p>
            <a:pPr>
              <a:spcBef>
                <a:spcPts val="0"/>
              </a:spcBef>
              <a:spcAft>
                <a:spcPts val="600"/>
              </a:spcAft>
            </a:pPr>
            <a:r>
              <a:rPr lang="en-GB" b="1" dirty="0" smtClean="0"/>
              <a:t>Ellie Acton</a:t>
            </a:r>
          </a:p>
          <a:p>
            <a:pPr>
              <a:spcBef>
                <a:spcPts val="0"/>
              </a:spcBef>
              <a:spcAft>
                <a:spcPts val="600"/>
              </a:spcAft>
            </a:pPr>
            <a:r>
              <a:rPr lang="en-GB" dirty="0" smtClean="0"/>
              <a:t>Managing Consultant</a:t>
            </a:r>
            <a:endParaRPr lang="en-GB" dirty="0"/>
          </a:p>
          <a:p>
            <a:pPr>
              <a:spcBef>
                <a:spcPts val="0"/>
              </a:spcBef>
              <a:spcAft>
                <a:spcPts val="600"/>
              </a:spcAft>
            </a:pPr>
            <a:r>
              <a:rPr lang="en-GB" dirty="0" smtClean="0"/>
              <a:t>Police Sector Specialist</a:t>
            </a:r>
            <a:endParaRPr lang="en-GB" dirty="0"/>
          </a:p>
        </p:txBody>
      </p:sp>
      <p:sp>
        <p:nvSpPr>
          <p:cNvPr id="16" name="Rectangle 15"/>
          <p:cNvSpPr/>
          <p:nvPr/>
        </p:nvSpPr>
        <p:spPr>
          <a:xfrm>
            <a:off x="3266916" y="2218289"/>
            <a:ext cx="3880760" cy="2169815"/>
          </a:xfrm>
          <a:prstGeom prst="rect">
            <a:avLst/>
          </a:prstGeom>
        </p:spPr>
        <p:txBody>
          <a:bodyPr wrap="square" lIns="91430" tIns="45715" rIns="91430" bIns="45715">
            <a:spAutoFit/>
          </a:bodyPr>
          <a:lstStyle/>
          <a:p>
            <a:pPr marL="0" lvl="5">
              <a:spcAft>
                <a:spcPts val="600"/>
              </a:spcAft>
            </a:pPr>
            <a:r>
              <a:rPr lang="en-GB" sz="1000" dirty="0">
                <a:solidFill>
                  <a:srgbClr val="63666A"/>
                </a:solidFill>
              </a:rPr>
              <a:t>Ellie is a criminal justice professional with considerable experience prior to joining RSM. Since 2014, Ellie has been responsible for the effective spend of a £29m budget for Restorative Justice Services commissioned by Police and Crime Commissioners. Ellie assisted PCCs to model their service requirements enabling them to tender for commissioned services or build a partnership model with existing resources.</a:t>
            </a:r>
          </a:p>
          <a:p>
            <a:pPr marL="0" lvl="5">
              <a:spcAft>
                <a:spcPts val="600"/>
              </a:spcAft>
            </a:pPr>
            <a:r>
              <a:rPr lang="en-GB" sz="1000" dirty="0">
                <a:solidFill>
                  <a:srgbClr val="63666A"/>
                </a:solidFill>
              </a:rPr>
              <a:t>Previously Ellie worked for Cheshire Police where she had responsibilities including offender management (prolific and other priority offender scheme), establishing and managing drug testing on arrest in police custody and restorative justice both pre and post sentence. In addition she has experience in the investigation and prevention of hate crime.</a:t>
            </a:r>
            <a:endParaRPr lang="en-US" sz="1000" dirty="0">
              <a:solidFill>
                <a:srgbClr val="63666A"/>
              </a:solidFill>
            </a:endParaRPr>
          </a:p>
        </p:txBody>
      </p:sp>
      <p:pic>
        <p:nvPicPr>
          <p:cNvPr id="11" name="Picture 2" descr="Z:\Telford\Hollinswood Court\PSRoot\CLIENTS and Consultancy Hub\Consultancy Hub\CV &amp; PHOTOS\CV &amp; PHOTOS\Photos 2\Ellie Acton\Ellie Acton head and shoulders HR.jpg"/>
          <p:cNvPicPr>
            <a:picLocks noGrp="1" noChangeAspect="1" noChangeArrowheads="1"/>
          </p:cNvPicPr>
          <p:nvPr>
            <p:ph type="pic" sz="quarter" idx="14"/>
          </p:nvPr>
        </p:nvPicPr>
        <p:blipFill rotWithShape="1">
          <a:blip r:embed="rId2" cstate="print">
            <a:extLst>
              <a:ext uri="{28A0092B-C50C-407E-A947-70E740481C1C}">
                <a14:useLocalDpi xmlns:a14="http://schemas.microsoft.com/office/drawing/2010/main" xmlns="" val="0"/>
              </a:ext>
            </a:extLst>
          </a:blip>
          <a:srcRect t="55" b="55"/>
          <a:stretch/>
        </p:blipFill>
        <p:spPr bwMode="auto">
          <a:xfrm>
            <a:off x="217349" y="781344"/>
            <a:ext cx="1441450" cy="143986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8869518" y="0"/>
            <a:ext cx="263214" cy="261610"/>
          </a:xfrm>
          <a:prstGeom prst="rect">
            <a:avLst/>
          </a:prstGeom>
          <a:noFill/>
        </p:spPr>
        <p:txBody>
          <a:bodyPr wrap="none" rtlCol="0">
            <a:spAutoFit/>
          </a:bodyPr>
          <a:lstStyle/>
          <a:p>
            <a:r>
              <a:rPr lang="en-GB" sz="1100" dirty="0" smtClean="0"/>
              <a:t>6</a:t>
            </a:r>
            <a:endParaRPr lang="en-GB" sz="1100" dirty="0"/>
          </a:p>
        </p:txBody>
      </p:sp>
      <p:sp>
        <p:nvSpPr>
          <p:cNvPr id="4" name="TextBox 3"/>
          <p:cNvSpPr txBox="1"/>
          <p:nvPr/>
        </p:nvSpPr>
        <p:spPr>
          <a:xfrm>
            <a:off x="154546" y="2453425"/>
            <a:ext cx="2278188" cy="523220"/>
          </a:xfrm>
          <a:prstGeom prst="rect">
            <a:avLst/>
          </a:prstGeom>
          <a:noFill/>
        </p:spPr>
        <p:txBody>
          <a:bodyPr wrap="none" rtlCol="0">
            <a:spAutoFit/>
          </a:bodyPr>
          <a:lstStyle/>
          <a:p>
            <a:r>
              <a:rPr lang="en-GB" sz="1400" b="1" dirty="0" smtClean="0"/>
              <a:t>M</a:t>
            </a:r>
            <a:r>
              <a:rPr lang="en-GB" sz="1400" b="1" dirty="0"/>
              <a:t>:</a:t>
            </a:r>
            <a:r>
              <a:rPr lang="en-GB" sz="1400" dirty="0"/>
              <a:t> +44 (0)7800 617086 </a:t>
            </a:r>
            <a:endParaRPr lang="en-GB" sz="1400" dirty="0" smtClean="0"/>
          </a:p>
          <a:p>
            <a:r>
              <a:rPr lang="en-GB" sz="1400" b="1" dirty="0" smtClean="0"/>
              <a:t>E:</a:t>
            </a:r>
            <a:r>
              <a:rPr lang="en-GB" sz="1400" dirty="0" smtClean="0"/>
              <a:t> ellie.acton@rsmuk.com</a:t>
            </a:r>
            <a:endParaRPr lang="en-GB" sz="1400" b="1" dirty="0"/>
          </a:p>
        </p:txBody>
      </p:sp>
    </p:spTree>
    <p:extLst>
      <p:ext uri="{BB962C8B-B14F-4D97-AF65-F5344CB8AC3E}">
        <p14:creationId xmlns:p14="http://schemas.microsoft.com/office/powerpoint/2010/main" xmlns="" val="357843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Why is formal governance needed?</a:t>
            </a:r>
            <a:endParaRPr lang="en-GB" dirty="0"/>
          </a:p>
        </p:txBody>
      </p:sp>
      <p:sp>
        <p:nvSpPr>
          <p:cNvPr id="2" name="Content Placeholder 1"/>
          <p:cNvSpPr>
            <a:spLocks noGrp="1"/>
          </p:cNvSpPr>
          <p:nvPr>
            <p:ph idx="16"/>
          </p:nvPr>
        </p:nvSpPr>
        <p:spPr>
          <a:xfrm>
            <a:off x="1807504" y="798576"/>
            <a:ext cx="6976392" cy="3980688"/>
          </a:xfrm>
        </p:spPr>
        <p:txBody>
          <a:bodyPr>
            <a:noAutofit/>
          </a:bodyPr>
          <a:lstStyle/>
          <a:p>
            <a:pPr marL="0" lvl="0" indent="0">
              <a:spcBef>
                <a:spcPts val="1200"/>
              </a:spcBef>
              <a:buNone/>
            </a:pPr>
            <a:r>
              <a:rPr lang="en-GB" sz="1800" b="1" dirty="0"/>
              <a:t>Benefits of adopting a formal approach</a:t>
            </a:r>
          </a:p>
          <a:p>
            <a:pPr lvl="0">
              <a:spcBef>
                <a:spcPts val="1200"/>
              </a:spcBef>
            </a:pPr>
            <a:r>
              <a:rPr lang="en-GB" sz="1400" dirty="0"/>
              <a:t>Assurance that robust governance requirements are applied across the projects managed in your </a:t>
            </a:r>
            <a:r>
              <a:rPr lang="en-GB" sz="1400" dirty="0" smtClean="0"/>
              <a:t>organisation.</a:t>
            </a:r>
            <a:endParaRPr lang="en-GB" sz="1400" dirty="0"/>
          </a:p>
          <a:p>
            <a:pPr lvl="0">
              <a:spcBef>
                <a:spcPts val="1200"/>
              </a:spcBef>
            </a:pPr>
            <a:r>
              <a:rPr lang="en-GB" sz="1400" dirty="0"/>
              <a:t>Optimise your portfolio of </a:t>
            </a:r>
            <a:r>
              <a:rPr lang="en-GB" sz="1400" dirty="0" smtClean="0"/>
              <a:t>projects.</a:t>
            </a:r>
            <a:endParaRPr lang="en-GB" sz="1400" dirty="0"/>
          </a:p>
          <a:p>
            <a:pPr lvl="0">
              <a:spcBef>
                <a:spcPts val="1200"/>
              </a:spcBef>
            </a:pPr>
            <a:r>
              <a:rPr lang="en-GB" sz="1400" dirty="0"/>
              <a:t>Avoid many of the common failures in project and programme </a:t>
            </a:r>
            <a:r>
              <a:rPr lang="en-GB" sz="1400" dirty="0" smtClean="0"/>
              <a:t>performance.</a:t>
            </a:r>
            <a:endParaRPr lang="en-GB" sz="1400" dirty="0"/>
          </a:p>
          <a:p>
            <a:pPr lvl="0">
              <a:spcBef>
                <a:spcPts val="1200"/>
              </a:spcBef>
            </a:pPr>
            <a:r>
              <a:rPr lang="en-GB" sz="1400" dirty="0"/>
              <a:t>Improve relationships with staff, customers and </a:t>
            </a:r>
            <a:r>
              <a:rPr lang="en-GB" sz="1400" dirty="0" smtClean="0"/>
              <a:t>suppliers.</a:t>
            </a:r>
            <a:endParaRPr lang="en-GB" sz="1400" dirty="0"/>
          </a:p>
          <a:p>
            <a:pPr lvl="0">
              <a:spcBef>
                <a:spcPts val="1200"/>
              </a:spcBef>
            </a:pPr>
            <a:r>
              <a:rPr lang="en-GB" sz="1400" dirty="0"/>
              <a:t>Minimise risks to the organisation arising from </a:t>
            </a:r>
            <a:r>
              <a:rPr lang="en-GB" sz="1400" dirty="0" smtClean="0"/>
              <a:t>projects.</a:t>
            </a:r>
            <a:endParaRPr lang="en-GB" sz="1400" dirty="0"/>
          </a:p>
          <a:p>
            <a:pPr lvl="0">
              <a:spcBef>
                <a:spcPts val="1200"/>
              </a:spcBef>
            </a:pPr>
            <a:r>
              <a:rPr lang="en-GB" sz="1400" dirty="0"/>
              <a:t>Maximise the benefits to be realised from </a:t>
            </a:r>
            <a:r>
              <a:rPr lang="en-GB" sz="1400" dirty="0" smtClean="0"/>
              <a:t>projects.</a:t>
            </a:r>
            <a:endParaRPr lang="en-GB" sz="1400" dirty="0"/>
          </a:p>
          <a:p>
            <a:pPr lvl="0">
              <a:spcBef>
                <a:spcPts val="1200"/>
              </a:spcBef>
            </a:pPr>
            <a:r>
              <a:rPr lang="en-GB" sz="1400" dirty="0"/>
              <a:t>Assure the continued development of the </a:t>
            </a:r>
            <a:r>
              <a:rPr lang="en-GB" sz="1400" dirty="0" smtClean="0"/>
              <a:t>organisation.</a:t>
            </a:r>
            <a:endParaRPr lang="en-GB" sz="1400" dirty="0"/>
          </a:p>
        </p:txBody>
      </p:sp>
    </p:spTree>
    <p:extLst>
      <p:ext uri="{BB962C8B-B14F-4D97-AF65-F5344CB8AC3E}">
        <p14:creationId xmlns:p14="http://schemas.microsoft.com/office/powerpoint/2010/main" xmlns="" val="318567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GB" dirty="0" smtClean="0"/>
              <a:t>Project/programme governance</a:t>
            </a:r>
            <a:endParaRPr lang="en-GB" dirty="0"/>
          </a:p>
        </p:txBody>
      </p:sp>
      <p:graphicFrame>
        <p:nvGraphicFramePr>
          <p:cNvPr id="8" name="Diagram 7"/>
          <p:cNvGraphicFramePr/>
          <p:nvPr>
            <p:extLst>
              <p:ext uri="{D42A27DB-BD31-4B8C-83A1-F6EECF244321}">
                <p14:modId xmlns:p14="http://schemas.microsoft.com/office/powerpoint/2010/main" xmlns="" val="3384845934"/>
              </p:ext>
            </p:extLst>
          </p:nvPr>
        </p:nvGraphicFramePr>
        <p:xfrm>
          <a:off x="259929" y="883786"/>
          <a:ext cx="5829708" cy="3561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6170531" y="953741"/>
            <a:ext cx="2856591" cy="1200329"/>
          </a:xfrm>
          <a:prstGeom prst="rect">
            <a:avLst/>
          </a:prstGeom>
        </p:spPr>
        <p:txBody>
          <a:bodyPr wrap="square">
            <a:spAutoFit/>
          </a:bodyPr>
          <a:lstStyle/>
          <a:p>
            <a:r>
              <a:rPr lang="en-GB" dirty="0" smtClean="0"/>
              <a:t>For project governance, the </a:t>
            </a:r>
            <a:r>
              <a:rPr lang="en-GB" dirty="0"/>
              <a:t>quality and transparency of decision making is key. </a:t>
            </a:r>
          </a:p>
        </p:txBody>
      </p:sp>
    </p:spTree>
    <p:extLst>
      <p:ext uri="{BB962C8B-B14F-4D97-AF65-F5344CB8AC3E}">
        <p14:creationId xmlns:p14="http://schemas.microsoft.com/office/powerpoint/2010/main" xmlns="" val="219998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Strategic Alignment</a:t>
            </a:r>
            <a:endParaRPr lang="en-GB" dirty="0"/>
          </a:p>
        </p:txBody>
      </p:sp>
      <p:sp>
        <p:nvSpPr>
          <p:cNvPr id="2" name="Content Placeholder 1"/>
          <p:cNvSpPr>
            <a:spLocks noGrp="1"/>
          </p:cNvSpPr>
          <p:nvPr>
            <p:ph idx="16"/>
          </p:nvPr>
        </p:nvSpPr>
        <p:spPr>
          <a:xfrm>
            <a:off x="1844080" y="961898"/>
            <a:ext cx="6976392" cy="2951163"/>
          </a:xfrm>
        </p:spPr>
        <p:txBody>
          <a:bodyPr>
            <a:noAutofit/>
          </a:bodyPr>
          <a:lstStyle/>
          <a:p>
            <a:pPr marL="0" indent="0">
              <a:spcBef>
                <a:spcPts val="900"/>
              </a:spcBef>
              <a:buNone/>
            </a:pPr>
            <a:r>
              <a:rPr lang="en-GB" sz="1800" b="1" dirty="0" smtClean="0"/>
              <a:t>Requirement</a:t>
            </a:r>
          </a:p>
          <a:p>
            <a:pPr lvl="1">
              <a:spcBef>
                <a:spcPts val="900"/>
              </a:spcBef>
              <a:buFont typeface="Arial" panose="020B0604020202020204" pitchFamily="34" charset="0"/>
              <a:buChar char="•"/>
            </a:pPr>
            <a:r>
              <a:rPr lang="en-GB" sz="1400" dirty="0" smtClean="0"/>
              <a:t>Engage with stakeholders to define the organisational purpose and objectives and how the project contributes.</a:t>
            </a:r>
            <a:endParaRPr lang="en-GB" sz="1100" dirty="0" smtClean="0"/>
          </a:p>
          <a:p>
            <a:pPr marL="0" indent="0">
              <a:spcBef>
                <a:spcPts val="900"/>
              </a:spcBef>
              <a:buNone/>
            </a:pPr>
            <a:r>
              <a:rPr lang="en-GB" sz="1800" b="1" dirty="0" smtClean="0"/>
              <a:t>Why </a:t>
            </a:r>
            <a:r>
              <a:rPr lang="en-GB" sz="1800" b="1" dirty="0"/>
              <a:t>Important</a:t>
            </a:r>
          </a:p>
          <a:p>
            <a:pPr lvl="1">
              <a:spcBef>
                <a:spcPts val="900"/>
              </a:spcBef>
              <a:buFont typeface="Arial" panose="020B0604020202020204" pitchFamily="34" charset="0"/>
              <a:buChar char="•"/>
            </a:pPr>
            <a:r>
              <a:rPr lang="en-GB" sz="1400" dirty="0"/>
              <a:t>Ensures the organisation is doing the right </a:t>
            </a:r>
            <a:r>
              <a:rPr lang="en-GB" sz="1400" dirty="0" smtClean="0"/>
              <a:t>projects.</a:t>
            </a:r>
            <a:endParaRPr lang="en-GB" sz="1400" dirty="0"/>
          </a:p>
          <a:p>
            <a:pPr lvl="1">
              <a:spcBef>
                <a:spcPts val="900"/>
              </a:spcBef>
              <a:buFont typeface="Arial" panose="020B0604020202020204" pitchFamily="34" charset="0"/>
              <a:buChar char="•"/>
            </a:pPr>
            <a:r>
              <a:rPr lang="en-GB" sz="1400" dirty="0"/>
              <a:t>By right projects we mean those that are in the best interest of the organisation’s </a:t>
            </a:r>
            <a:r>
              <a:rPr lang="en-GB" sz="1400" dirty="0" smtClean="0"/>
              <a:t>shareholders/stakeholders.</a:t>
            </a:r>
            <a:endParaRPr lang="en-GB" sz="1400" dirty="0"/>
          </a:p>
          <a:p>
            <a:pPr lvl="1">
              <a:spcBef>
                <a:spcPts val="900"/>
              </a:spcBef>
              <a:buFont typeface="Arial" panose="020B0604020202020204" pitchFamily="34" charset="0"/>
              <a:buChar char="•"/>
            </a:pPr>
            <a:r>
              <a:rPr lang="en-GB" sz="1400" dirty="0"/>
              <a:t>Enables performance to be </a:t>
            </a:r>
            <a:r>
              <a:rPr lang="en-GB" sz="1400" dirty="0" smtClean="0"/>
              <a:t>measured.</a:t>
            </a:r>
            <a:endParaRPr lang="en-GB" sz="2400" dirty="0"/>
          </a:p>
          <a:p>
            <a:pPr marL="0" indent="0">
              <a:spcBef>
                <a:spcPts val="900"/>
              </a:spcBef>
              <a:buNone/>
            </a:pPr>
            <a:r>
              <a:rPr lang="en-GB" sz="1800" b="1" dirty="0"/>
              <a:t>Considerations</a:t>
            </a:r>
          </a:p>
          <a:p>
            <a:pPr lvl="1">
              <a:spcBef>
                <a:spcPts val="900"/>
              </a:spcBef>
              <a:buFont typeface="Arial" panose="020B0604020202020204" pitchFamily="34" charset="0"/>
              <a:buChar char="•"/>
            </a:pPr>
            <a:r>
              <a:rPr lang="en-GB" sz="1400" dirty="0"/>
              <a:t>You need to know your corporate objectives and their </a:t>
            </a:r>
            <a:r>
              <a:rPr lang="en-GB" sz="1400" dirty="0" smtClean="0"/>
              <a:t>priority.</a:t>
            </a:r>
            <a:endParaRPr lang="en-GB" sz="1400" dirty="0"/>
          </a:p>
        </p:txBody>
      </p:sp>
    </p:spTree>
    <p:extLst>
      <p:ext uri="{BB962C8B-B14F-4D97-AF65-F5344CB8AC3E}">
        <p14:creationId xmlns:p14="http://schemas.microsoft.com/office/powerpoint/2010/main" xmlns="" val="3503308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Delegating Authority</a:t>
            </a:r>
            <a:endParaRPr lang="en-GB" dirty="0"/>
          </a:p>
        </p:txBody>
      </p:sp>
      <p:sp>
        <p:nvSpPr>
          <p:cNvPr id="2" name="Content Placeholder 1"/>
          <p:cNvSpPr>
            <a:spLocks noGrp="1"/>
          </p:cNvSpPr>
          <p:nvPr>
            <p:ph idx="16"/>
          </p:nvPr>
        </p:nvSpPr>
        <p:spPr>
          <a:xfrm>
            <a:off x="1844080" y="961898"/>
            <a:ext cx="6976392" cy="2951163"/>
          </a:xfrm>
        </p:spPr>
        <p:txBody>
          <a:bodyPr>
            <a:noAutofit/>
          </a:bodyPr>
          <a:lstStyle/>
          <a:p>
            <a:pPr marL="0" indent="0">
              <a:spcBef>
                <a:spcPts val="900"/>
              </a:spcBef>
              <a:buNone/>
            </a:pPr>
            <a:r>
              <a:rPr lang="en-GB" sz="1800" b="1" dirty="0"/>
              <a:t>Requirement</a:t>
            </a:r>
          </a:p>
          <a:p>
            <a:pPr lvl="1">
              <a:spcBef>
                <a:spcPts val="900"/>
              </a:spcBef>
              <a:buFont typeface="Arial" panose="020B0604020202020204" pitchFamily="34" charset="0"/>
              <a:buChar char="•"/>
            </a:pPr>
            <a:r>
              <a:rPr lang="en-GB" sz="1400" dirty="0"/>
              <a:t>Define where decisions can be most effectively </a:t>
            </a:r>
            <a:r>
              <a:rPr lang="en-GB" sz="1400" dirty="0" smtClean="0"/>
              <a:t>made.</a:t>
            </a:r>
            <a:endParaRPr lang="en-GB" sz="1400" dirty="0"/>
          </a:p>
          <a:p>
            <a:pPr marL="0" indent="0">
              <a:spcBef>
                <a:spcPts val="900"/>
              </a:spcBef>
              <a:buNone/>
            </a:pPr>
            <a:r>
              <a:rPr lang="en-GB" sz="1800" b="1" dirty="0"/>
              <a:t>Why Important</a:t>
            </a:r>
          </a:p>
          <a:p>
            <a:pPr lvl="1">
              <a:spcBef>
                <a:spcPts val="900"/>
              </a:spcBef>
              <a:buFont typeface="Arial" panose="020B0604020202020204" pitchFamily="34" charset="0"/>
              <a:buChar char="•"/>
            </a:pPr>
            <a:r>
              <a:rPr lang="en-GB" sz="1400" dirty="0"/>
              <a:t>Decisions should be made at an appropriate level within an </a:t>
            </a:r>
            <a:r>
              <a:rPr lang="en-GB" sz="1400" dirty="0" smtClean="0"/>
              <a:t>organisation.</a:t>
            </a:r>
            <a:endParaRPr lang="en-GB" sz="1400" dirty="0"/>
          </a:p>
          <a:p>
            <a:pPr lvl="1">
              <a:spcBef>
                <a:spcPts val="900"/>
              </a:spcBef>
              <a:buFont typeface="Arial" panose="020B0604020202020204" pitchFamily="34" charset="0"/>
              <a:buChar char="•"/>
            </a:pPr>
            <a:r>
              <a:rPr lang="en-GB" sz="1400" dirty="0"/>
              <a:t>It should be clear who should make what type of </a:t>
            </a:r>
            <a:r>
              <a:rPr lang="en-GB" sz="1400" dirty="0" smtClean="0"/>
              <a:t>decisions.</a:t>
            </a:r>
            <a:endParaRPr lang="en-GB" sz="1400" dirty="0"/>
          </a:p>
          <a:p>
            <a:pPr lvl="1">
              <a:spcBef>
                <a:spcPts val="900"/>
              </a:spcBef>
              <a:buFont typeface="Arial" panose="020B0604020202020204" pitchFamily="34" charset="0"/>
              <a:buChar char="•"/>
            </a:pPr>
            <a:r>
              <a:rPr lang="en-GB" sz="1400" dirty="0"/>
              <a:t>Everyone should be held to account by </a:t>
            </a:r>
            <a:r>
              <a:rPr lang="en-GB" sz="1400" dirty="0" smtClean="0"/>
              <a:t>someone.</a:t>
            </a:r>
            <a:endParaRPr lang="en-GB" sz="1400" dirty="0"/>
          </a:p>
          <a:p>
            <a:pPr marL="0" indent="0">
              <a:spcBef>
                <a:spcPts val="900"/>
              </a:spcBef>
              <a:buNone/>
            </a:pPr>
            <a:r>
              <a:rPr lang="en-GB" sz="1800" b="1" dirty="0"/>
              <a:t>Considerations</a:t>
            </a:r>
          </a:p>
          <a:p>
            <a:pPr lvl="1">
              <a:spcBef>
                <a:spcPts val="900"/>
              </a:spcBef>
              <a:buFont typeface="Wingdings" panose="05000000000000000000" pitchFamily="2" charset="2"/>
              <a:buChar char="§"/>
            </a:pPr>
            <a:r>
              <a:rPr lang="en-GB" sz="1400" dirty="0"/>
              <a:t>How does project governance integrate with corporate governance?</a:t>
            </a:r>
          </a:p>
          <a:p>
            <a:pPr lvl="1">
              <a:spcBef>
                <a:spcPts val="900"/>
              </a:spcBef>
              <a:buFont typeface="Wingdings" panose="05000000000000000000" pitchFamily="2" charset="2"/>
              <a:buChar char="§"/>
            </a:pPr>
            <a:r>
              <a:rPr lang="en-GB" sz="1400" dirty="0"/>
              <a:t>What types of authority can be delegated (hiring/buying/specifying)?</a:t>
            </a:r>
          </a:p>
          <a:p>
            <a:pPr lvl="1">
              <a:spcBef>
                <a:spcPts val="900"/>
              </a:spcBef>
              <a:buFont typeface="Wingdings" panose="05000000000000000000" pitchFamily="2" charset="2"/>
              <a:buChar char="§"/>
            </a:pPr>
            <a:r>
              <a:rPr lang="en-GB" sz="1400" dirty="0"/>
              <a:t>What’s the decision-making capacity of each layer?</a:t>
            </a:r>
          </a:p>
          <a:p>
            <a:pPr lvl="1">
              <a:spcBef>
                <a:spcPts val="900"/>
              </a:spcBef>
              <a:buFont typeface="Wingdings" panose="05000000000000000000" pitchFamily="2" charset="2"/>
              <a:buChar char="§"/>
            </a:pPr>
            <a:r>
              <a:rPr lang="en-GB" sz="1400" dirty="0"/>
              <a:t>Implications of group </a:t>
            </a:r>
            <a:r>
              <a:rPr lang="en-GB" sz="1400" dirty="0" smtClean="0"/>
              <a:t>decision-making.</a:t>
            </a:r>
            <a:endParaRPr lang="en-GB" sz="1400" dirty="0"/>
          </a:p>
        </p:txBody>
      </p:sp>
    </p:spTree>
    <p:extLst>
      <p:ext uri="{BB962C8B-B14F-4D97-AF65-F5344CB8AC3E}">
        <p14:creationId xmlns:p14="http://schemas.microsoft.com/office/powerpoint/2010/main" xmlns="" val="1551075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Reporting</a:t>
            </a:r>
            <a:endParaRPr lang="en-GB" dirty="0"/>
          </a:p>
        </p:txBody>
      </p:sp>
      <p:sp>
        <p:nvSpPr>
          <p:cNvPr id="2" name="Content Placeholder 1"/>
          <p:cNvSpPr>
            <a:spLocks noGrp="1"/>
          </p:cNvSpPr>
          <p:nvPr>
            <p:ph idx="16"/>
          </p:nvPr>
        </p:nvSpPr>
        <p:spPr>
          <a:xfrm>
            <a:off x="1807504" y="798576"/>
            <a:ext cx="6976392" cy="3980688"/>
          </a:xfrm>
        </p:spPr>
        <p:txBody>
          <a:bodyPr>
            <a:noAutofit/>
          </a:bodyPr>
          <a:lstStyle/>
          <a:p>
            <a:pPr marL="0" indent="0">
              <a:spcBef>
                <a:spcPts val="900"/>
              </a:spcBef>
              <a:buNone/>
            </a:pPr>
            <a:r>
              <a:rPr lang="en-GB" sz="1800" b="1" dirty="0"/>
              <a:t>Requirement</a:t>
            </a:r>
          </a:p>
          <a:p>
            <a:pPr lvl="1">
              <a:spcBef>
                <a:spcPts val="900"/>
              </a:spcBef>
              <a:buFont typeface="Arial" panose="020B0604020202020204" pitchFamily="34" charset="0"/>
              <a:buChar char="•"/>
            </a:pPr>
            <a:r>
              <a:rPr lang="en-GB" sz="1400" dirty="0"/>
              <a:t>Ensure transparency of decisions and actions and report their </a:t>
            </a:r>
            <a:r>
              <a:rPr lang="en-GB" sz="1400" dirty="0" smtClean="0"/>
              <a:t>outcome.</a:t>
            </a:r>
            <a:endParaRPr lang="en-GB" sz="1400" dirty="0"/>
          </a:p>
          <a:p>
            <a:pPr marL="0" indent="0">
              <a:spcBef>
                <a:spcPts val="900"/>
              </a:spcBef>
              <a:buNone/>
            </a:pPr>
            <a:r>
              <a:rPr lang="en-GB" sz="1800" b="1" dirty="0"/>
              <a:t>Why Important</a:t>
            </a:r>
          </a:p>
          <a:p>
            <a:pPr lvl="1">
              <a:buFont typeface="Arial" panose="020B0604020202020204" pitchFamily="34" charset="0"/>
              <a:buChar char="•"/>
            </a:pPr>
            <a:r>
              <a:rPr lang="en-GB" sz="1400" dirty="0"/>
              <a:t>An essential element of good governance is that those who are delegated authority should:</a:t>
            </a:r>
          </a:p>
          <a:p>
            <a:pPr lvl="2">
              <a:buFont typeface="Wingdings" panose="05000000000000000000" pitchFamily="2" charset="2"/>
              <a:buChar char="ü"/>
            </a:pPr>
            <a:r>
              <a:rPr lang="en-GB" sz="1400" dirty="0"/>
              <a:t>report if there are any conflicts of interest which may affect </a:t>
            </a:r>
            <a:r>
              <a:rPr lang="en-GB" sz="1400" dirty="0" smtClean="0"/>
              <a:t>decisions and </a:t>
            </a:r>
            <a:r>
              <a:rPr lang="en-GB" sz="1400" dirty="0"/>
              <a:t>actions they undertake using the authority they have been </a:t>
            </a:r>
            <a:r>
              <a:rPr lang="en-GB" sz="1400" dirty="0" smtClean="0"/>
              <a:t>granted;</a:t>
            </a:r>
            <a:endParaRPr lang="en-GB" sz="1400" dirty="0"/>
          </a:p>
          <a:p>
            <a:pPr lvl="2">
              <a:buFont typeface="Wingdings" panose="05000000000000000000" pitchFamily="2" charset="2"/>
              <a:buChar char="ü"/>
            </a:pPr>
            <a:r>
              <a:rPr lang="en-GB" sz="1400" dirty="0"/>
              <a:t>periodically report progress against the responsibilities delegated to </a:t>
            </a:r>
            <a:r>
              <a:rPr lang="en-GB" sz="1400" dirty="0" smtClean="0"/>
              <a:t>them;</a:t>
            </a:r>
            <a:endParaRPr lang="en-GB" sz="1400" dirty="0"/>
          </a:p>
          <a:p>
            <a:pPr lvl="2">
              <a:buFont typeface="Wingdings" panose="05000000000000000000" pitchFamily="2" charset="2"/>
              <a:buChar char="ü"/>
            </a:pPr>
            <a:r>
              <a:rPr lang="en-GB" sz="1400" dirty="0"/>
              <a:t>report if they are unable to meet their responsibilities within the authority they have been granted</a:t>
            </a:r>
            <a:r>
              <a:rPr lang="en-GB" sz="1400" dirty="0" smtClean="0"/>
              <a:t>.</a:t>
            </a:r>
            <a:endParaRPr lang="en-GB" sz="1400" dirty="0"/>
          </a:p>
          <a:p>
            <a:pPr marL="0" indent="0">
              <a:spcBef>
                <a:spcPts val="900"/>
              </a:spcBef>
              <a:buNone/>
            </a:pPr>
            <a:r>
              <a:rPr lang="en-GB" sz="1800" b="1" dirty="0"/>
              <a:t>Considerations</a:t>
            </a:r>
          </a:p>
          <a:p>
            <a:pPr lvl="1">
              <a:buFont typeface="Arial" panose="020B0604020202020204" pitchFamily="34" charset="0"/>
              <a:buChar char="•"/>
            </a:pPr>
            <a:r>
              <a:rPr lang="en-GB" sz="1400" dirty="0"/>
              <a:t>How does project reporting integrate with corporate reporting?</a:t>
            </a:r>
          </a:p>
          <a:p>
            <a:pPr lvl="1">
              <a:buFont typeface="Arial" panose="020B0604020202020204" pitchFamily="34" charset="0"/>
              <a:buChar char="•"/>
            </a:pPr>
            <a:r>
              <a:rPr lang="en-GB" sz="1400" dirty="0"/>
              <a:t>What’s the minimum information that each layer needs in order to:</a:t>
            </a:r>
          </a:p>
          <a:p>
            <a:pPr lvl="2">
              <a:buFont typeface="Wingdings" panose="05000000000000000000" pitchFamily="2" charset="2"/>
              <a:buChar char="ü"/>
            </a:pPr>
            <a:r>
              <a:rPr lang="en-GB" sz="1400" dirty="0"/>
              <a:t>Make a </a:t>
            </a:r>
            <a:r>
              <a:rPr lang="en-GB" sz="1400" dirty="0" smtClean="0"/>
              <a:t>decision.</a:t>
            </a:r>
            <a:endParaRPr lang="en-GB" sz="1400" dirty="0"/>
          </a:p>
          <a:p>
            <a:pPr lvl="2">
              <a:buFont typeface="Wingdings" panose="05000000000000000000" pitchFamily="2" charset="2"/>
              <a:buChar char="ü"/>
            </a:pPr>
            <a:r>
              <a:rPr lang="en-GB" sz="1400" dirty="0"/>
              <a:t>Satisfy themselves the project is in </a:t>
            </a:r>
            <a:r>
              <a:rPr lang="en-GB" sz="1400" dirty="0" smtClean="0"/>
              <a:t>control.</a:t>
            </a:r>
            <a:endParaRPr lang="en-GB" sz="1400" dirty="0"/>
          </a:p>
        </p:txBody>
      </p:sp>
    </p:spTree>
    <p:extLst>
      <p:ext uri="{BB962C8B-B14F-4D97-AF65-F5344CB8AC3E}">
        <p14:creationId xmlns:p14="http://schemas.microsoft.com/office/powerpoint/2010/main" xmlns="" val="3376029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Independent Assurance</a:t>
            </a:r>
            <a:endParaRPr lang="en-GB" dirty="0"/>
          </a:p>
        </p:txBody>
      </p:sp>
      <p:sp>
        <p:nvSpPr>
          <p:cNvPr id="2" name="Content Placeholder 1"/>
          <p:cNvSpPr>
            <a:spLocks noGrp="1"/>
          </p:cNvSpPr>
          <p:nvPr>
            <p:ph idx="16"/>
          </p:nvPr>
        </p:nvSpPr>
        <p:spPr>
          <a:xfrm>
            <a:off x="1807504" y="798576"/>
            <a:ext cx="6976392" cy="3980688"/>
          </a:xfrm>
        </p:spPr>
        <p:txBody>
          <a:bodyPr>
            <a:noAutofit/>
          </a:bodyPr>
          <a:lstStyle/>
          <a:p>
            <a:pPr marL="0" indent="0">
              <a:spcBef>
                <a:spcPts val="900"/>
              </a:spcBef>
              <a:buNone/>
            </a:pPr>
            <a:r>
              <a:rPr lang="en-GB" sz="1800" b="1" dirty="0"/>
              <a:t>Requirement</a:t>
            </a:r>
          </a:p>
          <a:p>
            <a:pPr lvl="1">
              <a:spcBef>
                <a:spcPts val="900"/>
              </a:spcBef>
              <a:buFont typeface="Arial" panose="020B0604020202020204" pitchFamily="34" charset="0"/>
              <a:buChar char="•"/>
            </a:pPr>
            <a:r>
              <a:rPr lang="en-GB" sz="1400" dirty="0"/>
              <a:t>Verify through independent </a:t>
            </a:r>
            <a:r>
              <a:rPr lang="en-GB" sz="1400" dirty="0" smtClean="0"/>
              <a:t>review.</a:t>
            </a:r>
            <a:endParaRPr lang="en-GB" sz="1400" dirty="0"/>
          </a:p>
          <a:p>
            <a:pPr marL="0" indent="0">
              <a:spcBef>
                <a:spcPts val="900"/>
              </a:spcBef>
              <a:buNone/>
            </a:pPr>
            <a:r>
              <a:rPr lang="en-GB" sz="1800" b="1" dirty="0" smtClean="0"/>
              <a:t>Why </a:t>
            </a:r>
            <a:r>
              <a:rPr lang="en-GB" sz="1800" b="1" dirty="0"/>
              <a:t>Important</a:t>
            </a:r>
          </a:p>
          <a:p>
            <a:pPr lvl="1">
              <a:spcBef>
                <a:spcPts val="900"/>
              </a:spcBef>
              <a:buFont typeface="Arial" panose="020B0604020202020204" pitchFamily="34" charset="0"/>
              <a:buChar char="•"/>
            </a:pPr>
            <a:r>
              <a:rPr lang="en-GB" sz="1400" dirty="0"/>
              <a:t>Assurance enables transparency of decision-making and provides confidence to those granting authority that objectives can be met without them needing to intervene.</a:t>
            </a:r>
          </a:p>
          <a:p>
            <a:pPr lvl="1">
              <a:spcBef>
                <a:spcPts val="900"/>
              </a:spcBef>
              <a:buFont typeface="Arial" panose="020B0604020202020204" pitchFamily="34" charset="0"/>
              <a:buChar char="•"/>
            </a:pPr>
            <a:r>
              <a:rPr lang="en-GB" sz="1400" dirty="0"/>
              <a:t>Without on-going assurance, those granting authority are solely relying on the self-reporting by those they have delegated authority to. </a:t>
            </a:r>
          </a:p>
          <a:p>
            <a:pPr marL="0" indent="0">
              <a:spcBef>
                <a:spcPts val="900"/>
              </a:spcBef>
              <a:buNone/>
            </a:pPr>
            <a:r>
              <a:rPr lang="en-GB" sz="1800" b="1" dirty="0" smtClean="0"/>
              <a:t>Considerations</a:t>
            </a:r>
            <a:endParaRPr lang="en-GB" sz="1800" b="1" dirty="0"/>
          </a:p>
          <a:p>
            <a:pPr lvl="1">
              <a:spcBef>
                <a:spcPts val="900"/>
              </a:spcBef>
              <a:buFont typeface="Arial" panose="020B0604020202020204" pitchFamily="34" charset="0"/>
              <a:buChar char="•"/>
            </a:pPr>
            <a:r>
              <a:rPr lang="en-GB" sz="1400" dirty="0"/>
              <a:t>How does project assurance integrate with corporate assurance?</a:t>
            </a:r>
          </a:p>
          <a:p>
            <a:pPr lvl="1">
              <a:spcBef>
                <a:spcPts val="900"/>
              </a:spcBef>
              <a:buFont typeface="Arial" panose="020B0604020202020204" pitchFamily="34" charset="0"/>
              <a:buChar char="•"/>
            </a:pPr>
            <a:r>
              <a:rPr lang="en-GB" sz="1400" dirty="0"/>
              <a:t>Be careful assurers do not become de facto </a:t>
            </a:r>
            <a:r>
              <a:rPr lang="en-GB" sz="1400" dirty="0" smtClean="0"/>
              <a:t>approvers.</a:t>
            </a:r>
            <a:endParaRPr lang="en-GB" sz="1400" dirty="0"/>
          </a:p>
        </p:txBody>
      </p:sp>
    </p:spTree>
    <p:extLst>
      <p:ext uri="{BB962C8B-B14F-4D97-AF65-F5344CB8AC3E}">
        <p14:creationId xmlns:p14="http://schemas.microsoft.com/office/powerpoint/2010/main" xmlns="" val="357986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3"/>
          </p:nvPr>
        </p:nvSpPr>
        <p:spPr/>
        <p:txBody>
          <a:bodyPr/>
          <a:lstStyle/>
          <a:p>
            <a:r>
              <a:rPr lang="en-GB" dirty="0" smtClean="0"/>
              <a:t>Decision Gates</a:t>
            </a:r>
            <a:endParaRPr lang="en-GB" dirty="0"/>
          </a:p>
        </p:txBody>
      </p:sp>
      <p:sp>
        <p:nvSpPr>
          <p:cNvPr id="2" name="Content Placeholder 1"/>
          <p:cNvSpPr>
            <a:spLocks noGrp="1"/>
          </p:cNvSpPr>
          <p:nvPr>
            <p:ph idx="16"/>
          </p:nvPr>
        </p:nvSpPr>
        <p:spPr>
          <a:xfrm>
            <a:off x="1807504" y="798576"/>
            <a:ext cx="6976392" cy="3980688"/>
          </a:xfrm>
        </p:spPr>
        <p:txBody>
          <a:bodyPr>
            <a:noAutofit/>
          </a:bodyPr>
          <a:lstStyle/>
          <a:p>
            <a:pPr marL="0" indent="0">
              <a:spcBef>
                <a:spcPts val="900"/>
              </a:spcBef>
              <a:buNone/>
            </a:pPr>
            <a:r>
              <a:rPr lang="en-GB" sz="1800" b="1" dirty="0"/>
              <a:t>Requirement</a:t>
            </a:r>
          </a:p>
          <a:p>
            <a:pPr lvl="1">
              <a:spcBef>
                <a:spcPts val="900"/>
              </a:spcBef>
              <a:buFont typeface="Arial" panose="020B0604020202020204" pitchFamily="34" charset="0"/>
              <a:buChar char="•"/>
            </a:pPr>
            <a:r>
              <a:rPr lang="en-GB" sz="1400" dirty="0"/>
              <a:t>Define the critical decisions that are reserved for the layer </a:t>
            </a:r>
            <a:r>
              <a:rPr lang="en-GB" sz="1400" dirty="0" smtClean="0"/>
              <a:t>above.</a:t>
            </a:r>
            <a:endParaRPr lang="en-GB" sz="1400" dirty="0"/>
          </a:p>
          <a:p>
            <a:pPr marL="0" indent="0">
              <a:spcBef>
                <a:spcPts val="900"/>
              </a:spcBef>
              <a:buNone/>
            </a:pPr>
            <a:r>
              <a:rPr lang="en-GB" sz="1800" b="1" dirty="0" smtClean="0"/>
              <a:t>Why </a:t>
            </a:r>
            <a:r>
              <a:rPr lang="en-GB" sz="1800" b="1" dirty="0"/>
              <a:t>Important</a:t>
            </a:r>
          </a:p>
          <a:p>
            <a:pPr lvl="1">
              <a:spcBef>
                <a:spcPts val="900"/>
              </a:spcBef>
              <a:buFont typeface="Arial" panose="020B0604020202020204" pitchFamily="34" charset="0"/>
              <a:buChar char="•"/>
            </a:pPr>
            <a:r>
              <a:rPr lang="en-GB" sz="1400" dirty="0"/>
              <a:t>Decision gates provide a final ‘fail-safe’ if the reporting element masks the true position and any issues or weaknesses are missed by the assurance activities.</a:t>
            </a:r>
          </a:p>
          <a:p>
            <a:pPr lvl="1">
              <a:spcBef>
                <a:spcPts val="900"/>
              </a:spcBef>
              <a:buFont typeface="Arial" panose="020B0604020202020204" pitchFamily="34" charset="0"/>
              <a:buChar char="•"/>
            </a:pPr>
            <a:r>
              <a:rPr lang="en-GB" sz="1400" dirty="0"/>
              <a:t>Decision gates provide a periodic opportunity to check if the other governance elements are adequate or whether they need to be amended.</a:t>
            </a:r>
          </a:p>
          <a:p>
            <a:pPr marL="0" indent="0">
              <a:spcBef>
                <a:spcPts val="900"/>
              </a:spcBef>
              <a:buNone/>
            </a:pPr>
            <a:r>
              <a:rPr lang="en-GB" sz="1800" b="1" dirty="0" smtClean="0"/>
              <a:t>Considerations</a:t>
            </a:r>
            <a:endParaRPr lang="en-GB" sz="1800" b="1" dirty="0"/>
          </a:p>
          <a:p>
            <a:pPr lvl="1">
              <a:spcBef>
                <a:spcPts val="900"/>
              </a:spcBef>
              <a:buFont typeface="Arial" panose="020B0604020202020204" pitchFamily="34" charset="0"/>
              <a:buChar char="•"/>
            </a:pPr>
            <a:r>
              <a:rPr lang="en-GB" sz="1400" dirty="0"/>
              <a:t>Distinguish between reviews and </a:t>
            </a:r>
            <a:r>
              <a:rPr lang="en-GB" sz="1400" dirty="0" smtClean="0"/>
              <a:t>gates.</a:t>
            </a:r>
            <a:endParaRPr lang="en-GB" sz="1400" dirty="0"/>
          </a:p>
          <a:p>
            <a:pPr lvl="1">
              <a:spcBef>
                <a:spcPts val="900"/>
              </a:spcBef>
              <a:buFont typeface="Arial" panose="020B0604020202020204" pitchFamily="34" charset="0"/>
              <a:buChar char="•"/>
            </a:pPr>
            <a:r>
              <a:rPr lang="en-GB" sz="1400" dirty="0"/>
              <a:t>Assess impact of gate distance and </a:t>
            </a:r>
            <a:r>
              <a:rPr lang="en-GB" sz="1400" dirty="0" smtClean="0"/>
              <a:t>frequency. </a:t>
            </a:r>
            <a:endParaRPr lang="en-GB" sz="1400" dirty="0"/>
          </a:p>
        </p:txBody>
      </p:sp>
    </p:spTree>
    <p:extLst>
      <p:ext uri="{BB962C8B-B14F-4D97-AF65-F5344CB8AC3E}">
        <p14:creationId xmlns:p14="http://schemas.microsoft.com/office/powerpoint/2010/main" xmlns="" val="2262657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348</TotalTime>
  <Words>882</Words>
  <Application>Microsoft Office PowerPoint</Application>
  <PresentationFormat>On-screen Show (16:9)</PresentationFormat>
  <Paragraphs>122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blank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RSM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Acton Ellie</dc:creator>
  <cp:lastModifiedBy>User</cp:lastModifiedBy>
  <cp:revision>11</cp:revision>
  <dcterms:created xsi:type="dcterms:W3CDTF">2017-03-03T11:34:33Z</dcterms:created>
  <dcterms:modified xsi:type="dcterms:W3CDTF">2017-03-26T13:53:33Z</dcterms:modified>
</cp:coreProperties>
</file>