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05" r:id="rId2"/>
    <p:sldMasterId id="2147483648" r:id="rId3"/>
    <p:sldMasterId id="2147483653" r:id="rId4"/>
  </p:sldMasterIdLst>
  <p:notesMasterIdLst>
    <p:notesMasterId r:id="rId15"/>
  </p:notesMasterIdLst>
  <p:handoutMasterIdLst>
    <p:handoutMasterId r:id="rId16"/>
  </p:handoutMasterIdLst>
  <p:sldIdLst>
    <p:sldId id="306" r:id="rId5"/>
    <p:sldId id="507" r:id="rId6"/>
    <p:sldId id="575" r:id="rId7"/>
    <p:sldId id="567" r:id="rId8"/>
    <p:sldId id="568" r:id="rId9"/>
    <p:sldId id="569" r:id="rId10"/>
    <p:sldId id="572" r:id="rId11"/>
    <p:sldId id="573" r:id="rId12"/>
    <p:sldId id="556" r:id="rId13"/>
    <p:sldId id="500" r:id="rId14"/>
  </p:sldIdLst>
  <p:sldSz cx="9144000" cy="6858000" type="screen4x3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25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36BE3F-5EB6-D5AF-441B-D115516735A5}" name="Andrew Chappell" initials="AC" userId="S::andrew.chappell@psaa.co.uk::6e2e8cc9-f239-4a50-8dc9-5f74c05a60ba" providerId="AD"/>
  <p188:author id="{870FF878-017C-50B5-2A9D-D8202DFB226D}" name="Julie Sharp" initials="JS" userId="S::Julie.Sharp@psaa.co.uk::6adb59ff-2ac8-4ec6-9196-02272f038f45" providerId="AD"/>
  <p188:author id="{0B22EA8C-D20D-8054-C213-844E446FD183}" name="Tony Crawley" initials="TC" userId="S::Tony.Crawley@psaa.co.uk::cc111719-5344-4222-bcb9-8b939d56866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Chappell" initials="AC" lastIdx="39" clrIdx="0">
    <p:extLst>
      <p:ext uri="{19B8F6BF-5375-455C-9EA6-DF929625EA0E}">
        <p15:presenceInfo xmlns:p15="http://schemas.microsoft.com/office/powerpoint/2012/main" userId="S::andrew.chappell@psaa.co.uk::6e2e8cc9-f239-4a50-8dc9-5f74c05a60ba" providerId="AD"/>
      </p:ext>
    </p:extLst>
  </p:cmAuthor>
  <p:cmAuthor id="2" name="Julie Sharp" initials="JS" lastIdx="12" clrIdx="1">
    <p:extLst>
      <p:ext uri="{19B8F6BF-5375-455C-9EA6-DF929625EA0E}">
        <p15:presenceInfo xmlns:p15="http://schemas.microsoft.com/office/powerpoint/2012/main" userId="S::Julie.Sharp@psaa.co.uk::6adb59ff-2ac8-4ec6-9196-02272f038f45" providerId="AD"/>
      </p:ext>
    </p:extLst>
  </p:cmAuthor>
  <p:cmAuthor id="3" name="Julie Sharp" initials="JS [2]" lastIdx="9" clrIdx="2">
    <p:extLst>
      <p:ext uri="{19B8F6BF-5375-455C-9EA6-DF929625EA0E}">
        <p15:presenceInfo xmlns:p15="http://schemas.microsoft.com/office/powerpoint/2012/main" userId="S-1-5-21-62873138-147417396-2091147243-32485" providerId="AD"/>
      </p:ext>
    </p:extLst>
  </p:cmAuthor>
  <p:cmAuthor id="4" name="Tony Crawley" initials="TC" lastIdx="58" clrIdx="3">
    <p:extLst>
      <p:ext uri="{19B8F6BF-5375-455C-9EA6-DF929625EA0E}">
        <p15:presenceInfo xmlns:p15="http://schemas.microsoft.com/office/powerpoint/2012/main" userId="S::Tony.Crawley@psaa.co.uk::cc111719-5344-4222-bcb9-8b939d5686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236995"/>
    <a:srgbClr val="40516F"/>
    <a:srgbClr val="004C90"/>
    <a:srgbClr val="F2EBF9"/>
    <a:srgbClr val="CCEBFF"/>
    <a:srgbClr val="B6DCFF"/>
    <a:srgbClr val="99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3792" autoAdjust="0"/>
  </p:normalViewPr>
  <p:slideViewPr>
    <p:cSldViewPr snapToGrid="0" snapToObjects="1">
      <p:cViewPr varScale="1">
        <p:scale>
          <a:sx n="67" d="100"/>
          <a:sy n="67" d="100"/>
        </p:scale>
        <p:origin x="1288" y="44"/>
      </p:cViewPr>
      <p:guideLst>
        <p:guide orient="horz" pos="414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2"/>
            <a:ext cx="2949099" cy="497205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267610-D8CF-4FD6-80CD-496EEE9B96D8}" type="datetime1">
              <a:rPr lang="en-US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FC2B2FB-09AE-462E-BBD1-FA60DB5338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9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7205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8D549A-BC12-4ED3-86AD-D12F9808225D}" type="datetime1">
              <a:rPr lang="en-US"/>
              <a:pPr/>
              <a:t>3/1/2024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EFD5940-1402-4F35-8DFC-964BB9425D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9960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2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64F21-B905-2743-9F72-63F67A6A9866}" type="slidenum">
              <a:rPr lang="en-GB" altLang="en-GB" smtClean="0"/>
              <a:pPr/>
              <a:t>2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89254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64F21-B905-2743-9F72-63F67A6A9866}" type="slidenum">
              <a:rPr lang="en-GB" altLang="en-GB" smtClean="0"/>
              <a:pPr/>
              <a:t>3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95889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Angsana New" pitchFamily="18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9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2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3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88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98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80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1"/>
          <a:stretch>
            <a:fillRect/>
          </a:stretch>
        </p:blipFill>
        <p:spPr bwMode="auto">
          <a:xfrm>
            <a:off x="-3175" y="1809750"/>
            <a:ext cx="91440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7975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029" name="Picture 18" descr="cover_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827713"/>
            <a:ext cx="1825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-57150" y="0"/>
            <a:ext cx="9231313" cy="2970213"/>
          </a:xfrm>
          <a:custGeom>
            <a:avLst/>
            <a:gdLst>
              <a:gd name="T0" fmla="*/ 7807 w 9189873"/>
              <a:gd name="T1" fmla="*/ 0 h 2970306"/>
              <a:gd name="T2" fmla="*/ 9231313 w 9189873"/>
              <a:gd name="T3" fmla="*/ 0 h 2970306"/>
              <a:gd name="T4" fmla="*/ 9231313 w 9189873"/>
              <a:gd name="T5" fmla="*/ 1789057 h 2970306"/>
              <a:gd name="T6" fmla="*/ 2996820 w 9189873"/>
              <a:gd name="T7" fmla="*/ 2931409 h 2970306"/>
              <a:gd name="T8" fmla="*/ 0 w 9189873"/>
              <a:gd name="T9" fmla="*/ 2636725 h 2970306"/>
              <a:gd name="T10" fmla="*/ 7807 w 9189873"/>
              <a:gd name="T11" fmla="*/ 0 h 2970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89873"/>
              <a:gd name="T19" fmla="*/ 0 h 2970306"/>
              <a:gd name="T20" fmla="*/ 9189873 w 9189873"/>
              <a:gd name="T21" fmla="*/ 2970306 h 2970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89873" h="2970306">
                <a:moveTo>
                  <a:pt x="7772" y="0"/>
                </a:moveTo>
                <a:lnTo>
                  <a:pt x="9189873" y="0"/>
                </a:lnTo>
                <a:lnTo>
                  <a:pt x="9189873" y="1789113"/>
                </a:lnTo>
                <a:cubicBezTo>
                  <a:pt x="5915173" y="2970306"/>
                  <a:pt x="3652008" y="2925203"/>
                  <a:pt x="2983367" y="2931501"/>
                </a:cubicBezTo>
                <a:cubicBezTo>
                  <a:pt x="2397872" y="2920384"/>
                  <a:pt x="674381" y="2914574"/>
                  <a:pt x="0" y="2636808"/>
                </a:cubicBezTo>
                <a:cubicBezTo>
                  <a:pt x="2591" y="1665283"/>
                  <a:pt x="5181" y="971525"/>
                  <a:pt x="7772" y="0"/>
                </a:cubicBezTo>
                <a:close/>
              </a:path>
            </a:pathLst>
          </a:custGeom>
          <a:solidFill>
            <a:srgbClr val="23699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u="sng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77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6444" y="5842655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9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6568" y="583066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aa.co.uk/2024/02/independent-review-of-our-preparations-for-the-second-appointing-perio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al.gov.uk/about/news/new-psaa-chair-announc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aa.co.uk/publications/independent-review-of-psaas-preparations-for-the-second-appointing-period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3"/>
          <p:cNvSpPr>
            <a:spLocks noGrp="1"/>
          </p:cNvSpPr>
          <p:nvPr>
            <p:ph type="ctrTitle"/>
          </p:nvPr>
        </p:nvSpPr>
        <p:spPr>
          <a:xfrm>
            <a:off x="285750" y="155575"/>
            <a:ext cx="8548688" cy="2330450"/>
          </a:xfrm>
        </p:spPr>
        <p:txBody>
          <a:bodyPr anchor="ctr"/>
          <a:lstStyle/>
          <a:p>
            <a:r>
              <a:rPr lang="en-US" sz="4400" u="none" dirty="0"/>
              <a:t>PSAA </a:t>
            </a:r>
            <a:br>
              <a:rPr lang="en-US" sz="4400" b="0" u="none" dirty="0"/>
            </a:br>
            <a:r>
              <a:rPr lang="en-US" sz="4400" b="0" u="none" dirty="0"/>
              <a:t>SDCT Conference</a:t>
            </a:r>
          </a:p>
        </p:txBody>
      </p:sp>
      <p:sp>
        <p:nvSpPr>
          <p:cNvPr id="13315" name="Subtitle 4"/>
          <p:cNvSpPr>
            <a:spLocks noGrp="1"/>
          </p:cNvSpPr>
          <p:nvPr>
            <p:ph type="subTitle" idx="1"/>
          </p:nvPr>
        </p:nvSpPr>
        <p:spPr>
          <a:xfrm>
            <a:off x="285750" y="1830705"/>
            <a:ext cx="8550275" cy="3629025"/>
          </a:xfrm>
          <a:noFill/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endParaRPr lang="en-US" sz="3200" b="0" dirty="0"/>
          </a:p>
          <a:p>
            <a:pPr>
              <a:spcAft>
                <a:spcPct val="0"/>
              </a:spcAft>
            </a:pPr>
            <a:r>
              <a:rPr lang="en-US" sz="3200" b="0" dirty="0"/>
              <a:t>7 March 2024</a:t>
            </a:r>
          </a:p>
          <a:p>
            <a:pPr>
              <a:spcAft>
                <a:spcPct val="0"/>
              </a:spcAft>
            </a:pPr>
            <a:endParaRPr lang="en-US" sz="3200" b="0" dirty="0"/>
          </a:p>
          <a:p>
            <a:pPr>
              <a:spcAft>
                <a:spcPct val="0"/>
              </a:spcAft>
            </a:pPr>
            <a:endParaRPr lang="en-US" sz="3200" b="0" dirty="0"/>
          </a:p>
          <a:p>
            <a:pPr>
              <a:spcAft>
                <a:spcPct val="0"/>
              </a:spcAft>
            </a:pPr>
            <a:endParaRPr lang="en-US" sz="3200" b="0" dirty="0"/>
          </a:p>
          <a:p>
            <a:pPr>
              <a:spcAft>
                <a:spcPct val="0"/>
              </a:spcAft>
            </a:pPr>
            <a:endParaRPr lang="en-US" sz="3200" b="0" dirty="0"/>
          </a:p>
          <a:p>
            <a:pPr>
              <a:spcAft>
                <a:spcPct val="0"/>
              </a:spcAft>
            </a:pP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14124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 txBox="1">
            <a:spLocks noGrp="1"/>
          </p:cNvSpPr>
          <p:nvPr>
            <p:ph type="title"/>
          </p:nvPr>
        </p:nvSpPr>
        <p:spPr>
          <a:xfrm>
            <a:off x="0" y="2158433"/>
            <a:ext cx="8949220" cy="114300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>
                <a:solidFill>
                  <a:srgbClr val="236995"/>
                </a:solidFill>
              </a:defRPr>
            </a:lvl1pPr>
          </a:lstStyle>
          <a:p>
            <a:pPr algn="ctr"/>
            <a:r>
              <a:rPr lang="en-GB" sz="5063" dirty="0">
                <a:solidFill>
                  <a:schemeClr val="tx1"/>
                </a:solidFill>
                <a:sym typeface="Helvetica"/>
              </a:rPr>
              <a:t>Any Questions?</a:t>
            </a:r>
            <a:endParaRPr sz="5063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8915D1-9506-4BD5-A55D-611E1E16FB25}"/>
              </a:ext>
            </a:extLst>
          </p:cNvPr>
          <p:cNvSpPr txBox="1">
            <a:spLocks/>
          </p:cNvSpPr>
          <p:nvPr/>
        </p:nvSpPr>
        <p:spPr>
          <a:xfrm>
            <a:off x="174512" y="3569835"/>
            <a:ext cx="8774709" cy="1040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16" tIns="25716" rIns="25716" bIns="25716" anchor="ctr">
            <a:normAutofit/>
          </a:bodyPr>
          <a:lstStyle>
            <a:lvl1pPr marL="0" marR="0" indent="0" algn="l" defTabSz="8128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23699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457205" fontAlgn="auto"/>
            <a:endParaRPr lang="en-GB" sz="3263" kern="0" dirty="0">
              <a:solidFill>
                <a:srgbClr val="6E6E6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8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FAA0CF0-8300-4687-B1B5-4F38E59D2A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6492" y="244248"/>
            <a:ext cx="8501900" cy="944056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solidFill>
                  <a:srgbClr val="236995"/>
                </a:solidFill>
              </a:rPr>
              <a:t>Agenda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04C06-5C5B-4E7A-9F6E-BA55EB53A28A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403225" y="1297960"/>
            <a:ext cx="7750175" cy="405509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endParaRPr lang="en-GB" b="0" dirty="0">
              <a:solidFill>
                <a:srgbClr val="236995"/>
              </a:solidFill>
              <a:cs typeface="Arial" panose="020B0604020202020204" pitchFamily="34" charset="0"/>
            </a:endParaRPr>
          </a:p>
          <a:p>
            <a:pPr marL="285750"/>
            <a:r>
              <a:rPr lang="en-GB" sz="2800" b="0" dirty="0">
                <a:solidFill>
                  <a:srgbClr val="236995"/>
                </a:solidFill>
                <a:cs typeface="Arial" panose="020B0604020202020204" pitchFamily="34" charset="0"/>
              </a:rPr>
              <a:t>New Chair for PSAA</a:t>
            </a:r>
          </a:p>
          <a:p>
            <a:pPr marL="285750"/>
            <a:r>
              <a:rPr lang="en-GB" sz="2800" b="0" dirty="0">
                <a:solidFill>
                  <a:srgbClr val="236995"/>
                </a:solidFill>
                <a:cs typeface="Arial" panose="020B0604020202020204" pitchFamily="34" charset="0"/>
              </a:rPr>
              <a:t>Touchstone Renard independent report </a:t>
            </a:r>
          </a:p>
          <a:p>
            <a:pPr marL="685800" lvl="1"/>
            <a:r>
              <a:rPr lang="en-GB" sz="2800" dirty="0">
                <a:hlinkClick r:id="rId3"/>
              </a:rPr>
              <a:t>Independent review of our preparations for the second appointing period </a:t>
            </a:r>
            <a:endParaRPr lang="en-GB" sz="2800" dirty="0">
              <a:solidFill>
                <a:srgbClr val="236995"/>
              </a:solidFill>
            </a:endParaRPr>
          </a:p>
          <a:p>
            <a:pPr marL="285750"/>
            <a:r>
              <a:rPr lang="en-GB" sz="2800" b="0" dirty="0">
                <a:solidFill>
                  <a:srgbClr val="236995"/>
                </a:solidFill>
                <a:cs typeface="Arial" panose="020B0604020202020204" pitchFamily="34" charset="0"/>
              </a:rPr>
              <a:t>Contract Monitoring Reporting from 2023/24</a:t>
            </a:r>
          </a:p>
          <a:p>
            <a:pPr marL="514350" indent="-514350">
              <a:lnSpc>
                <a:spcPct val="90000"/>
              </a:lnSpc>
              <a:buAutoNum type="arabicPlain"/>
            </a:pPr>
            <a:endParaRPr lang="en-GB" b="0" dirty="0">
              <a:solidFill>
                <a:srgbClr val="236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7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FAA0CF0-8300-4687-B1B5-4F38E59D2A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6492" y="244248"/>
            <a:ext cx="8501900" cy="944056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solidFill>
                  <a:srgbClr val="236995"/>
                </a:solidFill>
              </a:rPr>
              <a:t>New Chair for PSAA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04C06-5C5B-4E7A-9F6E-BA55EB53A28A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403225" y="1297959"/>
            <a:ext cx="7750175" cy="4864715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endParaRPr lang="en-GB" b="0" dirty="0">
              <a:solidFill>
                <a:srgbClr val="236995"/>
              </a:solidFill>
              <a:cs typeface="Arial" panose="020B0604020202020204" pitchFamily="34" charset="0"/>
            </a:endParaRPr>
          </a:p>
          <a:p>
            <a:pPr marL="285750"/>
            <a:r>
              <a:rPr lang="en-GB" sz="2800" b="0" dirty="0">
                <a:solidFill>
                  <a:srgbClr val="236995"/>
                </a:solidFill>
                <a:cs typeface="Arial" panose="020B0604020202020204" pitchFamily="34" charset="0"/>
              </a:rPr>
              <a:t>Steve Freer stepping down after 9 years</a:t>
            </a:r>
          </a:p>
          <a:p>
            <a:pPr marL="285750"/>
            <a:endParaRPr lang="en-GB" sz="2800" b="0" dirty="0">
              <a:solidFill>
                <a:srgbClr val="236995"/>
              </a:solidFill>
              <a:cs typeface="Arial" panose="020B0604020202020204" pitchFamily="34" charset="0"/>
            </a:endParaRPr>
          </a:p>
          <a:p>
            <a:pPr marL="285750"/>
            <a:r>
              <a:rPr lang="en-GB" sz="2800" b="0" dirty="0">
                <a:solidFill>
                  <a:srgbClr val="236995"/>
                </a:solidFill>
                <a:cs typeface="Arial" panose="020B0604020202020204" pitchFamily="34" charset="0"/>
              </a:rPr>
              <a:t>Bill Butler appointed by LGA (</a:t>
            </a:r>
            <a:r>
              <a:rPr lang="en-GB" sz="2800" b="0" dirty="0" err="1">
                <a:solidFill>
                  <a:srgbClr val="236995"/>
                </a:solidFill>
                <a:cs typeface="Arial" panose="020B0604020202020204" pitchFamily="34" charset="0"/>
              </a:rPr>
              <a:t>IDeA</a:t>
            </a:r>
            <a:r>
              <a:rPr lang="en-GB" sz="2800" b="0">
                <a:solidFill>
                  <a:srgbClr val="236995"/>
                </a:solidFill>
                <a:cs typeface="Arial" panose="020B0604020202020204" pitchFamily="34" charset="0"/>
              </a:rPr>
              <a:t> Board)</a:t>
            </a:r>
            <a:endParaRPr lang="en-GB" sz="2800" b="0" dirty="0">
              <a:solidFill>
                <a:srgbClr val="236995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400"/>
              </a:spcBef>
            </a:pPr>
            <a:r>
              <a:rPr lang="en-GB" sz="1800" b="0" u="sng" dirty="0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LGA Press Notice</a:t>
            </a:r>
            <a:endParaRPr lang="en-GB" sz="1800" b="0" u="sng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400"/>
              </a:spcBef>
            </a:pPr>
            <a:endParaRPr lang="en-GB" sz="1800" b="0" u="sng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400"/>
              </a:spcBef>
            </a:pPr>
            <a:r>
              <a:rPr lang="en-GB" sz="1800" b="0" dirty="0">
                <a:solidFill>
                  <a:schemeClr val="tx1"/>
                </a:solidFill>
                <a:cs typeface="+mn-cs"/>
              </a:rPr>
              <a:t>Background: Non-executive Director and Chair of Finance and Investment Committee at The Law Society as well as the Non-executive Director and Chair of the Audit and Risk Committee at Gangmaster.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</a:pPr>
            <a:r>
              <a:rPr lang="en-GB" sz="1800" b="0" dirty="0">
                <a:solidFill>
                  <a:schemeClr val="tx1"/>
                </a:solidFill>
                <a:cs typeface="+mn-cs"/>
              </a:rPr>
              <a:t>Previous roles as an Independent Director of GPDF Ltd; Chief Executive of the UK Security Industry Authority and Director of Corporate Services at the Gambling Commission.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</a:pPr>
            <a:r>
              <a:rPr lang="en-GB" sz="1800" b="0" dirty="0">
                <a:solidFill>
                  <a:schemeClr val="tx1"/>
                </a:solidFill>
                <a:cs typeface="+mn-cs"/>
              </a:rPr>
              <a:t>Prior to that he was Head of Finance at the Healthcare Commission; and previously worked for the Audit Commission</a:t>
            </a:r>
          </a:p>
        </p:txBody>
      </p:sp>
    </p:spTree>
    <p:extLst>
      <p:ext uri="{BB962C8B-B14F-4D97-AF65-F5344CB8AC3E}">
        <p14:creationId xmlns:p14="http://schemas.microsoft.com/office/powerpoint/2010/main" val="64035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1E4F-9975-42B7-B654-B11B02AD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65463"/>
            <a:ext cx="8229600" cy="1637211"/>
          </a:xfrm>
        </p:spPr>
        <p:txBody>
          <a:bodyPr anchor="t" anchorCtr="0"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GB" dirty="0">
                <a:solidFill>
                  <a:srgbClr val="236995"/>
                </a:solidFill>
              </a:rPr>
              <a:t>Independent review of our preparations for the second appointing period</a:t>
            </a:r>
            <a:br>
              <a:rPr lang="en-GB" dirty="0"/>
            </a:br>
            <a:r>
              <a:rPr lang="en-GB" dirty="0">
                <a:solidFill>
                  <a:srgbClr val="236995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6999-5681-4109-9030-103D552D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619793"/>
            <a:ext cx="8229600" cy="4162699"/>
          </a:xfrm>
        </p:spPr>
        <p:txBody>
          <a:bodyPr/>
          <a:lstStyle/>
          <a:p>
            <a:pPr lvl="0"/>
            <a:r>
              <a:rPr lang="en-GB" sz="1800" dirty="0">
                <a:solidFill>
                  <a:srgbClr val="236995"/>
                </a:solidFill>
              </a:rPr>
              <a:t>Appointed Touchstone Renard in April 2023 to:</a:t>
            </a:r>
          </a:p>
          <a:p>
            <a:pPr lvl="1">
              <a:lnSpc>
                <a:spcPct val="107000"/>
              </a:lnSpc>
            </a:pPr>
            <a:r>
              <a:rPr lang="en-GB" sz="1800" dirty="0"/>
              <a:t>review, assess and comment on the effectiveness of our external communications and engagement activities</a:t>
            </a:r>
          </a:p>
          <a:p>
            <a:pPr lvl="1">
              <a:lnSpc>
                <a:spcPct val="107000"/>
              </a:lnSpc>
            </a:pPr>
            <a:r>
              <a:rPr lang="en-GB" sz="1800" dirty="0"/>
              <a:t>provide independent insight informed by external stakeholder feedback on whether we could have adopted different or better approaches to our preparations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800" dirty="0">
                <a:solidFill>
                  <a:srgbClr val="236995"/>
                </a:solidFill>
              </a:rPr>
              <a:t>Overall found that PSAA had communicated and engaged effectively throughout the project:</a:t>
            </a:r>
          </a:p>
          <a:p>
            <a:pPr lvl="1">
              <a:lnSpc>
                <a:spcPct val="107000"/>
              </a:lnSpc>
            </a:pPr>
            <a:r>
              <a:rPr lang="en-GB" sz="1800" dirty="0"/>
              <a:t>121 eligible bodies: between 82% and 92% felt PSAA had been ‘very effective’ or ‘somewhat effective’ </a:t>
            </a:r>
          </a:p>
          <a:p>
            <a:pPr lvl="1">
              <a:lnSpc>
                <a:spcPct val="107000"/>
              </a:lnSpc>
            </a:pPr>
            <a:r>
              <a:rPr lang="en-GB" sz="1800" dirty="0"/>
              <a:t>10 audit firms: most praised PSAA’s level of engagement, openness, and willingness to listen</a:t>
            </a:r>
          </a:p>
          <a:p>
            <a:pPr marL="342900" lvl="1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1800" dirty="0">
                <a:solidFill>
                  <a:srgbClr val="236995"/>
                </a:solidFill>
              </a:rPr>
              <a:t>Made recommendations for PSAA  and identified messages for the wider local audit system to consider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GB" sz="1800" b="0" i="0" u="sng" dirty="0">
                <a:solidFill>
                  <a:srgbClr val="236995"/>
                </a:solidFill>
                <a:effectLst/>
                <a:latin typeface="Arial" panose="020B0604020202020204" pitchFamily="34" charset="0"/>
                <a:hlinkClick r:id="rId2"/>
              </a:rPr>
              <a:t>Final report and a standalone Executive Summary</a:t>
            </a:r>
            <a:endParaRPr lang="en-GB" sz="1800" dirty="0">
              <a:solidFill>
                <a:srgbClr val="236995"/>
              </a:solidFill>
            </a:endParaRPr>
          </a:p>
          <a:p>
            <a:pPr marL="400050" lvl="1" indent="0">
              <a:buNone/>
            </a:pPr>
            <a:endParaRPr lang="en-GB" sz="1800" dirty="0">
              <a:solidFill>
                <a:srgbClr val="40516F"/>
              </a:solidFill>
            </a:endParaRPr>
          </a:p>
          <a:p>
            <a:pPr marL="0" indent="0">
              <a:buNone/>
            </a:pPr>
            <a:endParaRPr lang="en-GB" b="0" i="0" dirty="0">
              <a:solidFill>
                <a:srgbClr val="373151"/>
              </a:solidFill>
              <a:effectLst/>
              <a:latin typeface="National"/>
            </a:endParaRPr>
          </a:p>
        </p:txBody>
      </p:sp>
    </p:spTree>
    <p:extLst>
      <p:ext uri="{BB962C8B-B14F-4D97-AF65-F5344CB8AC3E}">
        <p14:creationId xmlns:p14="http://schemas.microsoft.com/office/powerpoint/2010/main" val="219873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1E4F-9975-42B7-B654-B11B02AD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65463"/>
            <a:ext cx="8229600" cy="1637211"/>
          </a:xfrm>
        </p:spPr>
        <p:txBody>
          <a:bodyPr anchor="t" anchorCtr="0"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GB" dirty="0">
                <a:solidFill>
                  <a:srgbClr val="236995"/>
                </a:solidFill>
              </a:rPr>
              <a:t>Independent review of our preparations for the second appointing period</a:t>
            </a:r>
            <a:br>
              <a:rPr lang="en-GB" dirty="0"/>
            </a:br>
            <a:r>
              <a:rPr lang="en-GB" dirty="0">
                <a:solidFill>
                  <a:srgbClr val="236995"/>
                </a:solidFill>
              </a:rPr>
              <a:t>Recommendations for PSAA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6999-5681-4109-9030-103D552D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706881"/>
            <a:ext cx="8444684" cy="42062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800" dirty="0">
                <a:solidFill>
                  <a:srgbClr val="236995"/>
                </a:solidFill>
              </a:rPr>
              <a:t>For eligible bodies: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develop introductory training for new s151 officers and Audit Comm Chairs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greater involvement to identify issues and suggest solutions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issue briefing slides in advance to enrich discussions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clarify role in contract monitoring / management inc. limitations</a:t>
            </a:r>
          </a:p>
          <a:p>
            <a:pPr>
              <a:spcBef>
                <a:spcPts val="800"/>
              </a:spcBef>
            </a:pPr>
            <a:r>
              <a:rPr lang="en-GB" sz="1800" dirty="0">
                <a:solidFill>
                  <a:srgbClr val="236995"/>
                </a:solidFill>
              </a:rPr>
              <a:t>For audit firms: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more tailored firm-specific market engagement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expand the information provided to reduce uncertainty</a:t>
            </a:r>
          </a:p>
          <a:p>
            <a:pPr marL="342900" lvl="1" indent="-342900">
              <a:lnSpc>
                <a:spcPct val="107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800" dirty="0">
                <a:solidFill>
                  <a:srgbClr val="236995"/>
                </a:solidFill>
              </a:rPr>
              <a:t>For wider stakeholders: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better understand what information could be shared to promote the smoother running of the whole local audit system</a:t>
            </a:r>
          </a:p>
          <a:p>
            <a:pPr marL="0" lvl="1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en-GB" sz="1800" dirty="0"/>
              <a:t>The report concluded “</a:t>
            </a:r>
            <a:r>
              <a:rPr lang="en-GB" sz="1800" i="1" dirty="0"/>
              <a:t>Broadly PSAA are already doing what they can within the limits of the current legislation and procurement rules</a:t>
            </a:r>
            <a:r>
              <a:rPr lang="en-GB" sz="1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20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1E4F-9975-42B7-B654-B11B02AD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65463"/>
            <a:ext cx="8229600" cy="1637211"/>
          </a:xfrm>
        </p:spPr>
        <p:txBody>
          <a:bodyPr anchor="t" anchorCtr="0"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GB" dirty="0">
                <a:solidFill>
                  <a:srgbClr val="236995"/>
                </a:solidFill>
              </a:rPr>
              <a:t>Independent review of our preparations for the second appointing period</a:t>
            </a:r>
            <a:br>
              <a:rPr lang="en-GB" dirty="0"/>
            </a:br>
            <a:r>
              <a:rPr lang="en-GB" dirty="0">
                <a:solidFill>
                  <a:srgbClr val="236995"/>
                </a:solidFill>
              </a:rPr>
              <a:t>Messages for the wider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6999-5681-4109-9030-103D552D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706881"/>
            <a:ext cx="8444684" cy="4206240"/>
          </a:xfrm>
        </p:spPr>
        <p:txBody>
          <a:bodyPr/>
          <a:lstStyle/>
          <a:p>
            <a:r>
              <a:rPr lang="en-GB" sz="1800" dirty="0">
                <a:solidFill>
                  <a:srgbClr val="236995"/>
                </a:solidFill>
              </a:rPr>
              <a:t>Eligible bodies favoured legislation change: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from a decision to “opt in” to “opt out” (73%)</a:t>
            </a:r>
          </a:p>
          <a:p>
            <a:pPr lvl="1">
              <a:spcBef>
                <a:spcPts val="200"/>
              </a:spcBef>
            </a:pPr>
            <a:r>
              <a:rPr lang="en-GB" sz="1800" dirty="0"/>
              <a:t>to enable local discretion to enable the Audit Comm to make decision, rather than Full Council (81%)</a:t>
            </a:r>
          </a:p>
          <a:p>
            <a:pPr lvl="1">
              <a:spcBef>
                <a:spcPts val="200"/>
              </a:spcBef>
            </a:pPr>
            <a:r>
              <a:rPr lang="en-GB" sz="1800" dirty="0"/>
              <a:t>however wider stakeholders had more mixed views on such changes</a:t>
            </a:r>
          </a:p>
          <a:p>
            <a:pPr marL="3429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GB" sz="1800" dirty="0">
                <a:solidFill>
                  <a:srgbClr val="236995"/>
                </a:solidFill>
              </a:rPr>
              <a:t>Most participants were critical of the wider local audit system: </a:t>
            </a:r>
          </a:p>
          <a:p>
            <a:pPr lvl="1">
              <a:spcBef>
                <a:spcPts val="200"/>
              </a:spcBef>
            </a:pPr>
            <a:r>
              <a:rPr lang="en-GB" sz="1800" dirty="0"/>
              <a:t>widespread agreement that the current local audit system is ‘broken’ and needs radical reform</a:t>
            </a:r>
          </a:p>
          <a:p>
            <a:pPr marL="3429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GB" sz="1800" dirty="0">
                <a:solidFill>
                  <a:srgbClr val="236995"/>
                </a:solidFill>
              </a:rPr>
              <a:t>The issues that most concerned participants were:</a:t>
            </a:r>
          </a:p>
          <a:p>
            <a:pPr lvl="1">
              <a:spcBef>
                <a:spcPts val="200"/>
              </a:spcBef>
            </a:pPr>
            <a:r>
              <a:rPr lang="en-GB" sz="1800" dirty="0"/>
              <a:t>market capacity and capability, especially Key Audit Partners </a:t>
            </a:r>
          </a:p>
          <a:p>
            <a:pPr lvl="1">
              <a:spcBef>
                <a:spcPts val="200"/>
              </a:spcBef>
            </a:pPr>
            <a:r>
              <a:rPr lang="en-GB" sz="1800" dirty="0"/>
              <a:t>delays in signing off audits and the impact of the backlog on future audits</a:t>
            </a:r>
          </a:p>
          <a:p>
            <a:pPr lvl="1">
              <a:spcBef>
                <a:spcPts val="200"/>
              </a:spcBef>
            </a:pPr>
            <a:r>
              <a:rPr lang="en-GB" sz="1800" dirty="0"/>
              <a:t>standards, regulations, and the role of local government accounts</a:t>
            </a:r>
          </a:p>
          <a:p>
            <a:pPr lvl="1">
              <a:spcBef>
                <a:spcPts val="200"/>
              </a:spcBef>
            </a:pPr>
            <a:r>
              <a:rPr lang="en-GB" sz="1800" dirty="0"/>
              <a:t>fragmentation of key roles between different entities, including PSAA</a:t>
            </a:r>
          </a:p>
          <a:p>
            <a:pPr marL="0" lvl="1" indent="0">
              <a:spcBef>
                <a:spcPts val="500"/>
              </a:spcBef>
              <a:buNone/>
            </a:pPr>
            <a:r>
              <a:rPr lang="en-GB" sz="1800" dirty="0"/>
              <a:t>TR commented “</a:t>
            </a:r>
            <a:r>
              <a:rPr lang="en-GB" sz="1800" i="1" dirty="0"/>
              <a:t>PSAA are well aware of these issues, as evidenced in their press release dated 10th October 2023:</a:t>
            </a:r>
            <a:r>
              <a:rPr lang="en-GB" sz="1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975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1E4F-9975-42B7-B654-B11B02AD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65464"/>
            <a:ext cx="8229600" cy="1097280"/>
          </a:xfrm>
        </p:spPr>
        <p:txBody>
          <a:bodyPr anchor="t" anchorCtr="0"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GB" dirty="0">
                <a:solidFill>
                  <a:srgbClr val="236995"/>
                </a:solidFill>
              </a:rPr>
              <a:t>Contract monitoring reporting from 2023/24</a:t>
            </a:r>
            <a:br>
              <a:rPr lang="en-GB" dirty="0"/>
            </a:br>
            <a:r>
              <a:rPr lang="en-GB" dirty="0">
                <a:solidFill>
                  <a:srgbClr val="236995"/>
                </a:solidFill>
              </a:rPr>
              <a:t>Backdrop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6999-5681-4109-9030-103D552D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410787"/>
            <a:ext cx="8229600" cy="4162699"/>
          </a:xfrm>
        </p:spPr>
        <p:txBody>
          <a:bodyPr/>
          <a:lstStyle/>
          <a:p>
            <a:r>
              <a:rPr lang="en-GB" sz="1800" dirty="0"/>
              <a:t>we are required in law to ‘monitor compliance by a local auditor against the contractual obligations in an audit contract’</a:t>
            </a:r>
          </a:p>
          <a:p>
            <a:pPr lvl="0"/>
            <a:r>
              <a:rPr lang="en-GB" sz="1800" dirty="0"/>
              <a:t>we are committed to ensuring that our contracted audit firms deliver to the contract, their method statements, the terms of appointment and the statement of responsibilities</a:t>
            </a:r>
          </a:p>
          <a:p>
            <a:pPr lvl="0"/>
            <a:r>
              <a:rPr lang="en-GB" sz="1800" dirty="0"/>
              <a:t>some significant contractual differences from 2023/24 (AP2) to AP1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GB" sz="1600" dirty="0"/>
              <a:t>payment milestones **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GB" sz="1600" dirty="0"/>
              <a:t>KPIs **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600" dirty="0"/>
              <a:t>review process to ensure method statements remain current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600" dirty="0"/>
              <a:t>rectification plan procedure</a:t>
            </a:r>
          </a:p>
          <a:p>
            <a:pPr>
              <a:lnSpc>
                <a:spcPct val="107000"/>
              </a:lnSpc>
            </a:pPr>
            <a:r>
              <a:rPr lang="en-GB" sz="1800" dirty="0"/>
              <a:t>continue to ground our approach in International Auditing and Assurance Standards Board’s (IAASB) Framework for Audit Quality: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GB" sz="1600" dirty="0"/>
              <a:t>adherence to professional standards and guidance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GB" sz="1600" dirty="0"/>
              <a:t>compliance with contractual requirements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GB" sz="1600" dirty="0"/>
              <a:t>relationship management (between auditors and audited bodies)</a:t>
            </a:r>
          </a:p>
          <a:p>
            <a:pPr marL="342900" lvl="1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1800" dirty="0"/>
              <a:t>continue to publish quarterly and annual reports</a:t>
            </a:r>
          </a:p>
          <a:p>
            <a:pPr marL="400050" lvl="2" indent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400050" lvl="1" indent="0">
              <a:buNone/>
            </a:pPr>
            <a:endParaRPr lang="en-GB" sz="1800" dirty="0">
              <a:solidFill>
                <a:srgbClr val="40516F"/>
              </a:solidFill>
            </a:endParaRPr>
          </a:p>
          <a:p>
            <a:pPr marL="0" indent="0">
              <a:buNone/>
            </a:pPr>
            <a:endParaRPr lang="en-GB" b="0" i="0" dirty="0">
              <a:solidFill>
                <a:srgbClr val="373151"/>
              </a:solidFill>
              <a:effectLst/>
              <a:latin typeface="Nation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EF279-8C75-65E4-E8BE-DE1BAA8E85D7}"/>
              </a:ext>
            </a:extLst>
          </p:cNvPr>
          <p:cNvSpPr txBox="1"/>
          <p:nvPr/>
        </p:nvSpPr>
        <p:spPr>
          <a:xfrm>
            <a:off x="496387" y="6415537"/>
            <a:ext cx="606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** likely to require amendment to reflect backlog solution</a:t>
            </a:r>
          </a:p>
        </p:txBody>
      </p:sp>
    </p:spTree>
    <p:extLst>
      <p:ext uri="{BB962C8B-B14F-4D97-AF65-F5344CB8AC3E}">
        <p14:creationId xmlns:p14="http://schemas.microsoft.com/office/powerpoint/2010/main" val="413772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1E4F-9975-42B7-B654-B11B02AD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65464"/>
            <a:ext cx="8229600" cy="1193074"/>
          </a:xfrm>
        </p:spPr>
        <p:txBody>
          <a:bodyPr anchor="t" anchorCtr="0"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GB" dirty="0">
                <a:solidFill>
                  <a:srgbClr val="236995"/>
                </a:solidFill>
              </a:rPr>
              <a:t>Contract monitoring reporting from 2023/24</a:t>
            </a:r>
            <a:br>
              <a:rPr lang="en-GB" dirty="0">
                <a:solidFill>
                  <a:srgbClr val="236995"/>
                </a:solidFill>
              </a:rPr>
            </a:br>
            <a:r>
              <a:rPr lang="en-GB" dirty="0">
                <a:solidFill>
                  <a:srgbClr val="236995"/>
                </a:solidFill>
              </a:rPr>
              <a:t>Annual reporting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6999-5681-4109-9030-103D552D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85" y="1358538"/>
            <a:ext cx="8444684" cy="465037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236995"/>
                </a:solidFill>
              </a:rPr>
              <a:t>Sections:</a:t>
            </a:r>
          </a:p>
          <a:p>
            <a:pPr marL="400050">
              <a:buFont typeface="+mj-lt"/>
              <a:buAutoNum type="arabicPeriod"/>
            </a:pPr>
            <a:r>
              <a:rPr lang="en-GB" sz="1800" dirty="0"/>
              <a:t>adherence to professional standards and guidance </a:t>
            </a:r>
            <a:r>
              <a:rPr lang="en-GB" sz="1800" i="1" dirty="0">
                <a:solidFill>
                  <a:srgbClr val="236995"/>
                </a:solidFill>
              </a:rPr>
              <a:t>(similar content)</a:t>
            </a:r>
          </a:p>
          <a:p>
            <a:pPr marL="400050">
              <a:buFont typeface="+mj-lt"/>
              <a:buAutoNum type="arabicPeriod"/>
            </a:pPr>
            <a:r>
              <a:rPr lang="en-GB" sz="1800" dirty="0"/>
              <a:t>compliance with contractual requirements </a:t>
            </a:r>
            <a:r>
              <a:rPr lang="en-GB" sz="1800" i="1" dirty="0">
                <a:solidFill>
                  <a:srgbClr val="236995"/>
                </a:solidFill>
              </a:rPr>
              <a:t>(to reflect new contracts)</a:t>
            </a:r>
          </a:p>
          <a:p>
            <a:pPr marL="400050">
              <a:buFont typeface="+mj-lt"/>
              <a:buAutoNum type="arabicPeriod"/>
            </a:pPr>
            <a:r>
              <a:rPr lang="en-GB" sz="1800" dirty="0"/>
              <a:t>relationship management </a:t>
            </a:r>
            <a:r>
              <a:rPr lang="en-GB" sz="1800" i="1" dirty="0">
                <a:solidFill>
                  <a:srgbClr val="236995"/>
                </a:solidFill>
              </a:rPr>
              <a:t>(opportunity to revise our approach)</a:t>
            </a:r>
          </a:p>
          <a:p>
            <a:pPr marL="0" indent="0">
              <a:buNone/>
            </a:pPr>
            <a:endParaRPr lang="en-GB" sz="1200" dirty="0">
              <a:solidFill>
                <a:srgbClr val="236995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236995"/>
                </a:solidFill>
              </a:rPr>
              <a:t>Section 2: compliance with contractual requirements 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 delivery: opinions published, specific powers and duties of auditor, objections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Compliance: insurances, information assurance, and modern slavery statement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 Statement Delivery: quality assurance and capability, resourcing/capacity, communications and social value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Performance Indicators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financial statistics such as payment milestones and fee variations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of the Review Procedure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Adhoc notifications &amp; requests: independence issues, non-audit services, extensions and data confidentiality etc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Notifiable defaults</a:t>
            </a:r>
          </a:p>
          <a:p>
            <a:pPr marL="342900" lvl="0" indent="-342900"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Complaints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i="1" dirty="0">
                <a:solidFill>
                  <a:srgbClr val="236995"/>
                </a:solidFill>
              </a:rPr>
              <a:t>Will form the basis for incremental quarterly reporting</a:t>
            </a:r>
            <a:endParaRPr lang="en-GB" sz="16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2369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2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1E4F-9975-42B7-B654-B11B02AD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65464"/>
            <a:ext cx="8229600" cy="1193074"/>
          </a:xfrm>
        </p:spPr>
        <p:txBody>
          <a:bodyPr anchor="t" anchorCtr="0"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GB" dirty="0">
                <a:solidFill>
                  <a:srgbClr val="236995"/>
                </a:solidFill>
              </a:rPr>
              <a:t>Contract monitoring reporting from 2023/24</a:t>
            </a:r>
            <a:br>
              <a:rPr lang="en-GB" dirty="0"/>
            </a:br>
            <a:r>
              <a:rPr lang="en-GB" dirty="0">
                <a:solidFill>
                  <a:srgbClr val="236995"/>
                </a:solidFill>
              </a:rPr>
              <a:t>Annual reporting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6999-5681-4109-9030-103D552D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471748"/>
            <a:ext cx="8444684" cy="465037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236995"/>
                </a:solidFill>
              </a:rPr>
              <a:t>Section 3: relationship management</a:t>
            </a:r>
          </a:p>
          <a:p>
            <a:pPr marL="0" lvl="0" indent="0">
              <a:spcBef>
                <a:spcPts val="300"/>
              </a:spcBef>
              <a:buNone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Keen to hear your views – initial thoughts today, then share with your Societies:</a:t>
            </a:r>
            <a:endParaRPr lang="en-GB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currently, we issue an annual survey that is the same for all auditors</a:t>
            </a:r>
          </a:p>
          <a:p>
            <a:pPr>
              <a:spcBef>
                <a:spcPts val="300"/>
              </a:spcBef>
            </a:pPr>
            <a:r>
              <a:rPr lang="en-GB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pportunity to rethink given new contracts and backstop dates</a:t>
            </a:r>
          </a:p>
          <a:p>
            <a:pPr marL="0" indent="0">
              <a:buNone/>
            </a:pPr>
            <a:endParaRPr lang="en-GB" sz="1200" dirty="0">
              <a:solidFill>
                <a:srgbClr val="236995"/>
              </a:solidFill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GB" sz="1800" dirty="0">
                <a:solidFill>
                  <a:srgbClr val="236995"/>
                </a:solidFill>
              </a:rPr>
              <a:t>Timing: </a:t>
            </a:r>
            <a:r>
              <a:rPr lang="en-GB" sz="1800" dirty="0"/>
              <a:t>retain as annual, or move to within 2 months of opinion delivery or VFM commentary delivery?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800" dirty="0">
                <a:solidFill>
                  <a:srgbClr val="236995"/>
                </a:solidFill>
              </a:rPr>
              <a:t>Coverage: </a:t>
            </a:r>
            <a:r>
              <a:rPr lang="en-GB" sz="1800" dirty="0"/>
              <a:t>all audited bodies every year or less frequently or random selection?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800" dirty="0">
                <a:solidFill>
                  <a:srgbClr val="236995"/>
                </a:solidFill>
              </a:rPr>
              <a:t>Method: </a:t>
            </a:r>
            <a:r>
              <a:rPr lang="en-GB" sz="1800" dirty="0"/>
              <a:t>retain standard survey or survey with some auditor-specific tailoring, focus groups, combination?</a:t>
            </a:r>
          </a:p>
          <a:p>
            <a:pPr marL="0" indent="0">
              <a:spcBef>
                <a:spcPts val="50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rgbClr val="236995"/>
                </a:solidFill>
              </a:rPr>
              <a:t>Other suggestions and ideas: </a:t>
            </a:r>
            <a:r>
              <a:rPr lang="en-GB" sz="1800" dirty="0"/>
              <a:t>???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800" dirty="0"/>
              <a:t>For audits up to 2022/23, we will issue a client survey </a:t>
            </a:r>
            <a:r>
              <a:rPr lang="en-GB" sz="18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following the proposed backstop date (30 Sept 2024), as most bodies will have received one or more opinions. Our aim is to capture views and experiences of the “Reset” phase.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8838675"/>
      </p:ext>
    </p:extLst>
  </p:cSld>
  <p:clrMapOvr>
    <a:masterClrMapping/>
  </p:clrMapOvr>
</p:sld>
</file>

<file path=ppt/theme/theme1.xml><?xml version="1.0" encoding="utf-8"?>
<a:theme xmlns:a="http://schemas.openxmlformats.org/drawingml/2006/main" name="ac_md_Powerpoint presentation - Audit Commission V6.11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6633"/>
        </a:dk1>
        <a:lt1>
          <a:srgbClr val="FFFFFF"/>
        </a:lt1>
        <a:dk2>
          <a:srgbClr val="000000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AAAAAA"/>
        </a:accent3>
        <a:accent4>
          <a:srgbClr val="DADADA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 colours">
    <a:dk1>
      <a:sysClr val="windowText" lastClr="000000"/>
    </a:dk1>
    <a:lt1>
      <a:sysClr val="window" lastClr="FFFFFF"/>
    </a:lt1>
    <a:dk2>
      <a:srgbClr val="006633"/>
    </a:dk2>
    <a:lt2>
      <a:srgbClr val="F5D400"/>
    </a:lt2>
    <a:accent1>
      <a:srgbClr val="8CD600"/>
    </a:accent1>
    <a:accent2>
      <a:srgbClr val="FF7800"/>
    </a:accent2>
    <a:accent3>
      <a:srgbClr val="004C90"/>
    </a:accent3>
    <a:accent4>
      <a:srgbClr val="0099FF"/>
    </a:accent4>
    <a:accent5>
      <a:srgbClr val="AD002B"/>
    </a:accent5>
    <a:accent6>
      <a:srgbClr val="FFFFFF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F6D626BB-AFEC-4752-AC40-92A4570C6CF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ac_md_Powerpoint presentation - Audit Commission V6.11</Template>
  <TotalTime>15055</TotalTime>
  <Words>991</Words>
  <Application>Microsoft Office PowerPoint</Application>
  <PresentationFormat>On-screen Show (4:3)</PresentationFormat>
  <Paragraphs>103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National</vt:lpstr>
      <vt:lpstr>Symbol</vt:lpstr>
      <vt:lpstr>Wingdings</vt:lpstr>
      <vt:lpstr>ac_md_Powerpoint presentation - Audit Commission V6.11</vt:lpstr>
      <vt:lpstr>Office Theme</vt:lpstr>
      <vt:lpstr>1_Office Theme</vt:lpstr>
      <vt:lpstr>PSAA  SDCT Conference</vt:lpstr>
      <vt:lpstr>Agenda</vt:lpstr>
      <vt:lpstr>New Chair for PSAA</vt:lpstr>
      <vt:lpstr>Independent review of our preparations for the second appointing period Overview</vt:lpstr>
      <vt:lpstr>Independent review of our preparations for the second appointing period Recommendations for PSAA</vt:lpstr>
      <vt:lpstr>Independent review of our preparations for the second appointing period Messages for the wider system</vt:lpstr>
      <vt:lpstr>Contract monitoring reporting from 2023/24 Backdrop</vt:lpstr>
      <vt:lpstr>Contract monitoring reporting from 2023/24 Annual reporting (1)</vt:lpstr>
      <vt:lpstr>Contract monitoring reporting from 2023/24 Annual reporting (2)</vt:lpstr>
      <vt:lpstr>Any Questions?</vt:lpstr>
    </vt:vector>
  </TitlesOfParts>
  <Company>Department for Communities and Local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Andrew.Chappell@psaa.co.uk</dc:creator>
  <cp:lastModifiedBy>Andrew Chappell</cp:lastModifiedBy>
  <cp:revision>1068</cp:revision>
  <cp:lastPrinted>2019-03-07T09:44:37Z</cp:lastPrinted>
  <dcterms:created xsi:type="dcterms:W3CDTF">2015-03-04T17:31:24Z</dcterms:created>
  <dcterms:modified xsi:type="dcterms:W3CDTF">2024-03-01T12:33:55Z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f2f28711-a79e-477a-9050-cc4d1974cc6c</vt:lpwstr>
  </property>
  <property fmtid="{D5CDD505-2E9C-101B-9397-08002B2CF9AE}" pid="3" name="bjDocumentSecurityLabel">
    <vt:lpwstr>No Marking</vt:lpwstr>
  </property>
  <property fmtid="{D5CDD505-2E9C-101B-9397-08002B2CF9AE}" pid="4" name="bjSaver">
    <vt:lpwstr>fZzpv82cg+Gfj4IGnVlmvNSKRfIX2xHt</vt:lpwstr>
  </property>
</Properties>
</file>