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2"/>
    <p:sldMasterId id="2147483648" r:id="rId3"/>
    <p:sldMasterId id="2147483653" r:id="rId4"/>
  </p:sldMasterIdLst>
  <p:notesMasterIdLst>
    <p:notesMasterId r:id="rId22"/>
  </p:notesMasterIdLst>
  <p:handoutMasterIdLst>
    <p:handoutMasterId r:id="rId23"/>
  </p:handoutMasterIdLst>
  <p:sldIdLst>
    <p:sldId id="306" r:id="rId5"/>
    <p:sldId id="508" r:id="rId6"/>
    <p:sldId id="540" r:id="rId7"/>
    <p:sldId id="524" r:id="rId8"/>
    <p:sldId id="313" r:id="rId9"/>
    <p:sldId id="371" r:id="rId10"/>
    <p:sldId id="539" r:id="rId11"/>
    <p:sldId id="488" r:id="rId12"/>
    <p:sldId id="531" r:id="rId13"/>
    <p:sldId id="533" r:id="rId14"/>
    <p:sldId id="538" r:id="rId15"/>
    <p:sldId id="534" r:id="rId16"/>
    <p:sldId id="484" r:id="rId17"/>
    <p:sldId id="535" r:id="rId18"/>
    <p:sldId id="513" r:id="rId19"/>
    <p:sldId id="530" r:id="rId20"/>
    <p:sldId id="537"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42">
          <p15:clr>
            <a:srgbClr val="A4A3A4"/>
          </p15:clr>
        </p15:guide>
        <p15:guide id="2"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2EA8C-D20D-8054-C213-844E446FD183}" name="Tony Crawley" initials="TC" userId="S::Tony.Crawley@psaa.co.uk::cc111719-5344-4222-bcb9-8b939d5686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995"/>
    <a:srgbClr val="40516F"/>
    <a:srgbClr val="F5D400"/>
    <a:srgbClr val="8CD600"/>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1" autoAdjust="0"/>
  </p:normalViewPr>
  <p:slideViewPr>
    <p:cSldViewPr snapToGrid="0" snapToObjects="1">
      <p:cViewPr varScale="1">
        <p:scale>
          <a:sx n="62" d="100"/>
          <a:sy n="62" d="100"/>
        </p:scale>
        <p:origin x="1400" y="56"/>
      </p:cViewPr>
      <p:guideLst>
        <p:guide orient="horz" pos="442"/>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3/14/2023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3/14/2023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EFD5940-1402-4F35-8DFC-964BB9425D00}" type="slidenum">
              <a:rPr lang="en-US" smtClean="0"/>
              <a:pPr/>
              <a:t>1</a:t>
            </a:fld>
            <a:endParaRPr lang="en-US"/>
          </a:p>
        </p:txBody>
      </p:sp>
    </p:spTree>
    <p:extLst>
      <p:ext uri="{BB962C8B-B14F-4D97-AF65-F5344CB8AC3E}">
        <p14:creationId xmlns:p14="http://schemas.microsoft.com/office/powerpoint/2010/main" val="154182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97868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21632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06231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HelveticaNeueLT Std Bold"/>
              </a:defRPr>
            </a:lvl1pPr>
          </a:lstStyle>
          <a:p>
            <a:r>
              <a:rPr lang="en-GB" dirty="0"/>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92282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93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a:p>
        </p:txBody>
      </p:sp>
    </p:spTree>
    <p:extLst>
      <p:ext uri="{BB962C8B-B14F-4D97-AF65-F5344CB8AC3E}">
        <p14:creationId xmlns:p14="http://schemas.microsoft.com/office/powerpoint/2010/main" val="29819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Tree>
    <p:extLst>
      <p:ext uri="{BB962C8B-B14F-4D97-AF65-F5344CB8AC3E}">
        <p14:creationId xmlns:p14="http://schemas.microsoft.com/office/powerpoint/2010/main" val="2622808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p>
          <a:p>
            <a:pPr eaLnBrk="1" hangingPunct="1"/>
            <a:endParaRPr lang="en-US" sz="1800"/>
          </a:p>
          <a:p>
            <a:pPr eaLnBrk="1" hangingPunct="1"/>
            <a:endParaRPr lang="en-US" sz="180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hd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36995"/>
        </a:solidFill>
        <a:effectLst/>
      </p:bgPr>
    </p:bg>
    <p:spTree>
      <p:nvGrpSpPr>
        <p:cNvPr id="1" name=""/>
        <p:cNvGrpSpPr/>
        <p:nvPr/>
      </p:nvGrpSpPr>
      <p:grpSpPr>
        <a:xfrm>
          <a:off x="0" y="0"/>
          <a:ext cx="0" cy="0"/>
          <a:chOff x="0" y="0"/>
          <a:chExt cx="0" cy="0"/>
        </a:xfrm>
      </p:grpSpPr>
      <p:sp>
        <p:nvSpPr>
          <p:cNvPr id="12" name="TextBox 11"/>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a:p>
          <a:p>
            <a:pPr eaLnBrk="1" hangingPunct="1"/>
            <a:endParaRPr lang="en-US" sz="1800"/>
          </a:p>
          <a:p>
            <a:pPr eaLnBrk="1" hangingPunct="1"/>
            <a:endParaRPr lang="en-US" sz="1800"/>
          </a:p>
        </p:txBody>
      </p:sp>
      <p:sp>
        <p:nvSpPr>
          <p:cNvPr id="9" name="Freeform 8"/>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Freeform 9"/>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3077"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06444" y="5842655"/>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9" name="Rectangle 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spTree>
  </p:cSld>
  <p:clrMap bg1="dk1" tx1="lt1" bg2="dk2" tx2="lt2" accent1="accent1" accent2="accent2" accent3="accent3" accent4="accent4" accent5="accent5" accent6="accent6" hlink="hlink" folHlink="folHlink"/>
  <p:sldLayoutIdLst>
    <p:sldLayoutId id="2147483707" r:id="rId1"/>
    <p:sldLayoutId id="2147483709" r:id="rId2"/>
  </p:sldLayoutIdLst>
  <p:hf hdr="0" dt="0"/>
  <p:txStyles>
    <p:titleStyle>
      <a:lvl1pPr algn="l" defTabSz="457200" rtl="0" eaLnBrk="0" fontAlgn="base" hangingPunct="0">
        <a:spcBef>
          <a:spcPct val="0"/>
        </a:spcBef>
        <a:spcAft>
          <a:spcPct val="0"/>
        </a:spcAft>
        <a:defRPr sz="3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3200" b="1"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local-authority-financial-reporting-and-external-audit-spring-update/local-authority-financial-reporting-and-external-audit-spring-update" TargetMode="External"/><Relationship Id="rId2" Type="http://schemas.openxmlformats.org/officeDocument/2006/relationships/hyperlink" Target="https://www.nao.org.uk/reports/timeliness-of-local-auditor-reporting-on-local-government-in-england-2020/" TargetMode="External"/><Relationship Id="rId1" Type="http://schemas.openxmlformats.org/officeDocument/2006/relationships/slideLayout" Target="../slideLayouts/slideLayout5.xml"/><Relationship Id="rId6" Type="http://schemas.openxmlformats.org/officeDocument/2006/relationships/hyperlink" Target="https://www.gov.uk/government/consultations/local-audit-framework-technical-consultation?utm_medium=email&amp;utm_campaign=govuk-notifications-topic&amp;utm_source=164d5805-2fdd-4b02-b692-3dddd9d23a93&amp;utm_content=immediately" TargetMode="External"/><Relationship Id="rId5" Type="http://schemas.openxmlformats.org/officeDocument/2006/relationships/hyperlink" Target="https://www.gov.uk/government/groups/local-audit-liaison-committee" TargetMode="External"/><Relationship Id="rId4" Type="http://schemas.openxmlformats.org/officeDocument/2006/relationships/hyperlink" Target="https://www.gov.uk/guidance/measures-to-improve-local-audit-delay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rc.org.uk/news/march-2023/new-memorandum-of-understanding-for-local-audit-sy" TargetMode="External"/><Relationship Id="rId2" Type="http://schemas.openxmlformats.org/officeDocument/2006/relationships/hyperlink" Target="https://www.room151.co.uk/audit/bringing-local-audit-back-on-track/" TargetMode="External"/><Relationship Id="rId1" Type="http://schemas.openxmlformats.org/officeDocument/2006/relationships/slideLayout" Target="../slideLayouts/slideLayout5.xml"/><Relationship Id="rId5" Type="http://schemas.openxmlformats.org/officeDocument/2006/relationships/hyperlink" Target="https://www.gov.uk/government/consultations/thematic-review-of-non-investment-asset-valuation-for-financial-reporting-purposes-consultation-paper" TargetMode="External"/><Relationship Id="rId4" Type="http://schemas.openxmlformats.org/officeDocument/2006/relationships/hyperlink" Target="https://www.nao.org.uk/reports/progress-update-timeliness-of-local-auditor-reporting-on-local-government-in-engla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committees.parliament.uk/committee/17/levelling-up-housing-and-communities-committee/news/186485/levelling-up-committee-launches-inquiry-on-local-audi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saa.co.uk/about-us/appointing-person-information/appointing-period-2023-24-2027-28/autumn-and-winter-webinar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3"/>
          <p:cNvSpPr>
            <a:spLocks noGrp="1"/>
          </p:cNvSpPr>
          <p:nvPr>
            <p:ph type="ctrTitle"/>
          </p:nvPr>
        </p:nvSpPr>
        <p:spPr>
          <a:xfrm>
            <a:off x="403225" y="329311"/>
            <a:ext cx="8548688" cy="944563"/>
          </a:xfrm>
        </p:spPr>
        <p:txBody>
          <a:bodyPr anchor="ctr"/>
          <a:lstStyle/>
          <a:p>
            <a:br>
              <a:rPr lang="en-GB" sz="3600" u="none" dirty="0">
                <a:latin typeface="Arial"/>
                <a:cs typeface="Arial"/>
                <a:sym typeface="Arial"/>
              </a:rPr>
            </a:br>
            <a:r>
              <a:rPr lang="en-GB" sz="3600" u="none" dirty="0">
                <a:latin typeface="Arial"/>
                <a:cs typeface="Arial"/>
                <a:sym typeface="Arial"/>
              </a:rPr>
              <a:t>Society of District Council Treasurers</a:t>
            </a:r>
            <a:br>
              <a:rPr lang="en-GB" sz="3600" u="none" dirty="0">
                <a:latin typeface="Arial"/>
                <a:cs typeface="Arial"/>
                <a:sym typeface="Arial"/>
              </a:rPr>
            </a:br>
            <a:r>
              <a:rPr lang="en-GB" sz="3600" u="none" dirty="0">
                <a:latin typeface="Arial"/>
                <a:cs typeface="Arial"/>
                <a:sym typeface="Arial"/>
              </a:rPr>
              <a:t>2023 Conference</a:t>
            </a:r>
            <a:endParaRPr lang="en-US" sz="3600" u="none" dirty="0">
              <a:latin typeface="Arial"/>
              <a:cs typeface="Arial"/>
              <a:sym typeface="Arial"/>
            </a:endParaRPr>
          </a:p>
        </p:txBody>
      </p:sp>
      <p:sp>
        <p:nvSpPr>
          <p:cNvPr id="13315" name="Subtitle 4"/>
          <p:cNvSpPr>
            <a:spLocks noGrp="1"/>
          </p:cNvSpPr>
          <p:nvPr>
            <p:ph type="subTitle" idx="1"/>
          </p:nvPr>
        </p:nvSpPr>
        <p:spPr>
          <a:xfrm>
            <a:off x="284163" y="2257425"/>
            <a:ext cx="8550275" cy="3629025"/>
          </a:xfrm>
          <a:noFill/>
        </p:spPr>
        <p:txBody>
          <a:bodyPr/>
          <a:lstStyle/>
          <a:p>
            <a:r>
              <a:rPr lang="en-GB" sz="3200" dirty="0"/>
              <a:t>PSAA update</a:t>
            </a:r>
          </a:p>
          <a:p>
            <a:pPr>
              <a:spcBef>
                <a:spcPts val="900"/>
              </a:spcBef>
              <a:defRPr sz="4000"/>
            </a:pPr>
            <a:r>
              <a:rPr lang="en-GB" sz="2400" dirty="0"/>
              <a:t>Andrew Chappell</a:t>
            </a:r>
          </a:p>
          <a:p>
            <a:pPr>
              <a:spcBef>
                <a:spcPts val="900"/>
              </a:spcBef>
              <a:defRPr sz="4800"/>
            </a:pPr>
            <a:r>
              <a:rPr lang="en-GB" sz="2000" dirty="0"/>
              <a:t>16 March 2023</a:t>
            </a:r>
          </a:p>
          <a:p>
            <a:endParaRPr lang="en-US" sz="3200" b="0" dirty="0"/>
          </a:p>
        </p:txBody>
      </p:sp>
    </p:spTree>
    <p:extLst>
      <p:ext uri="{BB962C8B-B14F-4D97-AF65-F5344CB8AC3E}">
        <p14:creationId xmlns:p14="http://schemas.microsoft.com/office/powerpoint/2010/main" val="114124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B93E-0724-8FD2-D6C8-8E1DBA30594A}"/>
              </a:ext>
            </a:extLst>
          </p:cNvPr>
          <p:cNvSpPr>
            <a:spLocks noGrp="1"/>
          </p:cNvSpPr>
          <p:nvPr>
            <p:ph type="title"/>
          </p:nvPr>
        </p:nvSpPr>
        <p:spPr/>
        <p:txBody>
          <a:bodyPr/>
          <a:lstStyle/>
          <a:p>
            <a:r>
              <a:rPr lang="en-GB" dirty="0"/>
              <a:t>New auditor for 2023/24?</a:t>
            </a:r>
          </a:p>
        </p:txBody>
      </p:sp>
      <p:sp>
        <p:nvSpPr>
          <p:cNvPr id="3" name="Content Placeholder 2">
            <a:extLst>
              <a:ext uri="{FF2B5EF4-FFF2-40B4-BE49-F238E27FC236}">
                <a16:creationId xmlns:a16="http://schemas.microsoft.com/office/drawing/2014/main" id="{1AC726DE-2B0A-B46A-AD3D-F2C0CD8F9172}"/>
              </a:ext>
            </a:extLst>
          </p:cNvPr>
          <p:cNvSpPr>
            <a:spLocks noGrp="1"/>
          </p:cNvSpPr>
          <p:nvPr>
            <p:ph idx="1"/>
          </p:nvPr>
        </p:nvSpPr>
        <p:spPr>
          <a:xfrm>
            <a:off x="261994" y="1035129"/>
            <a:ext cx="8229600" cy="4525963"/>
          </a:xfrm>
        </p:spPr>
        <p:txBody>
          <a:bodyPr/>
          <a:lstStyle/>
          <a:p>
            <a:pPr>
              <a:spcBef>
                <a:spcPts val="1200"/>
              </a:spcBef>
            </a:pPr>
            <a:r>
              <a:rPr lang="en-GB" sz="2400" dirty="0"/>
              <a:t>PSAA providing progress information to firms</a:t>
            </a:r>
          </a:p>
          <a:p>
            <a:pPr>
              <a:spcBef>
                <a:spcPts val="1200"/>
              </a:spcBef>
            </a:pPr>
            <a:r>
              <a:rPr lang="en-GB" sz="2400" dirty="0"/>
              <a:t>Well rehearsed take-on procedures</a:t>
            </a:r>
          </a:p>
          <a:p>
            <a:pPr>
              <a:spcBef>
                <a:spcPts val="1200"/>
              </a:spcBef>
            </a:pPr>
            <a:r>
              <a:rPr lang="en-GB" sz="2400" dirty="0"/>
              <a:t>Compliance with ISA(UK)510 ‘Initial Audit Engagements’</a:t>
            </a:r>
          </a:p>
          <a:p>
            <a:pPr>
              <a:spcBef>
                <a:spcPts val="1200"/>
              </a:spcBef>
            </a:pPr>
            <a:r>
              <a:rPr lang="en-GB" sz="2400" dirty="0"/>
              <a:t>Expectation of Co-operation </a:t>
            </a:r>
          </a:p>
          <a:p>
            <a:pPr lvl="1">
              <a:spcBef>
                <a:spcPts val="1200"/>
              </a:spcBef>
            </a:pPr>
            <a:r>
              <a:rPr lang="en-GB" sz="2000" dirty="0"/>
              <a:t>NAO Code of Audit Practice (Statutory)</a:t>
            </a:r>
            <a:endParaRPr lang="en-GB" sz="1600" dirty="0"/>
          </a:p>
          <a:p>
            <a:pPr lvl="1">
              <a:spcBef>
                <a:spcPts val="1200"/>
              </a:spcBef>
            </a:pPr>
            <a:r>
              <a:rPr lang="en-GB" sz="2000" dirty="0"/>
              <a:t>ICAEW protocol</a:t>
            </a:r>
          </a:p>
          <a:p>
            <a:pPr lvl="1">
              <a:spcBef>
                <a:spcPts val="1200"/>
              </a:spcBef>
            </a:pPr>
            <a:r>
              <a:rPr lang="en-GB" sz="2000" dirty="0"/>
              <a:t>PSAA Terms of Appointment </a:t>
            </a:r>
          </a:p>
          <a:p>
            <a:pPr lvl="1">
              <a:spcBef>
                <a:spcPts val="1200"/>
              </a:spcBef>
            </a:pPr>
            <a:r>
              <a:rPr lang="en-GB" sz="2000" dirty="0"/>
              <a:t>Sharing of working papers</a:t>
            </a:r>
          </a:p>
          <a:p>
            <a:pPr marL="0" indent="0">
              <a:spcBef>
                <a:spcPts val="1200"/>
              </a:spcBef>
              <a:buNone/>
            </a:pPr>
            <a:endParaRPr lang="en-GB" sz="2400" dirty="0"/>
          </a:p>
          <a:p>
            <a:pPr marL="457200" lvl="1" indent="0">
              <a:spcBef>
                <a:spcPts val="1200"/>
              </a:spcBef>
              <a:buNone/>
            </a:pPr>
            <a:endParaRPr lang="en-GB" sz="2000" dirty="0"/>
          </a:p>
          <a:p>
            <a:pPr marL="457200" lvl="1" indent="0">
              <a:spcBef>
                <a:spcPts val="1200"/>
              </a:spcBef>
              <a:buNone/>
            </a:pPr>
            <a:endParaRPr lang="en-GB" sz="2000" dirty="0"/>
          </a:p>
          <a:p>
            <a:pPr lvl="1">
              <a:spcBef>
                <a:spcPts val="1200"/>
              </a:spcBef>
            </a:pPr>
            <a:endParaRPr lang="en-GB" sz="2000" dirty="0"/>
          </a:p>
          <a:p>
            <a:pPr marL="0" indent="0">
              <a:spcBef>
                <a:spcPts val="1200"/>
              </a:spcBef>
              <a:buNone/>
            </a:pPr>
            <a:endParaRPr lang="en-GB" sz="2400" dirty="0"/>
          </a:p>
          <a:p>
            <a:endParaRPr lang="en-GB" dirty="0"/>
          </a:p>
        </p:txBody>
      </p:sp>
    </p:spTree>
    <p:extLst>
      <p:ext uri="{BB962C8B-B14F-4D97-AF65-F5344CB8AC3E}">
        <p14:creationId xmlns:p14="http://schemas.microsoft.com/office/powerpoint/2010/main" val="137139586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B93E-0724-8FD2-D6C8-8E1DBA30594A}"/>
              </a:ext>
            </a:extLst>
          </p:cNvPr>
          <p:cNvSpPr>
            <a:spLocks noGrp="1"/>
          </p:cNvSpPr>
          <p:nvPr>
            <p:ph type="title"/>
          </p:nvPr>
        </p:nvSpPr>
        <p:spPr/>
        <p:txBody>
          <a:bodyPr/>
          <a:lstStyle/>
          <a:p>
            <a:r>
              <a:rPr lang="en-GB" dirty="0"/>
              <a:t>New auditor for 2023/24?</a:t>
            </a:r>
          </a:p>
        </p:txBody>
      </p:sp>
      <p:sp>
        <p:nvSpPr>
          <p:cNvPr id="3" name="Content Placeholder 2">
            <a:extLst>
              <a:ext uri="{FF2B5EF4-FFF2-40B4-BE49-F238E27FC236}">
                <a16:creationId xmlns:a16="http://schemas.microsoft.com/office/drawing/2014/main" id="{1AC726DE-2B0A-B46A-AD3D-F2C0CD8F9172}"/>
              </a:ext>
            </a:extLst>
          </p:cNvPr>
          <p:cNvSpPr>
            <a:spLocks noGrp="1"/>
          </p:cNvSpPr>
          <p:nvPr>
            <p:ph idx="1"/>
          </p:nvPr>
        </p:nvSpPr>
        <p:spPr>
          <a:xfrm>
            <a:off x="261994" y="1035129"/>
            <a:ext cx="8229600" cy="4525963"/>
          </a:xfrm>
        </p:spPr>
        <p:txBody>
          <a:bodyPr/>
          <a:lstStyle/>
          <a:p>
            <a:pPr>
              <a:spcBef>
                <a:spcPts val="1200"/>
              </a:spcBef>
            </a:pPr>
            <a:r>
              <a:rPr lang="en-GB" sz="2400" dirty="0"/>
              <a:t>There is always a period of dual-running</a:t>
            </a:r>
          </a:p>
          <a:p>
            <a:pPr>
              <a:spcBef>
                <a:spcPts val="1200"/>
              </a:spcBef>
            </a:pPr>
            <a:r>
              <a:rPr lang="en-GB" sz="2400" dirty="0"/>
              <a:t>Extensive delays will make this longer</a:t>
            </a:r>
          </a:p>
          <a:p>
            <a:pPr>
              <a:spcBef>
                <a:spcPts val="1200"/>
              </a:spcBef>
            </a:pPr>
            <a:r>
              <a:rPr lang="en-GB" sz="2400" dirty="0"/>
              <a:t>Current auditor in place until opinion is signed and certificate issued </a:t>
            </a:r>
          </a:p>
          <a:p>
            <a:pPr>
              <a:spcBef>
                <a:spcPts val="1200"/>
              </a:spcBef>
            </a:pPr>
            <a:r>
              <a:rPr lang="en-GB" sz="2400" dirty="0"/>
              <a:t>Co-operation expected</a:t>
            </a:r>
          </a:p>
          <a:p>
            <a:pPr>
              <a:spcBef>
                <a:spcPts val="1200"/>
              </a:spcBef>
            </a:pPr>
            <a:r>
              <a:rPr lang="en-GB" sz="2400" dirty="0"/>
              <a:t>If an issue arises:</a:t>
            </a:r>
          </a:p>
          <a:p>
            <a:pPr lvl="1">
              <a:spcBef>
                <a:spcPts val="1200"/>
              </a:spcBef>
            </a:pPr>
            <a:r>
              <a:rPr lang="en-GB" dirty="0"/>
              <a:t>Nature and timing will determine who should respond</a:t>
            </a:r>
          </a:p>
          <a:p>
            <a:pPr lvl="1">
              <a:spcBef>
                <a:spcPts val="1200"/>
              </a:spcBef>
            </a:pPr>
            <a:r>
              <a:rPr lang="en-GB" dirty="0"/>
              <a:t>NAO requirement to report issues promptly</a:t>
            </a:r>
          </a:p>
          <a:p>
            <a:pPr lvl="1">
              <a:spcBef>
                <a:spcPts val="1200"/>
              </a:spcBef>
            </a:pPr>
            <a:endParaRPr lang="en-GB" sz="2000" dirty="0"/>
          </a:p>
          <a:p>
            <a:pPr marL="0" indent="0">
              <a:spcBef>
                <a:spcPts val="1200"/>
              </a:spcBef>
              <a:buNone/>
            </a:pPr>
            <a:endParaRPr lang="en-GB" sz="2400" dirty="0"/>
          </a:p>
          <a:p>
            <a:pPr marL="457200" lvl="1" indent="0">
              <a:spcBef>
                <a:spcPts val="1200"/>
              </a:spcBef>
              <a:buNone/>
            </a:pPr>
            <a:endParaRPr lang="en-GB" sz="2000" dirty="0"/>
          </a:p>
          <a:p>
            <a:pPr marL="457200" lvl="1" indent="0">
              <a:spcBef>
                <a:spcPts val="1200"/>
              </a:spcBef>
              <a:buNone/>
            </a:pPr>
            <a:endParaRPr lang="en-GB" sz="2000" dirty="0"/>
          </a:p>
          <a:p>
            <a:pPr lvl="1">
              <a:spcBef>
                <a:spcPts val="1200"/>
              </a:spcBef>
            </a:pPr>
            <a:endParaRPr lang="en-GB" sz="2000" dirty="0"/>
          </a:p>
          <a:p>
            <a:pPr marL="0" indent="0">
              <a:spcBef>
                <a:spcPts val="1200"/>
              </a:spcBef>
              <a:buNone/>
            </a:pPr>
            <a:endParaRPr lang="en-GB" sz="2400" dirty="0"/>
          </a:p>
          <a:p>
            <a:endParaRPr lang="en-GB" dirty="0"/>
          </a:p>
        </p:txBody>
      </p:sp>
    </p:spTree>
    <p:extLst>
      <p:ext uri="{BB962C8B-B14F-4D97-AF65-F5344CB8AC3E}">
        <p14:creationId xmlns:p14="http://schemas.microsoft.com/office/powerpoint/2010/main" val="162376974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5A35-3341-7694-D4AB-E567D30C9207}"/>
              </a:ext>
            </a:extLst>
          </p:cNvPr>
          <p:cNvSpPr>
            <a:spLocks noGrp="1"/>
          </p:cNvSpPr>
          <p:nvPr>
            <p:ph type="title"/>
          </p:nvPr>
        </p:nvSpPr>
        <p:spPr/>
        <p:txBody>
          <a:bodyPr/>
          <a:lstStyle/>
          <a:p>
            <a:r>
              <a:rPr lang="en-GB" dirty="0"/>
              <a:t>2023/24 Scale Fees</a:t>
            </a:r>
          </a:p>
        </p:txBody>
      </p:sp>
      <p:sp>
        <p:nvSpPr>
          <p:cNvPr id="3" name="Content Placeholder 2">
            <a:extLst>
              <a:ext uri="{FF2B5EF4-FFF2-40B4-BE49-F238E27FC236}">
                <a16:creationId xmlns:a16="http://schemas.microsoft.com/office/drawing/2014/main" id="{37F0DAD1-7BC0-4FF8-48BA-324FFD0BF398}"/>
              </a:ext>
            </a:extLst>
          </p:cNvPr>
          <p:cNvSpPr>
            <a:spLocks noGrp="1"/>
          </p:cNvSpPr>
          <p:nvPr>
            <p:ph idx="1"/>
          </p:nvPr>
        </p:nvSpPr>
        <p:spPr>
          <a:xfrm>
            <a:off x="251720" y="952933"/>
            <a:ext cx="8229600" cy="4525963"/>
          </a:xfrm>
        </p:spPr>
        <p:txBody>
          <a:bodyPr/>
          <a:lstStyle/>
          <a:p>
            <a:r>
              <a:rPr lang="en-GB" sz="2400" dirty="0"/>
              <a:t>On average firms remuneration rates have increased by 150% for the next contract period.</a:t>
            </a:r>
          </a:p>
          <a:p>
            <a:r>
              <a:rPr lang="en-GB" sz="2400" dirty="0"/>
              <a:t>Based on bid rates received as in 2017</a:t>
            </a:r>
          </a:p>
          <a:p>
            <a:r>
              <a:rPr lang="en-GB" sz="2400" dirty="0"/>
              <a:t>Fee Calculated as follows</a:t>
            </a:r>
          </a:p>
          <a:p>
            <a:pPr marL="0" indent="0">
              <a:buNone/>
            </a:pPr>
            <a:r>
              <a:rPr lang="en-GB" sz="2400" dirty="0"/>
              <a:t>	2022/23 Scale Fee plus 150% </a:t>
            </a:r>
          </a:p>
          <a:p>
            <a:pPr lvl="1"/>
            <a:r>
              <a:rPr lang="en-GB" dirty="0" err="1"/>
              <a:t>ie</a:t>
            </a:r>
            <a:r>
              <a:rPr lang="en-GB" dirty="0"/>
              <a:t> £100k becomes £250k</a:t>
            </a:r>
          </a:p>
          <a:p>
            <a:pPr marL="0" indent="0">
              <a:buNone/>
            </a:pPr>
            <a:r>
              <a:rPr lang="en-GB" sz="2400" dirty="0"/>
              <a:t>	as adjusted for</a:t>
            </a:r>
          </a:p>
          <a:p>
            <a:pPr lvl="1" indent="-342900"/>
            <a:r>
              <a:rPr lang="en-GB" dirty="0"/>
              <a:t>Additional recurrent fee variations</a:t>
            </a:r>
          </a:p>
          <a:p>
            <a:pPr lvl="1" indent="-342900"/>
            <a:r>
              <a:rPr lang="en-GB" dirty="0"/>
              <a:t>Other increases or reductions in the audit work required</a:t>
            </a:r>
          </a:p>
          <a:p>
            <a:r>
              <a:rPr lang="en-GB" sz="2400" dirty="0"/>
              <a:t>Audit completion position is neutral</a:t>
            </a:r>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243671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85" y="148467"/>
            <a:ext cx="8229600" cy="952558"/>
          </a:xfrm>
        </p:spPr>
        <p:txBody>
          <a:bodyPr/>
          <a:lstStyle/>
          <a:p>
            <a:r>
              <a:rPr lang="en-GB" dirty="0"/>
              <a:t>Audit Opinions data 2015/16 to 2021/22</a:t>
            </a:r>
          </a:p>
        </p:txBody>
      </p:sp>
      <p:graphicFrame>
        <p:nvGraphicFramePr>
          <p:cNvPr id="4" name="Content Placeholder 3"/>
          <p:cNvGraphicFramePr>
            <a:graphicFrameLocks noGrp="1"/>
          </p:cNvGraphicFramePr>
          <p:nvPr>
            <p:ph idx="1"/>
          </p:nvPr>
        </p:nvGraphicFramePr>
        <p:xfrm>
          <a:off x="468023" y="1026791"/>
          <a:ext cx="8436278" cy="4778848"/>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2039861">
                  <a:extLst>
                    <a:ext uri="{9D8B030D-6E8A-4147-A177-3AD203B41FA5}">
                      <a16:colId xmlns:a16="http://schemas.microsoft.com/office/drawing/2014/main" val="20000"/>
                    </a:ext>
                  </a:extLst>
                </a:gridCol>
                <a:gridCol w="1247502">
                  <a:extLst>
                    <a:ext uri="{9D8B030D-6E8A-4147-A177-3AD203B41FA5}">
                      <a16:colId xmlns:a16="http://schemas.microsoft.com/office/drawing/2014/main" val="20001"/>
                    </a:ext>
                  </a:extLst>
                </a:gridCol>
                <a:gridCol w="1716305">
                  <a:extLst>
                    <a:ext uri="{9D8B030D-6E8A-4147-A177-3AD203B41FA5}">
                      <a16:colId xmlns:a16="http://schemas.microsoft.com/office/drawing/2014/main" val="20002"/>
                    </a:ext>
                  </a:extLst>
                </a:gridCol>
                <a:gridCol w="1716305">
                  <a:extLst>
                    <a:ext uri="{9D8B030D-6E8A-4147-A177-3AD203B41FA5}">
                      <a16:colId xmlns:a16="http://schemas.microsoft.com/office/drawing/2014/main" val="20003"/>
                    </a:ext>
                  </a:extLst>
                </a:gridCol>
                <a:gridCol w="1716305">
                  <a:extLst>
                    <a:ext uri="{9D8B030D-6E8A-4147-A177-3AD203B41FA5}">
                      <a16:colId xmlns:a16="http://schemas.microsoft.com/office/drawing/2014/main" val="2503257724"/>
                    </a:ext>
                  </a:extLst>
                </a:gridCol>
              </a:tblGrid>
              <a:tr h="940426">
                <a:tc>
                  <a:txBody>
                    <a:bodyPr/>
                    <a:lstStyle/>
                    <a:p>
                      <a:r>
                        <a:rPr lang="en-GB" sz="1400" dirty="0"/>
                        <a:t>Audit year </a:t>
                      </a:r>
                    </a:p>
                    <a:p>
                      <a:r>
                        <a:rPr lang="en-GB" sz="1400" i="1" dirty="0"/>
                        <a:t>Publishing date</a:t>
                      </a:r>
                    </a:p>
                  </a:txBody>
                  <a:tcPr marL="90625" marR="90625" marT="45313" marB="453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GB" sz="1400" dirty="0"/>
                        <a:t>Number of opted in bodies</a:t>
                      </a:r>
                    </a:p>
                  </a:txBody>
                  <a:tcPr marL="90625" marR="90625" marT="45313" marB="453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GB" sz="1400" b="1" dirty="0">
                          <a:solidFill>
                            <a:schemeClr val="bg1"/>
                          </a:solidFill>
                        </a:rPr>
                        <a:t>Percentage of audits complete by publishing date</a:t>
                      </a:r>
                    </a:p>
                  </a:txBody>
                  <a:tcPr marL="90625" marR="90625" marT="45313" marB="453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GB" sz="1400" b="1" dirty="0">
                          <a:solidFill>
                            <a:schemeClr val="bg1"/>
                          </a:solidFill>
                        </a:rPr>
                        <a:t>Number of audits by oldest year outstanding </a:t>
                      </a:r>
                    </a:p>
                    <a:p>
                      <a:pPr algn="ctr"/>
                      <a:r>
                        <a:rPr lang="en-GB" sz="1400" b="1" dirty="0">
                          <a:solidFill>
                            <a:schemeClr val="bg1"/>
                          </a:solidFill>
                        </a:rPr>
                        <a:t>Total = 619</a:t>
                      </a:r>
                    </a:p>
                  </a:txBody>
                  <a:tcPr marL="90625" marR="90625" marT="45313" marB="45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GB" sz="1400" b="1" dirty="0">
                          <a:solidFill>
                            <a:schemeClr val="bg1"/>
                          </a:solidFill>
                        </a:rPr>
                        <a:t>Number of audits outstanding per financial year</a:t>
                      </a:r>
                    </a:p>
                  </a:txBody>
                  <a:tcPr marL="90625" marR="90625" marT="45313" marB="45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0001"/>
                  </a:ext>
                </a:extLst>
              </a:tr>
              <a:tr h="312054">
                <a:tc>
                  <a:txBody>
                    <a:bodyPr/>
                    <a:lstStyle/>
                    <a:p>
                      <a:r>
                        <a:rPr lang="en-GB" sz="1600" b="0" kern="1200" dirty="0">
                          <a:solidFill>
                            <a:schemeClr val="tx1"/>
                          </a:solidFill>
                          <a:latin typeface="+mn-lt"/>
                          <a:ea typeface="+mn-ea"/>
                          <a:cs typeface="+mn-cs"/>
                        </a:rPr>
                        <a:t>2021/22</a:t>
                      </a:r>
                    </a:p>
                    <a:p>
                      <a:pPr marL="0" algn="l" defTabSz="457200" rtl="0" eaLnBrk="1" latinLnBrk="0" hangingPunct="1"/>
                      <a:r>
                        <a:rPr lang="en-GB" sz="1400" b="0" i="1" kern="1200" dirty="0">
                          <a:solidFill>
                            <a:schemeClr val="tx1"/>
                          </a:solidFill>
                          <a:latin typeface="+mn-lt"/>
                          <a:ea typeface="+mn-ea"/>
                          <a:cs typeface="+mn-cs"/>
                        </a:rPr>
                        <a:t>30 Nov</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1" dirty="0">
                          <a:solidFill>
                            <a:schemeClr val="tx1"/>
                          </a:solidFill>
                        </a:rPr>
                        <a:t>467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r>
                        <a:rPr lang="en-GB" sz="1600">
                          <a:solidFill>
                            <a:schemeClr val="tx1"/>
                          </a:solidFill>
                        </a:rPr>
                        <a:t>12%</a:t>
                      </a:r>
                      <a:endParaRPr lang="en-GB" sz="1600" dirty="0">
                        <a:solidFill>
                          <a:schemeClr val="tx1"/>
                        </a:solidFill>
                      </a:endParaRP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r>
                        <a:rPr lang="en-GB" sz="1600" dirty="0">
                          <a:solidFill>
                            <a:schemeClr val="tx1"/>
                          </a:solidFill>
                        </a:rPr>
                        <a:t>238</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r>
                        <a:rPr lang="en-GB" sz="1600" dirty="0">
                          <a:solidFill>
                            <a:schemeClr val="tx1"/>
                          </a:solidFill>
                        </a:rPr>
                        <a:t>398</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098340"/>
                  </a:ext>
                </a:extLst>
              </a:tr>
              <a:tr h="464799">
                <a:tc>
                  <a:txBody>
                    <a:bodyPr/>
                    <a:lstStyle/>
                    <a:p>
                      <a:r>
                        <a:rPr lang="en-GB" sz="1600" b="0" dirty="0">
                          <a:solidFill>
                            <a:schemeClr val="tx1"/>
                          </a:solidFill>
                        </a:rPr>
                        <a:t>2020/21</a:t>
                      </a:r>
                    </a:p>
                    <a:p>
                      <a:r>
                        <a:rPr lang="en-GB" sz="1400" b="0" i="1" dirty="0">
                          <a:solidFill>
                            <a:schemeClr val="tx1"/>
                          </a:solidFill>
                        </a:rPr>
                        <a:t>30 Sep</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1600" b="1" dirty="0">
                          <a:solidFill>
                            <a:schemeClr val="tx1"/>
                          </a:solidFill>
                        </a:rPr>
                        <a:t>474</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 9%</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116</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160</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39450">
                <a:tc>
                  <a:txBody>
                    <a:bodyPr/>
                    <a:lstStyle/>
                    <a:p>
                      <a:r>
                        <a:rPr lang="en-GB" sz="1600" b="0" dirty="0">
                          <a:solidFill>
                            <a:schemeClr val="tx1"/>
                          </a:solidFill>
                        </a:rPr>
                        <a:t>2019/20</a:t>
                      </a:r>
                    </a:p>
                    <a:p>
                      <a:pPr marL="0" algn="l" defTabSz="457200" rtl="0" eaLnBrk="1" latinLnBrk="0" hangingPunct="1"/>
                      <a:r>
                        <a:rPr lang="en-GB" sz="1400" b="0" i="1" kern="1200" dirty="0">
                          <a:solidFill>
                            <a:schemeClr val="tx1"/>
                          </a:solidFill>
                          <a:latin typeface="+mn-lt"/>
                          <a:ea typeface="+mn-ea"/>
                          <a:cs typeface="+mn-cs"/>
                        </a:rPr>
                        <a:t>30 Nov</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b="1" dirty="0">
                          <a:solidFill>
                            <a:schemeClr val="tx1"/>
                          </a:solidFill>
                        </a:rPr>
                        <a:t>478</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45%</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34</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 44</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4533740"/>
                  </a:ext>
                </a:extLst>
              </a:tr>
              <a:tr h="433544">
                <a:tc>
                  <a:txBody>
                    <a:bodyPr/>
                    <a:lstStyle/>
                    <a:p>
                      <a:r>
                        <a:rPr lang="en-GB" sz="1600" b="0" dirty="0">
                          <a:solidFill>
                            <a:schemeClr val="tx1"/>
                          </a:solidFill>
                        </a:rPr>
                        <a:t>2018/19</a:t>
                      </a:r>
                    </a:p>
                    <a:p>
                      <a:pPr marL="0" algn="l" defTabSz="457200" rtl="0" eaLnBrk="1" latinLnBrk="0" hangingPunct="1"/>
                      <a:r>
                        <a:rPr lang="en-GB" sz="1400" b="0" i="1" kern="1200" dirty="0">
                          <a:solidFill>
                            <a:schemeClr val="tx1"/>
                          </a:solidFill>
                          <a:latin typeface="+mn-lt"/>
                          <a:ea typeface="+mn-ea"/>
                          <a:cs typeface="+mn-cs"/>
                        </a:rPr>
                        <a:t>31 Jul</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1600" b="1" dirty="0">
                          <a:solidFill>
                            <a:schemeClr val="tx1"/>
                          </a:solidFill>
                        </a:rPr>
                        <a:t>486</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57%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 10</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15711">
                <a:tc>
                  <a:txBody>
                    <a:bodyPr/>
                    <a:lstStyle/>
                    <a:p>
                      <a:r>
                        <a:rPr lang="en-GB" sz="1600" b="0" dirty="0">
                          <a:solidFill>
                            <a:schemeClr val="tx1"/>
                          </a:solidFill>
                        </a:rPr>
                        <a:t>2017/18</a:t>
                      </a:r>
                    </a:p>
                    <a:p>
                      <a:pPr marL="0" algn="l" defTabSz="457200" rtl="0" eaLnBrk="1" latinLnBrk="0" hangingPunct="1"/>
                      <a:r>
                        <a:rPr lang="en-GB" sz="1400" b="0" i="1" kern="1200" dirty="0">
                          <a:solidFill>
                            <a:schemeClr val="tx1"/>
                          </a:solidFill>
                          <a:latin typeface="+mn-lt"/>
                          <a:ea typeface="+mn-ea"/>
                          <a:cs typeface="+mn-cs"/>
                        </a:rPr>
                        <a:t>31 Jul</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b="1" dirty="0">
                          <a:solidFill>
                            <a:schemeClr val="tx1"/>
                          </a:solidFill>
                        </a:rPr>
                        <a:t>494</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87%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2</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   3</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39450">
                <a:tc>
                  <a:txBody>
                    <a:bodyPr/>
                    <a:lstStyle/>
                    <a:p>
                      <a:r>
                        <a:rPr lang="en-GB" sz="1600" b="0" dirty="0">
                          <a:solidFill>
                            <a:schemeClr val="tx1"/>
                          </a:solidFill>
                        </a:rPr>
                        <a:t>2016/17</a:t>
                      </a:r>
                    </a:p>
                    <a:p>
                      <a:pPr marL="0" algn="l" defTabSz="457200" rtl="0" eaLnBrk="1" latinLnBrk="0" hangingPunct="1"/>
                      <a:r>
                        <a:rPr lang="en-GB" sz="1400" b="0" i="1" kern="1200" dirty="0">
                          <a:solidFill>
                            <a:schemeClr val="tx1"/>
                          </a:solidFill>
                          <a:latin typeface="+mn-lt"/>
                          <a:ea typeface="+mn-ea"/>
                          <a:cs typeface="+mn-cs"/>
                        </a:rPr>
                        <a:t>30 Sep</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1600" b="1" dirty="0">
                          <a:solidFill>
                            <a:schemeClr val="tx1"/>
                          </a:solidFill>
                        </a:rPr>
                        <a:t>497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95%</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0</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1"/>
                      <a:r>
                        <a:rPr lang="en-GB" sz="1600" dirty="0">
                          <a:solidFill>
                            <a:schemeClr val="tx1"/>
                          </a:solidFill>
                        </a:rPr>
                        <a:t>   1</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39450">
                <a:tc>
                  <a:txBody>
                    <a:bodyPr/>
                    <a:lstStyle/>
                    <a:p>
                      <a:r>
                        <a:rPr lang="en-GB" sz="1600" b="0" dirty="0">
                          <a:solidFill>
                            <a:schemeClr val="tx1"/>
                          </a:solidFill>
                        </a:rPr>
                        <a:t>2015/16</a:t>
                      </a:r>
                    </a:p>
                    <a:p>
                      <a:pPr marL="0" algn="l" defTabSz="457200" rtl="0" eaLnBrk="1" latinLnBrk="0" hangingPunct="1"/>
                      <a:r>
                        <a:rPr lang="en-GB" sz="1400" b="0" i="1" kern="1200" dirty="0">
                          <a:solidFill>
                            <a:schemeClr val="tx1"/>
                          </a:solidFill>
                          <a:latin typeface="+mn-lt"/>
                          <a:ea typeface="+mn-ea"/>
                          <a:cs typeface="+mn-cs"/>
                        </a:rPr>
                        <a:t>30 Sep</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b="1" dirty="0">
                          <a:solidFill>
                            <a:schemeClr val="tx1"/>
                          </a:solidFill>
                        </a:rPr>
                        <a:t>497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97%</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1</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1"/>
                      <a:r>
                        <a:rPr lang="en-GB" sz="1600" dirty="0">
                          <a:solidFill>
                            <a:schemeClr val="tx1"/>
                          </a:solidFill>
                        </a:rPr>
                        <a:t>   1</a:t>
                      </a:r>
                    </a:p>
                  </a:txBody>
                  <a:tcPr marL="90625" marR="90625" marT="45313" marB="45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1546177"/>
                  </a:ext>
                </a:extLst>
              </a:tr>
            </a:tbl>
          </a:graphicData>
        </a:graphic>
      </p:graphicFrame>
      <p:sp>
        <p:nvSpPr>
          <p:cNvPr id="3" name="TextBox 2">
            <a:extLst>
              <a:ext uri="{FF2B5EF4-FFF2-40B4-BE49-F238E27FC236}">
                <a16:creationId xmlns:a16="http://schemas.microsoft.com/office/drawing/2014/main" id="{03E52765-EEE9-41FB-9FC6-8978D4E086D1}"/>
              </a:ext>
            </a:extLst>
          </p:cNvPr>
          <p:cNvSpPr txBox="1"/>
          <p:nvPr/>
        </p:nvSpPr>
        <p:spPr>
          <a:xfrm>
            <a:off x="468023" y="6038850"/>
            <a:ext cx="3913477" cy="369332"/>
          </a:xfrm>
          <a:prstGeom prst="rect">
            <a:avLst/>
          </a:prstGeom>
          <a:noFill/>
        </p:spPr>
        <p:txBody>
          <a:bodyPr wrap="square" rtlCol="0">
            <a:spAutoFit/>
          </a:bodyPr>
          <a:lstStyle/>
          <a:p>
            <a:r>
              <a:rPr lang="en-GB" dirty="0">
                <a:solidFill>
                  <a:schemeClr val="accent3">
                    <a:lumMod val="50000"/>
                  </a:schemeClr>
                </a:solidFill>
              </a:rPr>
              <a:t>As at 31 December 2022</a:t>
            </a:r>
          </a:p>
        </p:txBody>
      </p:sp>
    </p:spTree>
    <p:extLst>
      <p:ext uri="{BB962C8B-B14F-4D97-AF65-F5344CB8AC3E}">
        <p14:creationId xmlns:p14="http://schemas.microsoft.com/office/powerpoint/2010/main" val="2807932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ED16-F9D0-43A6-A9B7-AC13EB73ABE9}"/>
              </a:ext>
            </a:extLst>
          </p:cNvPr>
          <p:cNvSpPr>
            <a:spLocks noGrp="1"/>
          </p:cNvSpPr>
          <p:nvPr>
            <p:ph type="title"/>
          </p:nvPr>
        </p:nvSpPr>
        <p:spPr/>
        <p:txBody>
          <a:bodyPr/>
          <a:lstStyle/>
          <a:p>
            <a:r>
              <a:rPr lang="en-GB" dirty="0"/>
              <a:t>What is being done across the system?</a:t>
            </a:r>
          </a:p>
        </p:txBody>
      </p:sp>
      <p:sp>
        <p:nvSpPr>
          <p:cNvPr id="3" name="Content Placeholder 2">
            <a:extLst>
              <a:ext uri="{FF2B5EF4-FFF2-40B4-BE49-F238E27FC236}">
                <a16:creationId xmlns:a16="http://schemas.microsoft.com/office/drawing/2014/main" id="{B5E09732-577A-47E4-805A-EFF987AFE264}"/>
              </a:ext>
            </a:extLst>
          </p:cNvPr>
          <p:cNvSpPr>
            <a:spLocks noGrp="1"/>
          </p:cNvSpPr>
          <p:nvPr>
            <p:ph idx="1"/>
          </p:nvPr>
        </p:nvSpPr>
        <p:spPr>
          <a:xfrm>
            <a:off x="457200" y="1166018"/>
            <a:ext cx="8229600" cy="4525963"/>
          </a:xfrm>
        </p:spPr>
        <p:txBody>
          <a:bodyPr/>
          <a:lstStyle/>
          <a:p>
            <a:r>
              <a:rPr lang="en-GB" sz="2400" dirty="0">
                <a:solidFill>
                  <a:srgbClr val="FF0000"/>
                </a:solidFill>
                <a:hlinkClick r:id="rId2">
                  <a:extLst>
                    <a:ext uri="{A12FA001-AC4F-418D-AE19-62706E023703}">
                      <ahyp:hlinkClr xmlns:ahyp="http://schemas.microsoft.com/office/drawing/2018/hyperlinkcolor" val="tx"/>
                    </a:ext>
                  </a:extLst>
                </a:hlinkClick>
              </a:rPr>
              <a:t>NAO report on local audit timeliness</a:t>
            </a:r>
            <a:r>
              <a:rPr lang="en-GB" sz="2400" dirty="0">
                <a:solidFill>
                  <a:srgbClr val="FF0000"/>
                </a:solidFill>
              </a:rPr>
              <a:t> </a:t>
            </a:r>
            <a:r>
              <a:rPr lang="en-GB" sz="2400" dirty="0"/>
              <a:t>&amp; PAC hearing</a:t>
            </a:r>
          </a:p>
          <a:p>
            <a:r>
              <a:rPr lang="en-GB" sz="2400" dirty="0"/>
              <a:t>DLUHC </a:t>
            </a:r>
            <a:r>
              <a:rPr lang="en-GB" sz="2400" dirty="0">
                <a:solidFill>
                  <a:srgbClr val="FF0000"/>
                </a:solidFill>
                <a:hlinkClick r:id="rId3">
                  <a:extLst>
                    <a:ext uri="{A12FA001-AC4F-418D-AE19-62706E023703}">
                      <ahyp:hlinkClr xmlns:ahyp="http://schemas.microsoft.com/office/drawing/2018/hyperlinkcolor" val="tx"/>
                    </a:ext>
                  </a:extLst>
                </a:hlinkClick>
              </a:rPr>
              <a:t>calls for accounts and audit proportionate to risk</a:t>
            </a:r>
            <a:endParaRPr lang="en-GB" sz="2400" dirty="0">
              <a:solidFill>
                <a:srgbClr val="FF0000"/>
              </a:solidFill>
            </a:endParaRPr>
          </a:p>
          <a:p>
            <a:r>
              <a:rPr lang="en-GB" sz="2400" u="sng" dirty="0">
                <a:solidFill>
                  <a:srgbClr val="FF000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DLUHC’s measures to tackle timeliness</a:t>
            </a:r>
            <a:r>
              <a:rPr lang="en-GB" sz="2400" u="sng" dirty="0">
                <a:solidFill>
                  <a:srgbClr val="FF0000"/>
                </a:solidFill>
                <a:effectLst/>
                <a:ea typeface="Calibri" panose="020F0502020204030204" pitchFamily="34" charset="0"/>
                <a:cs typeface="Times New Roman" panose="02020603050405020304" pitchFamily="18" charset="0"/>
              </a:rPr>
              <a:t> </a:t>
            </a:r>
            <a:r>
              <a:rPr lang="en-GB" sz="2400" dirty="0"/>
              <a:t>includes…</a:t>
            </a:r>
            <a:endParaRPr lang="en-GB" sz="2400" dirty="0">
              <a:solidFill>
                <a:srgbClr val="FF0000"/>
              </a:solidFill>
            </a:endParaRPr>
          </a:p>
          <a:p>
            <a:pPr lvl="1"/>
            <a:r>
              <a:rPr lang="en-GB" dirty="0"/>
              <a:t>£15m pa for audit costs for a further 3 years</a:t>
            </a:r>
          </a:p>
          <a:p>
            <a:pPr lvl="1"/>
            <a:r>
              <a:rPr lang="en-GB" dirty="0"/>
              <a:t>Workforce strategy to be developed?</a:t>
            </a:r>
          </a:p>
          <a:p>
            <a:pPr lvl="1"/>
            <a:r>
              <a:rPr lang="en-GB" dirty="0"/>
              <a:t>New routes to KAP?</a:t>
            </a:r>
          </a:p>
          <a:p>
            <a:r>
              <a:rPr lang="en-GB" sz="2400" dirty="0"/>
              <a:t>Local Audit Liaison Committee </a:t>
            </a:r>
            <a:r>
              <a:rPr lang="en-GB" sz="2400" u="sng" dirty="0">
                <a:solidFill>
                  <a:srgbClr val="FF0000"/>
                </a:solidFill>
                <a:cs typeface="Times New Roman" panose="02020603050405020304" pitchFamily="18" charset="0"/>
                <a:hlinkClick r:id="rId5">
                  <a:extLst>
                    <a:ext uri="{A12FA001-AC4F-418D-AE19-62706E023703}">
                      <ahyp:hlinkClr xmlns:ahyp="http://schemas.microsoft.com/office/drawing/2018/hyperlinkcolor" val="tx"/>
                    </a:ext>
                  </a:extLst>
                </a:hlinkClick>
              </a:rPr>
              <a:t>public minutes</a:t>
            </a:r>
            <a:endParaRPr lang="en-GB" sz="2400" u="sng" dirty="0">
              <a:solidFill>
                <a:srgbClr val="FF0000"/>
              </a:solidFill>
              <a:cs typeface="Times New Roman" panose="02020603050405020304" pitchFamily="18" charset="0"/>
            </a:endParaRPr>
          </a:p>
          <a:p>
            <a:r>
              <a:rPr lang="en-GB" sz="2400" dirty="0"/>
              <a:t>DLUHC published its </a:t>
            </a:r>
            <a:r>
              <a:rPr lang="en-GB" sz="2400" u="sng" dirty="0">
                <a:solidFill>
                  <a:srgbClr val="FF0000"/>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outcome on its response to local audit framework: technical consultation</a:t>
            </a:r>
            <a:endParaRPr lang="en-GB" sz="2400" dirty="0">
              <a:solidFill>
                <a:srgbClr val="FF0000"/>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9128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ED16-F9D0-43A6-A9B7-AC13EB73ABE9}"/>
              </a:ext>
            </a:extLst>
          </p:cNvPr>
          <p:cNvSpPr>
            <a:spLocks noGrp="1"/>
          </p:cNvSpPr>
          <p:nvPr>
            <p:ph type="title"/>
          </p:nvPr>
        </p:nvSpPr>
        <p:spPr/>
        <p:txBody>
          <a:bodyPr/>
          <a:lstStyle/>
          <a:p>
            <a:r>
              <a:rPr lang="en-GB" dirty="0"/>
              <a:t>What is being done across the system?</a:t>
            </a:r>
          </a:p>
        </p:txBody>
      </p:sp>
      <p:sp>
        <p:nvSpPr>
          <p:cNvPr id="3" name="Content Placeholder 2">
            <a:extLst>
              <a:ext uri="{FF2B5EF4-FFF2-40B4-BE49-F238E27FC236}">
                <a16:creationId xmlns:a16="http://schemas.microsoft.com/office/drawing/2014/main" id="{B5E09732-577A-47E4-805A-EFF987AFE264}"/>
              </a:ext>
            </a:extLst>
          </p:cNvPr>
          <p:cNvSpPr>
            <a:spLocks noGrp="1"/>
          </p:cNvSpPr>
          <p:nvPr>
            <p:ph idx="1"/>
          </p:nvPr>
        </p:nvSpPr>
        <p:spPr>
          <a:xfrm>
            <a:off x="457200" y="1166018"/>
            <a:ext cx="8229600" cy="4525963"/>
          </a:xfrm>
        </p:spPr>
        <p:txBody>
          <a:bodyPr/>
          <a:lstStyle/>
          <a:p>
            <a:r>
              <a:rPr lang="en-GB" sz="2400" dirty="0"/>
              <a:t>PSAA Article:  </a:t>
            </a:r>
            <a:r>
              <a:rPr lang="en-GB" sz="2400" dirty="0">
                <a:solidFill>
                  <a:srgbClr val="FF0000"/>
                </a:solidFill>
                <a:hlinkClick r:id="rId2">
                  <a:extLst>
                    <a:ext uri="{A12FA001-AC4F-418D-AE19-62706E023703}">
                      <ahyp:hlinkClr xmlns:ahyp="http://schemas.microsoft.com/office/drawing/2018/hyperlinkcolor" val="tx"/>
                    </a:ext>
                  </a:extLst>
                </a:hlinkClick>
              </a:rPr>
              <a:t>Bringing local audit back on track - Room 151</a:t>
            </a:r>
            <a:endParaRPr lang="en-GB" sz="2400" dirty="0">
              <a:solidFill>
                <a:srgbClr val="FF0000"/>
              </a:solidFill>
            </a:endParaRPr>
          </a:p>
          <a:p>
            <a:r>
              <a:rPr lang="en-GB" sz="2400" dirty="0"/>
              <a:t>FRC Director of Local Audit – Neil Harris</a:t>
            </a:r>
          </a:p>
          <a:p>
            <a:r>
              <a:rPr lang="en-GB" sz="2400" dirty="0"/>
              <a:t>Temporary solution in place for infrastructure assets</a:t>
            </a:r>
          </a:p>
          <a:p>
            <a:r>
              <a:rPr lang="en-GB" sz="2400" dirty="0"/>
              <a:t>System leadership: </a:t>
            </a:r>
            <a:r>
              <a:rPr lang="en-GB" sz="2400" dirty="0">
                <a:solidFill>
                  <a:srgbClr val="FF0000"/>
                </a:solidFill>
                <a:hlinkClick r:id="rId3">
                  <a:extLst>
                    <a:ext uri="{A12FA001-AC4F-418D-AE19-62706E023703}">
                      <ahyp:hlinkClr xmlns:ahyp="http://schemas.microsoft.com/office/drawing/2018/hyperlinkcolor" val="tx"/>
                    </a:ext>
                  </a:extLst>
                </a:hlinkClick>
              </a:rPr>
              <a:t>MoU DLUHC-ARGA</a:t>
            </a:r>
            <a:endParaRPr lang="en-GB" sz="2400" dirty="0">
              <a:solidFill>
                <a:srgbClr val="FF0000"/>
              </a:solidFill>
            </a:endParaRPr>
          </a:p>
          <a:p>
            <a:r>
              <a:rPr lang="en-GB" sz="2400" dirty="0"/>
              <a:t>Draft Audit Reform Bill includes ARGA’s creation (but not expected until at least 2024)</a:t>
            </a:r>
          </a:p>
          <a:p>
            <a:r>
              <a:rPr lang="en-GB" sz="2400" dirty="0">
                <a:solidFill>
                  <a:srgbClr val="FF0000"/>
                </a:solidFill>
                <a:hlinkClick r:id="rId4">
                  <a:extLst>
                    <a:ext uri="{A12FA001-AC4F-418D-AE19-62706E023703}">
                      <ahyp:hlinkClr xmlns:ahyp="http://schemas.microsoft.com/office/drawing/2018/hyperlinkcolor" val="tx"/>
                    </a:ext>
                  </a:extLst>
                </a:hlinkClick>
              </a:rPr>
              <a:t>NAO Progress update on Timeliness of local auditor reporting</a:t>
            </a:r>
          </a:p>
          <a:p>
            <a:r>
              <a:rPr lang="en-GB" sz="2400" dirty="0">
                <a:solidFill>
                  <a:srgbClr val="FF0000"/>
                </a:solidFill>
                <a:hlinkClick r:id="rId5">
                  <a:extLst>
                    <a:ext uri="{A12FA001-AC4F-418D-AE19-62706E023703}">
                      <ahyp:hlinkClr xmlns:ahyp="http://schemas.microsoft.com/office/drawing/2018/hyperlinkcolor" val="tx"/>
                    </a:ext>
                  </a:extLst>
                </a:hlinkClick>
              </a:rPr>
              <a:t>HMT Consultation on Non-investment Asset Valuation </a:t>
            </a:r>
            <a:r>
              <a:rPr lang="en-GB" sz="2400" dirty="0">
                <a:solidFill>
                  <a:srgbClr val="FF0000"/>
                </a:solidFill>
                <a:hlinkClick r:id="rId4">
                  <a:extLst>
                    <a:ext uri="{A12FA001-AC4F-418D-AE19-62706E023703}">
                      <ahyp:hlinkClr xmlns:ahyp="http://schemas.microsoft.com/office/drawing/2018/hyperlinkcolor" val="tx"/>
                    </a:ext>
                  </a:extLst>
                </a:hlinkClick>
              </a:rPr>
              <a:t> </a:t>
            </a:r>
            <a:endParaRPr lang="en-GB" sz="2400" dirty="0">
              <a:solidFill>
                <a:srgbClr val="FF0000"/>
              </a:solidFill>
            </a:endParaRPr>
          </a:p>
          <a:p>
            <a:endParaRPr lang="en-GB" sz="22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4645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1E4F-9975-42B7-B654-B11B02AD124E}"/>
              </a:ext>
            </a:extLst>
          </p:cNvPr>
          <p:cNvSpPr>
            <a:spLocks noGrp="1"/>
          </p:cNvSpPr>
          <p:nvPr>
            <p:ph type="title"/>
          </p:nvPr>
        </p:nvSpPr>
        <p:spPr/>
        <p:txBody>
          <a:bodyPr/>
          <a:lstStyle/>
          <a:p>
            <a:r>
              <a:rPr lang="en-GB" dirty="0"/>
              <a:t>The reality…..</a:t>
            </a:r>
          </a:p>
        </p:txBody>
      </p:sp>
      <p:sp>
        <p:nvSpPr>
          <p:cNvPr id="3" name="Content Placeholder 2">
            <a:extLst>
              <a:ext uri="{FF2B5EF4-FFF2-40B4-BE49-F238E27FC236}">
                <a16:creationId xmlns:a16="http://schemas.microsoft.com/office/drawing/2014/main" id="{34C26999-5681-4109-9030-103D552DBB5B}"/>
              </a:ext>
            </a:extLst>
          </p:cNvPr>
          <p:cNvSpPr>
            <a:spLocks noGrp="1"/>
          </p:cNvSpPr>
          <p:nvPr>
            <p:ph idx="1"/>
          </p:nvPr>
        </p:nvSpPr>
        <p:spPr>
          <a:xfrm>
            <a:off x="457200" y="1224502"/>
            <a:ext cx="8229600" cy="4901662"/>
          </a:xfrm>
        </p:spPr>
        <p:txBody>
          <a:bodyPr/>
          <a:lstStyle/>
          <a:p>
            <a:r>
              <a:rPr lang="en-US" sz="2400" dirty="0"/>
              <a:t>In November 2021 the DLUHC Permanent Secretary informed the Public Accounts Committee that </a:t>
            </a:r>
          </a:p>
          <a:p>
            <a:pPr marL="400050" lvl="1" indent="0">
              <a:buNone/>
            </a:pPr>
            <a:r>
              <a:rPr lang="en-US" i="1" dirty="0">
                <a:latin typeface="Arial" panose="020B0604020202020204" pitchFamily="34" charset="0"/>
                <a:ea typeface="Arial Unicode MS"/>
                <a:cs typeface="Times New Roman" panose="02020603050405020304" pitchFamily="18" charset="0"/>
              </a:rPr>
              <a:t>“</a:t>
            </a:r>
            <a:r>
              <a:rPr lang="en-US" i="1" dirty="0">
                <a:effectLst/>
                <a:latin typeface="Arial" panose="020B0604020202020204" pitchFamily="34" charset="0"/>
                <a:ea typeface="Arial Unicode MS"/>
                <a:cs typeface="Times New Roman" panose="02020603050405020304" pitchFamily="18" charset="0"/>
              </a:rPr>
              <a:t>Unfortunately, this is not an area with a simple magic bullet to bring capacity back into the sector….. it is going to take a number of years to resolve this</a:t>
            </a:r>
            <a:r>
              <a:rPr lang="en-US" dirty="0">
                <a:effectLst/>
                <a:latin typeface="Times New Roman" panose="02020603050405020304" pitchFamily="18" charset="0"/>
                <a:ea typeface="Arial Unicode MS"/>
              </a:rPr>
              <a:t>”.</a:t>
            </a:r>
            <a:endParaRPr lang="en-GB" dirty="0"/>
          </a:p>
          <a:p>
            <a:r>
              <a:rPr lang="en-GB" sz="2400" dirty="0"/>
              <a:t>Public Accounts Committee 16 March 2023 DLUHC said</a:t>
            </a:r>
            <a:r>
              <a:rPr lang="en-GB" dirty="0"/>
              <a:t>…</a:t>
            </a:r>
          </a:p>
        </p:txBody>
      </p:sp>
    </p:spTree>
    <p:extLst>
      <p:ext uri="{BB962C8B-B14F-4D97-AF65-F5344CB8AC3E}">
        <p14:creationId xmlns:p14="http://schemas.microsoft.com/office/powerpoint/2010/main" val="268853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1E4F-9975-42B7-B654-B11B02AD124E}"/>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34C26999-5681-4109-9030-103D552DBB5B}"/>
              </a:ext>
            </a:extLst>
          </p:cNvPr>
          <p:cNvSpPr>
            <a:spLocks noGrp="1"/>
          </p:cNvSpPr>
          <p:nvPr>
            <p:ph idx="1"/>
          </p:nvPr>
        </p:nvSpPr>
        <p:spPr>
          <a:xfrm>
            <a:off x="457200" y="1224502"/>
            <a:ext cx="8229600" cy="4901662"/>
          </a:xfrm>
        </p:spPr>
        <p:txBody>
          <a:bodyPr/>
          <a:lstStyle/>
          <a:p>
            <a:r>
              <a:rPr lang="en-GB" dirty="0">
                <a:solidFill>
                  <a:srgbClr val="FF0000"/>
                </a:solidFill>
                <a:latin typeface="+mj-lt"/>
                <a:hlinkClick r:id="rId2">
                  <a:extLst>
                    <a:ext uri="{A12FA001-AC4F-418D-AE19-62706E023703}">
                      <ahyp:hlinkClr xmlns:ahyp="http://schemas.microsoft.com/office/drawing/2018/hyperlinkcolor" val="tx"/>
                    </a:ext>
                  </a:extLst>
                </a:hlinkClick>
              </a:rPr>
              <a:t>Levelling Up Committee inquiry on local audit</a:t>
            </a:r>
            <a:endParaRPr lang="en-GB" dirty="0">
              <a:solidFill>
                <a:srgbClr val="FF0000"/>
              </a:solidFill>
              <a:latin typeface="+mj-lt"/>
            </a:endParaRPr>
          </a:p>
          <a:p>
            <a:pPr lvl="1"/>
            <a:r>
              <a:rPr lang="en-GB" dirty="0">
                <a:solidFill>
                  <a:srgbClr val="4D4D4D"/>
                </a:solidFill>
                <a:latin typeface="+mj-lt"/>
              </a:rPr>
              <a:t>c</a:t>
            </a:r>
            <a:r>
              <a:rPr lang="en-GB" b="0" i="0" dirty="0">
                <a:solidFill>
                  <a:srgbClr val="4D4D4D"/>
                </a:solidFill>
                <a:effectLst/>
                <a:latin typeface="+mj-lt"/>
              </a:rPr>
              <a:t>losing date for submissions is Monday 17 April</a:t>
            </a:r>
          </a:p>
          <a:p>
            <a:r>
              <a:rPr lang="en-GB" sz="2400" b="0" i="0" dirty="0">
                <a:solidFill>
                  <a:srgbClr val="373151"/>
                </a:solidFill>
                <a:effectLst/>
                <a:latin typeface="+mj-lt"/>
              </a:rPr>
              <a:t>Users and uses of local authority accounts and audit </a:t>
            </a:r>
          </a:p>
          <a:p>
            <a:r>
              <a:rPr lang="en-GB" sz="2400" b="0" i="0" dirty="0">
                <a:solidFill>
                  <a:srgbClr val="373151"/>
                </a:solidFill>
                <a:effectLst/>
                <a:latin typeface="+mj-lt"/>
              </a:rPr>
              <a:t>Understandability and accessibility of local authority accounts and audit </a:t>
            </a:r>
          </a:p>
          <a:p>
            <a:r>
              <a:rPr lang="en-GB" sz="2400" b="0" i="0" dirty="0">
                <a:solidFill>
                  <a:srgbClr val="373151"/>
                </a:solidFill>
                <a:effectLst/>
                <a:latin typeface="+mj-lt"/>
              </a:rPr>
              <a:t>Making local authority accounts meet the needs of users better</a:t>
            </a:r>
          </a:p>
          <a:p>
            <a:r>
              <a:rPr lang="en-GB" sz="2400" b="0" i="0" dirty="0">
                <a:solidFill>
                  <a:srgbClr val="373151"/>
                </a:solidFill>
                <a:effectLst/>
                <a:latin typeface="+mj-lt"/>
              </a:rPr>
              <a:t>Addressing findings in audits and sharing best practice</a:t>
            </a:r>
          </a:p>
          <a:p>
            <a:endParaRPr lang="en-GB" b="0" i="0" dirty="0">
              <a:solidFill>
                <a:srgbClr val="373151"/>
              </a:solidFill>
              <a:effectLst/>
              <a:latin typeface="National"/>
            </a:endParaRPr>
          </a:p>
        </p:txBody>
      </p:sp>
    </p:spTree>
    <p:extLst>
      <p:ext uri="{BB962C8B-B14F-4D97-AF65-F5344CB8AC3E}">
        <p14:creationId xmlns:p14="http://schemas.microsoft.com/office/powerpoint/2010/main" val="331682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0A67-69B3-4190-AF19-924AB4BD10D2}"/>
              </a:ext>
            </a:extLst>
          </p:cNvPr>
          <p:cNvSpPr>
            <a:spLocks noGrp="1"/>
          </p:cNvSpPr>
          <p:nvPr>
            <p:ph type="title"/>
          </p:nvPr>
        </p:nvSpPr>
        <p:spPr/>
        <p:txBody>
          <a:bodyPr/>
          <a:lstStyle/>
          <a:p>
            <a:r>
              <a:rPr lang="en-GB" dirty="0"/>
              <a:t>Topics</a:t>
            </a:r>
          </a:p>
        </p:txBody>
      </p:sp>
      <p:sp>
        <p:nvSpPr>
          <p:cNvPr id="3" name="Content Placeholder 2">
            <a:extLst>
              <a:ext uri="{FF2B5EF4-FFF2-40B4-BE49-F238E27FC236}">
                <a16:creationId xmlns:a16="http://schemas.microsoft.com/office/drawing/2014/main" id="{18BCC090-D5F3-4D24-A6F7-F9917CB7A97D}"/>
              </a:ext>
            </a:extLst>
          </p:cNvPr>
          <p:cNvSpPr>
            <a:spLocks noGrp="1"/>
          </p:cNvSpPr>
          <p:nvPr>
            <p:ph idx="1"/>
          </p:nvPr>
        </p:nvSpPr>
        <p:spPr>
          <a:xfrm>
            <a:off x="403225" y="1058333"/>
            <a:ext cx="8229600" cy="3857096"/>
          </a:xfrm>
        </p:spPr>
        <p:txBody>
          <a:bodyPr/>
          <a:lstStyle/>
          <a:p>
            <a:pPr>
              <a:spcBef>
                <a:spcPts val="1200"/>
              </a:spcBef>
            </a:pPr>
            <a:r>
              <a:rPr lang="en-GB" sz="2200" dirty="0"/>
              <a:t>Procurement outcome</a:t>
            </a:r>
          </a:p>
          <a:p>
            <a:pPr>
              <a:spcBef>
                <a:spcPts val="1200"/>
              </a:spcBef>
            </a:pPr>
            <a:r>
              <a:rPr lang="en-GB" sz="2200" dirty="0"/>
              <a:t>Contract Management 2023/24 – 2027/28</a:t>
            </a:r>
          </a:p>
          <a:p>
            <a:pPr>
              <a:spcBef>
                <a:spcPts val="1200"/>
              </a:spcBef>
            </a:pPr>
            <a:r>
              <a:rPr lang="en-GB" sz="2200" dirty="0"/>
              <a:t>New auditor for 2023/24</a:t>
            </a:r>
          </a:p>
          <a:p>
            <a:pPr>
              <a:spcBef>
                <a:spcPts val="1200"/>
              </a:spcBef>
            </a:pPr>
            <a:r>
              <a:rPr lang="en-GB" sz="2200" dirty="0"/>
              <a:t>2023/24 Scale fees</a:t>
            </a:r>
          </a:p>
          <a:p>
            <a:pPr>
              <a:spcBef>
                <a:spcPts val="1200"/>
              </a:spcBef>
            </a:pPr>
            <a:r>
              <a:rPr lang="en-GB" sz="2200" dirty="0"/>
              <a:t>Auditor opinion data</a:t>
            </a:r>
          </a:p>
          <a:p>
            <a:pPr>
              <a:spcBef>
                <a:spcPts val="1200"/>
              </a:spcBef>
            </a:pPr>
            <a:r>
              <a:rPr lang="en-GB" sz="2200" dirty="0"/>
              <a:t>What is being done across the system?</a:t>
            </a:r>
          </a:p>
          <a:p>
            <a:endParaRPr lang="en-GB" dirty="0"/>
          </a:p>
          <a:p>
            <a:endParaRPr lang="en-GB" dirty="0"/>
          </a:p>
        </p:txBody>
      </p:sp>
    </p:spTree>
    <p:extLst>
      <p:ext uri="{BB962C8B-B14F-4D97-AF65-F5344CB8AC3E}">
        <p14:creationId xmlns:p14="http://schemas.microsoft.com/office/powerpoint/2010/main" val="27159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0A67-69B3-4190-AF19-924AB4BD10D2}"/>
              </a:ext>
            </a:extLst>
          </p:cNvPr>
          <p:cNvSpPr>
            <a:spLocks noGrp="1"/>
          </p:cNvSpPr>
          <p:nvPr>
            <p:ph type="title"/>
          </p:nvPr>
        </p:nvSpPr>
        <p:spPr/>
        <p:txBody>
          <a:bodyPr/>
          <a:lstStyle/>
          <a:p>
            <a:r>
              <a:rPr lang="en-GB" dirty="0"/>
              <a:t>Procurement outcome - headlines</a:t>
            </a:r>
          </a:p>
        </p:txBody>
      </p:sp>
      <p:sp>
        <p:nvSpPr>
          <p:cNvPr id="3" name="Content Placeholder 2">
            <a:extLst>
              <a:ext uri="{FF2B5EF4-FFF2-40B4-BE49-F238E27FC236}">
                <a16:creationId xmlns:a16="http://schemas.microsoft.com/office/drawing/2014/main" id="{18BCC090-D5F3-4D24-A6F7-F9917CB7A97D}"/>
              </a:ext>
            </a:extLst>
          </p:cNvPr>
          <p:cNvSpPr>
            <a:spLocks noGrp="1"/>
          </p:cNvSpPr>
          <p:nvPr>
            <p:ph idx="1"/>
          </p:nvPr>
        </p:nvSpPr>
        <p:spPr>
          <a:xfrm>
            <a:off x="403225" y="1058333"/>
            <a:ext cx="8229600" cy="3857096"/>
          </a:xfrm>
        </p:spPr>
        <p:txBody>
          <a:bodyPr/>
          <a:lstStyle/>
          <a:p>
            <a:pPr>
              <a:spcBef>
                <a:spcPts val="1200"/>
              </a:spcBef>
            </a:pPr>
            <a:r>
              <a:rPr lang="en-GB" sz="2200" dirty="0"/>
              <a:t>PSAA managed to secure enough supply, but…</a:t>
            </a:r>
          </a:p>
          <a:p>
            <a:pPr>
              <a:spcBef>
                <a:spcPts val="1200"/>
              </a:spcBef>
            </a:pPr>
            <a:r>
              <a:rPr lang="en-GB" sz="2200" dirty="0"/>
              <a:t>It was extremely challenging</a:t>
            </a:r>
          </a:p>
          <a:p>
            <a:pPr>
              <a:spcBef>
                <a:spcPts val="1200"/>
              </a:spcBef>
            </a:pPr>
            <a:r>
              <a:rPr lang="en-GB" sz="2200" dirty="0"/>
              <a:t>It took several procurement rounds to get there</a:t>
            </a:r>
          </a:p>
          <a:p>
            <a:pPr>
              <a:spcBef>
                <a:spcPts val="1200"/>
              </a:spcBef>
            </a:pPr>
            <a:r>
              <a:rPr lang="en-GB" sz="2200" dirty="0"/>
              <a:t>We needed to use several procurement mechanisms</a:t>
            </a:r>
          </a:p>
          <a:p>
            <a:pPr>
              <a:spcBef>
                <a:spcPts val="1200"/>
              </a:spcBef>
            </a:pPr>
            <a:r>
              <a:rPr lang="en-GB" sz="2200" dirty="0"/>
              <a:t>There is no spare capacity</a:t>
            </a:r>
          </a:p>
          <a:p>
            <a:pPr>
              <a:spcBef>
                <a:spcPts val="1200"/>
              </a:spcBef>
            </a:pPr>
            <a:r>
              <a:rPr lang="en-GB" sz="2200" dirty="0"/>
              <a:t>There was minimal competition</a:t>
            </a:r>
          </a:p>
          <a:p>
            <a:endParaRPr lang="en-GB" dirty="0"/>
          </a:p>
          <a:p>
            <a:endParaRPr lang="en-GB" dirty="0"/>
          </a:p>
        </p:txBody>
      </p:sp>
    </p:spTree>
    <p:extLst>
      <p:ext uri="{BB962C8B-B14F-4D97-AF65-F5344CB8AC3E}">
        <p14:creationId xmlns:p14="http://schemas.microsoft.com/office/powerpoint/2010/main" val="287400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ED97-8C90-40C6-846F-B446CF5B8FF3}"/>
              </a:ext>
            </a:extLst>
          </p:cNvPr>
          <p:cNvSpPr>
            <a:spLocks noGrp="1"/>
          </p:cNvSpPr>
          <p:nvPr>
            <p:ph type="title"/>
          </p:nvPr>
        </p:nvSpPr>
        <p:spPr>
          <a:xfrm>
            <a:off x="261257" y="0"/>
            <a:ext cx="8371568" cy="1143000"/>
          </a:xfrm>
        </p:spPr>
        <p:txBody>
          <a:bodyPr/>
          <a:lstStyle/>
          <a:p>
            <a:r>
              <a:rPr lang="en-GB" dirty="0"/>
              <a:t>Procurement outcome - headlines</a:t>
            </a:r>
          </a:p>
        </p:txBody>
      </p:sp>
      <p:graphicFrame>
        <p:nvGraphicFramePr>
          <p:cNvPr id="5" name="Content Placeholder 4">
            <a:extLst>
              <a:ext uri="{FF2B5EF4-FFF2-40B4-BE49-F238E27FC236}">
                <a16:creationId xmlns:a16="http://schemas.microsoft.com/office/drawing/2014/main" id="{BD7AC972-EDAF-489D-B88C-61025DCDF821}"/>
              </a:ext>
            </a:extLst>
          </p:cNvPr>
          <p:cNvGraphicFramePr>
            <a:graphicFrameLocks noGrp="1"/>
          </p:cNvGraphicFramePr>
          <p:nvPr>
            <p:ph idx="1"/>
          </p:nvPr>
        </p:nvGraphicFramePr>
        <p:xfrm>
          <a:off x="5495109" y="1351542"/>
          <a:ext cx="3523524" cy="3413262"/>
        </p:xfrm>
        <a:graphic>
          <a:graphicData uri="http://schemas.openxmlformats.org/drawingml/2006/table">
            <a:tbl>
              <a:tblPr firstRow="1" firstCol="1" bandRow="1"/>
              <a:tblGrid>
                <a:gridCol w="1400200">
                  <a:extLst>
                    <a:ext uri="{9D8B030D-6E8A-4147-A177-3AD203B41FA5}">
                      <a16:colId xmlns:a16="http://schemas.microsoft.com/office/drawing/2014/main" val="2899575845"/>
                    </a:ext>
                  </a:extLst>
                </a:gridCol>
                <a:gridCol w="1039030">
                  <a:extLst>
                    <a:ext uri="{9D8B030D-6E8A-4147-A177-3AD203B41FA5}">
                      <a16:colId xmlns:a16="http://schemas.microsoft.com/office/drawing/2014/main" val="1814684733"/>
                    </a:ext>
                  </a:extLst>
                </a:gridCol>
                <a:gridCol w="1084294">
                  <a:extLst>
                    <a:ext uri="{9D8B030D-6E8A-4147-A177-3AD203B41FA5}">
                      <a16:colId xmlns:a16="http://schemas.microsoft.com/office/drawing/2014/main" val="840982522"/>
                    </a:ext>
                  </a:extLst>
                </a:gridCol>
              </a:tblGrid>
              <a:tr h="625982">
                <a:tc>
                  <a:txBody>
                    <a:bodyPr/>
                    <a:lstStyle/>
                    <a:p>
                      <a:pPr>
                        <a:lnSpc>
                          <a:spcPct val="107000"/>
                        </a:lnSpc>
                      </a:pPr>
                      <a:r>
                        <a:rPr lang="en-GB" sz="1400" b="1" dirty="0">
                          <a:effectLst/>
                          <a:latin typeface="+mn-lt"/>
                          <a:ea typeface="Arial Unicode MS"/>
                          <a:cs typeface="Times New Roman" panose="02020603050405020304" pitchFamily="18" charset="0"/>
                        </a:rPr>
                        <a:t> </a:t>
                      </a:r>
                      <a:r>
                        <a:rPr lang="en-GB" sz="1400" b="1" kern="1200" dirty="0">
                          <a:ln>
                            <a:noFill/>
                          </a:ln>
                          <a:solidFill>
                            <a:srgbClr val="000000"/>
                          </a:solidFill>
                          <a:effectLst/>
                          <a:uFill>
                            <a:solidFill>
                              <a:srgbClr val="000000"/>
                            </a:solidFill>
                          </a:uFill>
                          <a:latin typeface="+mn-lt"/>
                          <a:ea typeface="Arial Unicode MS"/>
                          <a:cs typeface="Times New Roman" panose="02020603050405020304" pitchFamily="18" charset="0"/>
                        </a:rPr>
                        <a:t>Firm</a:t>
                      </a: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20000"/>
                        </a:lnSpc>
                        <a:spcBef>
                          <a:spcPts val="800"/>
                        </a:spcBef>
                      </a:pPr>
                      <a:r>
                        <a:rPr lang="en-GB" sz="1400" b="1" dirty="0">
                          <a:ln>
                            <a:noFill/>
                          </a:ln>
                          <a:solidFill>
                            <a:srgbClr val="000000"/>
                          </a:solidFill>
                          <a:effectLst/>
                          <a:uFill>
                            <a:solidFill>
                              <a:srgbClr val="000000"/>
                            </a:solidFill>
                          </a:uFill>
                          <a:latin typeface="+mn-lt"/>
                          <a:ea typeface="Arial Unicode MS"/>
                          <a:cs typeface="Arial Unicode MS"/>
                        </a:rPr>
                        <a:t>Existing share</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20000"/>
                        </a:lnSpc>
                        <a:spcBef>
                          <a:spcPts val="800"/>
                        </a:spcBef>
                      </a:pPr>
                      <a:r>
                        <a:rPr lang="en-GB" sz="1400" b="1" dirty="0">
                          <a:ln>
                            <a:noFill/>
                          </a:ln>
                          <a:solidFill>
                            <a:srgbClr val="000000"/>
                          </a:solidFill>
                          <a:effectLst/>
                          <a:uFill>
                            <a:solidFill>
                              <a:srgbClr val="000000"/>
                            </a:solidFill>
                          </a:uFill>
                          <a:latin typeface="+mn-lt"/>
                          <a:ea typeface="Arial Unicode MS"/>
                          <a:cs typeface="Arial Unicode MS"/>
                        </a:rPr>
                        <a:t>Share from 2023/24</a:t>
                      </a: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88793203"/>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Grant Thornton </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40%</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36.0%</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extLst>
                  <a:ext uri="{0D108BD9-81ED-4DB2-BD59-A6C34878D82A}">
                    <a16:rowId xmlns:a16="http://schemas.microsoft.com/office/drawing/2014/main" val="4226543602"/>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Mazars</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18%</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22.5%</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9037996"/>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Ernst &amp; Young</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30%</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20.0%</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extLst>
                  <a:ext uri="{0D108BD9-81ED-4DB2-BD59-A6C34878D82A}">
                    <a16:rowId xmlns:a16="http://schemas.microsoft.com/office/drawing/2014/main" val="4029232650"/>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KPMG</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14.0%</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9511143"/>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Bishop Fleming</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3.75%</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extLst>
                  <a:ext uri="{0D108BD9-81ED-4DB2-BD59-A6C34878D82A}">
                    <a16:rowId xmlns:a16="http://schemas.microsoft.com/office/drawing/2014/main" val="3411227782"/>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Azets</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3.25%</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5338937"/>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Deloitte</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  6%</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tc>
                  <a:txBody>
                    <a:bodyPr/>
                    <a:lstStyle/>
                    <a:p>
                      <a:pPr algn="ctr">
                        <a:lnSpc>
                          <a:spcPct val="120000"/>
                        </a:lnSpc>
                        <a:spcBef>
                          <a:spcPts val="800"/>
                        </a:spcBef>
                        <a:tabLst>
                          <a:tab pos="732155" algn="r"/>
                        </a:tabLst>
                      </a:pPr>
                      <a:r>
                        <a:rPr lang="en-US" sz="1400" dirty="0">
                          <a:ln>
                            <a:noFill/>
                          </a:ln>
                          <a:solidFill>
                            <a:srgbClr val="000000"/>
                          </a:solidFill>
                          <a:effectLst/>
                          <a:uFill>
                            <a:solidFill>
                              <a:srgbClr val="000000"/>
                            </a:solidFill>
                          </a:uFill>
                          <a:latin typeface="+mn-lt"/>
                          <a:ea typeface="Arial Unicode MS"/>
                          <a:cs typeface="Arial Unicode MS"/>
                        </a:rPr>
                        <a:t>-</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DFFF"/>
                    </a:solidFill>
                  </a:tcPr>
                </a:tc>
                <a:extLst>
                  <a:ext uri="{0D108BD9-81ED-4DB2-BD59-A6C34878D82A}">
                    <a16:rowId xmlns:a16="http://schemas.microsoft.com/office/drawing/2014/main" val="4039503471"/>
                  </a:ext>
                </a:extLst>
              </a:tr>
              <a:tr h="348410">
                <a:tc>
                  <a:txBody>
                    <a:bodyPr/>
                    <a:lstStyle/>
                    <a:p>
                      <a:pP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BDO</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GB" sz="1400" dirty="0">
                          <a:ln>
                            <a:noFill/>
                          </a:ln>
                          <a:solidFill>
                            <a:srgbClr val="000000"/>
                          </a:solidFill>
                          <a:effectLst/>
                          <a:uFill>
                            <a:solidFill>
                              <a:srgbClr val="000000"/>
                            </a:solidFill>
                          </a:uFill>
                          <a:latin typeface="+mn-lt"/>
                          <a:ea typeface="Arial" panose="020B0604020202020204" pitchFamily="34" charset="0"/>
                          <a:cs typeface="Arial Unicode MS"/>
                        </a:rPr>
                        <a:t>  6%</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Bef>
                          <a:spcPts val="800"/>
                        </a:spcBef>
                        <a:tabLst>
                          <a:tab pos="732155" algn="r"/>
                        </a:tabLst>
                      </a:pPr>
                      <a:r>
                        <a:rPr lang="en-US" sz="1400" dirty="0">
                          <a:ln>
                            <a:noFill/>
                          </a:ln>
                          <a:solidFill>
                            <a:srgbClr val="000000"/>
                          </a:solidFill>
                          <a:effectLst/>
                          <a:uFill>
                            <a:solidFill>
                              <a:srgbClr val="000000"/>
                            </a:solidFill>
                          </a:uFill>
                          <a:latin typeface="+mn-lt"/>
                          <a:ea typeface="Arial Unicode MS"/>
                          <a:cs typeface="Arial Unicode MS"/>
                        </a:rPr>
                        <a:t>-</a:t>
                      </a:r>
                      <a:endParaRPr lang="en-GB" sz="1400" dirty="0">
                        <a:ln>
                          <a:noFill/>
                        </a:ln>
                        <a:solidFill>
                          <a:srgbClr val="000000"/>
                        </a:solidFill>
                        <a:effectLst/>
                        <a:uFill>
                          <a:solidFill>
                            <a:srgbClr val="000000"/>
                          </a:solidFill>
                        </a:uFill>
                        <a:latin typeface="+mn-lt"/>
                        <a:ea typeface="Arial Unicode MS"/>
                        <a:cs typeface="Arial Unicode MS"/>
                      </a:endParaRPr>
                    </a:p>
                  </a:txBody>
                  <a:tcPr marL="36000" marR="360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1499059"/>
                  </a:ext>
                </a:extLst>
              </a:tr>
            </a:tbl>
          </a:graphicData>
        </a:graphic>
      </p:graphicFrame>
      <p:sp>
        <p:nvSpPr>
          <p:cNvPr id="4" name="Content Placeholder 2">
            <a:extLst>
              <a:ext uri="{FF2B5EF4-FFF2-40B4-BE49-F238E27FC236}">
                <a16:creationId xmlns:a16="http://schemas.microsoft.com/office/drawing/2014/main" id="{E536BB25-CC36-4C7E-9208-6FDF2AC5665C}"/>
              </a:ext>
            </a:extLst>
          </p:cNvPr>
          <p:cNvSpPr txBox="1">
            <a:spLocks/>
          </p:cNvSpPr>
          <p:nvPr/>
        </p:nvSpPr>
        <p:spPr bwMode="auto">
          <a:xfrm>
            <a:off x="125367" y="1375490"/>
            <a:ext cx="8615408" cy="450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182563">
              <a:spcBef>
                <a:spcPts val="1800"/>
              </a:spcBef>
            </a:pPr>
            <a:r>
              <a:rPr lang="en-GB" sz="1800" dirty="0">
                <a:solidFill>
                  <a:srgbClr val="236995"/>
                </a:solidFill>
              </a:rPr>
              <a:t>Six of the 10 registered firms were successful</a:t>
            </a:r>
          </a:p>
          <a:p>
            <a:pPr marL="182563" indent="-182563">
              <a:spcBef>
                <a:spcPts val="1800"/>
              </a:spcBef>
            </a:pPr>
            <a:r>
              <a:rPr lang="en-GB" sz="1800" dirty="0"/>
              <a:t>Three did not bid, including two current firms</a:t>
            </a:r>
          </a:p>
          <a:p>
            <a:pPr marL="182563" indent="-182563">
              <a:spcBef>
                <a:spcPts val="1800"/>
              </a:spcBef>
            </a:pPr>
            <a:r>
              <a:rPr lang="en-GB" sz="1800" dirty="0">
                <a:solidFill>
                  <a:srgbClr val="236995"/>
                </a:solidFill>
              </a:rPr>
              <a:t>Two new firms (Azets and Bishop Fleming)</a:t>
            </a:r>
          </a:p>
          <a:p>
            <a:pPr marL="182563" indent="-182563">
              <a:spcBef>
                <a:spcPts val="1800"/>
              </a:spcBef>
            </a:pPr>
            <a:r>
              <a:rPr lang="en-GB" sz="1800" dirty="0"/>
              <a:t>One previous firm has returned (KPMG)</a:t>
            </a:r>
          </a:p>
          <a:p>
            <a:pPr marL="182563" indent="-182563">
              <a:spcBef>
                <a:spcPts val="1800"/>
              </a:spcBef>
            </a:pPr>
            <a:r>
              <a:rPr lang="en-GB" sz="1800" dirty="0">
                <a:solidFill>
                  <a:srgbClr val="236995"/>
                </a:solidFill>
              </a:rPr>
              <a:t>Two of the ‘Big 4’ were successful (34% share)</a:t>
            </a:r>
          </a:p>
          <a:p>
            <a:pPr marL="182563" indent="-182563">
              <a:spcBef>
                <a:spcPts val="1800"/>
              </a:spcBef>
            </a:pPr>
            <a:r>
              <a:rPr lang="en-GB" sz="1800" dirty="0"/>
              <a:t>Largest two firms - 58.5% share, down from 70%</a:t>
            </a:r>
          </a:p>
          <a:p>
            <a:pPr>
              <a:spcBef>
                <a:spcPts val="1200"/>
              </a:spcBef>
            </a:pPr>
            <a:endParaRPr lang="en-GB" sz="1600" dirty="0">
              <a:solidFill>
                <a:srgbClr val="236995"/>
              </a:solidFill>
            </a:endParaRPr>
          </a:p>
          <a:p>
            <a:pPr>
              <a:spcBef>
                <a:spcPts val="1200"/>
              </a:spcBef>
            </a:pPr>
            <a:endParaRPr lang="en-GB" sz="1600" dirty="0">
              <a:solidFill>
                <a:srgbClr val="236995"/>
              </a:solidFill>
            </a:endParaRPr>
          </a:p>
          <a:p>
            <a:pPr marL="182563" indent="-182563">
              <a:spcBef>
                <a:spcPts val="1800"/>
              </a:spcBef>
            </a:pPr>
            <a:r>
              <a:rPr lang="en-GB" sz="1800" dirty="0">
                <a:solidFill>
                  <a:srgbClr val="236995"/>
                </a:solidFill>
              </a:rPr>
              <a:t>Allocating auditors to bodies was challenging due to a range of factors</a:t>
            </a:r>
          </a:p>
        </p:txBody>
      </p:sp>
    </p:spTree>
    <p:extLst>
      <p:ext uri="{BB962C8B-B14F-4D97-AF65-F5344CB8AC3E}">
        <p14:creationId xmlns:p14="http://schemas.microsoft.com/office/powerpoint/2010/main" val="64216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6BEC-7052-4A4E-A9C7-77B83F7E5B07}"/>
              </a:ext>
            </a:extLst>
          </p:cNvPr>
          <p:cNvSpPr>
            <a:spLocks noGrp="1"/>
          </p:cNvSpPr>
          <p:nvPr>
            <p:ph type="title"/>
          </p:nvPr>
        </p:nvSpPr>
        <p:spPr/>
        <p:txBody>
          <a:bodyPr/>
          <a:lstStyle/>
          <a:p>
            <a:r>
              <a:rPr lang="en-GB" sz="2800" dirty="0"/>
              <a:t>Procurement outcome: Key messages</a:t>
            </a:r>
            <a:endParaRPr lang="en-GB" dirty="0"/>
          </a:p>
        </p:txBody>
      </p:sp>
      <p:sp>
        <p:nvSpPr>
          <p:cNvPr id="3" name="Content Placeholder 2">
            <a:extLst>
              <a:ext uri="{FF2B5EF4-FFF2-40B4-BE49-F238E27FC236}">
                <a16:creationId xmlns:a16="http://schemas.microsoft.com/office/drawing/2014/main" id="{22EFC9BB-BC1A-484E-B725-E94218C54E4D}"/>
              </a:ext>
            </a:extLst>
          </p:cNvPr>
          <p:cNvSpPr>
            <a:spLocks noGrp="1"/>
          </p:cNvSpPr>
          <p:nvPr>
            <p:ph idx="1"/>
          </p:nvPr>
        </p:nvSpPr>
        <p:spPr>
          <a:xfrm>
            <a:off x="511175" y="992452"/>
            <a:ext cx="8229600" cy="4873096"/>
          </a:xfrm>
        </p:spPr>
        <p:txBody>
          <a:bodyPr/>
          <a:lstStyle/>
          <a:p>
            <a:pPr>
              <a:spcBef>
                <a:spcPts val="1200"/>
              </a:spcBef>
            </a:pPr>
            <a:r>
              <a:rPr lang="en-GB" sz="2400" dirty="0"/>
              <a:t>It does not fix the underlying market issues </a:t>
            </a:r>
          </a:p>
          <a:p>
            <a:pPr>
              <a:spcBef>
                <a:spcPts val="1200"/>
              </a:spcBef>
            </a:pPr>
            <a:r>
              <a:rPr lang="en-GB" sz="2400" dirty="0"/>
              <a:t>The market remains highly fragile</a:t>
            </a:r>
          </a:p>
          <a:p>
            <a:pPr>
              <a:spcBef>
                <a:spcPts val="1200"/>
              </a:spcBef>
            </a:pPr>
            <a:r>
              <a:rPr lang="en-GB" sz="2400" dirty="0"/>
              <a:t>The backlog is a huge issue that is worsening</a:t>
            </a:r>
          </a:p>
          <a:p>
            <a:pPr>
              <a:spcBef>
                <a:spcPts val="1200"/>
              </a:spcBef>
            </a:pPr>
            <a:r>
              <a:rPr lang="en-GB" sz="2400" dirty="0"/>
              <a:t>The system is highly vulnerable to another work spike</a:t>
            </a:r>
          </a:p>
          <a:p>
            <a:pPr>
              <a:spcBef>
                <a:spcPts val="1200"/>
              </a:spcBef>
            </a:pPr>
            <a:r>
              <a:rPr lang="en-GB" sz="2400" dirty="0"/>
              <a:t>The workforce strategy is key</a:t>
            </a:r>
          </a:p>
          <a:p>
            <a:pPr>
              <a:spcBef>
                <a:spcPts val="1200"/>
              </a:spcBef>
            </a:pPr>
            <a:r>
              <a:rPr lang="en-GB" sz="2400" dirty="0"/>
              <a:t>All options must be considered, including an auditor of last resort</a:t>
            </a:r>
          </a:p>
          <a:p>
            <a:pPr>
              <a:spcBef>
                <a:spcPts val="1200"/>
              </a:spcBef>
            </a:pPr>
            <a:r>
              <a:rPr lang="en-GB" sz="2400" dirty="0"/>
              <a:t>The new KAP route must be available asap</a:t>
            </a:r>
          </a:p>
          <a:p>
            <a:pPr>
              <a:spcBef>
                <a:spcPts val="1200"/>
              </a:spcBef>
            </a:pPr>
            <a:r>
              <a:rPr lang="en-GB" sz="2400" dirty="0"/>
              <a:t>The procurement buys time, but…</a:t>
            </a:r>
          </a:p>
          <a:p>
            <a:r>
              <a:rPr lang="en-GB" sz="2400" dirty="0"/>
              <a:t>It is imperative that there is no complacency</a:t>
            </a:r>
          </a:p>
          <a:p>
            <a:pPr marL="0" indent="0">
              <a:buNone/>
            </a:pPr>
            <a:r>
              <a:rPr lang="en-GB" sz="2800" dirty="0"/>
              <a:t>What do we want from local audit?</a:t>
            </a:r>
          </a:p>
          <a:p>
            <a:endParaRPr lang="en-GB" dirty="0"/>
          </a:p>
          <a:p>
            <a:endParaRPr lang="en-GB" dirty="0"/>
          </a:p>
        </p:txBody>
      </p:sp>
    </p:spTree>
    <p:extLst>
      <p:ext uri="{BB962C8B-B14F-4D97-AF65-F5344CB8AC3E}">
        <p14:creationId xmlns:p14="http://schemas.microsoft.com/office/powerpoint/2010/main" val="278108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dirty="0"/>
              <a:t>Contract management</a:t>
            </a:r>
            <a:br>
              <a:rPr lang="en-GB" dirty="0"/>
            </a:br>
            <a:r>
              <a:rPr lang="en-GB" dirty="0"/>
              <a:t>2023/24 – 2027/28 audits</a:t>
            </a:r>
            <a:endParaRPr lang="en-US" dirty="0"/>
          </a:p>
        </p:txBody>
      </p:sp>
      <p:sp>
        <p:nvSpPr>
          <p:cNvPr id="30723" name="Rectangle 3"/>
          <p:cNvSpPr>
            <a:spLocks noGrp="1" noChangeArrowheads="1"/>
          </p:cNvSpPr>
          <p:nvPr>
            <p:ph type="body" idx="1"/>
          </p:nvPr>
        </p:nvSpPr>
        <p:spPr>
          <a:xfrm>
            <a:off x="403223" y="1489166"/>
            <a:ext cx="8453393" cy="4432664"/>
          </a:xfrm>
        </p:spPr>
        <p:txBody>
          <a:bodyPr/>
          <a:lstStyle/>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dirty="0">
                <a:latin typeface="+mn-lt"/>
                <a:cs typeface="Arial" panose="020B0604020202020204" pitchFamily="34" charset="0"/>
              </a:rPr>
              <a:t>Once appointed, auditors are independent by design of the framework</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dirty="0">
                <a:cs typeface="Arial" panose="020B0604020202020204" pitchFamily="34" charset="0"/>
              </a:rPr>
              <a:t>Contractual levers limited </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dirty="0">
                <a:cs typeface="Arial" panose="020B0604020202020204" pitchFamily="34" charset="0"/>
              </a:rPr>
              <a:t>To be fully effective needs a functioning market</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endParaRPr lang="en-GB" sz="1800" dirty="0">
              <a:latin typeface="+mn-lt"/>
              <a:cs typeface="Arial" panose="020B0604020202020204" pitchFamily="34"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78367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dirty="0"/>
              <a:t>Contract management</a:t>
            </a:r>
            <a:br>
              <a:rPr lang="en-GB" dirty="0"/>
            </a:br>
            <a:r>
              <a:rPr lang="en-GB" dirty="0"/>
              <a:t>2023/24 – 2027/28 audits</a:t>
            </a:r>
            <a:endParaRPr lang="en-US" dirty="0"/>
          </a:p>
        </p:txBody>
      </p:sp>
      <p:sp>
        <p:nvSpPr>
          <p:cNvPr id="30723" name="Rectangle 3"/>
          <p:cNvSpPr>
            <a:spLocks noGrp="1" noChangeArrowheads="1"/>
          </p:cNvSpPr>
          <p:nvPr>
            <p:ph type="body" idx="1"/>
          </p:nvPr>
        </p:nvSpPr>
        <p:spPr>
          <a:xfrm>
            <a:off x="403223" y="1489166"/>
            <a:ext cx="8453393" cy="4432664"/>
          </a:xfrm>
        </p:spPr>
        <p:txBody>
          <a:bodyPr/>
          <a:lstStyle/>
          <a:p>
            <a:pPr>
              <a:lnSpc>
                <a:spcPct val="110000"/>
              </a:lnSpc>
              <a:spcBef>
                <a:spcPts val="0"/>
              </a:spcBef>
              <a:spcAft>
                <a:spcPts val="0"/>
              </a:spcAft>
              <a:buClr>
                <a:srgbClr val="000000"/>
              </a:buClr>
              <a:tabLst>
                <a:tab pos="540385" algn="l"/>
              </a:tabLst>
            </a:pPr>
            <a:r>
              <a:rPr lang="en-GB" sz="1800" dirty="0">
                <a:cs typeface="Arial" panose="020B0604020202020204" pitchFamily="34" charset="0"/>
              </a:rPr>
              <a:t>Milestone-based payment mechanism linked to audit delivery: </a:t>
            </a:r>
            <a:endParaRPr lang="en-GB" sz="1800" dirty="0">
              <a:solidFill>
                <a:srgbClr val="C00000"/>
              </a:solidFill>
              <a:latin typeface="Abadi" panose="020B0604020104020204" pitchFamily="34" charset="0"/>
              <a:cs typeface="Times New Roman" panose="02020603050405020304" pitchFamily="18" charset="0"/>
            </a:endParaRPr>
          </a:p>
          <a:p>
            <a:pPr lvl="1">
              <a:lnSpc>
                <a:spcPct val="110000"/>
              </a:lnSpc>
              <a:spcBef>
                <a:spcPts val="200"/>
              </a:spcBef>
              <a:spcAft>
                <a:spcPts val="0"/>
              </a:spcAft>
              <a:buClr>
                <a:srgbClr val="236995"/>
              </a:buClr>
              <a:tabLst>
                <a:tab pos="540385" algn="l"/>
              </a:tabLst>
            </a:pPr>
            <a:r>
              <a:rPr lang="en-GB" sz="1600" dirty="0">
                <a:solidFill>
                  <a:srgbClr val="236995"/>
                </a:solidFill>
                <a:latin typeface="+mj-lt"/>
                <a:cs typeface="Times New Roman" panose="02020603050405020304" pitchFamily="18" charset="0"/>
              </a:rPr>
              <a:t>production of the previous year’s Auditor’s Annual Report </a:t>
            </a:r>
            <a:r>
              <a:rPr lang="en-GB" sz="1600" i="1" dirty="0">
                <a:solidFill>
                  <a:srgbClr val="236995"/>
                </a:solidFill>
                <a:latin typeface="+mj-lt"/>
                <a:cs typeface="Times New Roman" panose="02020603050405020304" pitchFamily="18" charset="0"/>
              </a:rPr>
              <a:t>unless 1st year as new auditor</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production of the draft Audit Plan to Audited Body, </a:t>
            </a:r>
            <a:r>
              <a:rPr lang="en-GB" sz="1600" dirty="0">
                <a:solidFill>
                  <a:srgbClr val="236995"/>
                </a:solidFill>
                <a:latin typeface="+mj-lt"/>
                <a:cs typeface="Times New Roman" panose="02020603050405020304" pitchFamily="18" charset="0"/>
              </a:rPr>
              <a:t>will set out the auditor’s plan &amp; timetable</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planned hours (50% complete)</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planned hours (75% complete)</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sz="1800" dirty="0">
                <a:latin typeface="+mn-lt"/>
                <a:cs typeface="Arial" panose="020B0604020202020204" pitchFamily="34" charset="0"/>
              </a:rPr>
              <a:t>Statement of responsibilities of auditors and audited bodies included in the Terms of Appointment</a:t>
            </a:r>
          </a:p>
          <a:p>
            <a:pPr marR="0" lvl="1" latinLnBrk="0">
              <a:lnSpc>
                <a:spcPct val="110000"/>
              </a:lnSpc>
              <a:spcBef>
                <a:spcPts val="200"/>
              </a:spcBef>
              <a:spcAft>
                <a:spcPts val="0"/>
              </a:spcAft>
              <a:buClr>
                <a:srgbClr val="236995"/>
              </a:buClr>
              <a:buSzTx/>
              <a:tabLst>
                <a:tab pos="1530985" algn="l"/>
                <a:tab pos="1620520" algn="l"/>
              </a:tabLst>
              <a:defRPr/>
            </a:pPr>
            <a:r>
              <a:rPr lang="en-GB" sz="1600" dirty="0">
                <a:solidFill>
                  <a:srgbClr val="236995"/>
                </a:solidFill>
                <a:latin typeface="+mj-lt"/>
                <a:cs typeface="Times New Roman" panose="02020603050405020304" pitchFamily="18" charset="0"/>
              </a:rPr>
              <a:t>Updated and more detailed content</a:t>
            </a:r>
          </a:p>
          <a:p>
            <a:pPr marR="0" lvl="1" latinLnBrk="0">
              <a:lnSpc>
                <a:spcPct val="110000"/>
              </a:lnSpc>
              <a:spcBef>
                <a:spcPts val="200"/>
              </a:spcBef>
              <a:spcAft>
                <a:spcPts val="0"/>
              </a:spcAft>
              <a:buClr>
                <a:srgbClr val="236995"/>
              </a:buClr>
              <a:buSzTx/>
              <a:tabLst>
                <a:tab pos="1530985" algn="l"/>
                <a:tab pos="1620520" algn="l"/>
              </a:tabLst>
              <a:defRPr/>
            </a:pPr>
            <a:r>
              <a:rPr lang="en-GB" sz="1600" dirty="0">
                <a:solidFill>
                  <a:srgbClr val="236995"/>
                </a:solidFill>
                <a:latin typeface="+mj-lt"/>
                <a:cs typeface="Times New Roman" panose="02020603050405020304" pitchFamily="18" charset="0"/>
              </a:rPr>
              <a:t>we will communicate expectations as part of 2023/24 auditor appointment and fee setting consultations</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sz="1800" dirty="0">
                <a:latin typeface="+mn-lt"/>
                <a:cs typeface="Arial" panose="020B0604020202020204" pitchFamily="34" charset="0"/>
              </a:rPr>
              <a:t>KPIs related to communications on </a:t>
            </a:r>
            <a:r>
              <a:rPr lang="en-GB" sz="1800" dirty="0">
                <a:cs typeface="Arial" panose="020B0604020202020204" pitchFamily="34" charset="0"/>
              </a:rPr>
              <a:t>d</a:t>
            </a:r>
            <a:r>
              <a:rPr lang="en-GB" sz="1800" dirty="0">
                <a:latin typeface="+mn-lt"/>
                <a:cs typeface="Arial" panose="020B0604020202020204" pitchFamily="34" charset="0"/>
              </a:rPr>
              <a:t>elays (Audit and objections)</a:t>
            </a: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122045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dirty="0"/>
              <a:t>Contract management</a:t>
            </a:r>
            <a:br>
              <a:rPr lang="en-GB" dirty="0"/>
            </a:br>
            <a:r>
              <a:rPr lang="en-GB" dirty="0"/>
              <a:t>2023/24 – 2027/28 audits</a:t>
            </a:r>
            <a:endParaRPr lang="en-US" dirty="0"/>
          </a:p>
        </p:txBody>
      </p:sp>
      <p:sp>
        <p:nvSpPr>
          <p:cNvPr id="30723" name="Rectangle 3"/>
          <p:cNvSpPr>
            <a:spLocks noGrp="1" noChangeArrowheads="1"/>
          </p:cNvSpPr>
          <p:nvPr>
            <p:ph type="body" idx="1"/>
          </p:nvPr>
        </p:nvSpPr>
        <p:spPr>
          <a:xfrm>
            <a:off x="403224" y="1480457"/>
            <a:ext cx="8174719" cy="4432664"/>
          </a:xfrm>
        </p:spPr>
        <p:txBody>
          <a:bodyPr/>
          <a:lstStyle/>
          <a:p>
            <a:pPr>
              <a:spcBef>
                <a:spcPts val="1200"/>
              </a:spcBef>
            </a:pPr>
            <a:r>
              <a:rPr lang="en-GB" sz="1800" kern="0" dirty="0">
                <a:solidFill>
                  <a:srgbClr val="000000"/>
                </a:solidFill>
                <a:uFill>
                  <a:solidFill>
                    <a:srgbClr val="000000"/>
                  </a:solidFill>
                </a:uFill>
                <a:latin typeface="Arial" panose="020B0604020202020204" pitchFamily="34" charset="0"/>
              </a:rPr>
              <a:t>Tenderers’ responses will be translated into contractual obligations and method statements </a:t>
            </a:r>
            <a:r>
              <a:rPr lang="en-GB" sz="1800" i="1" kern="0" dirty="0">
                <a:solidFill>
                  <a:srgbClr val="000000"/>
                </a:solidFill>
                <a:uFill>
                  <a:solidFill>
                    <a:srgbClr val="000000"/>
                  </a:solidFill>
                </a:uFill>
                <a:latin typeface="Arial" panose="020B0604020202020204" pitchFamily="34" charset="0"/>
              </a:rPr>
              <a:t>which describe </a:t>
            </a:r>
            <a:r>
              <a:rPr lang="en-GB" sz="1800" i="1" dirty="0">
                <a:cs typeface="Arial" panose="020B0604020202020204" pitchFamily="34" charset="0"/>
              </a:rPr>
              <a:t>the “how”, not the “what”</a:t>
            </a:r>
            <a:endParaRPr lang="en-GB" sz="1800" kern="0" dirty="0">
              <a:solidFill>
                <a:srgbClr val="000000"/>
              </a:solidFill>
              <a:uFill>
                <a:solidFill>
                  <a:srgbClr val="000000"/>
                </a:solidFill>
              </a:uFill>
              <a:latin typeface="Arial" panose="020B0604020202020204" pitchFamily="34" charset="0"/>
            </a:endParaRPr>
          </a:p>
          <a:p>
            <a:pPr>
              <a:spcBef>
                <a:spcPts val="1200"/>
              </a:spcBef>
            </a:pPr>
            <a:r>
              <a:rPr lang="en-GB" sz="1800" kern="0" dirty="0">
                <a:solidFill>
                  <a:srgbClr val="000000"/>
                </a:solidFill>
                <a:uFill>
                  <a:solidFill>
                    <a:srgbClr val="000000"/>
                  </a:solidFill>
                </a:uFill>
                <a:latin typeface="Arial" panose="020B0604020202020204" pitchFamily="34" charset="0"/>
              </a:rPr>
              <a:t>If during the contract period it becomes apparent to either PSAA or the supplier that any Method Statement does not satisfy the obligations under the Contract or needs updating, the supplier must make amendments to the Method Statement to satisfy the contractual obligations at its own cost and expense through the Review Procedure</a:t>
            </a:r>
            <a:r>
              <a:rPr lang="en-GB" sz="1800" kern="0" dirty="0">
                <a:solidFill>
                  <a:srgbClr val="236995"/>
                </a:solidFill>
                <a:uFill>
                  <a:solidFill>
                    <a:srgbClr val="000000"/>
                  </a:solidFill>
                </a:uFill>
                <a:latin typeface="Arial" panose="020B0604020202020204" pitchFamily="34" charset="0"/>
              </a:rPr>
              <a:t> – provides flexibility for both parties for example to align with changes in industry good practice or audit requirements</a:t>
            </a:r>
          </a:p>
          <a:p>
            <a:pPr>
              <a:spcBef>
                <a:spcPts val="1200"/>
              </a:spcBef>
            </a:pPr>
            <a:r>
              <a:rPr lang="en-GB" sz="1800" kern="0" dirty="0">
                <a:solidFill>
                  <a:srgbClr val="000000"/>
                </a:solidFill>
                <a:uFill>
                  <a:solidFill>
                    <a:srgbClr val="000000"/>
                  </a:solidFill>
                </a:uFill>
                <a:latin typeface="Arial" panose="020B0604020202020204" pitchFamily="34" charset="0"/>
              </a:rPr>
              <a:t>Acceptance of a revised Method Statement is a decision solely for PSAA acting in compliance with the Review Procedure</a:t>
            </a:r>
          </a:p>
          <a:p>
            <a:pPr>
              <a:spcBef>
                <a:spcPts val="1200"/>
              </a:spcBef>
            </a:pPr>
            <a:r>
              <a:rPr lang="en-GB" sz="1800" dirty="0">
                <a:solidFill>
                  <a:srgbClr val="C00000"/>
                </a:solidFill>
                <a:hlinkClick r:id="rId3">
                  <a:extLst>
                    <a:ext uri="{A12FA001-AC4F-418D-AE19-62706E023703}">
                      <ahyp:hlinkClr xmlns:ahyp="http://schemas.microsoft.com/office/drawing/2018/hyperlinkcolor" val="tx"/>
                    </a:ext>
                  </a:extLst>
                </a:hlinkClick>
              </a:rPr>
              <a:t>Autumn and Winter webinars – PSAA</a:t>
            </a:r>
            <a:endParaRPr lang="en-GB" sz="1800" dirty="0">
              <a:solidFill>
                <a:srgbClr val="C00000"/>
              </a:solidFill>
            </a:endParaRPr>
          </a:p>
          <a:p>
            <a:pPr>
              <a:spcBef>
                <a:spcPts val="1200"/>
              </a:spcBef>
            </a:pPr>
            <a:endParaRPr lang="en-GB" sz="1800" kern="0" dirty="0">
              <a:solidFill>
                <a:srgbClr val="000000"/>
              </a:solidFill>
              <a:uFill>
                <a:solidFill>
                  <a:srgbClr val="000000"/>
                </a:solidFill>
              </a:uFill>
              <a:latin typeface="Arial" panose="020B0604020202020204" pitchFamily="34" charset="0"/>
            </a:endParaRPr>
          </a:p>
          <a:p>
            <a:pPr marL="0" indent="0">
              <a:lnSpc>
                <a:spcPct val="110000"/>
              </a:lnSpc>
              <a:spcBef>
                <a:spcPts val="600"/>
              </a:spcBef>
              <a:spcAft>
                <a:spcPts val="0"/>
              </a:spcAft>
              <a:buClr>
                <a:srgbClr val="000000"/>
              </a:buClr>
              <a:buNone/>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144048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B93E-0724-8FD2-D6C8-8E1DBA30594A}"/>
              </a:ext>
            </a:extLst>
          </p:cNvPr>
          <p:cNvSpPr>
            <a:spLocks noGrp="1"/>
          </p:cNvSpPr>
          <p:nvPr>
            <p:ph type="title"/>
          </p:nvPr>
        </p:nvSpPr>
        <p:spPr/>
        <p:txBody>
          <a:bodyPr/>
          <a:lstStyle/>
          <a:p>
            <a:r>
              <a:rPr lang="en-GB" dirty="0"/>
              <a:t>New auditor for 2023/24?</a:t>
            </a:r>
          </a:p>
        </p:txBody>
      </p:sp>
      <p:sp>
        <p:nvSpPr>
          <p:cNvPr id="3" name="Content Placeholder 2">
            <a:extLst>
              <a:ext uri="{FF2B5EF4-FFF2-40B4-BE49-F238E27FC236}">
                <a16:creationId xmlns:a16="http://schemas.microsoft.com/office/drawing/2014/main" id="{1AC726DE-2B0A-B46A-AD3D-F2C0CD8F9172}"/>
              </a:ext>
            </a:extLst>
          </p:cNvPr>
          <p:cNvSpPr>
            <a:spLocks noGrp="1"/>
          </p:cNvSpPr>
          <p:nvPr>
            <p:ph idx="1"/>
          </p:nvPr>
        </p:nvSpPr>
        <p:spPr>
          <a:xfrm>
            <a:off x="261994" y="1035129"/>
            <a:ext cx="8229600" cy="4525963"/>
          </a:xfrm>
        </p:spPr>
        <p:txBody>
          <a:bodyPr/>
          <a:lstStyle/>
          <a:p>
            <a:pPr>
              <a:spcBef>
                <a:spcPts val="1200"/>
              </a:spcBef>
            </a:pPr>
            <a:r>
              <a:rPr lang="en-GB" sz="2400" dirty="0"/>
              <a:t>193 bodies have a change of auditor</a:t>
            </a:r>
          </a:p>
          <a:p>
            <a:pPr>
              <a:spcBef>
                <a:spcPts val="1200"/>
              </a:spcBef>
            </a:pPr>
            <a:r>
              <a:rPr lang="en-GB" sz="2400" dirty="0"/>
              <a:t>81 districts </a:t>
            </a:r>
          </a:p>
          <a:p>
            <a:pPr lvl="1">
              <a:spcBef>
                <a:spcPts val="1200"/>
              </a:spcBef>
            </a:pPr>
            <a:r>
              <a:rPr lang="en-GB" sz="2000" dirty="0"/>
              <a:t>24 KPMG</a:t>
            </a:r>
          </a:p>
          <a:p>
            <a:pPr lvl="1">
              <a:spcBef>
                <a:spcPts val="1200"/>
              </a:spcBef>
            </a:pPr>
            <a:r>
              <a:rPr lang="en-GB" sz="2000" dirty="0"/>
              <a:t>22 </a:t>
            </a:r>
            <a:r>
              <a:rPr lang="en-GB" sz="2000" dirty="0" err="1"/>
              <a:t>Azets</a:t>
            </a:r>
            <a:endParaRPr lang="en-GB" sz="2000" dirty="0"/>
          </a:p>
          <a:p>
            <a:pPr lvl="1">
              <a:spcBef>
                <a:spcPts val="1200"/>
              </a:spcBef>
            </a:pPr>
            <a:r>
              <a:rPr lang="en-GB" sz="2000" dirty="0"/>
              <a:t>18 Bishop Fleming</a:t>
            </a:r>
          </a:p>
          <a:p>
            <a:pPr lvl="1">
              <a:spcBef>
                <a:spcPts val="1200"/>
              </a:spcBef>
            </a:pPr>
            <a:r>
              <a:rPr lang="en-GB" sz="2000" dirty="0"/>
              <a:t>10 Grant Thornton</a:t>
            </a:r>
          </a:p>
          <a:p>
            <a:pPr lvl="1">
              <a:spcBef>
                <a:spcPts val="1200"/>
              </a:spcBef>
            </a:pPr>
            <a:r>
              <a:rPr lang="en-GB" sz="2000" dirty="0"/>
              <a:t>4 Ernst &amp; Young</a:t>
            </a:r>
          </a:p>
          <a:p>
            <a:pPr lvl="1">
              <a:spcBef>
                <a:spcPts val="1200"/>
              </a:spcBef>
            </a:pPr>
            <a:r>
              <a:rPr lang="en-GB" sz="2000" dirty="0"/>
              <a:t>3 Mazars</a:t>
            </a:r>
          </a:p>
          <a:p>
            <a:pPr>
              <a:spcBef>
                <a:spcPts val="1200"/>
              </a:spcBef>
            </a:pPr>
            <a:r>
              <a:rPr lang="en-GB" sz="2400" dirty="0"/>
              <a:t>15 ‘County’ pension funds</a:t>
            </a:r>
          </a:p>
          <a:p>
            <a:pPr lvl="1">
              <a:spcBef>
                <a:spcPts val="1200"/>
              </a:spcBef>
            </a:pPr>
            <a:endParaRPr lang="en-GB" sz="2000" dirty="0"/>
          </a:p>
          <a:p>
            <a:pPr lvl="1">
              <a:spcBef>
                <a:spcPts val="1200"/>
              </a:spcBef>
            </a:pPr>
            <a:endParaRPr lang="en-GB" sz="2000" dirty="0"/>
          </a:p>
          <a:p>
            <a:pPr marL="0" indent="0">
              <a:spcBef>
                <a:spcPts val="1200"/>
              </a:spcBef>
              <a:buNone/>
            </a:pPr>
            <a:endParaRPr lang="en-GB" sz="2400" dirty="0"/>
          </a:p>
          <a:p>
            <a:endParaRPr lang="en-GB" dirty="0"/>
          </a:p>
        </p:txBody>
      </p:sp>
    </p:spTree>
    <p:extLst>
      <p:ext uri="{BB962C8B-B14F-4D97-AF65-F5344CB8AC3E}">
        <p14:creationId xmlns:p14="http://schemas.microsoft.com/office/powerpoint/2010/main" val="17635188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6633"/>
        </a:dk1>
        <a:lt1>
          <a:srgbClr val="FFFFFF"/>
        </a:lt1>
        <a:dk2>
          <a:srgbClr val="000000"/>
        </a:dk2>
        <a:lt2>
          <a:srgbClr val="F5D400"/>
        </a:lt2>
        <a:accent1>
          <a:srgbClr val="AD002B"/>
        </a:accent1>
        <a:accent2>
          <a:srgbClr val="FF7800"/>
        </a:accent2>
        <a:accent3>
          <a:srgbClr val="AAAAAA"/>
        </a:accent3>
        <a:accent4>
          <a:srgbClr val="DADADA"/>
        </a:accent4>
        <a:accent5>
          <a:srgbClr val="D3AAAC"/>
        </a:accent5>
        <a:accent6>
          <a:srgbClr val="E76C00"/>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themeOverride>
</file>

<file path=ppt/theme/themeOverride2.xml><?xml version="1.0" encoding="utf-8"?>
<a:themeOverride xmlns:a="http://schemas.openxmlformats.org/drawingml/2006/main">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themeOverride>
</file>

<file path=ppt/theme/themeOverride3.xml><?xml version="1.0" encoding="utf-8"?>
<a:themeOverride xmlns:a="http://schemas.openxmlformats.org/drawingml/2006/main">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ac_md_Powerpoint presentation - Audit Commission V6.11</Template>
  <TotalTime>2083</TotalTime>
  <Words>1122</Words>
  <Application>Microsoft Office PowerPoint</Application>
  <PresentationFormat>On-screen Show (4:3)</PresentationFormat>
  <Paragraphs>221</Paragraphs>
  <Slides>17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Abadi</vt:lpstr>
      <vt:lpstr>Arial</vt:lpstr>
      <vt:lpstr>Calibri</vt:lpstr>
      <vt:lpstr>National</vt:lpstr>
      <vt:lpstr>Times New Roman</vt:lpstr>
      <vt:lpstr>Wingdings</vt:lpstr>
      <vt:lpstr>ac_md_Powerpoint presentation - Audit Commission V6.11</vt:lpstr>
      <vt:lpstr>Office Theme</vt:lpstr>
      <vt:lpstr>1_Office Theme</vt:lpstr>
      <vt:lpstr> Society of District Council Treasurers 2023 Conference</vt:lpstr>
      <vt:lpstr>Topics</vt:lpstr>
      <vt:lpstr>Procurement outcome - headlines</vt:lpstr>
      <vt:lpstr>Procurement outcome - headlines</vt:lpstr>
      <vt:lpstr>Procurement outcome: Key messages</vt:lpstr>
      <vt:lpstr>Contract management 2023/24 – 2027/28 audits</vt:lpstr>
      <vt:lpstr>Contract management 2023/24 – 2027/28 audits</vt:lpstr>
      <vt:lpstr>Contract management 2023/24 – 2027/28 audits</vt:lpstr>
      <vt:lpstr>New auditor for 2023/24?</vt:lpstr>
      <vt:lpstr>New auditor for 2023/24?</vt:lpstr>
      <vt:lpstr>New auditor for 2023/24?</vt:lpstr>
      <vt:lpstr>2023/24 Scale Fees</vt:lpstr>
      <vt:lpstr>Audit Opinions data 2015/16 to 2021/22</vt:lpstr>
      <vt:lpstr>What is being done across the system?</vt:lpstr>
      <vt:lpstr>What is being done across the system?</vt:lpstr>
      <vt:lpstr>The reality…..</vt:lpstr>
      <vt:lpstr>Next Steps?</vt:lpstr>
    </vt:vector>
  </TitlesOfParts>
  <Company>Department for Communities and Local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Rachel Johnson</dc:creator>
  <cp:lastModifiedBy>Tony Crawley</cp:lastModifiedBy>
  <cp:revision>66</cp:revision>
  <dcterms:created xsi:type="dcterms:W3CDTF">2015-03-04T17:31:24Z</dcterms:created>
  <dcterms:modified xsi:type="dcterms:W3CDTF">2023-03-14T09:46:08Z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f2f28711-a79e-477a-9050-cc4d1974cc6c</vt:lpwstr>
  </property>
  <property fmtid="{D5CDD505-2E9C-101B-9397-08002B2CF9AE}" pid="3" name="bjDocumentSecurityLabel">
    <vt:lpwstr>No Marking</vt:lpwstr>
  </property>
  <property fmtid="{D5CDD505-2E9C-101B-9397-08002B2CF9AE}" pid="4" name="bjSaver">
    <vt:lpwstr>fZzpv82cg+Gfj4IGnVlmvNSKRfIX2xHt</vt:lpwstr>
  </property>
</Properties>
</file>