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1"/>
  </p:notesMasterIdLst>
  <p:sldIdLst>
    <p:sldId id="732" r:id="rId5"/>
    <p:sldId id="733" r:id="rId6"/>
    <p:sldId id="726" r:id="rId7"/>
    <p:sldId id="734" r:id="rId8"/>
    <p:sldId id="731" r:id="rId9"/>
    <p:sldId id="729" r:id="rId10"/>
    <p:sldId id="738" r:id="rId11"/>
    <p:sldId id="739" r:id="rId12"/>
    <p:sldId id="730" r:id="rId13"/>
    <p:sldId id="741" r:id="rId14"/>
    <p:sldId id="736" r:id="rId15"/>
    <p:sldId id="740" r:id="rId16"/>
    <p:sldId id="742" r:id="rId17"/>
    <p:sldId id="744" r:id="rId18"/>
    <p:sldId id="745" r:id="rId19"/>
    <p:sldId id="747" r:id="rId20"/>
    <p:sldId id="746" r:id="rId21"/>
    <p:sldId id="748" r:id="rId22"/>
    <p:sldId id="749" r:id="rId23"/>
    <p:sldId id="750" r:id="rId24"/>
    <p:sldId id="692" r:id="rId25"/>
    <p:sldId id="693" r:id="rId26"/>
    <p:sldId id="751" r:id="rId27"/>
    <p:sldId id="752" r:id="rId28"/>
    <p:sldId id="753" r:id="rId29"/>
    <p:sldId id="724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3BBBC2-75EA-4240-8CB8-D2D20F718A25}" v="96" dt="2023-03-16T08:39:29.7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2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https://lgimprove.sharepoint.com/sites/LGi/Financial%20Resilience%20Benchmarking/Models/Dan%20Brintha/Settlement%20Districts%20for%20pre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https://lgimprove.sharepoint.com/sites/LGi/Financial%20Resilience%20Benchmarking/Models/Dan%20Brintha/Settlement%20Districts%20for%20pre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lgimprove.sharepoint.com/sites/LGi/Financial%20Resilience%20Benchmarking/Models/Dan%20Brintha/Settlement%20Districts%20for%20pr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7"/>
            <c:spPr>
              <a:blipFill>
                <a:blip xmlns:r="http://schemas.openxmlformats.org/officeDocument/2006/relationships" r:embed="rId3"/>
                <a:tile tx="0" ty="0" sx="100000" sy="100000" flip="none" algn="tl"/>
              </a:blip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'SP v Taxbase'!$AE$116:$AE$279</c:f>
              <c:numCache>
                <c:formatCode>General</c:formatCode>
                <c:ptCount val="164"/>
                <c:pt idx="0">
                  <c:v>-3.5826989763727894</c:v>
                </c:pt>
                <c:pt idx="1">
                  <c:v>-3.4676163163199791</c:v>
                </c:pt>
                <c:pt idx="2">
                  <c:v>-2.98857446969894</c:v>
                </c:pt>
                <c:pt idx="3">
                  <c:v>-2.7496292973679708</c:v>
                </c:pt>
                <c:pt idx="4">
                  <c:v>-2.8093433360317261</c:v>
                </c:pt>
                <c:pt idx="5">
                  <c:v>-2.4761434583166859</c:v>
                </c:pt>
                <c:pt idx="6">
                  <c:v>-2.489622650156921</c:v>
                </c:pt>
                <c:pt idx="7">
                  <c:v>-2.3243778557382262</c:v>
                </c:pt>
                <c:pt idx="8">
                  <c:v>-2.2530308079296444</c:v>
                </c:pt>
                <c:pt idx="9">
                  <c:v>-2.2841347317371472</c:v>
                </c:pt>
                <c:pt idx="10">
                  <c:v>-2.1441217544124287</c:v>
                </c:pt>
                <c:pt idx="11">
                  <c:v>-1.9550668298374951</c:v>
                </c:pt>
                <c:pt idx="12">
                  <c:v>-1.9712735213274502</c:v>
                </c:pt>
                <c:pt idx="13">
                  <c:v>-1.8618339511016482</c:v>
                </c:pt>
                <c:pt idx="14">
                  <c:v>-1.759920659931058</c:v>
                </c:pt>
                <c:pt idx="15">
                  <c:v>-1.7059767295066639</c:v>
                </c:pt>
                <c:pt idx="16">
                  <c:v>-1.6268385020356779</c:v>
                </c:pt>
                <c:pt idx="17">
                  <c:v>-1.7010912705932801</c:v>
                </c:pt>
                <c:pt idx="18">
                  <c:v>-1.5894310682523849</c:v>
                </c:pt>
                <c:pt idx="19">
                  <c:v>-1.7796183825540643</c:v>
                </c:pt>
                <c:pt idx="20">
                  <c:v>-1.5767709742683389</c:v>
                </c:pt>
                <c:pt idx="21">
                  <c:v>-1.6120698196677461</c:v>
                </c:pt>
                <c:pt idx="22">
                  <c:v>-1.5023012732321639</c:v>
                </c:pt>
                <c:pt idx="23">
                  <c:v>-1.499600423946666</c:v>
                </c:pt>
                <c:pt idx="24">
                  <c:v>-1.4064239193617711</c:v>
                </c:pt>
                <c:pt idx="25">
                  <c:v>-1.5184438210163269</c:v>
                </c:pt>
                <c:pt idx="26">
                  <c:v>-1.4580156044424322</c:v>
                </c:pt>
                <c:pt idx="27">
                  <c:v>-1.2808656672695129</c:v>
                </c:pt>
                <c:pt idx="28">
                  <c:v>-1.2816101599829897</c:v>
                </c:pt>
                <c:pt idx="29">
                  <c:v>-1.145302639239089</c:v>
                </c:pt>
                <c:pt idx="30">
                  <c:v>-1.0196800969327311</c:v>
                </c:pt>
                <c:pt idx="31">
                  <c:v>-1.1402115419465111</c:v>
                </c:pt>
                <c:pt idx="32">
                  <c:v>-1.1513900944919238</c:v>
                </c:pt>
                <c:pt idx="33">
                  <c:v>-1.147980420206745</c:v>
                </c:pt>
                <c:pt idx="34">
                  <c:v>-1.095044455409893</c:v>
                </c:pt>
                <c:pt idx="35">
                  <c:v>-1.020506643714683</c:v>
                </c:pt>
                <c:pt idx="36">
                  <c:v>-1.0620353927916069</c:v>
                </c:pt>
                <c:pt idx="37">
                  <c:v>-0.98850761122009301</c:v>
                </c:pt>
                <c:pt idx="38">
                  <c:v>-1.0571837233256729</c:v>
                </c:pt>
                <c:pt idx="39">
                  <c:v>-1.0524184786597401</c:v>
                </c:pt>
                <c:pt idx="40">
                  <c:v>-1.003040362050557</c:v>
                </c:pt>
                <c:pt idx="41">
                  <c:v>-0.87732584463479968</c:v>
                </c:pt>
                <c:pt idx="42">
                  <c:v>-0.87053038695255491</c:v>
                </c:pt>
                <c:pt idx="43">
                  <c:v>-0.97476795778581393</c:v>
                </c:pt>
                <c:pt idx="44">
                  <c:v>-0.83224460286382584</c:v>
                </c:pt>
                <c:pt idx="45">
                  <c:v>-0.9279533475673597</c:v>
                </c:pt>
                <c:pt idx="46">
                  <c:v>-1.1479685384216021</c:v>
                </c:pt>
                <c:pt idx="47">
                  <c:v>-0.94046921605680589</c:v>
                </c:pt>
                <c:pt idx="48">
                  <c:v>-0.84389870491090302</c:v>
                </c:pt>
                <c:pt idx="49">
                  <c:v>-0.89664657644483503</c:v>
                </c:pt>
                <c:pt idx="50">
                  <c:v>-0.84967426160429727</c:v>
                </c:pt>
                <c:pt idx="51">
                  <c:v>-0.73156761802164905</c:v>
                </c:pt>
                <c:pt idx="52">
                  <c:v>-0.79916489908675981</c:v>
                </c:pt>
                <c:pt idx="53">
                  <c:v>-0.84208690318410384</c:v>
                </c:pt>
                <c:pt idx="54">
                  <c:v>-0.80858558013798454</c:v>
                </c:pt>
                <c:pt idx="55">
                  <c:v>-0.81807349325477896</c:v>
                </c:pt>
                <c:pt idx="56">
                  <c:v>-0.71114955523939316</c:v>
                </c:pt>
                <c:pt idx="57">
                  <c:v>-0.87944168336926609</c:v>
                </c:pt>
                <c:pt idx="58">
                  <c:v>-0.79379129935919801</c:v>
                </c:pt>
                <c:pt idx="59">
                  <c:v>-0.73619405936761795</c:v>
                </c:pt>
                <c:pt idx="60">
                  <c:v>-0.75279022505561888</c:v>
                </c:pt>
                <c:pt idx="61">
                  <c:v>-0.85269238530644997</c:v>
                </c:pt>
                <c:pt idx="62">
                  <c:v>-0.56872940471193911</c:v>
                </c:pt>
                <c:pt idx="63">
                  <c:v>-0.75840533523776399</c:v>
                </c:pt>
                <c:pt idx="64">
                  <c:v>-0.76159897364884244</c:v>
                </c:pt>
                <c:pt idx="65">
                  <c:v>-0.85764006980476903</c:v>
                </c:pt>
                <c:pt idx="66">
                  <c:v>-0.65078317782060902</c:v>
                </c:pt>
                <c:pt idx="67">
                  <c:v>-0.75334523991449098</c:v>
                </c:pt>
                <c:pt idx="68">
                  <c:v>-0.63976159338535643</c:v>
                </c:pt>
                <c:pt idx="69">
                  <c:v>-0.56251592584698229</c:v>
                </c:pt>
                <c:pt idx="70">
                  <c:v>-0.82282277710421015</c:v>
                </c:pt>
                <c:pt idx="71">
                  <c:v>-0.59849546140922394</c:v>
                </c:pt>
                <c:pt idx="72">
                  <c:v>-0.65141700732707197</c:v>
                </c:pt>
                <c:pt idx="73">
                  <c:v>-0.70675089024489302</c:v>
                </c:pt>
                <c:pt idx="74">
                  <c:v>-0.53305320892571306</c:v>
                </c:pt>
                <c:pt idx="75">
                  <c:v>-0.73536155906495582</c:v>
                </c:pt>
                <c:pt idx="76">
                  <c:v>-0.82625390933175402</c:v>
                </c:pt>
                <c:pt idx="77">
                  <c:v>-0.61308429552006094</c:v>
                </c:pt>
                <c:pt idx="78">
                  <c:v>-0.54988530824346604</c:v>
                </c:pt>
                <c:pt idx="79">
                  <c:v>-0.60395093815606504</c:v>
                </c:pt>
                <c:pt idx="80">
                  <c:v>-0.7744197906993</c:v>
                </c:pt>
                <c:pt idx="81">
                  <c:v>-0.67692197551520694</c:v>
                </c:pt>
                <c:pt idx="82">
                  <c:v>-0.53284048597149003</c:v>
                </c:pt>
                <c:pt idx="83">
                  <c:v>-0.48221707856315094</c:v>
                </c:pt>
                <c:pt idx="84">
                  <c:v>-0.48595600794890503</c:v>
                </c:pt>
                <c:pt idx="85">
                  <c:v>-0.55723476900024005</c:v>
                </c:pt>
                <c:pt idx="86">
                  <c:v>-0.62123470734909991</c:v>
                </c:pt>
                <c:pt idx="87">
                  <c:v>-0.55705449351962177</c:v>
                </c:pt>
                <c:pt idx="88">
                  <c:v>-0.62406527282375801</c:v>
                </c:pt>
                <c:pt idx="89">
                  <c:v>-0.56989595008429106</c:v>
                </c:pt>
                <c:pt idx="90">
                  <c:v>-0.5054881142515526</c:v>
                </c:pt>
                <c:pt idx="91">
                  <c:v>-0.5262664288401151</c:v>
                </c:pt>
                <c:pt idx="92">
                  <c:v>-0.5011887909944841</c:v>
                </c:pt>
                <c:pt idx="93">
                  <c:v>-0.45594237085498696</c:v>
                </c:pt>
                <c:pt idx="94">
                  <c:v>-0.42334135972945297</c:v>
                </c:pt>
                <c:pt idx="95">
                  <c:v>-0.32590679602295519</c:v>
                </c:pt>
                <c:pt idx="96">
                  <c:v>-0.50125717361345778</c:v>
                </c:pt>
                <c:pt idx="97">
                  <c:v>-0.41189236297193382</c:v>
                </c:pt>
                <c:pt idx="98">
                  <c:v>-0.50652429083723904</c:v>
                </c:pt>
                <c:pt idx="99">
                  <c:v>-0.34880860014347004</c:v>
                </c:pt>
                <c:pt idx="100">
                  <c:v>-0.49419022168328003</c:v>
                </c:pt>
                <c:pt idx="101">
                  <c:v>-0.53340072651108306</c:v>
                </c:pt>
                <c:pt idx="102">
                  <c:v>-0.43063363366737795</c:v>
                </c:pt>
                <c:pt idx="103">
                  <c:v>-0.52016148253076688</c:v>
                </c:pt>
                <c:pt idx="104">
                  <c:v>-0.41457763554161897</c:v>
                </c:pt>
                <c:pt idx="105">
                  <c:v>-0.33875201062442706</c:v>
                </c:pt>
                <c:pt idx="106">
                  <c:v>-0.389796370493394</c:v>
                </c:pt>
                <c:pt idx="107">
                  <c:v>-0.353795841498868</c:v>
                </c:pt>
                <c:pt idx="108">
                  <c:v>-0.36515530315343014</c:v>
                </c:pt>
                <c:pt idx="109">
                  <c:v>-0.25439764252856845</c:v>
                </c:pt>
                <c:pt idx="110">
                  <c:v>-0.48669908085747804</c:v>
                </c:pt>
                <c:pt idx="111">
                  <c:v>-0.29327033073771303</c:v>
                </c:pt>
                <c:pt idx="112">
                  <c:v>-0.38760319988495312</c:v>
                </c:pt>
                <c:pt idx="113">
                  <c:v>-0.352994591557104</c:v>
                </c:pt>
                <c:pt idx="114">
                  <c:v>-0.18938765210179209</c:v>
                </c:pt>
                <c:pt idx="115">
                  <c:v>-0.31552108776372101</c:v>
                </c:pt>
                <c:pt idx="116">
                  <c:v>-0.32858298332446401</c:v>
                </c:pt>
                <c:pt idx="117">
                  <c:v>-0.42483059470417101</c:v>
                </c:pt>
                <c:pt idx="118">
                  <c:v>-0.45177917015059504</c:v>
                </c:pt>
                <c:pt idx="119">
                  <c:v>-0.36507506599180006</c:v>
                </c:pt>
                <c:pt idx="120">
                  <c:v>-0.28264873832965515</c:v>
                </c:pt>
                <c:pt idx="121">
                  <c:v>-0.37177858331890501</c:v>
                </c:pt>
                <c:pt idx="122">
                  <c:v>-0.29971611752410499</c:v>
                </c:pt>
                <c:pt idx="123">
                  <c:v>-0.29198214535628475</c:v>
                </c:pt>
                <c:pt idx="124">
                  <c:v>-0.22213474696399096</c:v>
                </c:pt>
                <c:pt idx="125">
                  <c:v>-0.2308379152941929</c:v>
                </c:pt>
                <c:pt idx="126">
                  <c:v>-0.35270595405550803</c:v>
                </c:pt>
                <c:pt idx="127">
                  <c:v>-0.208221680804385</c:v>
                </c:pt>
                <c:pt idx="128">
                  <c:v>-0.48386851337477499</c:v>
                </c:pt>
                <c:pt idx="129">
                  <c:v>-0.1612710239882757</c:v>
                </c:pt>
                <c:pt idx="130">
                  <c:v>-0.17856056919029661</c:v>
                </c:pt>
                <c:pt idx="131">
                  <c:v>-0.24616294147400791</c:v>
                </c:pt>
                <c:pt idx="132">
                  <c:v>-9.013247767954298E-2</c:v>
                </c:pt>
                <c:pt idx="133">
                  <c:v>-0.153739328930519</c:v>
                </c:pt>
                <c:pt idx="134">
                  <c:v>-0.316933929452759</c:v>
                </c:pt>
                <c:pt idx="135">
                  <c:v>-0.164837238128032</c:v>
                </c:pt>
                <c:pt idx="136">
                  <c:v>-0.24322905541359996</c:v>
                </c:pt>
                <c:pt idx="137">
                  <c:v>-0.19423153229624704</c:v>
                </c:pt>
                <c:pt idx="138">
                  <c:v>-0.15837966947575771</c:v>
                </c:pt>
                <c:pt idx="139">
                  <c:v>-0.10334763044810641</c:v>
                </c:pt>
                <c:pt idx="140">
                  <c:v>-9.3867504396312973E-2</c:v>
                </c:pt>
                <c:pt idx="141">
                  <c:v>-0.18362508527132104</c:v>
                </c:pt>
                <c:pt idx="142">
                  <c:v>-0.1609731268637955</c:v>
                </c:pt>
                <c:pt idx="143">
                  <c:v>-0.17826440283421402</c:v>
                </c:pt>
                <c:pt idx="144">
                  <c:v>-0.19645149396716099</c:v>
                </c:pt>
                <c:pt idx="145">
                  <c:v>-4.3242786002534769E-2</c:v>
                </c:pt>
                <c:pt idx="146">
                  <c:v>-8.4814807115238505E-2</c:v>
                </c:pt>
                <c:pt idx="147">
                  <c:v>-7.4759303465696161E-2</c:v>
                </c:pt>
                <c:pt idx="148">
                  <c:v>-9.8371179753744029E-2</c:v>
                </c:pt>
                <c:pt idx="149">
                  <c:v>-6.3146266277663288E-2</c:v>
                </c:pt>
                <c:pt idx="150">
                  <c:v>-2.7532521555350992E-2</c:v>
                </c:pt>
                <c:pt idx="151">
                  <c:v>-8.6946546442777967E-2</c:v>
                </c:pt>
                <c:pt idx="152">
                  <c:v>-0.15924584375315803</c:v>
                </c:pt>
                <c:pt idx="153">
                  <c:v>-0.155447650132193</c:v>
                </c:pt>
                <c:pt idx="154">
                  <c:v>0.38250242000399004</c:v>
                </c:pt>
                <c:pt idx="155">
                  <c:v>0.512464654306797</c:v>
                </c:pt>
                <c:pt idx="156">
                  <c:v>0.54794892806614992</c:v>
                </c:pt>
                <c:pt idx="157">
                  <c:v>5.54312651049019E-2</c:v>
                </c:pt>
                <c:pt idx="158">
                  <c:v>0.10041647775595745</c:v>
                </c:pt>
                <c:pt idx="159">
                  <c:v>0.20445564352231596</c:v>
                </c:pt>
                <c:pt idx="160">
                  <c:v>5.2602788379166029E-2</c:v>
                </c:pt>
                <c:pt idx="161">
                  <c:v>0.31412967143562248</c:v>
                </c:pt>
                <c:pt idx="162">
                  <c:v>0.15827668383448987</c:v>
                </c:pt>
                <c:pt idx="163">
                  <c:v>0.89257558040214668</c:v>
                </c:pt>
              </c:numCache>
            </c:numRef>
          </c:xVal>
          <c:yVal>
            <c:numRef>
              <c:f>'SP v Taxbase'!$AD$116:$AD$279</c:f>
              <c:numCache>
                <c:formatCode>General</c:formatCode>
                <c:ptCount val="164"/>
                <c:pt idx="0">
                  <c:v>3.7133827845231702</c:v>
                </c:pt>
                <c:pt idx="1">
                  <c:v>3.5430146322814902</c:v>
                </c:pt>
                <c:pt idx="2">
                  <c:v>3.0600731692118299</c:v>
                </c:pt>
                <c:pt idx="3">
                  <c:v>2.9453607958223902</c:v>
                </c:pt>
                <c:pt idx="4">
                  <c:v>2.84502356142188</c:v>
                </c:pt>
                <c:pt idx="5">
                  <c:v>2.6402139322776401</c:v>
                </c:pt>
                <c:pt idx="6">
                  <c:v>2.5694039004229001</c:v>
                </c:pt>
                <c:pt idx="7">
                  <c:v>2.4392873221245699</c:v>
                </c:pt>
                <c:pt idx="8">
                  <c:v>2.3184894101060101</c:v>
                </c:pt>
                <c:pt idx="9">
                  <c:v>2.2953967320898498</c:v>
                </c:pt>
                <c:pt idx="10">
                  <c:v>2.2451728433105398</c:v>
                </c:pt>
                <c:pt idx="11">
                  <c:v>2.0656521218743902</c:v>
                </c:pt>
                <c:pt idx="12">
                  <c:v>2.0599643872366298</c:v>
                </c:pt>
                <c:pt idx="13">
                  <c:v>1.9728854375868801</c:v>
                </c:pt>
                <c:pt idx="14">
                  <c:v>1.84554770198056</c:v>
                </c:pt>
                <c:pt idx="15">
                  <c:v>1.8184357706043299</c:v>
                </c:pt>
                <c:pt idx="16">
                  <c:v>1.8051734380758599</c:v>
                </c:pt>
                <c:pt idx="17">
                  <c:v>1.7782322929493799</c:v>
                </c:pt>
                <c:pt idx="18">
                  <c:v>1.76568845136888</c:v>
                </c:pt>
                <c:pt idx="19">
                  <c:v>1.7523433763832901</c:v>
                </c:pt>
                <c:pt idx="20">
                  <c:v>1.691952101529</c:v>
                </c:pt>
                <c:pt idx="21">
                  <c:v>1.6388155399034301</c:v>
                </c:pt>
                <c:pt idx="22">
                  <c:v>1.59431598652843</c:v>
                </c:pt>
                <c:pt idx="23">
                  <c:v>1.59099778353077</c:v>
                </c:pt>
                <c:pt idx="24">
                  <c:v>1.56226083065012</c:v>
                </c:pt>
                <c:pt idx="25">
                  <c:v>1.55321899852634</c:v>
                </c:pt>
                <c:pt idx="26">
                  <c:v>1.53420141421003</c:v>
                </c:pt>
                <c:pt idx="27">
                  <c:v>1.48236533502179</c:v>
                </c:pt>
                <c:pt idx="28">
                  <c:v>1.35580174601195</c:v>
                </c:pt>
                <c:pt idx="29">
                  <c:v>1.34563755951405</c:v>
                </c:pt>
                <c:pt idx="30">
                  <c:v>1.32409624638878</c:v>
                </c:pt>
                <c:pt idx="31">
                  <c:v>1.19624119384719</c:v>
                </c:pt>
                <c:pt idx="32">
                  <c:v>1.1714792768108899</c:v>
                </c:pt>
                <c:pt idx="33">
                  <c:v>1.1658442305796</c:v>
                </c:pt>
                <c:pt idx="34">
                  <c:v>1.15122591287864</c:v>
                </c:pt>
                <c:pt idx="35">
                  <c:v>1.13240666330706</c:v>
                </c:pt>
                <c:pt idx="36">
                  <c:v>1.1300018779760299</c:v>
                </c:pt>
                <c:pt idx="37">
                  <c:v>1.0908668509056201</c:v>
                </c:pt>
                <c:pt idx="38">
                  <c:v>1.0748214314834901</c:v>
                </c:pt>
                <c:pt idx="39">
                  <c:v>1.0639502836029999</c:v>
                </c:pt>
                <c:pt idx="40">
                  <c:v>1.0392981156997601</c:v>
                </c:pt>
                <c:pt idx="41">
                  <c:v>1.0292117007999499</c:v>
                </c:pt>
                <c:pt idx="42">
                  <c:v>1.0274439081625899</c:v>
                </c:pt>
                <c:pt idx="43">
                  <c:v>1.0200908979515699</c:v>
                </c:pt>
                <c:pt idx="44">
                  <c:v>1.00628174137585</c:v>
                </c:pt>
                <c:pt idx="45">
                  <c:v>0.98093069492514595</c:v>
                </c:pt>
                <c:pt idx="46">
                  <c:v>0.97967057882609598</c:v>
                </c:pt>
                <c:pt idx="47">
                  <c:v>0.97626533902368895</c:v>
                </c:pt>
                <c:pt idx="48">
                  <c:v>0.95612779259200897</c:v>
                </c:pt>
                <c:pt idx="49">
                  <c:v>0.92997002670589402</c:v>
                </c:pt>
                <c:pt idx="50">
                  <c:v>0.92905299636357397</c:v>
                </c:pt>
                <c:pt idx="51">
                  <c:v>0.91215162191393295</c:v>
                </c:pt>
                <c:pt idx="52">
                  <c:v>0.89429110607385298</c:v>
                </c:pt>
                <c:pt idx="53">
                  <c:v>0.88314159267396497</c:v>
                </c:pt>
                <c:pt idx="54">
                  <c:v>0.87135565816471405</c:v>
                </c:pt>
                <c:pt idx="55">
                  <c:v>0.86415508314856804</c:v>
                </c:pt>
                <c:pt idx="56">
                  <c:v>0.85450626195286605</c:v>
                </c:pt>
                <c:pt idx="57">
                  <c:v>0.84923719393569796</c:v>
                </c:pt>
                <c:pt idx="58">
                  <c:v>0.83473967371969204</c:v>
                </c:pt>
                <c:pt idx="59">
                  <c:v>0.82202104166478696</c:v>
                </c:pt>
                <c:pt idx="60">
                  <c:v>0.81918251477527404</c:v>
                </c:pt>
                <c:pt idx="61">
                  <c:v>0.81745409332423402</c:v>
                </c:pt>
                <c:pt idx="62">
                  <c:v>0.80327540743031201</c:v>
                </c:pt>
                <c:pt idx="63">
                  <c:v>0.79597147077164498</c:v>
                </c:pt>
                <c:pt idx="64">
                  <c:v>0.78885809627620895</c:v>
                </c:pt>
                <c:pt idx="65">
                  <c:v>0.77546267414689596</c:v>
                </c:pt>
                <c:pt idx="66">
                  <c:v>0.77422629001437404</c:v>
                </c:pt>
                <c:pt idx="67">
                  <c:v>0.76543215208415005</c:v>
                </c:pt>
                <c:pt idx="68">
                  <c:v>0.74792925895439399</c:v>
                </c:pt>
                <c:pt idx="69">
                  <c:v>0.74046672019562998</c:v>
                </c:pt>
                <c:pt idx="70">
                  <c:v>0.73319229291772003</c:v>
                </c:pt>
                <c:pt idx="71">
                  <c:v>0.73082577728883003</c:v>
                </c:pt>
                <c:pt idx="72">
                  <c:v>0.72431761445582199</c:v>
                </c:pt>
                <c:pt idx="73">
                  <c:v>0.72054841942843795</c:v>
                </c:pt>
                <c:pt idx="74">
                  <c:v>0.69870100869832097</c:v>
                </c:pt>
                <c:pt idx="75">
                  <c:v>0.69109915731146798</c:v>
                </c:pt>
                <c:pt idx="76">
                  <c:v>0.68070870334031397</c:v>
                </c:pt>
                <c:pt idx="77">
                  <c:v>0.67909445396596702</c:v>
                </c:pt>
                <c:pt idx="78">
                  <c:v>0.670098027765058</c:v>
                </c:pt>
                <c:pt idx="79">
                  <c:v>0.653267817730248</c:v>
                </c:pt>
                <c:pt idx="80">
                  <c:v>0.65322495556306603</c:v>
                </c:pt>
                <c:pt idx="81">
                  <c:v>0.64012166654509095</c:v>
                </c:pt>
                <c:pt idx="82">
                  <c:v>0.63617336167838001</c:v>
                </c:pt>
                <c:pt idx="83">
                  <c:v>0.63004946449334698</c:v>
                </c:pt>
                <c:pt idx="84">
                  <c:v>0.62234475973646897</c:v>
                </c:pt>
                <c:pt idx="85">
                  <c:v>0.61564380583503797</c:v>
                </c:pt>
                <c:pt idx="86">
                  <c:v>0.61508751708826603</c:v>
                </c:pt>
                <c:pt idx="87">
                  <c:v>0.60693056066326201</c:v>
                </c:pt>
                <c:pt idx="88">
                  <c:v>0.606876978786278</c:v>
                </c:pt>
                <c:pt idx="89">
                  <c:v>0.60256893869181005</c:v>
                </c:pt>
                <c:pt idx="90">
                  <c:v>0.56133237317529805</c:v>
                </c:pt>
                <c:pt idx="91">
                  <c:v>0.53910675623604398</c:v>
                </c:pt>
                <c:pt idx="92">
                  <c:v>0.51159666068643905</c:v>
                </c:pt>
                <c:pt idx="93">
                  <c:v>0.50730299016292502</c:v>
                </c:pt>
                <c:pt idx="94">
                  <c:v>0.5063886976084</c:v>
                </c:pt>
                <c:pt idx="95">
                  <c:v>0.50477479300495298</c:v>
                </c:pt>
                <c:pt idx="96">
                  <c:v>0.50371672806963497</c:v>
                </c:pt>
                <c:pt idx="97">
                  <c:v>0.49276237862160099</c:v>
                </c:pt>
                <c:pt idx="98">
                  <c:v>0.48525329315976801</c:v>
                </c:pt>
                <c:pt idx="99">
                  <c:v>0.47315859898339302</c:v>
                </c:pt>
                <c:pt idx="100">
                  <c:v>0.47237261629622102</c:v>
                </c:pt>
                <c:pt idx="101">
                  <c:v>0.47186001404619898</c:v>
                </c:pt>
                <c:pt idx="102">
                  <c:v>0.46271832761354398</c:v>
                </c:pt>
                <c:pt idx="103">
                  <c:v>0.46211449784722602</c:v>
                </c:pt>
                <c:pt idx="104">
                  <c:v>0.46112189746265198</c:v>
                </c:pt>
                <c:pt idx="105">
                  <c:v>0.453481628892341</c:v>
                </c:pt>
                <c:pt idx="106">
                  <c:v>0.448616385415396</c:v>
                </c:pt>
                <c:pt idx="107">
                  <c:v>0.429916370618107</c:v>
                </c:pt>
                <c:pt idx="108">
                  <c:v>0.41553662385052798</c:v>
                </c:pt>
                <c:pt idx="109">
                  <c:v>0.41490704831713499</c:v>
                </c:pt>
                <c:pt idx="110">
                  <c:v>0.41222632894934103</c:v>
                </c:pt>
                <c:pt idx="111">
                  <c:v>0.38313943232174502</c:v>
                </c:pt>
                <c:pt idx="112">
                  <c:v>0.37757385993411602</c:v>
                </c:pt>
                <c:pt idx="113">
                  <c:v>0.36712890818243399</c:v>
                </c:pt>
                <c:pt idx="114">
                  <c:v>0.36580100014255901</c:v>
                </c:pt>
                <c:pt idx="115">
                  <c:v>0.35496400768492697</c:v>
                </c:pt>
                <c:pt idx="116">
                  <c:v>0.35483118017103099</c:v>
                </c:pt>
                <c:pt idx="117">
                  <c:v>0.352116529126067</c:v>
                </c:pt>
                <c:pt idx="118">
                  <c:v>0.349076291364811</c:v>
                </c:pt>
                <c:pt idx="119">
                  <c:v>0.34757355500566001</c:v>
                </c:pt>
                <c:pt idx="120">
                  <c:v>0.33016511547891297</c:v>
                </c:pt>
                <c:pt idx="121">
                  <c:v>0.32770843955956702</c:v>
                </c:pt>
                <c:pt idx="122">
                  <c:v>0.319683177245221</c:v>
                </c:pt>
                <c:pt idx="123">
                  <c:v>0.31489673775882299</c:v>
                </c:pt>
                <c:pt idx="124">
                  <c:v>0.30007886093331498</c:v>
                </c:pt>
                <c:pt idx="125">
                  <c:v>0.28971242049686602</c:v>
                </c:pt>
                <c:pt idx="126">
                  <c:v>0.28528467038663502</c:v>
                </c:pt>
                <c:pt idx="127">
                  <c:v>0.27218300441875498</c:v>
                </c:pt>
                <c:pt idx="128">
                  <c:v>0.26930446662220903</c:v>
                </c:pt>
                <c:pt idx="129">
                  <c:v>0.26759399040599002</c:v>
                </c:pt>
                <c:pt idx="130">
                  <c:v>0.26322254761288599</c:v>
                </c:pt>
                <c:pt idx="131">
                  <c:v>0.25900843168044702</c:v>
                </c:pt>
                <c:pt idx="132">
                  <c:v>0.25849566789395301</c:v>
                </c:pt>
                <c:pt idx="133">
                  <c:v>0.25609736131787397</c:v>
                </c:pt>
                <c:pt idx="134">
                  <c:v>0.24902972462422199</c:v>
                </c:pt>
                <c:pt idx="135">
                  <c:v>0.24626785930095299</c:v>
                </c:pt>
                <c:pt idx="136">
                  <c:v>0.23875330544719101</c:v>
                </c:pt>
                <c:pt idx="137">
                  <c:v>0.22776353066074301</c:v>
                </c:pt>
                <c:pt idx="138">
                  <c:v>0.226631437217373</c:v>
                </c:pt>
                <c:pt idx="139">
                  <c:v>0.22488498672038401</c:v>
                </c:pt>
                <c:pt idx="140">
                  <c:v>0.21998097603405201</c:v>
                </c:pt>
                <c:pt idx="141">
                  <c:v>0.21561605254951099</c:v>
                </c:pt>
                <c:pt idx="142">
                  <c:v>0.20647550053170699</c:v>
                </c:pt>
                <c:pt idx="143">
                  <c:v>0.17784916445517801</c:v>
                </c:pt>
                <c:pt idx="144">
                  <c:v>0.13501305328839799</c:v>
                </c:pt>
                <c:pt idx="145">
                  <c:v>0.111007936787066</c:v>
                </c:pt>
                <c:pt idx="146">
                  <c:v>0.108686835641068</c:v>
                </c:pt>
                <c:pt idx="147">
                  <c:v>9.9862356807941005E-2</c:v>
                </c:pt>
                <c:pt idx="148">
                  <c:v>9.7734604310515005E-2</c:v>
                </c:pt>
                <c:pt idx="149">
                  <c:v>8.2512557881842696E-2</c:v>
                </c:pt>
                <c:pt idx="150">
                  <c:v>4.5458513467272997E-2</c:v>
                </c:pt>
                <c:pt idx="151">
                  <c:v>4.1612995115593097E-2</c:v>
                </c:pt>
                <c:pt idx="152">
                  <c:v>4.0837153913643003E-2</c:v>
                </c:pt>
                <c:pt idx="153">
                  <c:v>1.10790681756573E-2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0D9-403F-AAA9-D119512D04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49589471"/>
        <c:axId val="649598207"/>
      </c:scatterChart>
      <c:valAx>
        <c:axId val="64958947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/>
                  <a:t>Change in NHB + LTSG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9598207"/>
        <c:crosses val="autoZero"/>
        <c:crossBetween val="midCat"/>
      </c:valAx>
      <c:valAx>
        <c:axId val="64959820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Funding Guarantee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9589471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7"/>
            <c:spPr>
              <a:blipFill>
                <a:blip xmlns:r="http://schemas.openxmlformats.org/officeDocument/2006/relationships" r:embed="rId3"/>
                <a:tile tx="0" ty="0" sx="100000" sy="100000" flip="none" algn="tl"/>
              </a:blip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'SP v Taxbase'!$AE$116:$AE$279</c:f>
              <c:numCache>
                <c:formatCode>General</c:formatCode>
                <c:ptCount val="164"/>
                <c:pt idx="0">
                  <c:v>-3.5826989763727894</c:v>
                </c:pt>
                <c:pt idx="1">
                  <c:v>-3.4676163163199791</c:v>
                </c:pt>
                <c:pt idx="2">
                  <c:v>-2.98857446969894</c:v>
                </c:pt>
                <c:pt idx="3">
                  <c:v>-2.7496292973679708</c:v>
                </c:pt>
                <c:pt idx="4">
                  <c:v>-2.8093433360317261</c:v>
                </c:pt>
                <c:pt idx="5">
                  <c:v>-2.4761434583166859</c:v>
                </c:pt>
                <c:pt idx="6">
                  <c:v>-2.489622650156921</c:v>
                </c:pt>
                <c:pt idx="7">
                  <c:v>-2.3243778557382262</c:v>
                </c:pt>
                <c:pt idx="8">
                  <c:v>-2.2530308079296444</c:v>
                </c:pt>
                <c:pt idx="9">
                  <c:v>-2.2841347317371472</c:v>
                </c:pt>
                <c:pt idx="10">
                  <c:v>-2.1441217544124287</c:v>
                </c:pt>
                <c:pt idx="11">
                  <c:v>-1.9550668298374951</c:v>
                </c:pt>
                <c:pt idx="12">
                  <c:v>-1.9712735213274502</c:v>
                </c:pt>
                <c:pt idx="13">
                  <c:v>-1.8618339511016482</c:v>
                </c:pt>
                <c:pt idx="14">
                  <c:v>-1.759920659931058</c:v>
                </c:pt>
                <c:pt idx="15">
                  <c:v>-1.7059767295066639</c:v>
                </c:pt>
                <c:pt idx="16">
                  <c:v>-1.6268385020356779</c:v>
                </c:pt>
                <c:pt idx="17">
                  <c:v>-1.7010912705932801</c:v>
                </c:pt>
                <c:pt idx="18">
                  <c:v>-1.5894310682523849</c:v>
                </c:pt>
                <c:pt idx="19">
                  <c:v>-1.7796183825540643</c:v>
                </c:pt>
                <c:pt idx="20">
                  <c:v>-1.5767709742683389</c:v>
                </c:pt>
                <c:pt idx="21">
                  <c:v>-1.6120698196677461</c:v>
                </c:pt>
                <c:pt idx="22">
                  <c:v>-1.5023012732321639</c:v>
                </c:pt>
                <c:pt idx="23">
                  <c:v>-1.499600423946666</c:v>
                </c:pt>
                <c:pt idx="24">
                  <c:v>-1.4064239193617711</c:v>
                </c:pt>
                <c:pt idx="25">
                  <c:v>-1.5184438210163269</c:v>
                </c:pt>
                <c:pt idx="26">
                  <c:v>-1.4580156044424322</c:v>
                </c:pt>
                <c:pt idx="27">
                  <c:v>-1.2808656672695129</c:v>
                </c:pt>
                <c:pt idx="28">
                  <c:v>-1.2816101599829897</c:v>
                </c:pt>
                <c:pt idx="29">
                  <c:v>-1.145302639239089</c:v>
                </c:pt>
                <c:pt idx="30">
                  <c:v>-1.0196800969327311</c:v>
                </c:pt>
                <c:pt idx="31">
                  <c:v>-1.1402115419465111</c:v>
                </c:pt>
                <c:pt idx="32">
                  <c:v>-1.1513900944919238</c:v>
                </c:pt>
                <c:pt idx="33">
                  <c:v>-1.147980420206745</c:v>
                </c:pt>
                <c:pt idx="34">
                  <c:v>-1.095044455409893</c:v>
                </c:pt>
                <c:pt idx="35">
                  <c:v>-1.020506643714683</c:v>
                </c:pt>
                <c:pt idx="36">
                  <c:v>-1.0620353927916069</c:v>
                </c:pt>
                <c:pt idx="37">
                  <c:v>-0.98850761122009301</c:v>
                </c:pt>
                <c:pt idx="38">
                  <c:v>-1.0571837233256729</c:v>
                </c:pt>
                <c:pt idx="39">
                  <c:v>-1.0524184786597401</c:v>
                </c:pt>
                <c:pt idx="40">
                  <c:v>-1.003040362050557</c:v>
                </c:pt>
                <c:pt idx="41">
                  <c:v>-0.87732584463479968</c:v>
                </c:pt>
                <c:pt idx="42">
                  <c:v>-0.87053038695255491</c:v>
                </c:pt>
                <c:pt idx="43">
                  <c:v>-0.97476795778581393</c:v>
                </c:pt>
                <c:pt idx="44">
                  <c:v>-0.83224460286382584</c:v>
                </c:pt>
                <c:pt idx="45">
                  <c:v>-0.9279533475673597</c:v>
                </c:pt>
                <c:pt idx="46">
                  <c:v>-1.1479685384216021</c:v>
                </c:pt>
                <c:pt idx="47">
                  <c:v>-0.94046921605680589</c:v>
                </c:pt>
                <c:pt idx="48">
                  <c:v>-0.84389870491090302</c:v>
                </c:pt>
                <c:pt idx="49">
                  <c:v>-0.89664657644483503</c:v>
                </c:pt>
                <c:pt idx="50">
                  <c:v>-0.84967426160429727</c:v>
                </c:pt>
                <c:pt idx="51">
                  <c:v>-0.73156761802164905</c:v>
                </c:pt>
                <c:pt idx="52">
                  <c:v>-0.79916489908675981</c:v>
                </c:pt>
                <c:pt idx="53">
                  <c:v>-0.84208690318410384</c:v>
                </c:pt>
                <c:pt idx="54">
                  <c:v>-0.80858558013798454</c:v>
                </c:pt>
                <c:pt idx="55">
                  <c:v>-0.81807349325477896</c:v>
                </c:pt>
                <c:pt idx="56">
                  <c:v>-0.71114955523939316</c:v>
                </c:pt>
                <c:pt idx="57">
                  <c:v>-0.87944168336926609</c:v>
                </c:pt>
                <c:pt idx="58">
                  <c:v>-0.79379129935919801</c:v>
                </c:pt>
                <c:pt idx="59">
                  <c:v>-0.73619405936761795</c:v>
                </c:pt>
                <c:pt idx="60">
                  <c:v>-0.75279022505561888</c:v>
                </c:pt>
                <c:pt idx="61">
                  <c:v>-0.85269238530644997</c:v>
                </c:pt>
                <c:pt idx="62">
                  <c:v>-0.56872940471193911</c:v>
                </c:pt>
                <c:pt idx="63">
                  <c:v>-0.75840533523776399</c:v>
                </c:pt>
                <c:pt idx="64">
                  <c:v>-0.76159897364884244</c:v>
                </c:pt>
                <c:pt idx="65">
                  <c:v>-0.85764006980476903</c:v>
                </c:pt>
                <c:pt idx="66">
                  <c:v>-0.65078317782060902</c:v>
                </c:pt>
                <c:pt idx="67">
                  <c:v>-0.75334523991449098</c:v>
                </c:pt>
                <c:pt idx="68">
                  <c:v>-0.63976159338535643</c:v>
                </c:pt>
                <c:pt idx="69">
                  <c:v>-0.56251592584698229</c:v>
                </c:pt>
                <c:pt idx="70">
                  <c:v>-0.82282277710421015</c:v>
                </c:pt>
                <c:pt idx="71">
                  <c:v>-0.59849546140922394</c:v>
                </c:pt>
                <c:pt idx="72">
                  <c:v>-0.65141700732707197</c:v>
                </c:pt>
                <c:pt idx="73">
                  <c:v>-0.70675089024489302</c:v>
                </c:pt>
                <c:pt idx="74">
                  <c:v>-0.53305320892571306</c:v>
                </c:pt>
                <c:pt idx="75">
                  <c:v>-0.73536155906495582</c:v>
                </c:pt>
                <c:pt idx="76">
                  <c:v>-0.82625390933175402</c:v>
                </c:pt>
                <c:pt idx="77">
                  <c:v>-0.61308429552006094</c:v>
                </c:pt>
                <c:pt idx="78">
                  <c:v>-0.54988530824346604</c:v>
                </c:pt>
                <c:pt idx="79">
                  <c:v>-0.60395093815606504</c:v>
                </c:pt>
                <c:pt idx="80">
                  <c:v>-0.7744197906993</c:v>
                </c:pt>
                <c:pt idx="81">
                  <c:v>-0.67692197551520694</c:v>
                </c:pt>
                <c:pt idx="82">
                  <c:v>-0.53284048597149003</c:v>
                </c:pt>
                <c:pt idx="83">
                  <c:v>-0.48221707856315094</c:v>
                </c:pt>
                <c:pt idx="84">
                  <c:v>-0.48595600794890503</c:v>
                </c:pt>
                <c:pt idx="85">
                  <c:v>-0.55723476900024005</c:v>
                </c:pt>
                <c:pt idx="86">
                  <c:v>-0.62123470734909991</c:v>
                </c:pt>
                <c:pt idx="87">
                  <c:v>-0.55705449351962177</c:v>
                </c:pt>
                <c:pt idx="88">
                  <c:v>-0.62406527282375801</c:v>
                </c:pt>
                <c:pt idx="89">
                  <c:v>-0.56989595008429106</c:v>
                </c:pt>
                <c:pt idx="90">
                  <c:v>-0.5054881142515526</c:v>
                </c:pt>
                <c:pt idx="91">
                  <c:v>-0.5262664288401151</c:v>
                </c:pt>
                <c:pt idx="92">
                  <c:v>-0.5011887909944841</c:v>
                </c:pt>
                <c:pt idx="93">
                  <c:v>-0.45594237085498696</c:v>
                </c:pt>
                <c:pt idx="94">
                  <c:v>-0.42334135972945297</c:v>
                </c:pt>
                <c:pt idx="95">
                  <c:v>-0.32590679602295519</c:v>
                </c:pt>
                <c:pt idx="96">
                  <c:v>-0.50125717361345778</c:v>
                </c:pt>
                <c:pt idx="97">
                  <c:v>-0.41189236297193382</c:v>
                </c:pt>
                <c:pt idx="98">
                  <c:v>-0.50652429083723904</c:v>
                </c:pt>
                <c:pt idx="99">
                  <c:v>-0.34880860014347004</c:v>
                </c:pt>
                <c:pt idx="100">
                  <c:v>-0.49419022168328003</c:v>
                </c:pt>
                <c:pt idx="101">
                  <c:v>-0.53340072651108306</c:v>
                </c:pt>
                <c:pt idx="102">
                  <c:v>-0.43063363366737795</c:v>
                </c:pt>
                <c:pt idx="103">
                  <c:v>-0.52016148253076688</c:v>
                </c:pt>
                <c:pt idx="104">
                  <c:v>-0.41457763554161897</c:v>
                </c:pt>
                <c:pt idx="105">
                  <c:v>-0.33875201062442706</c:v>
                </c:pt>
                <c:pt idx="106">
                  <c:v>-0.389796370493394</c:v>
                </c:pt>
                <c:pt idx="107">
                  <c:v>-0.353795841498868</c:v>
                </c:pt>
                <c:pt idx="108">
                  <c:v>-0.36515530315343014</c:v>
                </c:pt>
                <c:pt idx="109">
                  <c:v>-0.25439764252856845</c:v>
                </c:pt>
                <c:pt idx="110">
                  <c:v>-0.48669908085747804</c:v>
                </c:pt>
                <c:pt idx="111">
                  <c:v>-0.29327033073771303</c:v>
                </c:pt>
                <c:pt idx="112">
                  <c:v>-0.38760319988495312</c:v>
                </c:pt>
                <c:pt idx="113">
                  <c:v>-0.352994591557104</c:v>
                </c:pt>
                <c:pt idx="114">
                  <c:v>-0.18938765210179209</c:v>
                </c:pt>
                <c:pt idx="115">
                  <c:v>-0.31552108776372101</c:v>
                </c:pt>
                <c:pt idx="116">
                  <c:v>-0.32858298332446401</c:v>
                </c:pt>
                <c:pt idx="117">
                  <c:v>-0.42483059470417101</c:v>
                </c:pt>
                <c:pt idx="118">
                  <c:v>-0.45177917015059504</c:v>
                </c:pt>
                <c:pt idx="119">
                  <c:v>-0.36507506599180006</c:v>
                </c:pt>
                <c:pt idx="120">
                  <c:v>-0.28264873832965515</c:v>
                </c:pt>
                <c:pt idx="121">
                  <c:v>-0.37177858331890501</c:v>
                </c:pt>
                <c:pt idx="122">
                  <c:v>-0.29971611752410499</c:v>
                </c:pt>
                <c:pt idx="123">
                  <c:v>-0.29198214535628475</c:v>
                </c:pt>
                <c:pt idx="124">
                  <c:v>-0.22213474696399096</c:v>
                </c:pt>
                <c:pt idx="125">
                  <c:v>-0.2308379152941929</c:v>
                </c:pt>
                <c:pt idx="126">
                  <c:v>-0.35270595405550803</c:v>
                </c:pt>
                <c:pt idx="127">
                  <c:v>-0.208221680804385</c:v>
                </c:pt>
                <c:pt idx="128">
                  <c:v>-0.48386851337477499</c:v>
                </c:pt>
                <c:pt idx="129">
                  <c:v>-0.1612710239882757</c:v>
                </c:pt>
                <c:pt idx="130">
                  <c:v>-0.17856056919029661</c:v>
                </c:pt>
                <c:pt idx="131">
                  <c:v>-0.24616294147400791</c:v>
                </c:pt>
                <c:pt idx="132">
                  <c:v>-9.013247767954298E-2</c:v>
                </c:pt>
                <c:pt idx="133">
                  <c:v>-0.153739328930519</c:v>
                </c:pt>
                <c:pt idx="134">
                  <c:v>-0.316933929452759</c:v>
                </c:pt>
                <c:pt idx="135">
                  <c:v>-0.164837238128032</c:v>
                </c:pt>
                <c:pt idx="136">
                  <c:v>-0.24322905541359996</c:v>
                </c:pt>
                <c:pt idx="137">
                  <c:v>-0.19423153229624704</c:v>
                </c:pt>
                <c:pt idx="138">
                  <c:v>-0.15837966947575771</c:v>
                </c:pt>
                <c:pt idx="139">
                  <c:v>-0.10334763044810641</c:v>
                </c:pt>
                <c:pt idx="140">
                  <c:v>-9.3867504396312973E-2</c:v>
                </c:pt>
                <c:pt idx="141">
                  <c:v>-0.18362508527132104</c:v>
                </c:pt>
                <c:pt idx="142">
                  <c:v>-0.1609731268637955</c:v>
                </c:pt>
                <c:pt idx="143">
                  <c:v>-0.17826440283421402</c:v>
                </c:pt>
                <c:pt idx="144">
                  <c:v>-0.19645149396716099</c:v>
                </c:pt>
                <c:pt idx="145">
                  <c:v>-4.3242786002534769E-2</c:v>
                </c:pt>
                <c:pt idx="146">
                  <c:v>-8.4814807115238505E-2</c:v>
                </c:pt>
                <c:pt idx="147">
                  <c:v>-7.4759303465696161E-2</c:v>
                </c:pt>
                <c:pt idx="148">
                  <c:v>-9.8371179753744029E-2</c:v>
                </c:pt>
                <c:pt idx="149">
                  <c:v>-6.3146266277663288E-2</c:v>
                </c:pt>
                <c:pt idx="150">
                  <c:v>-2.7532521555350992E-2</c:v>
                </c:pt>
                <c:pt idx="151">
                  <c:v>-8.6946546442777967E-2</c:v>
                </c:pt>
                <c:pt idx="152">
                  <c:v>-0.15924584375315803</c:v>
                </c:pt>
                <c:pt idx="153">
                  <c:v>-0.155447650132193</c:v>
                </c:pt>
                <c:pt idx="154">
                  <c:v>0.38250242000399004</c:v>
                </c:pt>
                <c:pt idx="155">
                  <c:v>0.512464654306797</c:v>
                </c:pt>
                <c:pt idx="156">
                  <c:v>0.54794892806614992</c:v>
                </c:pt>
                <c:pt idx="157">
                  <c:v>5.54312651049019E-2</c:v>
                </c:pt>
                <c:pt idx="158">
                  <c:v>0.10041647775595745</c:v>
                </c:pt>
                <c:pt idx="159">
                  <c:v>0.20445564352231596</c:v>
                </c:pt>
                <c:pt idx="160">
                  <c:v>5.2602788379166029E-2</c:v>
                </c:pt>
                <c:pt idx="161">
                  <c:v>0.31412967143562248</c:v>
                </c:pt>
                <c:pt idx="162">
                  <c:v>0.15827668383448987</c:v>
                </c:pt>
                <c:pt idx="163">
                  <c:v>0.89257558040214668</c:v>
                </c:pt>
              </c:numCache>
            </c:numRef>
          </c:xVal>
          <c:yVal>
            <c:numRef>
              <c:f>'SP v Taxbase'!$AD$116:$AD$279</c:f>
              <c:numCache>
                <c:formatCode>General</c:formatCode>
                <c:ptCount val="164"/>
                <c:pt idx="0">
                  <c:v>3.7133827845231702</c:v>
                </c:pt>
                <c:pt idx="1">
                  <c:v>3.5430146322814902</c:v>
                </c:pt>
                <c:pt idx="2">
                  <c:v>3.0600731692118299</c:v>
                </c:pt>
                <c:pt idx="3">
                  <c:v>2.9453607958223902</c:v>
                </c:pt>
                <c:pt idx="4">
                  <c:v>2.84502356142188</c:v>
                </c:pt>
                <c:pt idx="5">
                  <c:v>2.6402139322776401</c:v>
                </c:pt>
                <c:pt idx="6">
                  <c:v>2.5694039004229001</c:v>
                </c:pt>
                <c:pt idx="7">
                  <c:v>2.4392873221245699</c:v>
                </c:pt>
                <c:pt idx="8">
                  <c:v>2.3184894101060101</c:v>
                </c:pt>
                <c:pt idx="9">
                  <c:v>2.2953967320898498</c:v>
                </c:pt>
                <c:pt idx="10">
                  <c:v>2.2451728433105398</c:v>
                </c:pt>
                <c:pt idx="11">
                  <c:v>2.0656521218743902</c:v>
                </c:pt>
                <c:pt idx="12">
                  <c:v>2.0599643872366298</c:v>
                </c:pt>
                <c:pt idx="13">
                  <c:v>1.9728854375868801</c:v>
                </c:pt>
                <c:pt idx="14">
                  <c:v>1.84554770198056</c:v>
                </c:pt>
                <c:pt idx="15">
                  <c:v>1.8184357706043299</c:v>
                </c:pt>
                <c:pt idx="16">
                  <c:v>1.8051734380758599</c:v>
                </c:pt>
                <c:pt idx="17">
                  <c:v>1.7782322929493799</c:v>
                </c:pt>
                <c:pt idx="18">
                  <c:v>1.76568845136888</c:v>
                </c:pt>
                <c:pt idx="19">
                  <c:v>1.7523433763832901</c:v>
                </c:pt>
                <c:pt idx="20">
                  <c:v>1.691952101529</c:v>
                </c:pt>
                <c:pt idx="21">
                  <c:v>1.6388155399034301</c:v>
                </c:pt>
                <c:pt idx="22">
                  <c:v>1.59431598652843</c:v>
                </c:pt>
                <c:pt idx="23">
                  <c:v>1.59099778353077</c:v>
                </c:pt>
                <c:pt idx="24">
                  <c:v>1.56226083065012</c:v>
                </c:pt>
                <c:pt idx="25">
                  <c:v>1.55321899852634</c:v>
                </c:pt>
                <c:pt idx="26">
                  <c:v>1.53420141421003</c:v>
                </c:pt>
                <c:pt idx="27">
                  <c:v>1.48236533502179</c:v>
                </c:pt>
                <c:pt idx="28">
                  <c:v>1.35580174601195</c:v>
                </c:pt>
                <c:pt idx="29">
                  <c:v>1.34563755951405</c:v>
                </c:pt>
                <c:pt idx="30">
                  <c:v>1.32409624638878</c:v>
                </c:pt>
                <c:pt idx="31">
                  <c:v>1.19624119384719</c:v>
                </c:pt>
                <c:pt idx="32">
                  <c:v>1.1714792768108899</c:v>
                </c:pt>
                <c:pt idx="33">
                  <c:v>1.1658442305796</c:v>
                </c:pt>
                <c:pt idx="34">
                  <c:v>1.15122591287864</c:v>
                </c:pt>
                <c:pt idx="35">
                  <c:v>1.13240666330706</c:v>
                </c:pt>
                <c:pt idx="36">
                  <c:v>1.1300018779760299</c:v>
                </c:pt>
                <c:pt idx="37">
                  <c:v>1.0908668509056201</c:v>
                </c:pt>
                <c:pt idx="38">
                  <c:v>1.0748214314834901</c:v>
                </c:pt>
                <c:pt idx="39">
                  <c:v>1.0639502836029999</c:v>
                </c:pt>
                <c:pt idx="40">
                  <c:v>1.0392981156997601</c:v>
                </c:pt>
                <c:pt idx="41">
                  <c:v>1.0292117007999499</c:v>
                </c:pt>
                <c:pt idx="42">
                  <c:v>1.0274439081625899</c:v>
                </c:pt>
                <c:pt idx="43">
                  <c:v>1.0200908979515699</c:v>
                </c:pt>
                <c:pt idx="44">
                  <c:v>1.00628174137585</c:v>
                </c:pt>
                <c:pt idx="45">
                  <c:v>0.98093069492514595</c:v>
                </c:pt>
                <c:pt idx="46">
                  <c:v>0.97967057882609598</c:v>
                </c:pt>
                <c:pt idx="47">
                  <c:v>0.97626533902368895</c:v>
                </c:pt>
                <c:pt idx="48">
                  <c:v>0.95612779259200897</c:v>
                </c:pt>
                <c:pt idx="49">
                  <c:v>0.92997002670589402</c:v>
                </c:pt>
                <c:pt idx="50">
                  <c:v>0.92905299636357397</c:v>
                </c:pt>
                <c:pt idx="51">
                  <c:v>0.91215162191393295</c:v>
                </c:pt>
                <c:pt idx="52">
                  <c:v>0.89429110607385298</c:v>
                </c:pt>
                <c:pt idx="53">
                  <c:v>0.88314159267396497</c:v>
                </c:pt>
                <c:pt idx="54">
                  <c:v>0.87135565816471405</c:v>
                </c:pt>
                <c:pt idx="55">
                  <c:v>0.86415508314856804</c:v>
                </c:pt>
                <c:pt idx="56">
                  <c:v>0.85450626195286605</c:v>
                </c:pt>
                <c:pt idx="57">
                  <c:v>0.84923719393569796</c:v>
                </c:pt>
                <c:pt idx="58">
                  <c:v>0.83473967371969204</c:v>
                </c:pt>
                <c:pt idx="59">
                  <c:v>0.82202104166478696</c:v>
                </c:pt>
                <c:pt idx="60">
                  <c:v>0.81918251477527404</c:v>
                </c:pt>
                <c:pt idx="61">
                  <c:v>0.81745409332423402</c:v>
                </c:pt>
                <c:pt idx="62">
                  <c:v>0.80327540743031201</c:v>
                </c:pt>
                <c:pt idx="63">
                  <c:v>0.79597147077164498</c:v>
                </c:pt>
                <c:pt idx="64">
                  <c:v>0.78885809627620895</c:v>
                </c:pt>
                <c:pt idx="65">
                  <c:v>0.77546267414689596</c:v>
                </c:pt>
                <c:pt idx="66">
                  <c:v>0.77422629001437404</c:v>
                </c:pt>
                <c:pt idx="67">
                  <c:v>0.76543215208415005</c:v>
                </c:pt>
                <c:pt idx="68">
                  <c:v>0.74792925895439399</c:v>
                </c:pt>
                <c:pt idx="69">
                  <c:v>0.74046672019562998</c:v>
                </c:pt>
                <c:pt idx="70">
                  <c:v>0.73319229291772003</c:v>
                </c:pt>
                <c:pt idx="71">
                  <c:v>0.73082577728883003</c:v>
                </c:pt>
                <c:pt idx="72">
                  <c:v>0.72431761445582199</c:v>
                </c:pt>
                <c:pt idx="73">
                  <c:v>0.72054841942843795</c:v>
                </c:pt>
                <c:pt idx="74">
                  <c:v>0.69870100869832097</c:v>
                </c:pt>
                <c:pt idx="75">
                  <c:v>0.69109915731146798</c:v>
                </c:pt>
                <c:pt idx="76">
                  <c:v>0.68070870334031397</c:v>
                </c:pt>
                <c:pt idx="77">
                  <c:v>0.67909445396596702</c:v>
                </c:pt>
                <c:pt idx="78">
                  <c:v>0.670098027765058</c:v>
                </c:pt>
                <c:pt idx="79">
                  <c:v>0.653267817730248</c:v>
                </c:pt>
                <c:pt idx="80">
                  <c:v>0.65322495556306603</c:v>
                </c:pt>
                <c:pt idx="81">
                  <c:v>0.64012166654509095</c:v>
                </c:pt>
                <c:pt idx="82">
                  <c:v>0.63617336167838001</c:v>
                </c:pt>
                <c:pt idx="83">
                  <c:v>0.63004946449334698</c:v>
                </c:pt>
                <c:pt idx="84">
                  <c:v>0.62234475973646897</c:v>
                </c:pt>
                <c:pt idx="85">
                  <c:v>0.61564380583503797</c:v>
                </c:pt>
                <c:pt idx="86">
                  <c:v>0.61508751708826603</c:v>
                </c:pt>
                <c:pt idx="87">
                  <c:v>0.60693056066326201</c:v>
                </c:pt>
                <c:pt idx="88">
                  <c:v>0.606876978786278</c:v>
                </c:pt>
                <c:pt idx="89">
                  <c:v>0.60256893869181005</c:v>
                </c:pt>
                <c:pt idx="90">
                  <c:v>0.56133237317529805</c:v>
                </c:pt>
                <c:pt idx="91">
                  <c:v>0.53910675623604398</c:v>
                </c:pt>
                <c:pt idx="92">
                  <c:v>0.51159666068643905</c:v>
                </c:pt>
                <c:pt idx="93">
                  <c:v>0.50730299016292502</c:v>
                </c:pt>
                <c:pt idx="94">
                  <c:v>0.5063886976084</c:v>
                </c:pt>
                <c:pt idx="95">
                  <c:v>0.50477479300495298</c:v>
                </c:pt>
                <c:pt idx="96">
                  <c:v>0.50371672806963497</c:v>
                </c:pt>
                <c:pt idx="97">
                  <c:v>0.49276237862160099</c:v>
                </c:pt>
                <c:pt idx="98">
                  <c:v>0.48525329315976801</c:v>
                </c:pt>
                <c:pt idx="99">
                  <c:v>0.47315859898339302</c:v>
                </c:pt>
                <c:pt idx="100">
                  <c:v>0.47237261629622102</c:v>
                </c:pt>
                <c:pt idx="101">
                  <c:v>0.47186001404619898</c:v>
                </c:pt>
                <c:pt idx="102">
                  <c:v>0.46271832761354398</c:v>
                </c:pt>
                <c:pt idx="103">
                  <c:v>0.46211449784722602</c:v>
                </c:pt>
                <c:pt idx="104">
                  <c:v>0.46112189746265198</c:v>
                </c:pt>
                <c:pt idx="105">
                  <c:v>0.453481628892341</c:v>
                </c:pt>
                <c:pt idx="106">
                  <c:v>0.448616385415396</c:v>
                </c:pt>
                <c:pt idx="107">
                  <c:v>0.429916370618107</c:v>
                </c:pt>
                <c:pt idx="108">
                  <c:v>0.41553662385052798</c:v>
                </c:pt>
                <c:pt idx="109">
                  <c:v>0.41490704831713499</c:v>
                </c:pt>
                <c:pt idx="110">
                  <c:v>0.41222632894934103</c:v>
                </c:pt>
                <c:pt idx="111">
                  <c:v>0.38313943232174502</c:v>
                </c:pt>
                <c:pt idx="112">
                  <c:v>0.37757385993411602</c:v>
                </c:pt>
                <c:pt idx="113">
                  <c:v>0.36712890818243399</c:v>
                </c:pt>
                <c:pt idx="114">
                  <c:v>0.36580100014255901</c:v>
                </c:pt>
                <c:pt idx="115">
                  <c:v>0.35496400768492697</c:v>
                </c:pt>
                <c:pt idx="116">
                  <c:v>0.35483118017103099</c:v>
                </c:pt>
                <c:pt idx="117">
                  <c:v>0.352116529126067</c:v>
                </c:pt>
                <c:pt idx="118">
                  <c:v>0.349076291364811</c:v>
                </c:pt>
                <c:pt idx="119">
                  <c:v>0.34757355500566001</c:v>
                </c:pt>
                <c:pt idx="120">
                  <c:v>0.33016511547891297</c:v>
                </c:pt>
                <c:pt idx="121">
                  <c:v>0.32770843955956702</c:v>
                </c:pt>
                <c:pt idx="122">
                  <c:v>0.319683177245221</c:v>
                </c:pt>
                <c:pt idx="123">
                  <c:v>0.31489673775882299</c:v>
                </c:pt>
                <c:pt idx="124">
                  <c:v>0.30007886093331498</c:v>
                </c:pt>
                <c:pt idx="125">
                  <c:v>0.28971242049686602</c:v>
                </c:pt>
                <c:pt idx="126">
                  <c:v>0.28528467038663502</c:v>
                </c:pt>
                <c:pt idx="127">
                  <c:v>0.27218300441875498</c:v>
                </c:pt>
                <c:pt idx="128">
                  <c:v>0.26930446662220903</c:v>
                </c:pt>
                <c:pt idx="129">
                  <c:v>0.26759399040599002</c:v>
                </c:pt>
                <c:pt idx="130">
                  <c:v>0.26322254761288599</c:v>
                </c:pt>
                <c:pt idx="131">
                  <c:v>0.25900843168044702</c:v>
                </c:pt>
                <c:pt idx="132">
                  <c:v>0.25849566789395301</c:v>
                </c:pt>
                <c:pt idx="133">
                  <c:v>0.25609736131787397</c:v>
                </c:pt>
                <c:pt idx="134">
                  <c:v>0.24902972462422199</c:v>
                </c:pt>
                <c:pt idx="135">
                  <c:v>0.24626785930095299</c:v>
                </c:pt>
                <c:pt idx="136">
                  <c:v>0.23875330544719101</c:v>
                </c:pt>
                <c:pt idx="137">
                  <c:v>0.22776353066074301</c:v>
                </c:pt>
                <c:pt idx="138">
                  <c:v>0.226631437217373</c:v>
                </c:pt>
                <c:pt idx="139">
                  <c:v>0.22488498672038401</c:v>
                </c:pt>
                <c:pt idx="140">
                  <c:v>0.21998097603405201</c:v>
                </c:pt>
                <c:pt idx="141">
                  <c:v>0.21561605254951099</c:v>
                </c:pt>
                <c:pt idx="142">
                  <c:v>0.20647550053170699</c:v>
                </c:pt>
                <c:pt idx="143">
                  <c:v>0.17784916445517801</c:v>
                </c:pt>
                <c:pt idx="144">
                  <c:v>0.13501305328839799</c:v>
                </c:pt>
                <c:pt idx="145">
                  <c:v>0.111007936787066</c:v>
                </c:pt>
                <c:pt idx="146">
                  <c:v>0.108686835641068</c:v>
                </c:pt>
                <c:pt idx="147">
                  <c:v>9.9862356807941005E-2</c:v>
                </c:pt>
                <c:pt idx="148">
                  <c:v>9.7734604310515005E-2</c:v>
                </c:pt>
                <c:pt idx="149">
                  <c:v>8.2512557881842696E-2</c:v>
                </c:pt>
                <c:pt idx="150">
                  <c:v>4.5458513467272997E-2</c:v>
                </c:pt>
                <c:pt idx="151">
                  <c:v>4.1612995115593097E-2</c:v>
                </c:pt>
                <c:pt idx="152">
                  <c:v>4.0837153913643003E-2</c:v>
                </c:pt>
                <c:pt idx="153">
                  <c:v>1.10790681756573E-2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0D9-403F-AAA9-D119512D04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49589471"/>
        <c:axId val="649598207"/>
      </c:scatterChart>
      <c:valAx>
        <c:axId val="64958947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/>
                  <a:t>Change in NHB + LTSG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9598207"/>
        <c:crosses val="autoZero"/>
        <c:crossBetween val="midCat"/>
      </c:valAx>
      <c:valAx>
        <c:axId val="64959820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Funding Guarantee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9589471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GB" b="1">
                <a:solidFill>
                  <a:schemeClr val="tx1"/>
                </a:solidFill>
              </a:rPr>
              <a:t>Correlation</a:t>
            </a:r>
            <a:r>
              <a:rPr lang="en-GB" b="1" baseline="0">
                <a:solidFill>
                  <a:schemeClr val="tx1"/>
                </a:solidFill>
              </a:rPr>
              <a:t> between council tax base increase and Spending Power increase: 2011/12 to 2023/24: Districts</a:t>
            </a:r>
            <a:endParaRPr lang="en-GB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5013998250218709E-2"/>
          <c:y val="0.17171296296296296"/>
          <c:w val="0.85282633420822385"/>
          <c:h val="0.60106408573928261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solidFill>
                  <a:schemeClr val="accent1"/>
                </a:solidFill>
              </a:ln>
              <a:effectLst/>
            </c:spPr>
          </c:marker>
          <c:dPt>
            <c:idx val="143"/>
            <c:marker>
              <c:symbol val="circle"/>
              <c:size val="5"/>
              <c:spPr>
                <a:noFill/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61C2-47D9-8359-C174D2CC74B7}"/>
              </c:ext>
            </c:extLst>
          </c:dPt>
          <c:trendline>
            <c:spPr>
              <a:ln w="31750" cap="rnd">
                <a:solidFill>
                  <a:schemeClr val="tx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0.14555379547059152"/>
                  <c:y val="-9.2918392005168299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'SP v Taxbase'!$E$115:$E$278</c:f>
              <c:numCache>
                <c:formatCode>0%</c:formatCode>
                <c:ptCount val="164"/>
                <c:pt idx="0">
                  <c:v>0.13657634523992027</c:v>
                </c:pt>
                <c:pt idx="1">
                  <c:v>0.14680048444417976</c:v>
                </c:pt>
                <c:pt idx="2">
                  <c:v>0.12383843640674233</c:v>
                </c:pt>
                <c:pt idx="3">
                  <c:v>8.3405158551489084E-2</c:v>
                </c:pt>
                <c:pt idx="4">
                  <c:v>0.1021098408276284</c:v>
                </c:pt>
                <c:pt idx="5">
                  <c:v>0.11206985416729835</c:v>
                </c:pt>
                <c:pt idx="6">
                  <c:v>8.6383553268456759E-2</c:v>
                </c:pt>
                <c:pt idx="7">
                  <c:v>9.9211444521981829E-2</c:v>
                </c:pt>
                <c:pt idx="8">
                  <c:v>0.11920565981042913</c:v>
                </c:pt>
                <c:pt idx="9">
                  <c:v>6.4531960255842985E-2</c:v>
                </c:pt>
                <c:pt idx="10">
                  <c:v>9.0092828390700735E-2</c:v>
                </c:pt>
                <c:pt idx="11">
                  <c:v>9.8373515409247297E-2</c:v>
                </c:pt>
                <c:pt idx="12">
                  <c:v>6.359980576041771E-2</c:v>
                </c:pt>
                <c:pt idx="13">
                  <c:v>8.9419991629464235E-2</c:v>
                </c:pt>
                <c:pt idx="14">
                  <c:v>4.9394941312613676E-2</c:v>
                </c:pt>
                <c:pt idx="15">
                  <c:v>7.0471726948548169E-2</c:v>
                </c:pt>
                <c:pt idx="16">
                  <c:v>0.10699631215293974</c:v>
                </c:pt>
                <c:pt idx="17">
                  <c:v>9.9916305735149563E-2</c:v>
                </c:pt>
                <c:pt idx="18">
                  <c:v>6.1736573817751335E-2</c:v>
                </c:pt>
                <c:pt idx="19">
                  <c:v>0.15843688484251964</c:v>
                </c:pt>
                <c:pt idx="20">
                  <c:v>0.10381889763779534</c:v>
                </c:pt>
                <c:pt idx="21">
                  <c:v>9.0110097176236234E-2</c:v>
                </c:pt>
                <c:pt idx="22">
                  <c:v>0.13082837158217236</c:v>
                </c:pt>
                <c:pt idx="23">
                  <c:v>0.1058172826652785</c:v>
                </c:pt>
                <c:pt idx="24">
                  <c:v>5.9780270793036792E-2</c:v>
                </c:pt>
                <c:pt idx="25">
                  <c:v>5.7822072031371366E-2</c:v>
                </c:pt>
                <c:pt idx="26">
                  <c:v>4.1682646212847584E-2</c:v>
                </c:pt>
                <c:pt idx="27">
                  <c:v>0.10101956689018361</c:v>
                </c:pt>
                <c:pt idx="28">
                  <c:v>6.4614670380687009E-2</c:v>
                </c:pt>
                <c:pt idx="29">
                  <c:v>5.0744994567747871E-2</c:v>
                </c:pt>
                <c:pt idx="30">
                  <c:v>0.15795536141694591</c:v>
                </c:pt>
                <c:pt idx="31">
                  <c:v>8.0046290656596394E-2</c:v>
                </c:pt>
                <c:pt idx="32">
                  <c:v>5.8827361563517915E-2</c:v>
                </c:pt>
                <c:pt idx="33">
                  <c:v>1.5728296403922992E-2</c:v>
                </c:pt>
                <c:pt idx="34">
                  <c:v>3.3627649520723682E-2</c:v>
                </c:pt>
                <c:pt idx="35">
                  <c:v>4.8293908310655186E-2</c:v>
                </c:pt>
                <c:pt idx="36">
                  <c:v>7.7619375192731863E-2</c:v>
                </c:pt>
                <c:pt idx="37">
                  <c:v>8.9738708164335226E-2</c:v>
                </c:pt>
                <c:pt idx="38">
                  <c:v>4.038297170447909E-2</c:v>
                </c:pt>
                <c:pt idx="39">
                  <c:v>2.2965889532154535E-2</c:v>
                </c:pt>
                <c:pt idx="40">
                  <c:v>3.8327931783140826E-2</c:v>
                </c:pt>
                <c:pt idx="41">
                  <c:v>3.1699467755910427E-2</c:v>
                </c:pt>
                <c:pt idx="42">
                  <c:v>0.11351004513673769</c:v>
                </c:pt>
                <c:pt idx="43">
                  <c:v>6.3839245007750525E-2</c:v>
                </c:pt>
                <c:pt idx="44">
                  <c:v>7.5309774267210722E-2</c:v>
                </c:pt>
                <c:pt idx="45">
                  <c:v>1.7118998618971541E-2</c:v>
                </c:pt>
                <c:pt idx="46">
                  <c:v>5.169258920402562E-2</c:v>
                </c:pt>
                <c:pt idx="47">
                  <c:v>4.6477085620197638E-2</c:v>
                </c:pt>
                <c:pt idx="48">
                  <c:v>1.9086438923395444E-2</c:v>
                </c:pt>
                <c:pt idx="49">
                  <c:v>8.5390341855225062E-3</c:v>
                </c:pt>
                <c:pt idx="50">
                  <c:v>1.1670713793206911E-2</c:v>
                </c:pt>
                <c:pt idx="51">
                  <c:v>4.8511649820113134E-2</c:v>
                </c:pt>
                <c:pt idx="52">
                  <c:v>6.9662506089673643E-2</c:v>
                </c:pt>
                <c:pt idx="53">
                  <c:v>2.0639562305442814E-2</c:v>
                </c:pt>
                <c:pt idx="54">
                  <c:v>2.1272285251215561E-2</c:v>
                </c:pt>
                <c:pt idx="55">
                  <c:v>9.2437781423435367E-2</c:v>
                </c:pt>
                <c:pt idx="56">
                  <c:v>9.5689369164415408E-2</c:v>
                </c:pt>
                <c:pt idx="57">
                  <c:v>4.598214285714286E-2</c:v>
                </c:pt>
                <c:pt idx="58">
                  <c:v>6.0756841691763784E-2</c:v>
                </c:pt>
                <c:pt idx="59">
                  <c:v>4.5575670669773513E-2</c:v>
                </c:pt>
                <c:pt idx="60">
                  <c:v>3.6958985985160786E-2</c:v>
                </c:pt>
                <c:pt idx="61">
                  <c:v>2.2820623986383369E-2</c:v>
                </c:pt>
                <c:pt idx="62">
                  <c:v>5.653030787258978E-2</c:v>
                </c:pt>
                <c:pt idx="63">
                  <c:v>0.13919436742577651</c:v>
                </c:pt>
                <c:pt idx="64">
                  <c:v>3.4038502221281922E-2</c:v>
                </c:pt>
                <c:pt idx="65">
                  <c:v>3.398878029032449E-2</c:v>
                </c:pt>
                <c:pt idx="66">
                  <c:v>-4.7719627630449533E-4</c:v>
                </c:pt>
                <c:pt idx="67">
                  <c:v>7.5207466643674656E-2</c:v>
                </c:pt>
                <c:pt idx="68">
                  <c:v>5.1187911809427313E-2</c:v>
                </c:pt>
                <c:pt idx="69">
                  <c:v>1.437425469152072E-2</c:v>
                </c:pt>
                <c:pt idx="70">
                  <c:v>8.43769752185001E-2</c:v>
                </c:pt>
                <c:pt idx="71">
                  <c:v>5.8185115843669553E-2</c:v>
                </c:pt>
                <c:pt idx="72">
                  <c:v>-3.0764300592854041E-3</c:v>
                </c:pt>
                <c:pt idx="73">
                  <c:v>2.5223147126666972E-3</c:v>
                </c:pt>
                <c:pt idx="74">
                  <c:v>1.6703176341730557E-2</c:v>
                </c:pt>
                <c:pt idx="75">
                  <c:v>5.0186494460836166E-2</c:v>
                </c:pt>
                <c:pt idx="76">
                  <c:v>2.9563710451745894E-2</c:v>
                </c:pt>
                <c:pt idx="77">
                  <c:v>-5.6438727471586785E-2</c:v>
                </c:pt>
                <c:pt idx="78">
                  <c:v>2.3736569435765114E-2</c:v>
                </c:pt>
                <c:pt idx="79">
                  <c:v>2.10224558050645E-2</c:v>
                </c:pt>
                <c:pt idx="80">
                  <c:v>4.6841978545250261E-2</c:v>
                </c:pt>
                <c:pt idx="81">
                  <c:v>-5.0420937840785232E-2</c:v>
                </c:pt>
                <c:pt idx="82">
                  <c:v>4.6383647798742135E-2</c:v>
                </c:pt>
                <c:pt idx="83">
                  <c:v>4.2469640222449208E-2</c:v>
                </c:pt>
                <c:pt idx="84">
                  <c:v>2.548697586429121E-2</c:v>
                </c:pt>
                <c:pt idx="85">
                  <c:v>2.4970344009489918E-2</c:v>
                </c:pt>
                <c:pt idx="86">
                  <c:v>2.7720878146653222E-2</c:v>
                </c:pt>
                <c:pt idx="87">
                  <c:v>9.4543292320358931E-3</c:v>
                </c:pt>
                <c:pt idx="88">
                  <c:v>-2.0542972544608584E-2</c:v>
                </c:pt>
                <c:pt idx="89">
                  <c:v>6.731359199409398E-2</c:v>
                </c:pt>
                <c:pt idx="90">
                  <c:v>-2.9342479230432802E-2</c:v>
                </c:pt>
                <c:pt idx="91">
                  <c:v>-1.488283723875787E-3</c:v>
                </c:pt>
                <c:pt idx="93">
                  <c:v>-3.0469741853576325E-3</c:v>
                </c:pt>
                <c:pt idx="94">
                  <c:v>-1.5539005301691462E-2</c:v>
                </c:pt>
                <c:pt idx="95">
                  <c:v>-6.0798778936657343E-3</c:v>
                </c:pt>
                <c:pt idx="96">
                  <c:v>1.38489693700636E-2</c:v>
                </c:pt>
                <c:pt idx="97">
                  <c:v>7.2689589732064458E-3</c:v>
                </c:pt>
                <c:pt idx="98">
                  <c:v>1.1937829548195935E-2</c:v>
                </c:pt>
                <c:pt idx="99">
                  <c:v>4.1730183953244133E-2</c:v>
                </c:pt>
                <c:pt idx="100">
                  <c:v>-8.8910162443532805E-3</c:v>
                </c:pt>
                <c:pt idx="101">
                  <c:v>-2.1352870703160953E-2</c:v>
                </c:pt>
                <c:pt idx="102">
                  <c:v>1.0295048752690895E-2</c:v>
                </c:pt>
                <c:pt idx="104">
                  <c:v>-1.3860173060724684E-3</c:v>
                </c:pt>
                <c:pt idx="105">
                  <c:v>2.6043777194672286E-2</c:v>
                </c:pt>
                <c:pt idx="106">
                  <c:v>4.2085583714167013E-2</c:v>
                </c:pt>
                <c:pt idx="107">
                  <c:v>4.6227603583426653E-2</c:v>
                </c:pt>
                <c:pt idx="108">
                  <c:v>4.1259584070569904E-3</c:v>
                </c:pt>
                <c:pt idx="109">
                  <c:v>-1.8753267119707741E-3</c:v>
                </c:pt>
                <c:pt idx="110">
                  <c:v>1.4556981503708492E-2</c:v>
                </c:pt>
                <c:pt idx="111">
                  <c:v>6.3522625507032526E-2</c:v>
                </c:pt>
                <c:pt idx="112">
                  <c:v>-3.9553998999356701E-2</c:v>
                </c:pt>
                <c:pt idx="113">
                  <c:v>-5.092252927909607E-3</c:v>
                </c:pt>
                <c:pt idx="114">
                  <c:v>-3.2545573118847016E-3</c:v>
                </c:pt>
                <c:pt idx="115">
                  <c:v>5.171339563862936E-2</c:v>
                </c:pt>
                <c:pt idx="116">
                  <c:v>4.5768424206111519E-2</c:v>
                </c:pt>
                <c:pt idx="118">
                  <c:v>-2.7236865247870917E-3</c:v>
                </c:pt>
                <c:pt idx="119">
                  <c:v>4.8693346799646507E-2</c:v>
                </c:pt>
                <c:pt idx="120">
                  <c:v>2.6228109923501735E-3</c:v>
                </c:pt>
                <c:pt idx="121">
                  <c:v>2.3218051455082319E-2</c:v>
                </c:pt>
                <c:pt idx="122">
                  <c:v>-6.9145340415258678E-3</c:v>
                </c:pt>
                <c:pt idx="123">
                  <c:v>-8.8672614220058604E-3</c:v>
                </c:pt>
                <c:pt idx="124">
                  <c:v>4.8140027771687459E-2</c:v>
                </c:pt>
                <c:pt idx="125">
                  <c:v>1.986948694869493E-2</c:v>
                </c:pt>
                <c:pt idx="126">
                  <c:v>-2.3149002626535128E-2</c:v>
                </c:pt>
                <c:pt idx="127">
                  <c:v>4.425427872860644E-2</c:v>
                </c:pt>
                <c:pt idx="128">
                  <c:v>1.506831822244924E-3</c:v>
                </c:pt>
                <c:pt idx="129">
                  <c:v>-3.0021569865319942E-2</c:v>
                </c:pt>
                <c:pt idx="130">
                  <c:v>-1.1275295109612173E-2</c:v>
                </c:pt>
                <c:pt idx="131">
                  <c:v>1.7558698465520495E-2</c:v>
                </c:pt>
                <c:pt idx="132">
                  <c:v>5.6912831726468514E-2</c:v>
                </c:pt>
                <c:pt idx="133">
                  <c:v>-2.5507295459035444E-2</c:v>
                </c:pt>
                <c:pt idx="134">
                  <c:v>-3.4743507696453235E-2</c:v>
                </c:pt>
                <c:pt idx="135">
                  <c:v>-2.5120628647580599E-2</c:v>
                </c:pt>
                <c:pt idx="136">
                  <c:v>2.790531539011069E-2</c:v>
                </c:pt>
                <c:pt idx="137">
                  <c:v>-3.5743607630597439E-2</c:v>
                </c:pt>
                <c:pt idx="138">
                  <c:v>-3.025091714007094E-2</c:v>
                </c:pt>
                <c:pt idx="139">
                  <c:v>-1.7591620354956886E-2</c:v>
                </c:pt>
                <c:pt idx="140">
                  <c:v>-9.6871314950949285E-3</c:v>
                </c:pt>
                <c:pt idx="141">
                  <c:v>1.257362079213268E-2</c:v>
                </c:pt>
                <c:pt idx="142">
                  <c:v>-3.2160409383391597E-2</c:v>
                </c:pt>
                <c:pt idx="143">
                  <c:v>-4.4711856922057848E-3</c:v>
                </c:pt>
                <c:pt idx="144">
                  <c:v>-3.7532373908632073E-2</c:v>
                </c:pt>
                <c:pt idx="145">
                  <c:v>-4.8513260657338166E-2</c:v>
                </c:pt>
                <c:pt idx="146">
                  <c:v>-2.017872585759352E-4</c:v>
                </c:pt>
                <c:pt idx="147">
                  <c:v>-6.8813782508504312E-2</c:v>
                </c:pt>
                <c:pt idx="148">
                  <c:v>-1.540573939310717E-2</c:v>
                </c:pt>
                <c:pt idx="149">
                  <c:v>-1.8835257082896052E-2</c:v>
                </c:pt>
                <c:pt idx="150">
                  <c:v>-4.3432379894473759E-2</c:v>
                </c:pt>
                <c:pt idx="151">
                  <c:v>-4.5713569518716607E-2</c:v>
                </c:pt>
                <c:pt idx="152">
                  <c:v>-6.7520102180033828E-3</c:v>
                </c:pt>
                <c:pt idx="153">
                  <c:v>-7.262138188608773E-2</c:v>
                </c:pt>
                <c:pt idx="154">
                  <c:v>-4.131461884894877E-2</c:v>
                </c:pt>
                <c:pt idx="155">
                  <c:v>9.5689617676513749E-5</c:v>
                </c:pt>
                <c:pt idx="156">
                  <c:v>-3.16488701266451E-2</c:v>
                </c:pt>
                <c:pt idx="157">
                  <c:v>-3.175934869601222E-2</c:v>
                </c:pt>
                <c:pt idx="158">
                  <c:v>-6.9840107408763563E-2</c:v>
                </c:pt>
                <c:pt idx="159">
                  <c:v>-7.311670268601414E-2</c:v>
                </c:pt>
                <c:pt idx="160">
                  <c:v>-8.7684810168263738E-2</c:v>
                </c:pt>
                <c:pt idx="161">
                  <c:v>-3.2267518316738651E-2</c:v>
                </c:pt>
                <c:pt idx="162">
                  <c:v>-4.5238169803639094E-2</c:v>
                </c:pt>
                <c:pt idx="163">
                  <c:v>-4.5508524896089572E-2</c:v>
                </c:pt>
              </c:numCache>
            </c:numRef>
          </c:xVal>
          <c:yVal>
            <c:numRef>
              <c:f>'SP v Taxbase'!$D$115:$D$278</c:f>
              <c:numCache>
                <c:formatCode>0%</c:formatCode>
                <c:ptCount val="164"/>
                <c:pt idx="0">
                  <c:v>0.37979920434841385</c:v>
                </c:pt>
                <c:pt idx="1">
                  <c:v>0.33756565969953445</c:v>
                </c:pt>
                <c:pt idx="2">
                  <c:v>0.33029665550345921</c:v>
                </c:pt>
                <c:pt idx="3">
                  <c:v>0.32763083550193711</c:v>
                </c:pt>
                <c:pt idx="4">
                  <c:v>0.32199148216372969</c:v>
                </c:pt>
                <c:pt idx="5">
                  <c:v>0.32119111909997172</c:v>
                </c:pt>
                <c:pt idx="6">
                  <c:v>0.30271418685985996</c:v>
                </c:pt>
                <c:pt idx="7">
                  <c:v>0.29517555092970799</c:v>
                </c:pt>
                <c:pt idx="8">
                  <c:v>0.27739829883146866</c:v>
                </c:pt>
                <c:pt idx="9">
                  <c:v>0.24736268555010643</c:v>
                </c:pt>
                <c:pt idx="10">
                  <c:v>0.2430890148325838</c:v>
                </c:pt>
                <c:pt idx="11">
                  <c:v>0.23118537920226853</c:v>
                </c:pt>
                <c:pt idx="12">
                  <c:v>0.22313529783271749</c:v>
                </c:pt>
                <c:pt idx="13">
                  <c:v>0.21875069504168157</c:v>
                </c:pt>
                <c:pt idx="14">
                  <c:v>0.20352490983994848</c:v>
                </c:pt>
                <c:pt idx="15">
                  <c:v>0.20245269298183269</c:v>
                </c:pt>
                <c:pt idx="16">
                  <c:v>0.19224357507759812</c:v>
                </c:pt>
                <c:pt idx="17">
                  <c:v>0.18734962885096601</c:v>
                </c:pt>
                <c:pt idx="18">
                  <c:v>0.18636171058394066</c:v>
                </c:pt>
                <c:pt idx="19">
                  <c:v>0.18445622519942967</c:v>
                </c:pt>
                <c:pt idx="20">
                  <c:v>0.18181473855691113</c:v>
                </c:pt>
                <c:pt idx="21">
                  <c:v>0.17682836064450963</c:v>
                </c:pt>
                <c:pt idx="22">
                  <c:v>0.17247273041849639</c:v>
                </c:pt>
                <c:pt idx="23">
                  <c:v>0.17202079428661973</c:v>
                </c:pt>
                <c:pt idx="24">
                  <c:v>0.16054563430432911</c:v>
                </c:pt>
                <c:pt idx="25">
                  <c:v>0.15786203872377796</c:v>
                </c:pt>
                <c:pt idx="26">
                  <c:v>0.1513022816959706</c:v>
                </c:pt>
                <c:pt idx="27">
                  <c:v>0.15122658877575745</c:v>
                </c:pt>
                <c:pt idx="28">
                  <c:v>0.14907533731751513</c:v>
                </c:pt>
                <c:pt idx="29">
                  <c:v>0.14832587191057311</c:v>
                </c:pt>
                <c:pt idx="30">
                  <c:v>0.14687860638096192</c:v>
                </c:pt>
                <c:pt idx="31">
                  <c:v>0.14647691113822303</c:v>
                </c:pt>
                <c:pt idx="32">
                  <c:v>0.14215342751584428</c:v>
                </c:pt>
                <c:pt idx="33">
                  <c:v>0.1416439355384837</c:v>
                </c:pt>
                <c:pt idx="34">
                  <c:v>0.13002809520858105</c:v>
                </c:pt>
                <c:pt idx="35">
                  <c:v>0.12975084709313114</c:v>
                </c:pt>
                <c:pt idx="36">
                  <c:v>0.1288796832701431</c:v>
                </c:pt>
                <c:pt idx="37">
                  <c:v>0.12807049466816103</c:v>
                </c:pt>
                <c:pt idx="38">
                  <c:v>0.12421755871521842</c:v>
                </c:pt>
                <c:pt idx="39">
                  <c:v>0.12384128954914682</c:v>
                </c:pt>
                <c:pt idx="40">
                  <c:v>0.11526444527782305</c:v>
                </c:pt>
                <c:pt idx="41">
                  <c:v>0.11450409262747639</c:v>
                </c:pt>
                <c:pt idx="42">
                  <c:v>0.11326641597714537</c:v>
                </c:pt>
                <c:pt idx="43">
                  <c:v>0.11321842692169763</c:v>
                </c:pt>
                <c:pt idx="44">
                  <c:v>0.10700529640925387</c:v>
                </c:pt>
                <c:pt idx="45">
                  <c:v>0.10593601467795902</c:v>
                </c:pt>
                <c:pt idx="46">
                  <c:v>0.10085335215501831</c:v>
                </c:pt>
                <c:pt idx="47">
                  <c:v>0.10032372896720514</c:v>
                </c:pt>
                <c:pt idx="48">
                  <c:v>9.8458069185149544E-2</c:v>
                </c:pt>
                <c:pt idx="49">
                  <c:v>9.6371792896530334E-2</c:v>
                </c:pt>
                <c:pt idx="50">
                  <c:v>9.5975046788096263E-2</c:v>
                </c:pt>
                <c:pt idx="51">
                  <c:v>9.245540400250013E-2</c:v>
                </c:pt>
                <c:pt idx="52">
                  <c:v>8.3165047685128973E-2</c:v>
                </c:pt>
                <c:pt idx="53">
                  <c:v>7.8920532698682447E-2</c:v>
                </c:pt>
                <c:pt idx="54">
                  <c:v>7.7124855145315141E-2</c:v>
                </c:pt>
                <c:pt idx="55">
                  <c:v>7.3018057419505136E-2</c:v>
                </c:pt>
                <c:pt idx="56">
                  <c:v>7.2959089219580095E-2</c:v>
                </c:pt>
                <c:pt idx="57">
                  <c:v>7.1579452668268442E-2</c:v>
                </c:pt>
                <c:pt idx="58">
                  <c:v>6.9014426998395204E-2</c:v>
                </c:pt>
                <c:pt idx="59">
                  <c:v>6.0488088613588856E-2</c:v>
                </c:pt>
                <c:pt idx="60">
                  <c:v>5.8990243961928417E-2</c:v>
                </c:pt>
                <c:pt idx="61">
                  <c:v>5.616035525341647E-2</c:v>
                </c:pt>
                <c:pt idx="62">
                  <c:v>4.5335674183974536E-2</c:v>
                </c:pt>
                <c:pt idx="63">
                  <c:v>4.2970169177390917E-2</c:v>
                </c:pt>
                <c:pt idx="64">
                  <c:v>3.8088294584796491E-2</c:v>
                </c:pt>
                <c:pt idx="65">
                  <c:v>3.7591914449633883E-2</c:v>
                </c:pt>
                <c:pt idx="66">
                  <c:v>3.6228743891030493E-2</c:v>
                </c:pt>
                <c:pt idx="67">
                  <c:v>3.4849327090907767E-2</c:v>
                </c:pt>
                <c:pt idx="68">
                  <c:v>3.4500098119952152E-2</c:v>
                </c:pt>
                <c:pt idx="69">
                  <c:v>3.1700197635833087E-2</c:v>
                </c:pt>
                <c:pt idx="70">
                  <c:v>3.0562062191782813E-2</c:v>
                </c:pt>
                <c:pt idx="71">
                  <c:v>2.4129399574993042E-2</c:v>
                </c:pt>
                <c:pt idx="72">
                  <c:v>2.0925093701776663E-2</c:v>
                </c:pt>
                <c:pt idx="73">
                  <c:v>1.6708109266462639E-2</c:v>
                </c:pt>
                <c:pt idx="74">
                  <c:v>1.2543331816849412E-2</c:v>
                </c:pt>
                <c:pt idx="75">
                  <c:v>1.1542013793020825E-2</c:v>
                </c:pt>
                <c:pt idx="76">
                  <c:v>1.137127567986357E-2</c:v>
                </c:pt>
                <c:pt idx="77">
                  <c:v>8.3978772709582331E-3</c:v>
                </c:pt>
                <c:pt idx="78">
                  <c:v>4.8150322367082653E-3</c:v>
                </c:pt>
                <c:pt idx="79">
                  <c:v>3.2577312061228748E-4</c:v>
                </c:pt>
                <c:pt idx="80">
                  <c:v>1.8162311064418628E-4</c:v>
                </c:pt>
                <c:pt idx="81">
                  <c:v>-8.4114510905602125E-3</c:v>
                </c:pt>
                <c:pt idx="82">
                  <c:v>-9.5646597989441258E-3</c:v>
                </c:pt>
                <c:pt idx="83">
                  <c:v>-9.7296300465942714E-3</c:v>
                </c:pt>
                <c:pt idx="84">
                  <c:v>-1.0313665075625558E-2</c:v>
                </c:pt>
                <c:pt idx="85">
                  <c:v>-1.2635263112464639E-2</c:v>
                </c:pt>
                <c:pt idx="86">
                  <c:v>-1.6084492619878373E-2</c:v>
                </c:pt>
                <c:pt idx="87">
                  <c:v>-1.6379146348342984E-2</c:v>
                </c:pt>
                <c:pt idx="88">
                  <c:v>-1.6756329283947709E-2</c:v>
                </c:pt>
                <c:pt idx="89">
                  <c:v>-1.7930130980858817E-2</c:v>
                </c:pt>
                <c:pt idx="90">
                  <c:v>-1.8910880180107614E-2</c:v>
                </c:pt>
                <c:pt idx="91">
                  <c:v>-1.9644266004543602E-2</c:v>
                </c:pt>
                <c:pt idx="93">
                  <c:v>-2.3783381652475139E-2</c:v>
                </c:pt>
                <c:pt idx="94">
                  <c:v>-2.5471549909523512E-2</c:v>
                </c:pt>
                <c:pt idx="95">
                  <c:v>-2.5683248600023696E-2</c:v>
                </c:pt>
                <c:pt idx="96">
                  <c:v>-2.5710711503796658E-2</c:v>
                </c:pt>
                <c:pt idx="97">
                  <c:v>-2.7255512910336642E-2</c:v>
                </c:pt>
                <c:pt idx="98">
                  <c:v>-2.8297735427684136E-2</c:v>
                </c:pt>
                <c:pt idx="99">
                  <c:v>-2.8528388985895044E-2</c:v>
                </c:pt>
                <c:pt idx="100">
                  <c:v>-2.8579241175085632E-2</c:v>
                </c:pt>
                <c:pt idx="101">
                  <c:v>-2.8747124445218968E-2</c:v>
                </c:pt>
                <c:pt idx="102">
                  <c:v>-3.1288656606123975E-2</c:v>
                </c:pt>
                <c:pt idx="104">
                  <c:v>-3.4937500110493715E-2</c:v>
                </c:pt>
                <c:pt idx="105">
                  <c:v>-3.6684229073739479E-2</c:v>
                </c:pt>
                <c:pt idx="106">
                  <c:v>-3.8011457058892313E-2</c:v>
                </c:pt>
                <c:pt idx="107">
                  <c:v>-3.8114301454585796E-2</c:v>
                </c:pt>
                <c:pt idx="108">
                  <c:v>-3.8643766641057724E-2</c:v>
                </c:pt>
                <c:pt idx="109">
                  <c:v>-3.9615967133625897E-2</c:v>
                </c:pt>
                <c:pt idx="110">
                  <c:v>-4.0854663740064814E-2</c:v>
                </c:pt>
                <c:pt idx="111">
                  <c:v>-4.1553299439863974E-2</c:v>
                </c:pt>
                <c:pt idx="112">
                  <c:v>-4.2612187348903034E-2</c:v>
                </c:pt>
                <c:pt idx="113">
                  <c:v>-4.498589836221166E-2</c:v>
                </c:pt>
                <c:pt idx="114">
                  <c:v>-4.5154992173012554E-2</c:v>
                </c:pt>
                <c:pt idx="115">
                  <c:v>-4.5434363855252832E-2</c:v>
                </c:pt>
                <c:pt idx="116">
                  <c:v>-5.0207086192360625E-2</c:v>
                </c:pt>
                <c:pt idx="118">
                  <c:v>-5.1795937877987114E-2</c:v>
                </c:pt>
                <c:pt idx="119">
                  <c:v>-5.3722816888803621E-2</c:v>
                </c:pt>
                <c:pt idx="120">
                  <c:v>-5.8264331707920496E-2</c:v>
                </c:pt>
                <c:pt idx="121">
                  <c:v>-6.2772690010587981E-2</c:v>
                </c:pt>
                <c:pt idx="122">
                  <c:v>-6.5204758923158357E-2</c:v>
                </c:pt>
                <c:pt idx="123">
                  <c:v>-6.531753519248655E-2</c:v>
                </c:pt>
                <c:pt idx="124">
                  <c:v>-6.6510364931113328E-2</c:v>
                </c:pt>
                <c:pt idx="125">
                  <c:v>-6.6745514761546249E-2</c:v>
                </c:pt>
                <c:pt idx="126">
                  <c:v>-6.8134836012266872E-2</c:v>
                </c:pt>
                <c:pt idx="127">
                  <c:v>-7.0250968051593768E-2</c:v>
                </c:pt>
                <c:pt idx="128">
                  <c:v>-7.1157256205498676E-2</c:v>
                </c:pt>
                <c:pt idx="129">
                  <c:v>-7.1734160757031831E-2</c:v>
                </c:pt>
                <c:pt idx="130">
                  <c:v>-7.4140678927495554E-2</c:v>
                </c:pt>
                <c:pt idx="131">
                  <c:v>-7.7613779979660666E-2</c:v>
                </c:pt>
                <c:pt idx="132">
                  <c:v>-8.2910624341954009E-2</c:v>
                </c:pt>
                <c:pt idx="133">
                  <c:v>-8.3457667687339102E-2</c:v>
                </c:pt>
                <c:pt idx="134">
                  <c:v>-8.4106789777474142E-2</c:v>
                </c:pt>
                <c:pt idx="135">
                  <c:v>-9.1223540487122737E-2</c:v>
                </c:pt>
                <c:pt idx="136">
                  <c:v>-9.2538791545907231E-2</c:v>
                </c:pt>
                <c:pt idx="137">
                  <c:v>-9.3833830038770105E-2</c:v>
                </c:pt>
                <c:pt idx="138">
                  <c:v>-9.5522205287684209E-2</c:v>
                </c:pt>
                <c:pt idx="139">
                  <c:v>-0.10491617410883165</c:v>
                </c:pt>
                <c:pt idx="140">
                  <c:v>-0.10645588866186205</c:v>
                </c:pt>
                <c:pt idx="141">
                  <c:v>-0.10997469057188788</c:v>
                </c:pt>
                <c:pt idx="142">
                  <c:v>-0.11360499042974405</c:v>
                </c:pt>
                <c:pt idx="143">
                  <c:v>-0.11469455280505764</c:v>
                </c:pt>
                <c:pt idx="144">
                  <c:v>-0.11894664749626439</c:v>
                </c:pt>
                <c:pt idx="145">
                  <c:v>-0.11934371791287204</c:v>
                </c:pt>
                <c:pt idx="146">
                  <c:v>-0.12011481734244042</c:v>
                </c:pt>
                <c:pt idx="147">
                  <c:v>-0.12916810159410053</c:v>
                </c:pt>
                <c:pt idx="148">
                  <c:v>-0.13118104317868082</c:v>
                </c:pt>
                <c:pt idx="149">
                  <c:v>-0.13754399829491051</c:v>
                </c:pt>
                <c:pt idx="150">
                  <c:v>-0.14095682329721573</c:v>
                </c:pt>
                <c:pt idx="151">
                  <c:v>-0.14284255405575916</c:v>
                </c:pt>
                <c:pt idx="152">
                  <c:v>-0.14810123936187883</c:v>
                </c:pt>
                <c:pt idx="153">
                  <c:v>-0.15530884314583082</c:v>
                </c:pt>
                <c:pt idx="154">
                  <c:v>-0.16508371033306538</c:v>
                </c:pt>
                <c:pt idx="155">
                  <c:v>-0.16551446180756801</c:v>
                </c:pt>
                <c:pt idx="156">
                  <c:v>-0.16831652508129302</c:v>
                </c:pt>
                <c:pt idx="157">
                  <c:v>-0.16977092396627899</c:v>
                </c:pt>
                <c:pt idx="158">
                  <c:v>-0.1872557450912152</c:v>
                </c:pt>
                <c:pt idx="159">
                  <c:v>-0.21231413989712275</c:v>
                </c:pt>
                <c:pt idx="160">
                  <c:v>-0.22293434408178411</c:v>
                </c:pt>
                <c:pt idx="161">
                  <c:v>-0.23020882743028898</c:v>
                </c:pt>
                <c:pt idx="162">
                  <c:v>-0.23970049082170208</c:v>
                </c:pt>
                <c:pt idx="163">
                  <c:v>-0.24483314527497227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61C2-47D9-8359-C174D2CC74B7}"/>
            </c:ext>
          </c:extLst>
        </c:ser>
        <c:ser>
          <c:idx val="1"/>
          <c:order val="1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Pt>
            <c:idx val="1"/>
            <c:marker>
              <c:symbol val="circle"/>
              <c:size val="5"/>
              <c:spPr>
                <a:solidFill>
                  <a:srgbClr val="00B050"/>
                </a:solidFill>
                <a:ln w="9525">
                  <a:solidFill>
                    <a:srgbClr val="00B05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61C2-47D9-8359-C174D2CC74B7}"/>
              </c:ext>
            </c:extLst>
          </c:dPt>
          <c:dPt>
            <c:idx val="6"/>
            <c:marker>
              <c:symbol val="circle"/>
              <c:size val="5"/>
              <c:spPr>
                <a:solidFill>
                  <a:srgbClr val="00B050"/>
                </a:solidFill>
                <a:ln w="9525">
                  <a:solidFill>
                    <a:srgbClr val="00B05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61C2-47D9-8359-C174D2CC74B7}"/>
              </c:ext>
            </c:extLst>
          </c:dPt>
          <c:dPt>
            <c:idx val="11"/>
            <c:marker>
              <c:symbol val="circle"/>
              <c:size val="5"/>
              <c:spPr>
                <a:solidFill>
                  <a:srgbClr val="00B050"/>
                </a:solidFill>
                <a:ln w="9525">
                  <a:solidFill>
                    <a:srgbClr val="00B05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61C2-47D9-8359-C174D2CC74B7}"/>
              </c:ext>
            </c:extLst>
          </c:dPt>
          <c:dPt>
            <c:idx val="25"/>
            <c:marker>
              <c:symbol val="circle"/>
              <c:size val="5"/>
              <c:spPr>
                <a:solidFill>
                  <a:srgbClr val="00B050"/>
                </a:solidFill>
                <a:ln w="9525">
                  <a:solidFill>
                    <a:srgbClr val="00B05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61C2-47D9-8359-C174D2CC74B7}"/>
              </c:ext>
            </c:extLst>
          </c:dPt>
          <c:dPt>
            <c:idx val="30"/>
            <c:marker>
              <c:symbol val="circle"/>
              <c:size val="5"/>
              <c:spPr>
                <a:solidFill>
                  <a:srgbClr val="00B050"/>
                </a:solidFill>
                <a:ln w="9525">
                  <a:solidFill>
                    <a:srgbClr val="00B05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61C2-47D9-8359-C174D2CC74B7}"/>
              </c:ext>
            </c:extLst>
          </c:dPt>
          <c:dPt>
            <c:idx val="35"/>
            <c:marker>
              <c:symbol val="circle"/>
              <c:size val="5"/>
              <c:spPr>
                <a:solidFill>
                  <a:srgbClr val="00B050"/>
                </a:solidFill>
                <a:ln w="9525">
                  <a:solidFill>
                    <a:srgbClr val="00B05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61C2-47D9-8359-C174D2CC74B7}"/>
              </c:ext>
            </c:extLst>
          </c:dPt>
          <c:dPt>
            <c:idx val="36"/>
            <c:marker>
              <c:symbol val="circle"/>
              <c:size val="5"/>
              <c:spPr>
                <a:solidFill>
                  <a:srgbClr val="00B050"/>
                </a:solidFill>
                <a:ln w="9525">
                  <a:solidFill>
                    <a:srgbClr val="00B05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61C2-47D9-8359-C174D2CC74B7}"/>
              </c:ext>
            </c:extLst>
          </c:dPt>
          <c:dPt>
            <c:idx val="41"/>
            <c:marker>
              <c:symbol val="circle"/>
              <c:size val="5"/>
              <c:spPr>
                <a:solidFill>
                  <a:srgbClr val="00B050"/>
                </a:solidFill>
                <a:ln w="9525">
                  <a:solidFill>
                    <a:srgbClr val="00B05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61C2-47D9-8359-C174D2CC74B7}"/>
              </c:ext>
            </c:extLst>
          </c:dPt>
          <c:dPt>
            <c:idx val="52"/>
            <c:marker>
              <c:symbol val="circle"/>
              <c:size val="5"/>
              <c:spPr>
                <a:solidFill>
                  <a:srgbClr val="00B050"/>
                </a:solidFill>
                <a:ln w="9525">
                  <a:solidFill>
                    <a:srgbClr val="00B05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61C2-47D9-8359-C174D2CC74B7}"/>
              </c:ext>
            </c:extLst>
          </c:dPt>
          <c:dPt>
            <c:idx val="69"/>
            <c:marker>
              <c:symbol val="circle"/>
              <c:size val="5"/>
              <c:spPr>
                <a:solidFill>
                  <a:srgbClr val="00B050"/>
                </a:solidFill>
                <a:ln w="9525">
                  <a:solidFill>
                    <a:srgbClr val="00B05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61C2-47D9-8359-C174D2CC74B7}"/>
              </c:ext>
            </c:extLst>
          </c:dPt>
          <c:xVal>
            <c:numRef>
              <c:f>'SP v Taxbase'!$G$115:$G$278</c:f>
              <c:numCache>
                <c:formatCode>0%</c:formatCode>
                <c:ptCount val="164"/>
                <c:pt idx="1">
                  <c:v>0.14680048444417976</c:v>
                </c:pt>
                <c:pt idx="6">
                  <c:v>8.6383553268456759E-2</c:v>
                </c:pt>
                <c:pt idx="11">
                  <c:v>9.8373515409247297E-2</c:v>
                </c:pt>
                <c:pt idx="25">
                  <c:v>5.7822072031371366E-2</c:v>
                </c:pt>
                <c:pt idx="30">
                  <c:v>0.15795536141694591</c:v>
                </c:pt>
                <c:pt idx="35">
                  <c:v>4.8293908310655186E-2</c:v>
                </c:pt>
                <c:pt idx="36">
                  <c:v>7.7619375192731863E-2</c:v>
                </c:pt>
                <c:pt idx="41">
                  <c:v>3.1699467755910427E-2</c:v>
                </c:pt>
                <c:pt idx="52">
                  <c:v>6.9662506089673643E-2</c:v>
                </c:pt>
                <c:pt idx="69">
                  <c:v>1.437425469152072E-2</c:v>
                </c:pt>
                <c:pt idx="96">
                  <c:v>1.38489693700636E-2</c:v>
                </c:pt>
                <c:pt idx="124">
                  <c:v>4.8140027771687459E-2</c:v>
                </c:pt>
                <c:pt idx="130">
                  <c:v>-1.1275295109612173E-2</c:v>
                </c:pt>
                <c:pt idx="151">
                  <c:v>-4.5713569518716607E-2</c:v>
                </c:pt>
                <c:pt idx="156">
                  <c:v>-3.16488701266451E-2</c:v>
                </c:pt>
                <c:pt idx="159">
                  <c:v>-7.311670268601414E-2</c:v>
                </c:pt>
                <c:pt idx="160">
                  <c:v>-8.7684810168263738E-2</c:v>
                </c:pt>
                <c:pt idx="161">
                  <c:v>-3.2267518316738651E-2</c:v>
                </c:pt>
                <c:pt idx="162">
                  <c:v>-4.5238169803639094E-2</c:v>
                </c:pt>
                <c:pt idx="163">
                  <c:v>-4.5508524896089572E-2</c:v>
                </c:pt>
              </c:numCache>
            </c:numRef>
          </c:xVal>
          <c:yVal>
            <c:numRef>
              <c:f>'SP v Taxbase'!$F$115:$F$278</c:f>
              <c:numCache>
                <c:formatCode>0%</c:formatCode>
                <c:ptCount val="164"/>
                <c:pt idx="1">
                  <c:v>0.33756565969953445</c:v>
                </c:pt>
                <c:pt idx="6">
                  <c:v>0.30271418685985996</c:v>
                </c:pt>
                <c:pt idx="11">
                  <c:v>0.23118537920226853</c:v>
                </c:pt>
                <c:pt idx="25">
                  <c:v>0.15786203872377796</c:v>
                </c:pt>
                <c:pt idx="30">
                  <c:v>0.14687860638096192</c:v>
                </c:pt>
                <c:pt idx="35">
                  <c:v>0.12975084709313114</c:v>
                </c:pt>
                <c:pt idx="36">
                  <c:v>0.1288796832701431</c:v>
                </c:pt>
                <c:pt idx="41">
                  <c:v>0.11450409262747639</c:v>
                </c:pt>
                <c:pt idx="52">
                  <c:v>8.3165047685128973E-2</c:v>
                </c:pt>
                <c:pt idx="69">
                  <c:v>3.1700197635833087E-2</c:v>
                </c:pt>
                <c:pt idx="96">
                  <c:v>-2.5710711503796658E-2</c:v>
                </c:pt>
                <c:pt idx="124">
                  <c:v>-6.6510364931113328E-2</c:v>
                </c:pt>
                <c:pt idx="130">
                  <c:v>-7.4140678927495554E-2</c:v>
                </c:pt>
                <c:pt idx="151">
                  <c:v>-0.14284255405575916</c:v>
                </c:pt>
                <c:pt idx="156">
                  <c:v>-0.16831652508129302</c:v>
                </c:pt>
                <c:pt idx="159">
                  <c:v>-0.21231413989712275</c:v>
                </c:pt>
                <c:pt idx="160">
                  <c:v>-0.22293434408178411</c:v>
                </c:pt>
                <c:pt idx="161">
                  <c:v>-0.23020882743028898</c:v>
                </c:pt>
                <c:pt idx="162">
                  <c:v>-0.23970049082170208</c:v>
                </c:pt>
                <c:pt idx="163">
                  <c:v>-0.24483314527497227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61C2-47D9-8359-C174D2CC74B7}"/>
            </c:ext>
          </c:extLst>
        </c:ser>
        <c:ser>
          <c:idx val="2"/>
          <c:order val="2"/>
          <c:spPr>
            <a:ln w="25400" cap="rnd">
              <a:noFill/>
              <a:round/>
            </a:ln>
            <a:effectLst/>
          </c:spPr>
          <c:marker>
            <c:symbol val="circle"/>
            <c:size val="7"/>
            <c:spPr>
              <a:solidFill>
                <a:srgbClr val="002060"/>
              </a:solidFill>
              <a:ln w="9525">
                <a:solidFill>
                  <a:srgbClr val="002060"/>
                </a:solidFill>
              </a:ln>
              <a:effectLst/>
            </c:spPr>
          </c:marker>
          <c:xVal>
            <c:numRef>
              <c:f>'SP v Taxbase'!$I$115:$I$278</c:f>
              <c:numCache>
                <c:formatCode>0%</c:formatCode>
                <c:ptCount val="164"/>
                <c:pt idx="0">
                  <c:v>-1</c:v>
                </c:pt>
                <c:pt idx="1">
                  <c:v>-1</c:v>
                </c:pt>
                <c:pt idx="2">
                  <c:v>-1</c:v>
                </c:pt>
                <c:pt idx="3">
                  <c:v>-1</c:v>
                </c:pt>
                <c:pt idx="4">
                  <c:v>-1</c:v>
                </c:pt>
                <c:pt idx="5">
                  <c:v>-1</c:v>
                </c:pt>
                <c:pt idx="6">
                  <c:v>-1</c:v>
                </c:pt>
                <c:pt idx="7">
                  <c:v>-1</c:v>
                </c:pt>
                <c:pt idx="8">
                  <c:v>-1</c:v>
                </c:pt>
                <c:pt idx="9">
                  <c:v>-1</c:v>
                </c:pt>
                <c:pt idx="10">
                  <c:v>-1</c:v>
                </c:pt>
                <c:pt idx="11">
                  <c:v>-1</c:v>
                </c:pt>
                <c:pt idx="12">
                  <c:v>-1</c:v>
                </c:pt>
                <c:pt idx="13">
                  <c:v>-1</c:v>
                </c:pt>
                <c:pt idx="14">
                  <c:v>4.9394941312613676E-2</c:v>
                </c:pt>
                <c:pt idx="15">
                  <c:v>-1</c:v>
                </c:pt>
                <c:pt idx="16">
                  <c:v>-1</c:v>
                </c:pt>
                <c:pt idx="17">
                  <c:v>-1</c:v>
                </c:pt>
                <c:pt idx="18">
                  <c:v>-1</c:v>
                </c:pt>
                <c:pt idx="19">
                  <c:v>-1</c:v>
                </c:pt>
                <c:pt idx="20">
                  <c:v>-1</c:v>
                </c:pt>
                <c:pt idx="21">
                  <c:v>9.0110097176236234E-2</c:v>
                </c:pt>
                <c:pt idx="22">
                  <c:v>-1</c:v>
                </c:pt>
                <c:pt idx="23">
                  <c:v>-1</c:v>
                </c:pt>
                <c:pt idx="24">
                  <c:v>-1</c:v>
                </c:pt>
                <c:pt idx="25">
                  <c:v>-1</c:v>
                </c:pt>
                <c:pt idx="26">
                  <c:v>-1</c:v>
                </c:pt>
                <c:pt idx="27">
                  <c:v>-1</c:v>
                </c:pt>
                <c:pt idx="28">
                  <c:v>6.4614670380687009E-2</c:v>
                </c:pt>
                <c:pt idx="29">
                  <c:v>-1</c:v>
                </c:pt>
                <c:pt idx="30">
                  <c:v>-1</c:v>
                </c:pt>
                <c:pt idx="31">
                  <c:v>-1</c:v>
                </c:pt>
                <c:pt idx="32">
                  <c:v>-1</c:v>
                </c:pt>
                <c:pt idx="33">
                  <c:v>-1</c:v>
                </c:pt>
                <c:pt idx="34">
                  <c:v>-1</c:v>
                </c:pt>
                <c:pt idx="35">
                  <c:v>-1</c:v>
                </c:pt>
                <c:pt idx="36">
                  <c:v>7.7619375192731863E-2</c:v>
                </c:pt>
                <c:pt idx="37">
                  <c:v>-1</c:v>
                </c:pt>
                <c:pt idx="38">
                  <c:v>-1</c:v>
                </c:pt>
                <c:pt idx="39">
                  <c:v>-1</c:v>
                </c:pt>
                <c:pt idx="40">
                  <c:v>-1</c:v>
                </c:pt>
                <c:pt idx="41">
                  <c:v>-1</c:v>
                </c:pt>
                <c:pt idx="42">
                  <c:v>-1</c:v>
                </c:pt>
                <c:pt idx="43">
                  <c:v>-1</c:v>
                </c:pt>
                <c:pt idx="44">
                  <c:v>-1</c:v>
                </c:pt>
                <c:pt idx="45">
                  <c:v>-1</c:v>
                </c:pt>
                <c:pt idx="46">
                  <c:v>-1</c:v>
                </c:pt>
                <c:pt idx="47">
                  <c:v>-1</c:v>
                </c:pt>
                <c:pt idx="48">
                  <c:v>-1</c:v>
                </c:pt>
                <c:pt idx="49">
                  <c:v>8.5390341855225062E-3</c:v>
                </c:pt>
                <c:pt idx="50">
                  <c:v>-1</c:v>
                </c:pt>
                <c:pt idx="51">
                  <c:v>-1</c:v>
                </c:pt>
                <c:pt idx="52">
                  <c:v>-1</c:v>
                </c:pt>
                <c:pt idx="53">
                  <c:v>2.0639562305442814E-2</c:v>
                </c:pt>
                <c:pt idx="54">
                  <c:v>-1</c:v>
                </c:pt>
                <c:pt idx="55">
                  <c:v>-1</c:v>
                </c:pt>
                <c:pt idx="56">
                  <c:v>9.5689369164415408E-2</c:v>
                </c:pt>
                <c:pt idx="57">
                  <c:v>-1</c:v>
                </c:pt>
                <c:pt idx="58">
                  <c:v>-1</c:v>
                </c:pt>
                <c:pt idx="59">
                  <c:v>-1</c:v>
                </c:pt>
                <c:pt idx="60">
                  <c:v>-1</c:v>
                </c:pt>
                <c:pt idx="61">
                  <c:v>-1</c:v>
                </c:pt>
                <c:pt idx="62">
                  <c:v>-1</c:v>
                </c:pt>
                <c:pt idx="63">
                  <c:v>-1</c:v>
                </c:pt>
                <c:pt idx="64">
                  <c:v>-1</c:v>
                </c:pt>
                <c:pt idx="65">
                  <c:v>-1</c:v>
                </c:pt>
                <c:pt idx="66">
                  <c:v>-1</c:v>
                </c:pt>
                <c:pt idx="67">
                  <c:v>-1</c:v>
                </c:pt>
                <c:pt idx="68">
                  <c:v>-1</c:v>
                </c:pt>
                <c:pt idx="69">
                  <c:v>-1</c:v>
                </c:pt>
                <c:pt idx="70">
                  <c:v>-1</c:v>
                </c:pt>
                <c:pt idx="71">
                  <c:v>-1</c:v>
                </c:pt>
                <c:pt idx="72">
                  <c:v>-1</c:v>
                </c:pt>
                <c:pt idx="73">
                  <c:v>-1</c:v>
                </c:pt>
                <c:pt idx="74">
                  <c:v>-1</c:v>
                </c:pt>
                <c:pt idx="75">
                  <c:v>-1</c:v>
                </c:pt>
                <c:pt idx="76">
                  <c:v>-1</c:v>
                </c:pt>
                <c:pt idx="77">
                  <c:v>-1</c:v>
                </c:pt>
                <c:pt idx="78">
                  <c:v>-1</c:v>
                </c:pt>
                <c:pt idx="79">
                  <c:v>-1</c:v>
                </c:pt>
                <c:pt idx="80">
                  <c:v>-1</c:v>
                </c:pt>
                <c:pt idx="81">
                  <c:v>-1</c:v>
                </c:pt>
                <c:pt idx="82">
                  <c:v>-1</c:v>
                </c:pt>
                <c:pt idx="83">
                  <c:v>-1</c:v>
                </c:pt>
                <c:pt idx="84">
                  <c:v>-1</c:v>
                </c:pt>
                <c:pt idx="85">
                  <c:v>-1</c:v>
                </c:pt>
                <c:pt idx="86">
                  <c:v>-1</c:v>
                </c:pt>
                <c:pt idx="87">
                  <c:v>-1</c:v>
                </c:pt>
                <c:pt idx="88">
                  <c:v>-1</c:v>
                </c:pt>
                <c:pt idx="89">
                  <c:v>-1</c:v>
                </c:pt>
                <c:pt idx="90">
                  <c:v>-1</c:v>
                </c:pt>
                <c:pt idx="91">
                  <c:v>-1</c:v>
                </c:pt>
                <c:pt idx="92">
                  <c:v>-1</c:v>
                </c:pt>
                <c:pt idx="93">
                  <c:v>-1</c:v>
                </c:pt>
                <c:pt idx="94">
                  <c:v>-1</c:v>
                </c:pt>
                <c:pt idx="95">
                  <c:v>-1</c:v>
                </c:pt>
                <c:pt idx="96">
                  <c:v>-1</c:v>
                </c:pt>
                <c:pt idx="97">
                  <c:v>-1</c:v>
                </c:pt>
                <c:pt idx="98">
                  <c:v>-1</c:v>
                </c:pt>
                <c:pt idx="99">
                  <c:v>-1</c:v>
                </c:pt>
                <c:pt idx="100">
                  <c:v>-1</c:v>
                </c:pt>
                <c:pt idx="101">
                  <c:v>-1</c:v>
                </c:pt>
                <c:pt idx="102">
                  <c:v>-1</c:v>
                </c:pt>
                <c:pt idx="103">
                  <c:v>-1</c:v>
                </c:pt>
                <c:pt idx="104">
                  <c:v>-1</c:v>
                </c:pt>
                <c:pt idx="105">
                  <c:v>-1</c:v>
                </c:pt>
                <c:pt idx="106">
                  <c:v>-1</c:v>
                </c:pt>
                <c:pt idx="107">
                  <c:v>-1</c:v>
                </c:pt>
                <c:pt idx="108">
                  <c:v>-1</c:v>
                </c:pt>
                <c:pt idx="109">
                  <c:v>-1</c:v>
                </c:pt>
                <c:pt idx="110">
                  <c:v>-1</c:v>
                </c:pt>
                <c:pt idx="111">
                  <c:v>-1</c:v>
                </c:pt>
                <c:pt idx="112">
                  <c:v>-1</c:v>
                </c:pt>
                <c:pt idx="113">
                  <c:v>-1</c:v>
                </c:pt>
                <c:pt idx="114">
                  <c:v>-1</c:v>
                </c:pt>
                <c:pt idx="115">
                  <c:v>-1</c:v>
                </c:pt>
                <c:pt idx="116">
                  <c:v>-1</c:v>
                </c:pt>
                <c:pt idx="117">
                  <c:v>-1</c:v>
                </c:pt>
                <c:pt idx="118">
                  <c:v>-1</c:v>
                </c:pt>
                <c:pt idx="119">
                  <c:v>-1</c:v>
                </c:pt>
                <c:pt idx="120">
                  <c:v>-1</c:v>
                </c:pt>
                <c:pt idx="121">
                  <c:v>-1</c:v>
                </c:pt>
                <c:pt idx="122">
                  <c:v>-1</c:v>
                </c:pt>
                <c:pt idx="123">
                  <c:v>-1</c:v>
                </c:pt>
                <c:pt idx="124">
                  <c:v>-1</c:v>
                </c:pt>
                <c:pt idx="125">
                  <c:v>-1</c:v>
                </c:pt>
                <c:pt idx="126">
                  <c:v>-1</c:v>
                </c:pt>
                <c:pt idx="127">
                  <c:v>-1</c:v>
                </c:pt>
                <c:pt idx="128">
                  <c:v>-1</c:v>
                </c:pt>
                <c:pt idx="129">
                  <c:v>-1</c:v>
                </c:pt>
                <c:pt idx="130">
                  <c:v>-1</c:v>
                </c:pt>
                <c:pt idx="131">
                  <c:v>-1</c:v>
                </c:pt>
                <c:pt idx="132">
                  <c:v>-1</c:v>
                </c:pt>
                <c:pt idx="133">
                  <c:v>-1</c:v>
                </c:pt>
                <c:pt idx="134">
                  <c:v>-1</c:v>
                </c:pt>
                <c:pt idx="135">
                  <c:v>-1</c:v>
                </c:pt>
                <c:pt idx="136">
                  <c:v>-1</c:v>
                </c:pt>
                <c:pt idx="137">
                  <c:v>-1</c:v>
                </c:pt>
                <c:pt idx="138">
                  <c:v>-1</c:v>
                </c:pt>
                <c:pt idx="139">
                  <c:v>-1</c:v>
                </c:pt>
                <c:pt idx="140">
                  <c:v>-1</c:v>
                </c:pt>
                <c:pt idx="141">
                  <c:v>-1</c:v>
                </c:pt>
                <c:pt idx="142">
                  <c:v>-1</c:v>
                </c:pt>
                <c:pt idx="143">
                  <c:v>-4.4711856922057848E-3</c:v>
                </c:pt>
                <c:pt idx="144">
                  <c:v>-1</c:v>
                </c:pt>
                <c:pt idx="145">
                  <c:v>-1</c:v>
                </c:pt>
                <c:pt idx="146">
                  <c:v>-1</c:v>
                </c:pt>
                <c:pt idx="147">
                  <c:v>-1</c:v>
                </c:pt>
                <c:pt idx="148">
                  <c:v>-1</c:v>
                </c:pt>
                <c:pt idx="149">
                  <c:v>-1</c:v>
                </c:pt>
                <c:pt idx="150">
                  <c:v>-1</c:v>
                </c:pt>
                <c:pt idx="151">
                  <c:v>-4.5713569518716607E-2</c:v>
                </c:pt>
                <c:pt idx="152">
                  <c:v>-1</c:v>
                </c:pt>
                <c:pt idx="153">
                  <c:v>-1</c:v>
                </c:pt>
                <c:pt idx="154">
                  <c:v>-1</c:v>
                </c:pt>
                <c:pt idx="155">
                  <c:v>-1</c:v>
                </c:pt>
                <c:pt idx="156">
                  <c:v>-1</c:v>
                </c:pt>
                <c:pt idx="157">
                  <c:v>-1</c:v>
                </c:pt>
                <c:pt idx="158">
                  <c:v>-1</c:v>
                </c:pt>
                <c:pt idx="159">
                  <c:v>-1</c:v>
                </c:pt>
                <c:pt idx="160">
                  <c:v>-1</c:v>
                </c:pt>
                <c:pt idx="161">
                  <c:v>-1</c:v>
                </c:pt>
                <c:pt idx="162">
                  <c:v>-1</c:v>
                </c:pt>
                <c:pt idx="163">
                  <c:v>-1</c:v>
                </c:pt>
              </c:numCache>
            </c:numRef>
          </c:xVal>
          <c:yVal>
            <c:numRef>
              <c:f>'SP v Taxbase'!$H$115:$H$278</c:f>
              <c:numCache>
                <c:formatCode>0%</c:formatCode>
                <c:ptCount val="164"/>
                <c:pt idx="0">
                  <c:v>-1</c:v>
                </c:pt>
                <c:pt idx="1">
                  <c:v>-1</c:v>
                </c:pt>
                <c:pt idx="2">
                  <c:v>-1</c:v>
                </c:pt>
                <c:pt idx="3">
                  <c:v>-1</c:v>
                </c:pt>
                <c:pt idx="4">
                  <c:v>-1</c:v>
                </c:pt>
                <c:pt idx="5">
                  <c:v>-1</c:v>
                </c:pt>
                <c:pt idx="6">
                  <c:v>-1</c:v>
                </c:pt>
                <c:pt idx="7">
                  <c:v>-1</c:v>
                </c:pt>
                <c:pt idx="8">
                  <c:v>-1</c:v>
                </c:pt>
                <c:pt idx="9">
                  <c:v>-1</c:v>
                </c:pt>
                <c:pt idx="10">
                  <c:v>-1</c:v>
                </c:pt>
                <c:pt idx="11">
                  <c:v>-1</c:v>
                </c:pt>
                <c:pt idx="12">
                  <c:v>-1</c:v>
                </c:pt>
                <c:pt idx="13">
                  <c:v>-1</c:v>
                </c:pt>
                <c:pt idx="14">
                  <c:v>0.20352490983994848</c:v>
                </c:pt>
                <c:pt idx="15">
                  <c:v>-1</c:v>
                </c:pt>
                <c:pt idx="16">
                  <c:v>-1</c:v>
                </c:pt>
                <c:pt idx="17">
                  <c:v>-1</c:v>
                </c:pt>
                <c:pt idx="18">
                  <c:v>-1</c:v>
                </c:pt>
                <c:pt idx="19">
                  <c:v>-1</c:v>
                </c:pt>
                <c:pt idx="20">
                  <c:v>-1</c:v>
                </c:pt>
                <c:pt idx="21">
                  <c:v>0.17682836064450963</c:v>
                </c:pt>
                <c:pt idx="22">
                  <c:v>-1</c:v>
                </c:pt>
                <c:pt idx="23">
                  <c:v>-1</c:v>
                </c:pt>
                <c:pt idx="24">
                  <c:v>-1</c:v>
                </c:pt>
                <c:pt idx="25">
                  <c:v>-1</c:v>
                </c:pt>
                <c:pt idx="26">
                  <c:v>-1</c:v>
                </c:pt>
                <c:pt idx="27">
                  <c:v>-1</c:v>
                </c:pt>
                <c:pt idx="28">
                  <c:v>0.14907533731751513</c:v>
                </c:pt>
                <c:pt idx="29">
                  <c:v>-1</c:v>
                </c:pt>
                <c:pt idx="30">
                  <c:v>-1</c:v>
                </c:pt>
                <c:pt idx="31">
                  <c:v>-1</c:v>
                </c:pt>
                <c:pt idx="32">
                  <c:v>-1</c:v>
                </c:pt>
                <c:pt idx="33">
                  <c:v>-1</c:v>
                </c:pt>
                <c:pt idx="34">
                  <c:v>-1</c:v>
                </c:pt>
                <c:pt idx="35">
                  <c:v>-1</c:v>
                </c:pt>
                <c:pt idx="36">
                  <c:v>0.1288796832701431</c:v>
                </c:pt>
                <c:pt idx="37">
                  <c:v>-1</c:v>
                </c:pt>
                <c:pt idx="38">
                  <c:v>-1</c:v>
                </c:pt>
                <c:pt idx="39">
                  <c:v>-1</c:v>
                </c:pt>
                <c:pt idx="40">
                  <c:v>-1</c:v>
                </c:pt>
                <c:pt idx="41">
                  <c:v>-1</c:v>
                </c:pt>
                <c:pt idx="42">
                  <c:v>-1</c:v>
                </c:pt>
                <c:pt idx="43">
                  <c:v>-1</c:v>
                </c:pt>
                <c:pt idx="44">
                  <c:v>-1</c:v>
                </c:pt>
                <c:pt idx="45">
                  <c:v>-1</c:v>
                </c:pt>
                <c:pt idx="46">
                  <c:v>-1</c:v>
                </c:pt>
                <c:pt idx="47">
                  <c:v>-1</c:v>
                </c:pt>
                <c:pt idx="48">
                  <c:v>-1</c:v>
                </c:pt>
                <c:pt idx="49">
                  <c:v>9.6371792896530334E-2</c:v>
                </c:pt>
                <c:pt idx="50">
                  <c:v>-1</c:v>
                </c:pt>
                <c:pt idx="51">
                  <c:v>-1</c:v>
                </c:pt>
                <c:pt idx="52">
                  <c:v>-1</c:v>
                </c:pt>
                <c:pt idx="53">
                  <c:v>7.8920532698682447E-2</c:v>
                </c:pt>
                <c:pt idx="54">
                  <c:v>-1</c:v>
                </c:pt>
                <c:pt idx="55">
                  <c:v>-1</c:v>
                </c:pt>
                <c:pt idx="56">
                  <c:v>7.2959089219580095E-2</c:v>
                </c:pt>
                <c:pt idx="57">
                  <c:v>-1</c:v>
                </c:pt>
                <c:pt idx="58">
                  <c:v>-1</c:v>
                </c:pt>
                <c:pt idx="59">
                  <c:v>-1</c:v>
                </c:pt>
                <c:pt idx="60">
                  <c:v>-1</c:v>
                </c:pt>
                <c:pt idx="61">
                  <c:v>-1</c:v>
                </c:pt>
                <c:pt idx="62">
                  <c:v>-1</c:v>
                </c:pt>
                <c:pt idx="63">
                  <c:v>-1</c:v>
                </c:pt>
                <c:pt idx="64">
                  <c:v>-1</c:v>
                </c:pt>
                <c:pt idx="65">
                  <c:v>-1</c:v>
                </c:pt>
                <c:pt idx="66">
                  <c:v>-1</c:v>
                </c:pt>
                <c:pt idx="67">
                  <c:v>-1</c:v>
                </c:pt>
                <c:pt idx="68">
                  <c:v>-1</c:v>
                </c:pt>
                <c:pt idx="69">
                  <c:v>-1</c:v>
                </c:pt>
                <c:pt idx="70">
                  <c:v>-1</c:v>
                </c:pt>
                <c:pt idx="71">
                  <c:v>-1</c:v>
                </c:pt>
                <c:pt idx="72">
                  <c:v>-1</c:v>
                </c:pt>
                <c:pt idx="73">
                  <c:v>-1</c:v>
                </c:pt>
                <c:pt idx="74">
                  <c:v>-1</c:v>
                </c:pt>
                <c:pt idx="75">
                  <c:v>-1</c:v>
                </c:pt>
                <c:pt idx="76">
                  <c:v>-1</c:v>
                </c:pt>
                <c:pt idx="77">
                  <c:v>-1</c:v>
                </c:pt>
                <c:pt idx="78">
                  <c:v>-1</c:v>
                </c:pt>
                <c:pt idx="79">
                  <c:v>-1</c:v>
                </c:pt>
                <c:pt idx="80">
                  <c:v>-1</c:v>
                </c:pt>
                <c:pt idx="81">
                  <c:v>-1</c:v>
                </c:pt>
                <c:pt idx="82">
                  <c:v>-1</c:v>
                </c:pt>
                <c:pt idx="83">
                  <c:v>-1</c:v>
                </c:pt>
                <c:pt idx="84">
                  <c:v>-1</c:v>
                </c:pt>
                <c:pt idx="85">
                  <c:v>-1</c:v>
                </c:pt>
                <c:pt idx="86">
                  <c:v>-1</c:v>
                </c:pt>
                <c:pt idx="87">
                  <c:v>-1</c:v>
                </c:pt>
                <c:pt idx="88">
                  <c:v>-1</c:v>
                </c:pt>
                <c:pt idx="89">
                  <c:v>-1</c:v>
                </c:pt>
                <c:pt idx="90">
                  <c:v>-1</c:v>
                </c:pt>
                <c:pt idx="91">
                  <c:v>-1</c:v>
                </c:pt>
                <c:pt idx="92">
                  <c:v>-1</c:v>
                </c:pt>
                <c:pt idx="93">
                  <c:v>-1</c:v>
                </c:pt>
                <c:pt idx="94">
                  <c:v>-1</c:v>
                </c:pt>
                <c:pt idx="95">
                  <c:v>-1</c:v>
                </c:pt>
                <c:pt idx="96">
                  <c:v>-1</c:v>
                </c:pt>
                <c:pt idx="97">
                  <c:v>-1</c:v>
                </c:pt>
                <c:pt idx="98">
                  <c:v>-1</c:v>
                </c:pt>
                <c:pt idx="99">
                  <c:v>-1</c:v>
                </c:pt>
                <c:pt idx="100">
                  <c:v>-1</c:v>
                </c:pt>
                <c:pt idx="101">
                  <c:v>-1</c:v>
                </c:pt>
                <c:pt idx="102">
                  <c:v>-1</c:v>
                </c:pt>
                <c:pt idx="103">
                  <c:v>-1</c:v>
                </c:pt>
                <c:pt idx="104">
                  <c:v>-1</c:v>
                </c:pt>
                <c:pt idx="105">
                  <c:v>-1</c:v>
                </c:pt>
                <c:pt idx="106">
                  <c:v>-1</c:v>
                </c:pt>
                <c:pt idx="107">
                  <c:v>-1</c:v>
                </c:pt>
                <c:pt idx="108">
                  <c:v>-1</c:v>
                </c:pt>
                <c:pt idx="109">
                  <c:v>-1</c:v>
                </c:pt>
                <c:pt idx="110">
                  <c:v>-1</c:v>
                </c:pt>
                <c:pt idx="111">
                  <c:v>-1</c:v>
                </c:pt>
                <c:pt idx="112">
                  <c:v>-1</c:v>
                </c:pt>
                <c:pt idx="113">
                  <c:v>-1</c:v>
                </c:pt>
                <c:pt idx="114">
                  <c:v>-1</c:v>
                </c:pt>
                <c:pt idx="115">
                  <c:v>-1</c:v>
                </c:pt>
                <c:pt idx="116">
                  <c:v>-1</c:v>
                </c:pt>
                <c:pt idx="117">
                  <c:v>-1</c:v>
                </c:pt>
                <c:pt idx="118">
                  <c:v>-1</c:v>
                </c:pt>
                <c:pt idx="119">
                  <c:v>-1</c:v>
                </c:pt>
                <c:pt idx="120">
                  <c:v>-1</c:v>
                </c:pt>
                <c:pt idx="121">
                  <c:v>-1</c:v>
                </c:pt>
                <c:pt idx="122">
                  <c:v>-1</c:v>
                </c:pt>
                <c:pt idx="123">
                  <c:v>-1</c:v>
                </c:pt>
                <c:pt idx="124">
                  <c:v>-1</c:v>
                </c:pt>
                <c:pt idx="125">
                  <c:v>-1</c:v>
                </c:pt>
                <c:pt idx="126">
                  <c:v>-1</c:v>
                </c:pt>
                <c:pt idx="127">
                  <c:v>-1</c:v>
                </c:pt>
                <c:pt idx="128">
                  <c:v>-1</c:v>
                </c:pt>
                <c:pt idx="129">
                  <c:v>-1</c:v>
                </c:pt>
                <c:pt idx="130">
                  <c:v>-1</c:v>
                </c:pt>
                <c:pt idx="131">
                  <c:v>-1</c:v>
                </c:pt>
                <c:pt idx="132">
                  <c:v>-1</c:v>
                </c:pt>
                <c:pt idx="133">
                  <c:v>-1</c:v>
                </c:pt>
                <c:pt idx="134">
                  <c:v>-1</c:v>
                </c:pt>
                <c:pt idx="135">
                  <c:v>-1</c:v>
                </c:pt>
                <c:pt idx="136">
                  <c:v>-1</c:v>
                </c:pt>
                <c:pt idx="137">
                  <c:v>-1</c:v>
                </c:pt>
                <c:pt idx="138">
                  <c:v>-1</c:v>
                </c:pt>
                <c:pt idx="139">
                  <c:v>-1</c:v>
                </c:pt>
                <c:pt idx="140">
                  <c:v>-1</c:v>
                </c:pt>
                <c:pt idx="141">
                  <c:v>-1</c:v>
                </c:pt>
                <c:pt idx="142">
                  <c:v>-1</c:v>
                </c:pt>
                <c:pt idx="143">
                  <c:v>-0.11469455280505764</c:v>
                </c:pt>
                <c:pt idx="144">
                  <c:v>-1</c:v>
                </c:pt>
                <c:pt idx="145">
                  <c:v>-1</c:v>
                </c:pt>
                <c:pt idx="146">
                  <c:v>-1</c:v>
                </c:pt>
                <c:pt idx="147">
                  <c:v>-1</c:v>
                </c:pt>
                <c:pt idx="148">
                  <c:v>-1</c:v>
                </c:pt>
                <c:pt idx="149">
                  <c:v>-1</c:v>
                </c:pt>
                <c:pt idx="150">
                  <c:v>-1</c:v>
                </c:pt>
                <c:pt idx="151">
                  <c:v>-0.14284255405575916</c:v>
                </c:pt>
                <c:pt idx="152">
                  <c:v>-1</c:v>
                </c:pt>
                <c:pt idx="153">
                  <c:v>-1</c:v>
                </c:pt>
                <c:pt idx="154">
                  <c:v>-1</c:v>
                </c:pt>
                <c:pt idx="155">
                  <c:v>-1</c:v>
                </c:pt>
                <c:pt idx="156">
                  <c:v>-1</c:v>
                </c:pt>
                <c:pt idx="157">
                  <c:v>-1</c:v>
                </c:pt>
                <c:pt idx="158">
                  <c:v>-1</c:v>
                </c:pt>
                <c:pt idx="159">
                  <c:v>-1</c:v>
                </c:pt>
                <c:pt idx="160">
                  <c:v>-1</c:v>
                </c:pt>
                <c:pt idx="161">
                  <c:v>-1</c:v>
                </c:pt>
                <c:pt idx="162">
                  <c:v>-1</c:v>
                </c:pt>
                <c:pt idx="163">
                  <c:v>-1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61C2-47D9-8359-C174D2CC74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20684271"/>
        <c:axId val="620685935"/>
      </c:scatterChart>
      <c:valAx>
        <c:axId val="620684271"/>
        <c:scaling>
          <c:orientation val="minMax"/>
          <c:max val="0.2"/>
          <c:min val="-0.1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>
                    <a:solidFill>
                      <a:schemeClr val="tx1"/>
                    </a:solidFill>
                  </a:rPr>
                  <a:t>Change in council taxbase:</a:t>
                </a:r>
                <a:r>
                  <a:rPr lang="en-GB" baseline="0">
                    <a:solidFill>
                      <a:schemeClr val="tx1"/>
                    </a:solidFill>
                  </a:rPr>
                  <a:t> 11/12 to 23/24</a:t>
                </a:r>
                <a:endParaRPr lang="en-GB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.27526732799874093"/>
              <c:y val="0.874265369396801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0685935"/>
        <c:crosses val="autoZero"/>
        <c:crossBetween val="midCat"/>
      </c:valAx>
      <c:valAx>
        <c:axId val="620685935"/>
        <c:scaling>
          <c:orientation val="minMax"/>
          <c:max val="0.4"/>
          <c:min val="-0.30000000000000004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chemeClr val="tx1"/>
                    </a:solidFill>
                  </a:rPr>
                  <a:t>SP change 11/12 to 23/24</a:t>
                </a:r>
              </a:p>
            </c:rich>
          </c:tx>
          <c:layout>
            <c:manualLayout>
              <c:xMode val="edge"/>
              <c:yMode val="edge"/>
              <c:x val="2.5000000000000001E-2"/>
              <c:y val="0.2108675998833479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0684271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06A109-4BD0-4D66-8358-4ED324E182BF}" type="datetimeFigureOut">
              <a:rPr lang="en-GB" smtClean="0"/>
              <a:t>16/03/2023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55B3C-958A-4650-94E9-1B69663637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291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 it was only this year that SP actually reached the level of ten years previously</a:t>
            </a:r>
          </a:p>
          <a:p>
            <a:r>
              <a:rPr lang="en-US"/>
              <a:t>And this largely thanks to council tax</a:t>
            </a:r>
          </a:p>
          <a:p>
            <a:r>
              <a:rPr lang="en-US"/>
              <a:t>So little wonder that authorities have turned to alternative sources of income</a:t>
            </a:r>
          </a:p>
          <a:p>
            <a:r>
              <a:rPr lang="en-US"/>
              <a:t>We need to manage our financial resilience going forward – sound capital strategies and diversified approach to risk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220681-A595-544F-9719-ACB43764DF5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031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 it was only this year that SP actually reached the level of ten years previously</a:t>
            </a:r>
          </a:p>
          <a:p>
            <a:r>
              <a:rPr lang="en-US"/>
              <a:t>And this largely thanks to council tax</a:t>
            </a:r>
          </a:p>
          <a:p>
            <a:r>
              <a:rPr lang="en-US"/>
              <a:t>So little wonder that authorities have turned to alternative sources of income</a:t>
            </a:r>
          </a:p>
          <a:p>
            <a:r>
              <a:rPr lang="en-US"/>
              <a:t>We need to manage our financial resilience going forward – sound capital strategies and diversified approach to risk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220681-A595-544F-9719-ACB43764DF5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574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F32A2AF-8D2F-461A-AB90-4BEF232BB2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C1AB7-2005-4338-BD2D-F015595BC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57851FF-9E3B-4962-8382-BEE4A0347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559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8099F-1D6D-41EE-B346-5DE557313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661070-BC41-4D66-A6BB-0B460765A8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C3059-2616-4BEA-AB8C-7415C1678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B94813-C07E-4D54-B47F-7132EDBCE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LocalGov Improve Ltd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C51A5-002F-49A3-8A41-DD399F77A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5FC49F-9209-420D-A1B6-FC281DF5A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10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3F0256-833B-40EF-BE6F-9C57889D07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F9D41F-5040-48EC-A57E-151C32708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2B48EA-920B-462A-8ABB-E819DBCB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8B2117-CA73-4E93-A072-A49506B35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LocalGov Improve Ltd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8D5A1D-BE8F-45A1-98B0-6E14BEA6B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5FC49F-9209-420D-A1B6-FC281DF5A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108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2DEE3-54EA-4018-A241-0BDE0633C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12337"/>
            <a:ext cx="9201150" cy="66278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EDD8D-1500-4A4F-ADB2-BC2F490D6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028698"/>
            <a:ext cx="11620500" cy="5429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27F718E-9F2C-45A8-B938-63A6581C6608}"/>
              </a:ext>
            </a:extLst>
          </p:cNvPr>
          <p:cNvSpPr txBox="1">
            <a:spLocks/>
          </p:cNvSpPr>
          <p:nvPr userDrawn="1"/>
        </p:nvSpPr>
        <p:spPr>
          <a:xfrm>
            <a:off x="7414436" y="6611531"/>
            <a:ext cx="4683643" cy="246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>
                <a:solidFill>
                  <a:schemeClr val="bg1">
                    <a:lumMod val="50000"/>
                  </a:schemeClr>
                </a:solidFill>
              </a:rPr>
              <a:t>FINANCIAL RESILIENCE </a:t>
            </a:r>
            <a:r>
              <a:rPr lang="en-GB" sz="1100" baseline="0">
                <a:solidFill>
                  <a:srgbClr val="2BC59D"/>
                </a:solidFill>
                <a:sym typeface="Wingdings" panose="05000000000000000000" pitchFamily="2" charset="2"/>
              </a:rPr>
              <a:t></a:t>
            </a:r>
            <a:r>
              <a:rPr lang="en-GB" sz="1100"/>
              <a:t> </a:t>
            </a:r>
            <a:r>
              <a:rPr lang="en-GB" sz="1100">
                <a:solidFill>
                  <a:schemeClr val="bg1">
                    <a:lumMod val="50000"/>
                  </a:schemeClr>
                </a:solidFill>
              </a:rPr>
              <a:t>DELIVERY SUPPORT </a:t>
            </a:r>
            <a:r>
              <a:rPr lang="en-GB" sz="1100" baseline="0">
                <a:solidFill>
                  <a:srgbClr val="2BC59D"/>
                </a:solidFill>
                <a:sym typeface="Wingdings" panose="05000000000000000000" pitchFamily="2" charset="2"/>
              </a:rPr>
              <a:t></a:t>
            </a:r>
            <a:r>
              <a:rPr lang="en-GB" sz="1100"/>
              <a:t> </a:t>
            </a:r>
            <a:r>
              <a:rPr lang="en-GB" sz="1100">
                <a:solidFill>
                  <a:schemeClr val="bg1">
                    <a:lumMod val="50000"/>
                  </a:schemeClr>
                </a:solidFill>
              </a:rPr>
              <a:t>INFORMATION MANAGEMENT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5619515-08B4-491C-A78C-B2502ED45352}"/>
              </a:ext>
            </a:extLst>
          </p:cNvPr>
          <p:cNvSpPr txBox="1">
            <a:spLocks/>
          </p:cNvSpPr>
          <p:nvPr userDrawn="1"/>
        </p:nvSpPr>
        <p:spPr>
          <a:xfrm>
            <a:off x="0" y="6611530"/>
            <a:ext cx="1648047" cy="246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>
                <a:solidFill>
                  <a:schemeClr val="bg1">
                    <a:lumMod val="50000"/>
                  </a:schemeClr>
                </a:solidFill>
              </a:rPr>
              <a:t> © Local Gov Improve Ltd</a:t>
            </a:r>
          </a:p>
        </p:txBody>
      </p:sp>
    </p:spTree>
    <p:extLst>
      <p:ext uri="{BB962C8B-B14F-4D97-AF65-F5344CB8AC3E}">
        <p14:creationId xmlns:p14="http://schemas.microsoft.com/office/powerpoint/2010/main" val="3162938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DD5F6-52C3-46A7-A9EB-BCF802130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E97379-AEFA-423F-A9DE-5CD02E02AD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25478B-122F-4A0C-B6A3-5D4DC8D0F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F508-91F4-48C6-B1E6-D322C8A57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LocalGov Improve Ltd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CEE8C2-4C6D-4F05-A631-D0A1937C7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5FC49F-9209-420D-A1B6-FC281DF5A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888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7C176-2788-4CB9-9290-01081896F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49466-5C47-4065-8816-93E203BC43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9E63DE-4E36-4831-919A-BF74493707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C5AF88-376C-4053-99AB-5BA572365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A0C60A-C176-4119-A0C5-289445990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LocalGov Improve Ltd 2022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1E93C6-66BD-48BB-8C7A-DC4E9F4EA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5FC49F-9209-420D-A1B6-FC281DF5A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330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6F953-FE78-4E8C-AFDE-4FAC7AE4C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E6AC6B-433F-4B4B-BF2D-A914D6A5C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C6E7E2-F40B-47E1-8807-A3698DD56C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C80991-D7C9-44CF-88AF-C373FAFDD3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C59260-E8E2-48AA-A0C8-7F56B10D7C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603879-DB14-4841-8BD6-CB40A1500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49D69D-95C1-4BEA-A7A0-C98DC95EF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LocalGov Improve Ltd 2022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0DE628-ED94-4EF7-B4CD-EDEA743FE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5FC49F-9209-420D-A1B6-FC281DF5A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903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217F1-427E-4B10-82DC-F7DFA72E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0C6C99-30D2-4BD7-865A-62D1632CC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91C045-4280-411E-917C-8E449222F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LocalGov Improve Ltd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395E9-7A42-4B79-91B1-7EDA8FEA5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5FC49F-9209-420D-A1B6-FC281DF5A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661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F41F8F-3D20-4E04-937F-EFC4DA41A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8D1D8D-D34E-496A-AD27-64A7E57D4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LocalGov Improve Ltd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C9510D-994F-48ED-AB3B-128D21EB1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5FC49F-9209-420D-A1B6-FC281DF5A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129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67FF7-739D-4DC8-9C53-1F700D101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87532-23C4-4A33-9FCB-5A41EE5D3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FF7697-2565-4AE4-86DD-F3CE659DB5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1990B0-CEF7-492A-B815-923258637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0C3650-5E46-4078-BA4E-EA3A95D64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LocalGov Improve Ltd 2022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CBC39-DF70-49F9-9B4D-9354A02B8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5FC49F-9209-420D-A1B6-FC281DF5A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311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461A0-7169-4AE6-9672-ABC266784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D24ACD-FA4B-434C-BDED-0AFF2B9A3F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A32E8-A4B4-4507-868F-08DEC206C7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C52490-E1FA-4B4E-BA95-D789A33B2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3FA758-FD30-4DB0-A4FB-C5657E4B1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LocalGov Improve Ltd 2022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ED91FB-10DC-483A-ADD0-A0599A27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5FC49F-9209-420D-A1B6-FC281DF5A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088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E87F56-A1AD-45C1-9977-9FF5D4B86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5457"/>
            <a:ext cx="93345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20F6C8-3567-476A-93F0-FA73B305D9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164213"/>
            <a:ext cx="10515600" cy="5012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E7ADC-B21A-4CD6-B6EB-07FE6773BC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611531"/>
            <a:ext cx="1203251" cy="2464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0BFAB4F-2FE4-F09F-C76F-C264DA93B21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439400" y="197861"/>
            <a:ext cx="1562100" cy="744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935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in/dan-bates/" TargetMode="External"/><Relationship Id="rId2" Type="http://schemas.openxmlformats.org/officeDocument/2006/relationships/hyperlink" Target="mailto:dan@lgimprove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7469907-F707-4E05-BA43-58B235284D84}"/>
              </a:ext>
            </a:extLst>
          </p:cNvPr>
          <p:cNvSpPr txBox="1">
            <a:spLocks/>
          </p:cNvSpPr>
          <p:nvPr/>
        </p:nvSpPr>
        <p:spPr>
          <a:xfrm>
            <a:off x="313040" y="6001378"/>
            <a:ext cx="11801139" cy="564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bg1">
                    <a:lumMod val="50000"/>
                  </a:schemeClr>
                </a:solidFill>
              </a:rPr>
              <a:t>FINANCIAL RESILIENCE </a:t>
            </a:r>
            <a:r>
              <a:rPr lang="en-GB" sz="2800" baseline="0" dirty="0">
                <a:solidFill>
                  <a:srgbClr val="2BC59D"/>
                </a:solidFill>
                <a:sym typeface="Wingdings" panose="05000000000000000000" pitchFamily="2" charset="2"/>
              </a:rPr>
              <a:t></a:t>
            </a:r>
            <a:r>
              <a:rPr lang="en-GB" sz="2800" dirty="0"/>
              <a:t> </a:t>
            </a:r>
            <a:r>
              <a:rPr lang="en-GB" sz="2800" dirty="0">
                <a:solidFill>
                  <a:schemeClr val="bg1">
                    <a:lumMod val="50000"/>
                  </a:schemeClr>
                </a:solidFill>
              </a:rPr>
              <a:t>DELIVERY SUPPORT </a:t>
            </a:r>
            <a:r>
              <a:rPr lang="en-GB" sz="2800" baseline="0" dirty="0">
                <a:solidFill>
                  <a:srgbClr val="2BC59D"/>
                </a:solidFill>
                <a:sym typeface="Wingdings" panose="05000000000000000000" pitchFamily="2" charset="2"/>
              </a:rPr>
              <a:t></a:t>
            </a:r>
            <a:r>
              <a:rPr lang="en-GB" sz="2800" dirty="0"/>
              <a:t> </a:t>
            </a:r>
            <a:r>
              <a:rPr lang="en-GB" sz="2800" dirty="0">
                <a:solidFill>
                  <a:schemeClr val="bg1">
                    <a:lumMod val="50000"/>
                  </a:schemeClr>
                </a:solidFill>
              </a:rPr>
              <a:t>INFORMATION MANAGEMENT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338EA9-5506-43E9-8899-94A29C8CAAD9}"/>
              </a:ext>
            </a:extLst>
          </p:cNvPr>
          <p:cNvSpPr txBox="1"/>
          <p:nvPr/>
        </p:nvSpPr>
        <p:spPr>
          <a:xfrm>
            <a:off x="5683496" y="418666"/>
            <a:ext cx="543154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SDCT Warwick Event</a:t>
            </a:r>
            <a:endParaRPr lang="en-GB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sz="4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Financial Health in District Councils</a:t>
            </a:r>
            <a:endParaRPr lang="en-GB" sz="4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GB" sz="2000" b="1" dirty="0"/>
          </a:p>
          <a:p>
            <a:pPr algn="ctr"/>
            <a:r>
              <a:rPr lang="en-GB" sz="2800" b="1" dirty="0"/>
              <a:t>March 2023</a:t>
            </a:r>
          </a:p>
          <a:p>
            <a:pPr algn="ctr"/>
            <a:r>
              <a:rPr lang="en-GB" sz="2800" b="1" dirty="0"/>
              <a:t>Dan Bates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F3950B1-6603-CA50-BB56-E5303CF895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76" y="418666"/>
            <a:ext cx="4671596" cy="41025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7988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09880-9D77-2AD2-A04C-73EA5AAD4C17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Districts Levelling Down?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9F6B9-FD60-2743-FCC6-15C1C77B1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9857" y="1228722"/>
            <a:ext cx="3739243" cy="5416941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Significant redistribution of Spending Power over last three governments to detriment of more deprived areas</a:t>
            </a:r>
          </a:p>
          <a:p>
            <a:endParaRPr lang="en-US" sz="800" dirty="0"/>
          </a:p>
          <a:p>
            <a:r>
              <a:rPr lang="en-US" sz="2400" dirty="0"/>
              <a:t>Roughly equal percentage cuts in RSG/SFA tougher on grant dependent authorities in deprived areas.</a:t>
            </a:r>
          </a:p>
          <a:p>
            <a:endParaRPr lang="en-US" sz="900" dirty="0"/>
          </a:p>
          <a:p>
            <a:r>
              <a:rPr lang="en-US" sz="2400" dirty="0"/>
              <a:t>Less deprived areas benefitted from stronger taxbases as council tax has become majority funder of local government.</a:t>
            </a:r>
            <a:endParaRPr lang="en-GB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449807-84BD-976D-97EA-4EEAEF9E9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228723"/>
            <a:ext cx="7587343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381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D7E33-371E-E45A-0D78-2E556EBF6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055429" cy="636361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For districts, its all about taxbase …!</a:t>
            </a:r>
            <a:endParaRPr lang="en-GB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8D4B187-87E9-9BB1-3D5D-9F227CF45752}"/>
              </a:ext>
            </a:extLst>
          </p:cNvPr>
          <p:cNvGraphicFramePr>
            <a:graphicFrameLocks/>
          </p:cNvGraphicFramePr>
          <p:nvPr/>
        </p:nvGraphicFramePr>
        <p:xfrm>
          <a:off x="838200" y="1480683"/>
          <a:ext cx="7108371" cy="5116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6954418-6565-F5CB-11D2-E115D9221A79}"/>
              </a:ext>
            </a:extLst>
          </p:cNvPr>
          <p:cNvSpPr txBox="1"/>
          <p:nvPr/>
        </p:nvSpPr>
        <p:spPr>
          <a:xfrm>
            <a:off x="8360229" y="1654629"/>
            <a:ext cx="3352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Clear positive correlation between taxbase increase and SP increase over last 12 years</a:t>
            </a:r>
          </a:p>
          <a:p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Other determinants include Band D (but only in minor way as controlled by referendum)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But not New Homes Bonus as this has all but disappeared in 23/24!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541605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E1C22-1F0F-5FBF-F050-AC449EF870C4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… and business rates gains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BE85151-14C6-89B3-53BC-5CE1D88DFF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174563"/>
            <a:ext cx="7795260" cy="496606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1668866-34E2-4B7B-74C1-9D3F7DE780D1}"/>
              </a:ext>
            </a:extLst>
          </p:cNvPr>
          <p:cNvSpPr txBox="1"/>
          <p:nvPr/>
        </p:nvSpPr>
        <p:spPr>
          <a:xfrm>
            <a:off x="8294915" y="1074509"/>
            <a:ext cx="3352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Some districts have massively gained from business rates growth</a:t>
            </a:r>
          </a:p>
          <a:p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BR growth is outside spending power.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Graph shows highest and lowest district gainers from BR growth.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Highest gainers receiving additional 50% of Spending Power.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Cumulative and set to continue for at least two more years.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51799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C5ACD-FD51-2443-8D3C-07EB3EA07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4586"/>
            <a:ext cx="8407400" cy="592818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Funding impacting on Financial Health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D756B-2E8D-D4C2-98E3-0E4224D8F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6544"/>
            <a:ext cx="10515600" cy="515046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National"/>
              </a:rPr>
              <a:t>District Spending Power per head in 2023/24 (£120.57) has only just passed the 2011/12 per head total (£119.04).</a:t>
            </a:r>
          </a:p>
          <a:p>
            <a:r>
              <a:rPr lang="en-US" sz="2400" dirty="0">
                <a:latin typeface="National"/>
              </a:rPr>
              <a:t>Large redistributions in Spending Power over the last twelve years with districts in more deprived areas faring a lot worse.</a:t>
            </a:r>
          </a:p>
          <a:p>
            <a:r>
              <a:rPr lang="en-US" sz="2400" dirty="0">
                <a:latin typeface="National"/>
              </a:rPr>
              <a:t>Due in part to New Homes Bonus and business rates gains</a:t>
            </a:r>
          </a:p>
          <a:p>
            <a:r>
              <a:rPr lang="en-US" sz="2400" dirty="0">
                <a:latin typeface="National"/>
              </a:rPr>
              <a:t>But primarily due to taxbase changes which have tended to </a:t>
            </a:r>
            <a:r>
              <a:rPr lang="en-US" sz="2400" dirty="0" err="1">
                <a:latin typeface="National"/>
              </a:rPr>
              <a:t>favour</a:t>
            </a:r>
            <a:r>
              <a:rPr lang="en-US" sz="2400" dirty="0">
                <a:latin typeface="National"/>
              </a:rPr>
              <a:t> less deprived areas</a:t>
            </a:r>
          </a:p>
          <a:p>
            <a:r>
              <a:rPr lang="en-US" sz="2400" dirty="0">
                <a:latin typeface="National"/>
              </a:rPr>
              <a:t>Taxbase and business rates </a:t>
            </a:r>
            <a:r>
              <a:rPr lang="en-US" sz="2400" dirty="0" err="1">
                <a:latin typeface="National"/>
              </a:rPr>
              <a:t>disparaities</a:t>
            </a:r>
            <a:r>
              <a:rPr lang="en-US" sz="2400" dirty="0">
                <a:latin typeface="National"/>
              </a:rPr>
              <a:t> set to continue for at least the next two years – still no significant progress of Fair Funding review</a:t>
            </a:r>
          </a:p>
          <a:p>
            <a:endParaRPr lang="en-US" sz="2400" dirty="0">
              <a:latin typeface="National"/>
            </a:endParaRPr>
          </a:p>
          <a:p>
            <a:r>
              <a:rPr lang="en-US" sz="2400" b="1" dirty="0">
                <a:latin typeface="National"/>
              </a:rPr>
              <a:t>Undoubtedly has had an impact on financial health of some district councils</a:t>
            </a:r>
            <a:endParaRPr lang="en-US" sz="2400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9494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C5ACD-FD51-2443-8D3C-07EB3EA07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4586"/>
            <a:ext cx="8407400" cy="592818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Usable Revenue Reserves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F2069D-4466-764B-D32D-A809332B2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8698"/>
            <a:ext cx="11010900" cy="5429250"/>
          </a:xfrm>
        </p:spPr>
        <p:txBody>
          <a:bodyPr/>
          <a:lstStyle/>
          <a:p>
            <a:r>
              <a:rPr lang="en-US" dirty="0"/>
              <a:t>DLUHC find reserves ‘baffling’ but have suggested that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councils ‘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consider how they can use their reserves to maintain services in the face of immediate inflationary pressures</a:t>
            </a:r>
            <a:r>
              <a:rPr lang="en-GB" dirty="0">
                <a:effectLst/>
              </a:rPr>
              <a:t>’.</a:t>
            </a:r>
          </a:p>
          <a:p>
            <a:r>
              <a:rPr lang="en-GB" dirty="0"/>
              <a:t>A better understanding of reserves is a good thing all round!</a:t>
            </a:r>
          </a:p>
          <a:p>
            <a:r>
              <a:rPr lang="en-GB" dirty="0"/>
              <a:t>Usable Revenue Reserves have increased over the last decade but:</a:t>
            </a:r>
          </a:p>
          <a:p>
            <a:pPr lvl="1"/>
            <a:r>
              <a:rPr lang="en-GB" dirty="0"/>
              <a:t>This is not surprising given the significant increase in risks and uncertainties.</a:t>
            </a:r>
          </a:p>
          <a:p>
            <a:pPr lvl="1"/>
            <a:r>
              <a:rPr lang="en-GB" dirty="0" err="1"/>
              <a:t>Particulalry</a:t>
            </a:r>
            <a:r>
              <a:rPr lang="en-GB" dirty="0"/>
              <a:t> with respect to continuing uncertainty on future fair funding.</a:t>
            </a:r>
          </a:p>
          <a:p>
            <a:pPr lvl="1"/>
            <a:r>
              <a:rPr lang="en-GB" dirty="0"/>
              <a:t>They are almost certainly going to decline this year (2022/23).</a:t>
            </a:r>
          </a:p>
          <a:p>
            <a:pPr lvl="1"/>
            <a:r>
              <a:rPr lang="en-GB" dirty="0"/>
              <a:t>Business rate gains and New Homes Bonus have contributed to significant reserves boosts.</a:t>
            </a:r>
          </a:p>
          <a:p>
            <a:pPr lvl="1"/>
            <a:r>
              <a:rPr lang="en-GB" dirty="0"/>
              <a:t>There is a huge disparity in reserve levels and in changes in reserves between districts.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6383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C5ACD-FD51-2443-8D3C-07EB3EA07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4586"/>
            <a:ext cx="8407400" cy="592818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Usable Revenue Reserves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048C4-6DE2-3FE2-E751-70873DDB7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714" y="4918392"/>
            <a:ext cx="10883899" cy="1471522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35% increase in URR across Local Government in the last two years but exaggerated by COVID and likely to reverse in 2022/23.</a:t>
            </a:r>
          </a:p>
          <a:p>
            <a:r>
              <a:rPr lang="en-US" sz="2400" dirty="0"/>
              <a:t>Increase in district reserves lower than upper tier – possible sign of greater financial stress amongst districts due to lower levels of funding.</a:t>
            </a:r>
            <a:endParaRPr lang="en-GB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9D00AA-71C0-BBBE-7990-CE96F655F6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714" y="996043"/>
            <a:ext cx="10109618" cy="3684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2136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6C95E-7F55-9CFF-9DC2-62F5DC0AA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46571" y="1028698"/>
            <a:ext cx="3902528" cy="5429250"/>
          </a:xfrm>
        </p:spPr>
        <p:txBody>
          <a:bodyPr>
            <a:normAutofit/>
          </a:bodyPr>
          <a:lstStyle/>
          <a:p>
            <a:r>
              <a:rPr lang="en-US" sz="2400" dirty="0"/>
              <a:t>Graph shows huge disparity in change in usable revenue reserves in last ten years.</a:t>
            </a:r>
          </a:p>
          <a:p>
            <a:r>
              <a:rPr lang="en-US" sz="2400" dirty="0"/>
              <a:t>Green lines are districts with highest URR levels as percentage of Net Rev. Exp.</a:t>
            </a:r>
          </a:p>
          <a:p>
            <a:r>
              <a:rPr lang="en-US" sz="2400" dirty="0"/>
              <a:t>Red lines show lowest URR levels.</a:t>
            </a:r>
          </a:p>
          <a:p>
            <a:r>
              <a:rPr lang="en-US" sz="2400" dirty="0"/>
              <a:t>Blue line shows district average.</a:t>
            </a:r>
          </a:p>
          <a:p>
            <a:r>
              <a:rPr lang="en-US" sz="2400" b="1" dirty="0"/>
              <a:t>So although URRs have increased, this is not the case across all districts</a:t>
            </a:r>
            <a:endParaRPr lang="en-GB" sz="24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B43B86-AC50-8EAE-5409-81B430A3F1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028697"/>
            <a:ext cx="7173686" cy="5274131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A60DCACF-859C-6C08-29EC-EBCC283B6383}"/>
              </a:ext>
            </a:extLst>
          </p:cNvPr>
          <p:cNvSpPr txBox="1">
            <a:spLocks/>
          </p:cNvSpPr>
          <p:nvPr/>
        </p:nvSpPr>
        <p:spPr>
          <a:xfrm>
            <a:off x="228600" y="258763"/>
            <a:ext cx="8407400" cy="5928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Usable Revenue Reserves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94337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6C95E-7F55-9CFF-9DC2-62F5DC0AA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46571" y="1028698"/>
            <a:ext cx="3902528" cy="5429250"/>
          </a:xfrm>
        </p:spPr>
        <p:txBody>
          <a:bodyPr>
            <a:normAutofit/>
          </a:bodyPr>
          <a:lstStyle/>
          <a:p>
            <a:r>
              <a:rPr lang="en-US" sz="2400" dirty="0"/>
              <a:t>Upper graph shows all districts URRs from 21/22 accounts as percentage of Net Revenue Expenditure.</a:t>
            </a:r>
          </a:p>
          <a:p>
            <a:endParaRPr lang="en-US" sz="2400" dirty="0"/>
          </a:p>
          <a:p>
            <a:r>
              <a:rPr lang="en-US" sz="2400" dirty="0"/>
              <a:t>Lower graph shows changes in reserves over the last year with a reasonable number of authorities seeing falling reserves.</a:t>
            </a:r>
          </a:p>
          <a:p>
            <a:endParaRPr lang="en-US" sz="2400" dirty="0"/>
          </a:p>
          <a:p>
            <a:r>
              <a:rPr lang="en-US" sz="2400" dirty="0"/>
              <a:t>Disparities in levels of reserves and changes in reserves </a:t>
            </a:r>
            <a:endParaRPr lang="en-GB" sz="2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60DCACF-859C-6C08-29EC-EBCC283B6383}"/>
              </a:ext>
            </a:extLst>
          </p:cNvPr>
          <p:cNvSpPr txBox="1">
            <a:spLocks/>
          </p:cNvSpPr>
          <p:nvPr/>
        </p:nvSpPr>
        <p:spPr>
          <a:xfrm>
            <a:off x="228600" y="258763"/>
            <a:ext cx="8407400" cy="5928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Usable Revenue Reserves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FCFF07C-BC29-5D4F-2FA2-D8980A86C3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94706"/>
            <a:ext cx="7608254" cy="3181351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1E9CE7B-E2DE-9B2E-DFAE-CA7D46EEEA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9" y="4483826"/>
            <a:ext cx="7608253" cy="2081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9914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6C95E-7F55-9CFF-9DC2-62F5DC0AA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46571" y="1665514"/>
            <a:ext cx="3902528" cy="4792434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r>
              <a:rPr lang="en-GB" sz="2400" dirty="0"/>
              <a:t>Significant number of authorities with low levels of reserves, half of which have depleting levels.</a:t>
            </a:r>
          </a:p>
          <a:p>
            <a:endParaRPr lang="en-GB" sz="2400" dirty="0"/>
          </a:p>
          <a:p>
            <a:r>
              <a:rPr lang="en-GB" sz="2400" dirty="0"/>
              <a:t>This before 22/23 which is expected to be a difficult year given inflationary pressures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60DCACF-859C-6C08-29EC-EBCC283B6383}"/>
              </a:ext>
            </a:extLst>
          </p:cNvPr>
          <p:cNvSpPr txBox="1">
            <a:spLocks/>
          </p:cNvSpPr>
          <p:nvPr/>
        </p:nvSpPr>
        <p:spPr>
          <a:xfrm>
            <a:off x="228600" y="258763"/>
            <a:ext cx="8407400" cy="5928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Usable Revenue Reserves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FCFF07C-BC29-5D4F-2FA2-D8980A86C3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94706"/>
            <a:ext cx="7608254" cy="3181351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1E9CE7B-E2DE-9B2E-DFAE-CA7D46EEEA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9" y="4483826"/>
            <a:ext cx="7608253" cy="2081408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AC44441-CE90-ED11-8796-2E9416EBB518}"/>
              </a:ext>
            </a:extLst>
          </p:cNvPr>
          <p:cNvSpPr/>
          <p:nvPr/>
        </p:nvSpPr>
        <p:spPr>
          <a:xfrm>
            <a:off x="859971" y="3429000"/>
            <a:ext cx="1545772" cy="295002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5DA455A-D4FC-D470-7954-E4C5BFFAF6D0}"/>
              </a:ext>
            </a:extLst>
          </p:cNvPr>
          <p:cNvSpPr/>
          <p:nvPr/>
        </p:nvSpPr>
        <p:spPr>
          <a:xfrm>
            <a:off x="7946571" y="1774371"/>
            <a:ext cx="3902528" cy="395423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9064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6C95E-7F55-9CFF-9DC2-62F5DC0AA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86543"/>
            <a:ext cx="11620499" cy="5271405"/>
          </a:xfrm>
        </p:spPr>
        <p:txBody>
          <a:bodyPr>
            <a:normAutofit/>
          </a:bodyPr>
          <a:lstStyle/>
          <a:p>
            <a:r>
              <a:rPr lang="en-US" sz="2400" dirty="0"/>
              <a:t>Most districts anticipating overspends associated with inflationary pressures</a:t>
            </a:r>
          </a:p>
          <a:p>
            <a:r>
              <a:rPr lang="en-US" sz="2400" dirty="0"/>
              <a:t>Residual COVID monies set to be used during 2022/23</a:t>
            </a:r>
          </a:p>
          <a:p>
            <a:r>
              <a:rPr lang="en-US" sz="2400" dirty="0"/>
              <a:t>Taken together, likelihood that URR will reduce in 2022/23: planned and unplanned</a:t>
            </a:r>
          </a:p>
          <a:p>
            <a:r>
              <a:rPr lang="en-US" sz="2400" dirty="0"/>
              <a:t>Ask the Audience!: Have you set your 2023/24 budget with a planned use of reserves? </a:t>
            </a:r>
          </a:p>
          <a:p>
            <a:endParaRPr lang="en-US" sz="2400" dirty="0"/>
          </a:p>
          <a:p>
            <a:r>
              <a:rPr lang="en-US" sz="2400" dirty="0"/>
              <a:t>In medium term, continuing inflationary pressures, wage inflation, increasing interest rates</a:t>
            </a:r>
          </a:p>
          <a:p>
            <a:r>
              <a:rPr lang="en-US" sz="2400" dirty="0"/>
              <a:t>Need to make savings in medium term – use of reserves to plug the gap</a:t>
            </a:r>
          </a:p>
          <a:p>
            <a:endParaRPr lang="en-US" sz="2400" dirty="0"/>
          </a:p>
          <a:p>
            <a:r>
              <a:rPr lang="en-US" sz="2400" dirty="0"/>
              <a:t>So we really need to overcome ‘baffling’ reserves and have a better understanding</a:t>
            </a:r>
          </a:p>
          <a:p>
            <a:r>
              <a:rPr lang="en-US" sz="2400" dirty="0"/>
              <a:t>Watch this Space: LGi will publish first view of reserves on 2 June based on all draft 22/23 accounts published on 31 May </a:t>
            </a:r>
          </a:p>
          <a:p>
            <a:endParaRPr lang="en-US" sz="2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60DCACF-859C-6C08-29EC-EBCC283B6383}"/>
              </a:ext>
            </a:extLst>
          </p:cNvPr>
          <p:cNvSpPr txBox="1">
            <a:spLocks/>
          </p:cNvSpPr>
          <p:nvPr/>
        </p:nvSpPr>
        <p:spPr>
          <a:xfrm>
            <a:off x="228600" y="258763"/>
            <a:ext cx="8407400" cy="5928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Looking forward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216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B324B-F2F4-19DB-4165-82BBB8EB3C18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dirty="0"/>
              <a:t>Financial Health/Resilience of District Councils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869454-77A4-FFC9-F5D0-C3CAC56C4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will look at:</a:t>
            </a:r>
          </a:p>
          <a:p>
            <a:r>
              <a:rPr lang="en-US" dirty="0"/>
              <a:t>Funding outlook</a:t>
            </a:r>
          </a:p>
          <a:p>
            <a:pPr lvl="1"/>
            <a:r>
              <a:rPr lang="en-US" dirty="0"/>
              <a:t>Local Government 22/23 settlement </a:t>
            </a:r>
          </a:p>
          <a:p>
            <a:pPr lvl="1"/>
            <a:r>
              <a:rPr lang="en-US" dirty="0"/>
              <a:t>Council Tax</a:t>
            </a:r>
          </a:p>
          <a:p>
            <a:pPr lvl="1"/>
            <a:r>
              <a:rPr lang="en-US" dirty="0"/>
              <a:t>Business Rates retention</a:t>
            </a:r>
          </a:p>
          <a:p>
            <a:pPr lvl="1"/>
            <a:endParaRPr lang="en-US" dirty="0"/>
          </a:p>
          <a:p>
            <a:r>
              <a:rPr lang="en-US" dirty="0"/>
              <a:t>Reserves Health</a:t>
            </a:r>
          </a:p>
          <a:p>
            <a:endParaRPr lang="en-US" dirty="0"/>
          </a:p>
          <a:p>
            <a:r>
              <a:rPr lang="en-US" dirty="0"/>
              <a:t>Capital Health</a:t>
            </a:r>
          </a:p>
          <a:p>
            <a:pPr lvl="1"/>
            <a:r>
              <a:rPr lang="en-US" dirty="0"/>
              <a:t>Debt gearing / borrowing</a:t>
            </a:r>
          </a:p>
          <a:p>
            <a:pPr lvl="1"/>
            <a:r>
              <a:rPr lang="en-US" dirty="0"/>
              <a:t>Internal / external borrowing and interest rates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38522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6C95E-7F55-9CFF-9DC2-62F5DC0AA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86541"/>
            <a:ext cx="11125200" cy="5192487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Understood a lot less than is revenue reserves health but just as important</a:t>
            </a:r>
          </a:p>
          <a:p>
            <a:r>
              <a:rPr lang="en-US" sz="2400" dirty="0"/>
              <a:t>Relationship between capital </a:t>
            </a:r>
            <a:r>
              <a:rPr lang="en-US" sz="2400" dirty="0" err="1"/>
              <a:t>programme</a:t>
            </a:r>
            <a:r>
              <a:rPr lang="en-US" sz="2400" dirty="0"/>
              <a:t> and borrowing </a:t>
            </a:r>
          </a:p>
          <a:p>
            <a:r>
              <a:rPr lang="en-US" sz="2400" dirty="0"/>
              <a:t>Covered by Prudential Code, Capital Strategy and Treasury Management Strategy</a:t>
            </a:r>
          </a:p>
          <a:p>
            <a:r>
              <a:rPr lang="en-US" sz="2400" dirty="0"/>
              <a:t>But are these process adequate / robust – not in s114 authorities</a:t>
            </a:r>
          </a:p>
          <a:p>
            <a:r>
              <a:rPr lang="en-US" sz="2400" dirty="0"/>
              <a:t>Pressure from Government/CIPFA after high profile failures particularly in respect of commercial properties</a:t>
            </a:r>
          </a:p>
          <a:p>
            <a:r>
              <a:rPr lang="en-US" sz="2400" dirty="0"/>
              <a:t>Interest rate rises have added new complexity in this area</a:t>
            </a:r>
          </a:p>
          <a:p>
            <a:pPr marL="0" indent="0">
              <a:buNone/>
            </a:pPr>
            <a:r>
              <a:rPr lang="en-US" sz="2400" u="sng" dirty="0"/>
              <a:t>Measures</a:t>
            </a:r>
          </a:p>
          <a:p>
            <a:r>
              <a:rPr lang="en-US" sz="2400" dirty="0"/>
              <a:t>Debt gearing</a:t>
            </a:r>
          </a:p>
          <a:p>
            <a:r>
              <a:rPr lang="en-US" sz="2400" dirty="0"/>
              <a:t>Debt profile</a:t>
            </a:r>
          </a:p>
          <a:p>
            <a:r>
              <a:rPr lang="en-US" sz="2400" dirty="0"/>
              <a:t>Internal / External Borrowing</a:t>
            </a:r>
          </a:p>
          <a:p>
            <a:r>
              <a:rPr lang="en-US" sz="2400" dirty="0"/>
              <a:t>Debt Management Costs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60DCACF-859C-6C08-29EC-EBCC283B6383}"/>
              </a:ext>
            </a:extLst>
          </p:cNvPr>
          <p:cNvSpPr txBox="1">
            <a:spLocks/>
          </p:cNvSpPr>
          <p:nvPr/>
        </p:nvSpPr>
        <p:spPr>
          <a:xfrm>
            <a:off x="228600" y="258763"/>
            <a:ext cx="8407400" cy="5928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Capital Health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66697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EB446-2E4B-4264-8716-90ADC5AA9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4875"/>
          </a:xfrm>
        </p:spPr>
        <p:txBody>
          <a:bodyPr/>
          <a:lstStyle/>
          <a:p>
            <a:r>
              <a:rPr lang="en-US" dirty="0"/>
              <a:t>Capital Health Model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907FB6B-0468-D115-1C7E-166CEBEC36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022" y="1269999"/>
            <a:ext cx="9509051" cy="3318804"/>
          </a:xfrm>
          <a:prstGeom prst="rect">
            <a:avLst/>
          </a:prstGeom>
        </p:spPr>
      </p:pic>
      <p:sp>
        <p:nvSpPr>
          <p:cNvPr id="10" name="Right Brace 9">
            <a:extLst>
              <a:ext uri="{FF2B5EF4-FFF2-40B4-BE49-F238E27FC236}">
                <a16:creationId xmlns:a16="http://schemas.microsoft.com/office/drawing/2014/main" id="{81C4A3A1-6E64-8CCB-2AAF-A86068869208}"/>
              </a:ext>
            </a:extLst>
          </p:cNvPr>
          <p:cNvSpPr/>
          <p:nvPr/>
        </p:nvSpPr>
        <p:spPr>
          <a:xfrm>
            <a:off x="9952073" y="2562447"/>
            <a:ext cx="425304" cy="999460"/>
          </a:xfrm>
          <a:prstGeom prst="rightBrac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86D26E41-A3FD-AE94-363D-96DD063597B8}"/>
              </a:ext>
            </a:extLst>
          </p:cNvPr>
          <p:cNvSpPr/>
          <p:nvPr/>
        </p:nvSpPr>
        <p:spPr>
          <a:xfrm>
            <a:off x="9952073" y="3665543"/>
            <a:ext cx="425304" cy="459890"/>
          </a:xfrm>
          <a:prstGeom prst="rightBrac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3AA43299-9613-82D2-1FD8-50EB129C3C43}"/>
              </a:ext>
            </a:extLst>
          </p:cNvPr>
          <p:cNvSpPr/>
          <p:nvPr/>
        </p:nvSpPr>
        <p:spPr>
          <a:xfrm>
            <a:off x="9952073" y="4229069"/>
            <a:ext cx="425304" cy="236605"/>
          </a:xfrm>
          <a:prstGeom prst="rightBrac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A883C3-1085-BC68-104F-FC546A385498}"/>
              </a:ext>
            </a:extLst>
          </p:cNvPr>
          <p:cNvSpPr txBox="1"/>
          <p:nvPr/>
        </p:nvSpPr>
        <p:spPr>
          <a:xfrm>
            <a:off x="10536865" y="2562447"/>
            <a:ext cx="155235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/>
          </a:p>
          <a:p>
            <a:r>
              <a:rPr lang="en-US" dirty="0"/>
              <a:t>Capital</a:t>
            </a:r>
          </a:p>
          <a:p>
            <a:r>
              <a:rPr lang="en-US" dirty="0"/>
              <a:t> Assets</a:t>
            </a:r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22E6769-83DA-A538-B59D-D3615B14B4F2}"/>
              </a:ext>
            </a:extLst>
          </p:cNvPr>
          <p:cNvSpPr txBox="1"/>
          <p:nvPr/>
        </p:nvSpPr>
        <p:spPr>
          <a:xfrm>
            <a:off x="10613065" y="3424539"/>
            <a:ext cx="155235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/>
          </a:p>
          <a:p>
            <a:endParaRPr lang="en-US" sz="1000" dirty="0"/>
          </a:p>
          <a:p>
            <a:r>
              <a:rPr lang="en-US" dirty="0"/>
              <a:t>Equity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6DC506-7AFB-57BF-F031-081D90E0FF9A}"/>
              </a:ext>
            </a:extLst>
          </p:cNvPr>
          <p:cNvSpPr txBox="1"/>
          <p:nvPr/>
        </p:nvSpPr>
        <p:spPr>
          <a:xfrm>
            <a:off x="10613065" y="3885879"/>
            <a:ext cx="155235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/>
          </a:p>
          <a:p>
            <a:endParaRPr lang="en-US" sz="1000" dirty="0"/>
          </a:p>
          <a:p>
            <a:r>
              <a:rPr lang="en-US" dirty="0"/>
              <a:t>Debt</a:t>
            </a:r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849FAF9-BA30-EBF2-C588-7F9DA7A17732}"/>
              </a:ext>
            </a:extLst>
          </p:cNvPr>
          <p:cNvSpPr txBox="1"/>
          <p:nvPr/>
        </p:nvSpPr>
        <p:spPr>
          <a:xfrm>
            <a:off x="669851" y="4912242"/>
            <a:ext cx="10600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Model takes all the balance sheet components relating to capital and establishes the relationship: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CAA + RR (Equity) + CFR (Debt) = Capital Assets on the Balance Sheet</a:t>
            </a:r>
            <a:r>
              <a:rPr lang="en-US" sz="2400" dirty="0"/>
              <a:t>	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066833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EB446-2E4B-4264-8716-90ADC5AA9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94" y="397782"/>
            <a:ext cx="8490857" cy="636361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Debt gearing over time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A8CB8F-A614-629B-7F53-592BE2C083B5}"/>
              </a:ext>
            </a:extLst>
          </p:cNvPr>
          <p:cNvSpPr txBox="1"/>
          <p:nvPr/>
        </p:nvSpPr>
        <p:spPr>
          <a:xfrm>
            <a:off x="8771860" y="1377714"/>
            <a:ext cx="297711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Shows that relationship between CFR/CAA/RR and capital assets over time</a:t>
            </a:r>
            <a:endParaRPr lang="en-GB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B41A947-9669-121B-AC86-D862E26FD9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094" y="1270000"/>
            <a:ext cx="7894320" cy="3634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8743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5C6E15D-4EC3-A20A-0102-4418CF333624}"/>
              </a:ext>
            </a:extLst>
          </p:cNvPr>
          <p:cNvSpPr/>
          <p:nvPr/>
        </p:nvSpPr>
        <p:spPr>
          <a:xfrm>
            <a:off x="7043057" y="2645229"/>
            <a:ext cx="2013857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C246D0-92A2-2973-25BF-0CCBB8583A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1028698"/>
            <a:ext cx="9002324" cy="514350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BAB5C09-315D-A257-FB8A-69B41E5E249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Debt gearing in districts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79491-80D2-AD75-8499-902F4F8FC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9771" y="3865788"/>
            <a:ext cx="4784272" cy="260032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Big variety in debt gearing across districts.</a:t>
            </a:r>
          </a:p>
          <a:p>
            <a:r>
              <a:rPr lang="en-US" dirty="0"/>
              <a:t>Debt gearing increasing on average</a:t>
            </a:r>
          </a:p>
          <a:p>
            <a:r>
              <a:rPr lang="en-US" dirty="0"/>
              <a:t>Authorities on left hand side of analysis now been subjected to Government reviews and potential intervention.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61294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6C95E-7F55-9CFF-9DC2-62F5DC0AA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86541"/>
            <a:ext cx="11125200" cy="5192487"/>
          </a:xfrm>
        </p:spPr>
        <p:txBody>
          <a:bodyPr>
            <a:normAutofit/>
          </a:bodyPr>
          <a:lstStyle/>
          <a:p>
            <a:r>
              <a:rPr lang="en-US" sz="2400" dirty="0"/>
              <a:t>Years of stable, low interest rates at an end</a:t>
            </a:r>
          </a:p>
          <a:p>
            <a:r>
              <a:rPr lang="en-US" sz="2400" dirty="0"/>
              <a:t>Successive interest rates rises over the last year and forecast to continue</a:t>
            </a:r>
          </a:p>
          <a:p>
            <a:endParaRPr lang="en-US" sz="2400" dirty="0"/>
          </a:p>
          <a:p>
            <a:r>
              <a:rPr lang="en-US" sz="2400" dirty="0"/>
              <a:t>Internal borrowing set to reduce and transfer to external borrowing</a:t>
            </a:r>
          </a:p>
          <a:p>
            <a:r>
              <a:rPr lang="en-US" sz="2400" dirty="0"/>
              <a:t>Short term borrowing exposure now subject to higher rates</a:t>
            </a:r>
          </a:p>
          <a:p>
            <a:r>
              <a:rPr lang="en-US" sz="2400" dirty="0"/>
              <a:t>Debt profiles more important as taking out new debt now much more expensive</a:t>
            </a:r>
          </a:p>
          <a:p>
            <a:r>
              <a:rPr lang="en-US" sz="2400" dirty="0"/>
              <a:t>Debt management cost set to increase and take higher proportion of reducing budgets</a:t>
            </a:r>
          </a:p>
          <a:p>
            <a:endParaRPr lang="en-US" sz="2400" dirty="0"/>
          </a:p>
          <a:p>
            <a:r>
              <a:rPr lang="en-US" sz="2400" dirty="0"/>
              <a:t>Were our TM / Capital Strategies ready for this?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60DCACF-859C-6C08-29EC-EBCC283B6383}"/>
              </a:ext>
            </a:extLst>
          </p:cNvPr>
          <p:cNvSpPr txBox="1">
            <a:spLocks/>
          </p:cNvSpPr>
          <p:nvPr/>
        </p:nvSpPr>
        <p:spPr>
          <a:xfrm>
            <a:off x="228600" y="258763"/>
            <a:ext cx="8407400" cy="5928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Treasury Management just got more complex!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66994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6C95E-7F55-9CFF-9DC2-62F5DC0AA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86541"/>
            <a:ext cx="11125200" cy="5192487"/>
          </a:xfrm>
        </p:spPr>
        <p:txBody>
          <a:bodyPr>
            <a:normAutofit/>
          </a:bodyPr>
          <a:lstStyle/>
          <a:p>
            <a:r>
              <a:rPr lang="en-US" sz="2400" dirty="0"/>
              <a:t>Years of stable, low interest rates at an end</a:t>
            </a:r>
          </a:p>
          <a:p>
            <a:r>
              <a:rPr lang="en-US" sz="2400" dirty="0"/>
              <a:t>Successive interest rates rises over the last year and forecast to continue</a:t>
            </a:r>
          </a:p>
          <a:p>
            <a:endParaRPr lang="en-US" sz="2400" dirty="0"/>
          </a:p>
          <a:p>
            <a:r>
              <a:rPr lang="en-US" sz="2400" dirty="0"/>
              <a:t>Internal borrowing set to reduce and transfer to external borrowing</a:t>
            </a:r>
          </a:p>
          <a:p>
            <a:r>
              <a:rPr lang="en-US" sz="2400" dirty="0"/>
              <a:t>Short term borrowing exposure now subject to higher rates</a:t>
            </a:r>
          </a:p>
          <a:p>
            <a:r>
              <a:rPr lang="en-US" sz="2400" dirty="0"/>
              <a:t>Debt profiles more important as taking out new debt now much more expensive</a:t>
            </a:r>
          </a:p>
          <a:p>
            <a:r>
              <a:rPr lang="en-US" sz="2400" dirty="0"/>
              <a:t>Debt management cost set to increase and take higher proportion of reducing budgets</a:t>
            </a:r>
          </a:p>
          <a:p>
            <a:endParaRPr lang="en-US" sz="2400" dirty="0"/>
          </a:p>
          <a:p>
            <a:r>
              <a:rPr lang="en-US" sz="2400" dirty="0"/>
              <a:t>Are our TM / Capital Strategies ready for this?</a:t>
            </a:r>
          </a:p>
          <a:p>
            <a:r>
              <a:rPr lang="en-US" sz="2400" dirty="0"/>
              <a:t>Are existing prudential indicators sufficient?</a:t>
            </a:r>
          </a:p>
          <a:p>
            <a:r>
              <a:rPr lang="en-US" sz="2400" dirty="0"/>
              <a:t>Are processes around CIPFA FM code and AGS sufficient?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60DCACF-859C-6C08-29EC-EBCC283B6383}"/>
              </a:ext>
            </a:extLst>
          </p:cNvPr>
          <p:cNvSpPr txBox="1">
            <a:spLocks/>
          </p:cNvSpPr>
          <p:nvPr/>
        </p:nvSpPr>
        <p:spPr>
          <a:xfrm>
            <a:off x="228600" y="258763"/>
            <a:ext cx="8407400" cy="5928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Treasury Management just got more complex!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8387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7469907-F707-4E05-BA43-58B235284D84}"/>
              </a:ext>
            </a:extLst>
          </p:cNvPr>
          <p:cNvSpPr txBox="1">
            <a:spLocks/>
          </p:cNvSpPr>
          <p:nvPr/>
        </p:nvSpPr>
        <p:spPr>
          <a:xfrm>
            <a:off x="313040" y="6001378"/>
            <a:ext cx="11801139" cy="564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bg1">
                    <a:lumMod val="50000"/>
                  </a:schemeClr>
                </a:solidFill>
              </a:rPr>
              <a:t>FINANCIAL RESILIENCE </a:t>
            </a:r>
            <a:r>
              <a:rPr lang="en-GB" sz="2800" baseline="0" dirty="0">
                <a:solidFill>
                  <a:srgbClr val="2BC59D"/>
                </a:solidFill>
                <a:sym typeface="Wingdings" panose="05000000000000000000" pitchFamily="2" charset="2"/>
              </a:rPr>
              <a:t></a:t>
            </a:r>
            <a:r>
              <a:rPr lang="en-GB" sz="2800" dirty="0"/>
              <a:t> </a:t>
            </a:r>
            <a:r>
              <a:rPr lang="en-GB" sz="2800" dirty="0">
                <a:solidFill>
                  <a:schemeClr val="bg1">
                    <a:lumMod val="50000"/>
                  </a:schemeClr>
                </a:solidFill>
              </a:rPr>
              <a:t>DELIVERY SUPPORT </a:t>
            </a:r>
            <a:r>
              <a:rPr lang="en-GB" sz="2800" baseline="0" dirty="0">
                <a:solidFill>
                  <a:srgbClr val="2BC59D"/>
                </a:solidFill>
                <a:sym typeface="Wingdings" panose="05000000000000000000" pitchFamily="2" charset="2"/>
              </a:rPr>
              <a:t></a:t>
            </a:r>
            <a:r>
              <a:rPr lang="en-GB" sz="2800" dirty="0"/>
              <a:t> </a:t>
            </a:r>
            <a:r>
              <a:rPr lang="en-GB" sz="2800" dirty="0">
                <a:solidFill>
                  <a:schemeClr val="bg1">
                    <a:lumMod val="50000"/>
                  </a:schemeClr>
                </a:solidFill>
              </a:rPr>
              <a:t>INFORMATION MANAGEMENT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338EA9-5506-43E9-8899-94A29C8CAAD9}"/>
              </a:ext>
            </a:extLst>
          </p:cNvPr>
          <p:cNvSpPr txBox="1"/>
          <p:nvPr/>
        </p:nvSpPr>
        <p:spPr>
          <a:xfrm>
            <a:off x="5683496" y="418666"/>
            <a:ext cx="54315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Thank you for listening</a:t>
            </a:r>
          </a:p>
          <a:p>
            <a:pPr algn="ctr"/>
            <a:endParaRPr lang="en-GB" sz="2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GB" sz="2800" b="1" dirty="0"/>
          </a:p>
          <a:p>
            <a:pPr algn="ctr"/>
            <a:r>
              <a:rPr lang="en-GB" sz="2800" b="1" dirty="0"/>
              <a:t>Dan Bates</a:t>
            </a:r>
          </a:p>
          <a:p>
            <a:pPr algn="ctr"/>
            <a:endParaRPr lang="en-GB" sz="2800" b="1" dirty="0"/>
          </a:p>
          <a:p>
            <a:pPr algn="ctr"/>
            <a:r>
              <a:rPr lang="en-GB" sz="2800" b="1" dirty="0">
                <a:hlinkClick r:id="rId2"/>
              </a:rPr>
              <a:t>dan@lgimprove.com</a:t>
            </a:r>
            <a:endParaRPr lang="en-GB" sz="2800" b="1" dirty="0"/>
          </a:p>
          <a:p>
            <a:pPr algn="ctr"/>
            <a:endParaRPr lang="en-GB" sz="2800" b="1" dirty="0"/>
          </a:p>
          <a:p>
            <a:pPr algn="ctr"/>
            <a:r>
              <a:rPr lang="en-GB" sz="2800" b="1" dirty="0"/>
              <a:t>Twitter: @danbates_Lgi</a:t>
            </a:r>
          </a:p>
          <a:p>
            <a:pPr algn="ctr"/>
            <a:r>
              <a:rPr lang="en-GB" sz="2800" dirty="0">
                <a:hlinkClick r:id="rId3"/>
              </a:rPr>
              <a:t>Dan Bates | LinkedIn</a:t>
            </a:r>
            <a:endParaRPr lang="en-GB" sz="2800" b="1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F3950B1-6603-CA50-BB56-E5303CF895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76" y="418666"/>
            <a:ext cx="4671596" cy="41025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7581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2EC63-3F38-CC44-88F9-ADF98C370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740" y="327422"/>
            <a:ext cx="9713474" cy="706438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200" b="1"/>
              <a:t>Increase in Core Spending Power (23/24) – better than expected</a:t>
            </a: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94314E-F8E6-EB44-A3F9-9A8B62FE6D5C}"/>
              </a:ext>
            </a:extLst>
          </p:cNvPr>
          <p:cNvSpPr txBox="1"/>
          <p:nvPr/>
        </p:nvSpPr>
        <p:spPr>
          <a:xfrm>
            <a:off x="3953476" y="4543426"/>
            <a:ext cx="31759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</a:rPr>
              <a:t>Council Tax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415F34-B2A9-0C4D-BE11-28B49365792B}"/>
              </a:ext>
            </a:extLst>
          </p:cNvPr>
          <p:cNvSpPr txBox="1"/>
          <p:nvPr/>
        </p:nvSpPr>
        <p:spPr>
          <a:xfrm>
            <a:off x="3753451" y="2630558"/>
            <a:ext cx="31759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</a:rPr>
              <a:t>Govt. Funding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9294DA-934C-CF4F-BC54-FE553CBDFAFB}"/>
              </a:ext>
            </a:extLst>
          </p:cNvPr>
          <p:cNvSpPr txBox="1"/>
          <p:nvPr/>
        </p:nvSpPr>
        <p:spPr>
          <a:xfrm>
            <a:off x="8112642" y="1254919"/>
            <a:ext cx="383082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Graph shows £ increase per head by type of authority with percentage increased in the labels. Overall CSP increases shown below graph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third year running, Government funding has provided more than Council Tax, significantly more in 23/24.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Better than expected increases in Spending Power …</a:t>
            </a:r>
            <a:endParaRPr lang="en-US" sz="2800" b="1" dirty="0"/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EB03A2A-462A-9812-CC45-C1DC59326D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740" y="1433692"/>
            <a:ext cx="7123070" cy="458696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2643490-9266-DE77-2785-E1DFAB7774D4}"/>
              </a:ext>
            </a:extLst>
          </p:cNvPr>
          <p:cNvSpPr txBox="1"/>
          <p:nvPr/>
        </p:nvSpPr>
        <p:spPr>
          <a:xfrm>
            <a:off x="610740" y="6164494"/>
            <a:ext cx="7123070" cy="36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             9.32%      9.14%      10.20%     9.32%      8.81%      9.84%       4.99%</a:t>
            </a:r>
            <a:endParaRPr lang="en-GB" b="1"/>
          </a:p>
        </p:txBody>
      </p:sp>
    </p:spTree>
    <p:extLst>
      <p:ext uri="{BB962C8B-B14F-4D97-AF65-F5344CB8AC3E}">
        <p14:creationId xmlns:p14="http://schemas.microsoft.com/office/powerpoint/2010/main" val="1670405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2EC63-3F38-CC44-88F9-ADF98C370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740" y="327422"/>
            <a:ext cx="9713474" cy="706438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200" b="1"/>
              <a:t>Increase in Core Spending Power (23/24) – better than expected</a:t>
            </a: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94314E-F8E6-EB44-A3F9-9A8B62FE6D5C}"/>
              </a:ext>
            </a:extLst>
          </p:cNvPr>
          <p:cNvSpPr txBox="1"/>
          <p:nvPr/>
        </p:nvSpPr>
        <p:spPr>
          <a:xfrm>
            <a:off x="3953476" y="4543426"/>
            <a:ext cx="31759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</a:rPr>
              <a:t>Council Tax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415F34-B2A9-0C4D-BE11-28B49365792B}"/>
              </a:ext>
            </a:extLst>
          </p:cNvPr>
          <p:cNvSpPr txBox="1"/>
          <p:nvPr/>
        </p:nvSpPr>
        <p:spPr>
          <a:xfrm>
            <a:off x="3753451" y="2630558"/>
            <a:ext cx="31759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</a:rPr>
              <a:t>Govt. Funding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9294DA-934C-CF4F-BC54-FE553CBDFAFB}"/>
              </a:ext>
            </a:extLst>
          </p:cNvPr>
          <p:cNvSpPr txBox="1"/>
          <p:nvPr/>
        </p:nvSpPr>
        <p:spPr>
          <a:xfrm>
            <a:off x="8112642" y="1254919"/>
            <a:ext cx="3830829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Graph shows £ increase per head by type of authority with percentage increased in the labels. Overall CSP increases shown below graph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third year running, Government funding has provided more than Council Tax, significantly more in 23/24.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Better than expected increases in Spending Power </a:t>
            </a:r>
            <a:r>
              <a:rPr lang="en-US" sz="2000" b="1" dirty="0"/>
              <a:t>except for </a:t>
            </a:r>
            <a:r>
              <a:rPr lang="en-US" sz="2800" b="1" dirty="0"/>
              <a:t>DISTRICTS!!</a:t>
            </a:r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EB03A2A-462A-9812-CC45-C1DC59326D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740" y="1433692"/>
            <a:ext cx="7123070" cy="458696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2643490-9266-DE77-2785-E1DFAB7774D4}"/>
              </a:ext>
            </a:extLst>
          </p:cNvPr>
          <p:cNvSpPr txBox="1"/>
          <p:nvPr/>
        </p:nvSpPr>
        <p:spPr>
          <a:xfrm>
            <a:off x="610740" y="6164494"/>
            <a:ext cx="7123070" cy="36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             9.32%      9.14%      10.20%     9.32%      8.81%      9.84%       4.99%</a:t>
            </a:r>
            <a:endParaRPr lang="en-GB" b="1"/>
          </a:p>
        </p:txBody>
      </p:sp>
    </p:spTree>
    <p:extLst>
      <p:ext uri="{BB962C8B-B14F-4D97-AF65-F5344CB8AC3E}">
        <p14:creationId xmlns:p14="http://schemas.microsoft.com/office/powerpoint/2010/main" val="1222289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C5ACD-FD51-2443-8D3C-07EB3EA07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407400" cy="80327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/>
              <a:t>Districts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D756B-2E8D-D4C2-98E3-0E4224D8F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1920"/>
            <a:ext cx="10515600" cy="4945085"/>
          </a:xfrm>
        </p:spPr>
        <p:txBody>
          <a:bodyPr>
            <a:normAutofit lnSpcReduction="10000"/>
          </a:bodyPr>
          <a:lstStyle/>
          <a:p>
            <a:r>
              <a:rPr lang="en-US" b="0" i="0" dirty="0">
                <a:effectLst/>
                <a:latin typeface="National"/>
              </a:rPr>
              <a:t>Not much cheer for districts.</a:t>
            </a:r>
          </a:p>
          <a:p>
            <a:r>
              <a:rPr lang="en-US" dirty="0">
                <a:latin typeface="National"/>
              </a:rPr>
              <a:t>New Homes Bonus reduced again to be almost insignificant.</a:t>
            </a:r>
          </a:p>
          <a:p>
            <a:r>
              <a:rPr lang="en-US" dirty="0">
                <a:latin typeface="National"/>
              </a:rPr>
              <a:t>3% minimum guarantee – transitional relief – easy to discontinue.</a:t>
            </a:r>
          </a:p>
          <a:p>
            <a:r>
              <a:rPr lang="en-US" dirty="0">
                <a:latin typeface="National"/>
              </a:rPr>
              <a:t>And the £5 max CT rise almost meaningless given 3% referendum limit </a:t>
            </a:r>
            <a:endParaRPr lang="en-US" dirty="0"/>
          </a:p>
          <a:p>
            <a:r>
              <a:rPr lang="en-US" dirty="0"/>
              <a:t>Stability over fairness and actually quite unfair on authorities that never benefitted from NHB who now don’t benefit from minimum guarantee.</a:t>
            </a:r>
          </a:p>
          <a:p>
            <a:r>
              <a:rPr lang="en-US" dirty="0"/>
              <a:t>Unlike upper tier, very little to </a:t>
            </a:r>
            <a:r>
              <a:rPr lang="en-US" dirty="0" err="1"/>
              <a:t>equalise</a:t>
            </a:r>
            <a:r>
              <a:rPr lang="en-US" dirty="0"/>
              <a:t> impact of differential taxbases and rates growth.</a:t>
            </a:r>
          </a:p>
          <a:p>
            <a:r>
              <a:rPr lang="en-US" dirty="0"/>
              <a:t>Government solution: Use your reserves!!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0471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672ED-2DC5-CE7A-ED0D-03AF06E7F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740" y="327422"/>
            <a:ext cx="8896643" cy="70643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200" b="1"/>
              <a:t>Levelling Up … not for districts!</a:t>
            </a:r>
            <a:endParaRPr lang="en-US"/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0AE26200-925C-729C-B9A4-9797864F8D30}"/>
              </a:ext>
            </a:extLst>
          </p:cNvPr>
          <p:cNvGraphicFramePr>
            <a:graphicFrameLocks noGrp="1"/>
          </p:cNvGraphicFramePr>
          <p:nvPr/>
        </p:nvGraphicFramePr>
        <p:xfrm>
          <a:off x="660400" y="1288626"/>
          <a:ext cx="758952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9840">
                  <a:extLst>
                    <a:ext uri="{9D8B030D-6E8A-4147-A177-3AD203B41FA5}">
                      <a16:colId xmlns:a16="http://schemas.microsoft.com/office/drawing/2014/main" val="511957277"/>
                    </a:ext>
                  </a:extLst>
                </a:gridCol>
                <a:gridCol w="2519680">
                  <a:extLst>
                    <a:ext uri="{9D8B030D-6E8A-4147-A177-3AD203B41FA5}">
                      <a16:colId xmlns:a16="http://schemas.microsoft.com/office/drawing/2014/main" val="1008491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/>
                        <a:t>Spending Power Component</a:t>
                      </a:r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Change 23/24</a:t>
                      </a:r>
                      <a:endParaRPr lang="en-GB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681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/>
                        <a:t>SFA + Under Index (Inflation)</a:t>
                      </a:r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+£79m</a:t>
                      </a:r>
                      <a:endParaRPr lang="en-GB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524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/>
                        <a:t>New Homes Bonus</a:t>
                      </a:r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-£82m</a:t>
                      </a:r>
                      <a:endParaRPr lang="en-GB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698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/>
                        <a:t>Lower Tier Services Grant</a:t>
                      </a:r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-£41m</a:t>
                      </a:r>
                      <a:endParaRPr lang="en-GB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850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/>
                        <a:t>Services Grant</a:t>
                      </a:r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-£15m</a:t>
                      </a:r>
                      <a:endParaRPr lang="en-GB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8843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/>
                        <a:t>Rolled In Grants Adjustment</a:t>
                      </a:r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-£22m</a:t>
                      </a:r>
                      <a:endParaRPr lang="en-GB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266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/>
                        <a:t>Funding Guarantee</a:t>
                      </a:r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/>
                        <a:t>+£134m</a:t>
                      </a:r>
                      <a:endParaRPr lang="en-GB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676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/>
                        <a:t>Government Funded Spending Power</a:t>
                      </a:r>
                      <a:endParaRPr lang="en-GB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/>
                        <a:t>+£53m </a:t>
                      </a:r>
                      <a:r>
                        <a:rPr lang="en-US" sz="2000" b="1"/>
                        <a:t>(+6.27%)</a:t>
                      </a:r>
                      <a:endParaRPr lang="en-GB" sz="20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768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/>
                        <a:t>Council Tax</a:t>
                      </a:r>
                      <a:endParaRPr lang="en-GB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/>
                        <a:t>+£57m </a:t>
                      </a:r>
                      <a:r>
                        <a:rPr lang="en-US" sz="2000" b="1"/>
                        <a:t>(+4.19%)</a:t>
                      </a:r>
                      <a:endParaRPr lang="en-GB" sz="20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020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/>
                        <a:t>SPENDING POWER</a:t>
                      </a:r>
                      <a:endParaRPr lang="en-GB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/>
                        <a:t>+£110m</a:t>
                      </a:r>
                      <a:r>
                        <a:rPr lang="en-US" sz="2000" b="1"/>
                        <a:t> (+4.99%)</a:t>
                      </a:r>
                      <a:endParaRPr lang="en-GB" sz="20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1823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7201FDE-7DF1-2730-12F9-018CE932BF1C}"/>
              </a:ext>
            </a:extLst>
          </p:cNvPr>
          <p:cNvSpPr txBox="1"/>
          <p:nvPr/>
        </p:nvSpPr>
        <p:spPr>
          <a:xfrm>
            <a:off x="8501743" y="1288626"/>
            <a:ext cx="350519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SFA increased to reflect inflation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However, one year’s loss of NHB results in £82m reduction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LTSG scrapped and Services Grant reduced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Means that majority of districts (154) needed new funding guarantee to hit the 3% funding floor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7452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56131-56B8-3A01-70B3-F12C578EF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251371" cy="705392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/>
              <a:t>Funding Guarantee – a closer look</a:t>
            </a:r>
            <a:endParaRPr lang="en-GB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34DC8396-234C-4656-2A7D-0594CA076F84}"/>
              </a:ext>
            </a:extLst>
          </p:cNvPr>
          <p:cNvGraphicFramePr>
            <a:graphicFrameLocks/>
          </p:cNvGraphicFramePr>
          <p:nvPr/>
        </p:nvGraphicFramePr>
        <p:xfrm>
          <a:off x="838200" y="1305605"/>
          <a:ext cx="6545262" cy="49695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574DE1D-0A64-2ABD-9B02-C0D2356E1E0C}"/>
              </a:ext>
            </a:extLst>
          </p:cNvPr>
          <p:cNvSpPr txBox="1"/>
          <p:nvPr/>
        </p:nvSpPr>
        <p:spPr>
          <a:xfrm>
            <a:off x="7815943" y="1458686"/>
            <a:ext cx="406037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Figures in axes are in £</a:t>
            </a:r>
            <a:r>
              <a:rPr lang="en-US" sz="2400" dirty="0" err="1"/>
              <a:t>ms</a:t>
            </a:r>
            <a:r>
              <a:rPr lang="en-US" sz="2400" dirty="0"/>
              <a:t> and show 1 year change (22/23 to 23/24)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Y-axis shows Funding Guarantee (ranges from £0 to just over £3.5m)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X-axis shows change in NHB and LTSG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NHB reduced for most (not all) as grant reduced to 1 year and LTSG scrapped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543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56131-56B8-3A01-70B3-F12C578EF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251371" cy="705392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/>
              <a:t>Funding Guarantee – a closer look</a:t>
            </a:r>
            <a:endParaRPr lang="en-GB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34DC8396-234C-4656-2A7D-0594CA076F84}"/>
              </a:ext>
            </a:extLst>
          </p:cNvPr>
          <p:cNvGraphicFramePr>
            <a:graphicFrameLocks/>
          </p:cNvGraphicFramePr>
          <p:nvPr/>
        </p:nvGraphicFramePr>
        <p:xfrm>
          <a:off x="838200" y="1305605"/>
          <a:ext cx="6545262" cy="49695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574DE1D-0A64-2ABD-9B02-C0D2356E1E0C}"/>
              </a:ext>
            </a:extLst>
          </p:cNvPr>
          <p:cNvSpPr txBox="1"/>
          <p:nvPr/>
        </p:nvSpPr>
        <p:spPr>
          <a:xfrm>
            <a:off x="7630887" y="1458686"/>
            <a:ext cx="429985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Funding Guarantee almost £ for £ replacement for NHB/LTSG loss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If you never had NHB then you’re not going to get any Funding Guarantee!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Funding Guarantee, LTSG and even Services Grant are all transitional – they’ll more likely than not disappear!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79703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672ED-2DC5-CE7A-ED0D-03AF06E7F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740" y="327422"/>
            <a:ext cx="8896643" cy="70643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200" b="1" dirty="0"/>
              <a:t>Any sign of Levelling Up for districts?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DF1433-DFA0-CBF1-C605-34745EA677FB}"/>
              </a:ext>
            </a:extLst>
          </p:cNvPr>
          <p:cNvSpPr txBox="1"/>
          <p:nvPr/>
        </p:nvSpPr>
        <p:spPr>
          <a:xfrm>
            <a:off x="8322067" y="1271490"/>
            <a:ext cx="349321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There is no correlation between deprivation scores and Spending Power changes for district councils.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Those couple of outliers have done very well with NHB this year.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Otherwise, larger SFA increases for more deprived areas balance out taxbase resilience in less deprived areas.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And funding guarantee compensates for loss of NHB and other transitional grants!</a:t>
            </a:r>
            <a:endParaRPr lang="en-GB" sz="2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BE2AA0A-2530-9C65-952C-2F4F1C78E9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740" y="1413509"/>
            <a:ext cx="7110860" cy="4565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133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Gi Presentation Template 2022" id="{6A5C3DDB-8488-4C5E-B5F0-D42F69E03EFD}" vid="{F01CA5C9-343A-40C2-80B0-4D174AFCF8A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LGi Presentation Template" ma:contentTypeID="0x010100DDD2D6B671917F4E9342C7864548E19200B32DDCDED8353D4AB072597E9768713D" ma:contentTypeVersion="1" ma:contentTypeDescription="" ma:contentTypeScope="" ma:versionID="57d8c2f23894d0b9e0cef853a0ae180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967b7be50301903c78f9c39c6fd9a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7222C37-2E08-4F21-AEC8-6AF0B78BA552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4394ECC-4008-45F1-8B85-D4AA985E7A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79C67ED-A9D0-4DDF-B3EB-FE562B5F26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LGi Presentation Template File 2022</Template>
  <TotalTime>806</TotalTime>
  <Words>1846</Words>
  <Application>Microsoft Office PowerPoint</Application>
  <PresentationFormat>Widescreen</PresentationFormat>
  <Paragraphs>245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National</vt:lpstr>
      <vt:lpstr>Office Theme</vt:lpstr>
      <vt:lpstr>PowerPoint Presentation</vt:lpstr>
      <vt:lpstr>Financial Health/Resilience of District Councils</vt:lpstr>
      <vt:lpstr>Increase in Core Spending Power (23/24) – better than expected</vt:lpstr>
      <vt:lpstr>Increase in Core Spending Power (23/24) – better than expected</vt:lpstr>
      <vt:lpstr>Districts</vt:lpstr>
      <vt:lpstr>Levelling Up … not for districts!</vt:lpstr>
      <vt:lpstr>Funding Guarantee – a closer look</vt:lpstr>
      <vt:lpstr>Funding Guarantee – a closer look</vt:lpstr>
      <vt:lpstr>Any sign of Levelling Up for districts?</vt:lpstr>
      <vt:lpstr>Districts Levelling Down?</vt:lpstr>
      <vt:lpstr>For districts, its all about taxbase …!</vt:lpstr>
      <vt:lpstr>… and business rates gains</vt:lpstr>
      <vt:lpstr>Funding impacting on Financial Health</vt:lpstr>
      <vt:lpstr>Usable Revenue Reserves</vt:lpstr>
      <vt:lpstr>Usable Revenue Reserves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Capital Health Model</vt:lpstr>
      <vt:lpstr>Debt gearing over time</vt:lpstr>
      <vt:lpstr>Debt gearing in districts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Bates</dc:creator>
  <cp:lastModifiedBy>Dan Bates</cp:lastModifiedBy>
  <cp:revision>3</cp:revision>
  <dcterms:created xsi:type="dcterms:W3CDTF">2023-01-17T14:58:19Z</dcterms:created>
  <dcterms:modified xsi:type="dcterms:W3CDTF">2023-03-16T08:44:45Z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0x010100DDD2D6B671917F4E9342C7864548E19200B32DDCDED8353D4AB072597E9768713D</vt:lpwstr>
  </property>
</Properties>
</file>