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36" r:id="rId3"/>
    <p:sldId id="324" r:id="rId4"/>
    <p:sldId id="3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>
                <a:solidFill>
                  <a:schemeClr val="tx1"/>
                </a:solidFill>
                <a:latin typeface="Arial" panose="020B0604020202020204" pitchFamily="34" charset="0"/>
              </a:rPr>
              <a:t>Have you felt vulnerable in your role?</a:t>
            </a:r>
          </a:p>
        </c:rich>
      </c:tx>
      <c:layout>
        <c:manualLayout>
          <c:xMode val="edge"/>
          <c:yMode val="edge"/>
          <c:x val="0.14638370970138168"/>
          <c:y val="3.0334807899152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E-471D-90CB-0408127DBF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E-471D-90CB-0408127DBFD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E-471D-90CB-0408127DBF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E-471D-90CB-0408127DBF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Regularly</c:v>
                </c:pt>
                <c:pt idx="1">
                  <c:v>Once or twice</c:v>
                </c:pt>
                <c:pt idx="2">
                  <c:v>Never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64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9-4894-BB93-AC9B788224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lonely at the top?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56-46A1-894E-E855EA95E1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56-46A1-894E-E855EA95E1F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56-46A1-894E-E855EA95E1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56-46A1-894E-E855EA95E1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0.87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0-4E86-8011-209D4947A4C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DDCE3-4724-4B99-80E0-19B34692830B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359D1-F8E6-4637-8181-A1484F0C7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1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47DC55-34D5-445E-A099-EA57A195D93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91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C375-DA84-F11D-DABF-6D12879ED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D303C-B952-81B4-E2BF-E8C7C33AF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36A9E-4641-EDED-DB32-0B80747B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5D2D3-A6F8-A902-69E8-E127A366A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2813B-36EE-994E-2634-031F4C3C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0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32C6-007A-6A11-C64A-7F3D6A06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21E52-FCBB-5AD6-9B6A-3EBB44C89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DCA74-ABB8-A2E8-764A-481229FF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0AB3B-3A94-48C8-AE87-34007C18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B0E4F-7423-6F28-C125-C0FF35CFF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1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82D25-D0F5-54C4-0E60-17479E597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C43C5-83C9-7F15-FFBC-EC1A86212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6A33C-2FFB-8DA5-7BCC-4737B746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B450A-B7DA-6D85-9088-3ED95749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8B135-1D0C-C4AB-2A4B-FA37B744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2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530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16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61" y="155679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9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188" y="385515"/>
            <a:ext cx="8649213" cy="105071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78757"/>
            <a:ext cx="5384800" cy="4046879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78757"/>
            <a:ext cx="5384800" cy="4046879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39498"/>
            <a:ext cx="2844800" cy="366183"/>
          </a:xfrm>
          <a:prstGeom prst="rect">
            <a:avLst/>
          </a:prstGeom>
        </p:spPr>
        <p:txBody>
          <a:bodyPr/>
          <a:lstStyle/>
          <a:p>
            <a:fld id="{E61599F0-F85B-E445-B84E-E22AA61BE455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9498"/>
            <a:ext cx="3860800" cy="3661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39498"/>
            <a:ext cx="2844800" cy="366183"/>
          </a:xfrm>
          <a:prstGeom prst="rect">
            <a:avLst/>
          </a:prstGeom>
        </p:spPr>
        <p:txBody>
          <a:bodyPr/>
          <a:lstStyle/>
          <a:p>
            <a:fld id="{3A712A41-0B4D-374A-BA29-A94DC123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7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7665-401D-ED58-277A-2A4DF367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FAB88-0D0A-DAE7-39DB-116801D70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A43E5-3D6C-02B2-20B5-93CDB400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68D73-3E67-0541-9D6A-A22233D6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5CE77-EE24-4330-7DAD-000DAC22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2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E779-4C7F-9914-68FB-6BF6C765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ADDF-DD49-DD76-5FAD-B56A120E1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550ED-877D-FAFE-5A0D-1787B839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1FBF5-4EAD-24AE-E8FF-556F6491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0956-6DCE-CD3E-CD82-AFFCC2331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F58E-FF44-960B-F7B9-1BD935C0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088A0-DF24-197C-1949-59743507B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BFCE4-E4A6-1625-7334-9EB6ECE56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F5D2C-A6F1-16FE-6A4B-65E50C4C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E1168-FDEB-62B5-982C-8FFBF98D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1ECC5-4536-E51E-5000-3E6AB9A2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84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132D-64CF-01A6-F80F-89636617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A25AA-4660-C007-6EAC-C4B4CA834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85027-2BDB-B4E3-B91B-58934A044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C0577-FB18-3386-709B-71F1B744F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39D7C-8AA5-8D30-1B22-3FF6F3464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1C6E4-1FB1-6A11-5446-7E3642F34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93373-0E2A-563D-C8BC-332D47FA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7950F-2FC8-39FB-E518-C6CE5FE5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FB954-CBFB-DB14-371B-2F65A884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569C1-ECAA-263F-5D19-896DF2AE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27328-E4EB-E6AA-4663-5F602A1A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3F535-DE55-BDA6-AE90-C63652CA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2594B4-E3EA-79DF-EB0C-42023853A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54DB6-DF18-594D-C4DD-C3F279100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07A1A-BF17-79A7-306B-350B4A47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3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EBC2E-6A75-CB94-101E-5AEDA278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B632-80FA-DEC3-AC62-6A3D8DDC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153AC-DCA7-705C-FD74-BAC9979D4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3EF44-1E54-18AE-2A11-FA3D9934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AED94-7069-73A4-2DC2-05E910C5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58EB1-BD93-133B-2063-906B6387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6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AAEA-EE87-0755-8DA8-5E2E00299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09F90-10D3-55CA-AC11-5DCEA0FA6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9A5B3-CF06-CB8D-557F-9FF39DF5A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3CC11-2463-6CF9-49B5-35282AFB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3BFA1-BD5D-626A-9247-AA687A8E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518CB-CB35-1B7A-6BCE-A2959990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45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AD28E-DB73-FB29-BBD1-8A4DA86C0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BF8A7-E598-DF5C-E17B-950F48094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393EB-80E6-8D0B-7C87-FD7E74664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0C12-FFE2-4611-87A9-B36B316C49F9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C3D25-44B0-1996-4AB9-10D9132FA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D8BE1-A41B-A347-7BFA-FBC9F0DC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05584-413B-44DE-94C3-ECC5491C4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CN_PP_Backgrounds_chosen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5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6095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7320" y="972094"/>
            <a:ext cx="8649213" cy="1050716"/>
          </a:xfrm>
        </p:spPr>
        <p:txBody>
          <a:bodyPr/>
          <a:lstStyle/>
          <a:p>
            <a:pPr algn="l" eaLnBrk="1" hangingPunct="1"/>
            <a:r>
              <a:rPr lang="en-GB" altLang="en-US" sz="3733" b="1" dirty="0">
                <a:solidFill>
                  <a:srgbClr val="632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the survey tell us?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2AF30C4-6B9E-FF50-A9CD-C80EF882BDF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99208" y="1866563"/>
          <a:ext cx="5595193" cy="4259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C680E273-3A1F-1B08-DDEC-64AE5C28642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987208" y="1866563"/>
          <a:ext cx="5595193" cy="4259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8DC252E-5F58-C286-571D-5AE0A25D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878" y="6237152"/>
            <a:ext cx="28351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>
              <a:spcBef>
                <a:spcPct val="0"/>
              </a:spcBef>
              <a:buNone/>
            </a:pPr>
            <a:r>
              <a:rPr lang="en-GB" altLang="en-US" sz="3200" b="1" dirty="0">
                <a:solidFill>
                  <a:srgbClr val="63207B"/>
                </a:solidFill>
                <a:latin typeface="Calibri"/>
              </a:rPr>
              <a:t>#dcnconf2023</a:t>
            </a:r>
            <a:endParaRPr lang="en-GB" altLang="en-US" sz="3200" b="1" dirty="0">
              <a:solidFill>
                <a:srgbClr val="63207B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2A1EB-8006-29D3-A182-8D78A31FD30E}"/>
              </a:ext>
            </a:extLst>
          </p:cNvPr>
          <p:cNvSpPr txBox="1"/>
          <p:nvPr/>
        </p:nvSpPr>
        <p:spPr>
          <a:xfrm>
            <a:off x="0" y="6452594"/>
            <a:ext cx="298583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GB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62 responses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017C69EC-5F8A-129F-E091-F40F0B1268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439" y="57652"/>
            <a:ext cx="1174424" cy="155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8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4" y="1658772"/>
            <a:ext cx="11669485" cy="754749"/>
          </a:xfrm>
        </p:spPr>
        <p:txBody>
          <a:bodyPr/>
          <a:lstStyle/>
          <a:p>
            <a:pPr algn="l" eaLnBrk="1" hangingPunct="1"/>
            <a:r>
              <a:rPr lang="en-GB" altLang="en-US" sz="3733" b="1" dirty="0">
                <a:solidFill>
                  <a:srgbClr val="632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reasons for feeling lonely or vulnerable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DC252E-5F58-C286-571D-5AE0A25D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878" y="6237152"/>
            <a:ext cx="28351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>
              <a:spcBef>
                <a:spcPct val="0"/>
              </a:spcBef>
              <a:buNone/>
            </a:pPr>
            <a:r>
              <a:rPr lang="en-GB" altLang="en-US" sz="3200" b="1" dirty="0">
                <a:solidFill>
                  <a:srgbClr val="63207B"/>
                </a:solidFill>
                <a:latin typeface="Calibri"/>
              </a:rPr>
              <a:t>#dcnconf2023</a:t>
            </a:r>
            <a:endParaRPr lang="en-GB" altLang="en-US" sz="3200" b="1" dirty="0">
              <a:solidFill>
                <a:srgbClr val="63207B"/>
              </a:solidFill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C217F9E-E346-D1E1-D944-32750CF4D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439" y="57652"/>
            <a:ext cx="1174424" cy="1554459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4E4C6D4-EAB6-16EB-4173-63B8922718B9}"/>
              </a:ext>
            </a:extLst>
          </p:cNvPr>
          <p:cNvSpPr txBox="1">
            <a:spLocks noChangeArrowheads="1"/>
          </p:cNvSpPr>
          <p:nvPr/>
        </p:nvSpPr>
        <p:spPr>
          <a:xfrm>
            <a:off x="182465" y="2528599"/>
            <a:ext cx="11339639" cy="3923451"/>
          </a:xfrm>
          <a:prstGeom prst="rect">
            <a:avLst/>
          </a:prstGeom>
        </p:spPr>
        <p:txBody>
          <a:bodyPr/>
          <a:lstStyle>
            <a:lvl1pPr marL="342892" indent="-342892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1" indent="-285743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2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8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91" indent="-355591" defTabSz="609570">
              <a:spcBef>
                <a:spcPts val="8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667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Role and responsibilities</a:t>
            </a:r>
            <a:r>
              <a:rPr lang="en-GB" sz="2667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e.g. unique role within organisation, lack of support internally (no one to share issues including senior leadership) and feeling that </a:t>
            </a:r>
            <a:r>
              <a:rPr lang="en-GB" sz="2667" i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“the buck stops with you”</a:t>
            </a:r>
            <a:endParaRPr lang="en-GB" sz="2667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5591" indent="-355591" defTabSz="609570">
              <a:lnSpc>
                <a:spcPct val="105000"/>
              </a:lnSpc>
              <a:spcBef>
                <a:spcPts val="8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667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Organisational </a:t>
            </a:r>
            <a:r>
              <a:rPr lang="en-GB" sz="2667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e.g.</a:t>
            </a:r>
            <a:r>
              <a:rPr lang="en-GB" sz="2667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667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shouldering responsibility for the direction taken, delivering change, communicating difficult decisions, and managing resistance to change </a:t>
            </a:r>
            <a:endParaRPr lang="en-GB" sz="2667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5591" indent="-355591" defTabSz="609570">
              <a:spcBef>
                <a:spcPts val="8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667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Working in a political environment</a:t>
            </a:r>
            <a:r>
              <a:rPr lang="en-GB" sz="2667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e.g. changes in political control, managing the political dynamic </a:t>
            </a:r>
            <a:endParaRPr lang="en-GB" altLang="en-US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64" y="1658772"/>
            <a:ext cx="11669485" cy="754749"/>
          </a:xfrm>
        </p:spPr>
        <p:txBody>
          <a:bodyPr/>
          <a:lstStyle/>
          <a:p>
            <a:pPr algn="l" eaLnBrk="1" hangingPunct="1"/>
            <a:r>
              <a:rPr lang="en-GB" altLang="en-US" sz="3733" b="1" dirty="0">
                <a:solidFill>
                  <a:srgbClr val="632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tips: how we support ourselves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92" y="2670629"/>
            <a:ext cx="11702659" cy="4005944"/>
          </a:xfrm>
        </p:spPr>
        <p:txBody>
          <a:bodyPr/>
          <a:lstStyle/>
          <a:p>
            <a:pPr>
              <a:buFont typeface="Symbol" panose="05050102010706020507" pitchFamily="18" charset="2"/>
              <a:buChar char=""/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Peer support networks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e.g.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SOLACE, ALACE, LGA, DCN and other chief execs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Health &amp; wellbeing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 e.g. look after yourself, exercise, sleep, take time to reflect, make time for other interests outside work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Personal resilience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 e.g. develop yourself, learning, reading, coaching &amp; mentoring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Teamwork and team building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 e.g. develop a trusted, open relationship with the “top team” and be visible across the organisation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"/>
            </a:pP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Seeking support from others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 e.g. colleagues, senior leadership team, friends, and family, mentors and coaches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DC252E-5F58-C286-571D-5AE0A25D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6878" y="6237152"/>
            <a:ext cx="28351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>
              <a:spcBef>
                <a:spcPct val="0"/>
              </a:spcBef>
              <a:buNone/>
            </a:pPr>
            <a:r>
              <a:rPr lang="en-GB" altLang="en-US" sz="3200" b="1" dirty="0">
                <a:solidFill>
                  <a:srgbClr val="63207B"/>
                </a:solidFill>
                <a:latin typeface="Calibri"/>
              </a:rPr>
              <a:t>#dcnconf2023</a:t>
            </a:r>
            <a:endParaRPr lang="en-GB" altLang="en-US" sz="3200" b="1" dirty="0">
              <a:solidFill>
                <a:srgbClr val="63207B"/>
              </a:solidFill>
            </a:endParaRP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9B8069-C84B-AB2D-16E8-CCF47377F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439" y="57652"/>
            <a:ext cx="1174424" cy="155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CN_Powerpoint_template [Read-Only]" id="{090D5ED2-F5A5-4FC4-B0E1-7F9F086C37AD}" vid="{0D349240-47A9-4F19-99FD-C352AF9AB58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5_Custom Design</vt:lpstr>
      <vt:lpstr>What did the survey tell us?</vt:lpstr>
      <vt:lpstr>Key reasons for feeling lonely or vulnerable</vt:lpstr>
      <vt:lpstr>Top tips: how we support ourselves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the survey tell us?</dc:title>
  <dc:creator>Luke Masters</dc:creator>
  <cp:lastModifiedBy>Luke Masters</cp:lastModifiedBy>
  <cp:revision>1</cp:revision>
  <dcterms:created xsi:type="dcterms:W3CDTF">2023-03-02T13:04:37Z</dcterms:created>
  <dcterms:modified xsi:type="dcterms:W3CDTF">2023-03-02T13:05:21Z</dcterms:modified>
</cp:coreProperties>
</file>