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8" r:id="rId4"/>
    <p:sldMasterId id="2147483670" r:id="rId5"/>
    <p:sldMasterId id="2147483680" r:id="rId6"/>
  </p:sldMasterIdLst>
  <p:notesMasterIdLst>
    <p:notesMasterId r:id="rId24"/>
  </p:notesMasterIdLst>
  <p:sldIdLst>
    <p:sldId id="671" r:id="rId7"/>
    <p:sldId id="724" r:id="rId8"/>
    <p:sldId id="731" r:id="rId9"/>
    <p:sldId id="732" r:id="rId10"/>
    <p:sldId id="745" r:id="rId11"/>
    <p:sldId id="726" r:id="rId12"/>
    <p:sldId id="729" r:id="rId13"/>
    <p:sldId id="736" r:id="rId14"/>
    <p:sldId id="3345" r:id="rId15"/>
    <p:sldId id="3350" r:id="rId16"/>
    <p:sldId id="3342" r:id="rId17"/>
    <p:sldId id="367" r:id="rId18"/>
    <p:sldId id="3340" r:id="rId19"/>
    <p:sldId id="3347" r:id="rId20"/>
    <p:sldId id="3343" r:id="rId21"/>
    <p:sldId id="3348" r:id="rId22"/>
    <p:sldId id="747" r:id="rId23"/>
  </p:sldIdLst>
  <p:sldSz cx="20105688" cy="11309350"/>
  <p:notesSz cx="20104100" cy="11309350"/>
  <p:custDataLst>
    <p:tags r:id="rId25"/>
  </p:custDataLst>
  <p:defaultTextStyle>
    <a:defPPr>
      <a:defRPr lang="en-GB"/>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E6699B8-628A-480B-976A-0571C1B983EA}">
          <p14:sldIdLst>
            <p14:sldId id="671"/>
            <p14:sldId id="724"/>
            <p14:sldId id="731"/>
            <p14:sldId id="732"/>
            <p14:sldId id="745"/>
            <p14:sldId id="726"/>
            <p14:sldId id="729"/>
            <p14:sldId id="736"/>
          </p14:sldIdLst>
        </p14:section>
        <p14:section name="Untitled Section" id="{1BDAFD51-6218-40C4-A0A0-A7642A4DE409}">
          <p14:sldIdLst>
            <p14:sldId id="3345"/>
            <p14:sldId id="3350"/>
            <p14:sldId id="3342"/>
            <p14:sldId id="367"/>
            <p14:sldId id="3340"/>
            <p14:sldId id="3347"/>
            <p14:sldId id="3343"/>
            <p14:sldId id="3348"/>
            <p14:sldId id="747"/>
          </p14:sldIdLst>
        </p14:section>
      </p14:sectionLst>
    </p:ex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Dhindsa, Ravi" initials="DR" lastIdx="1" clrIdx="6">
    <p:extLst>
      <p:ext uri="{19B8F6BF-5375-455C-9EA6-DF929625EA0E}">
        <p15:presenceInfo xmlns:p15="http://schemas.microsoft.com/office/powerpoint/2012/main" userId="S::Ravi.Dhindsa@cipfa.org::6827e775-4ad8-4fea-ac47-07022c2a83d5" providerId="AD"/>
      </p:ext>
    </p:extLst>
  </p:cmAuthor>
  <p:cmAuthor id="1" name="Sanderson, Karen" initials="SK" lastIdx="55" clrIdx="0">
    <p:extLst>
      <p:ext uri="{19B8F6BF-5375-455C-9EA6-DF929625EA0E}">
        <p15:presenceInfo xmlns:p15="http://schemas.microsoft.com/office/powerpoint/2012/main" userId="S::Karen.Sanderson@cipfa.org::68bdb5e5-6d95-43b5-9cf3-2936d045ce67" providerId="AD"/>
      </p:ext>
    </p:extLst>
  </p:cmAuthor>
  <p:cmAuthor id="2" name="Ravi Dhindsa" initials="RD" lastIdx="1" clrIdx="1">
    <p:extLst>
      <p:ext uri="{19B8F6BF-5375-455C-9EA6-DF929625EA0E}">
        <p15:presenceInfo xmlns:p15="http://schemas.microsoft.com/office/powerpoint/2012/main" userId="5c76230f3e838daa" providerId="Windows Live"/>
      </p:ext>
    </p:extLst>
  </p:cmAuthor>
  <p:cmAuthor id="3" name="Beard, Sandra" initials="BS" lastIdx="24" clrIdx="2">
    <p:extLst>
      <p:ext uri="{19B8F6BF-5375-455C-9EA6-DF929625EA0E}">
        <p15:presenceInfo xmlns:p15="http://schemas.microsoft.com/office/powerpoint/2012/main" userId="S::sandra.beard@cipfa.org::8aa1c959-cb68-4bdc-82b6-fe77b957f3c0" providerId="AD"/>
      </p:ext>
    </p:extLst>
  </p:cmAuthor>
  <p:cmAuthor id="4" name="Russell, Vivienne" initials="RV" lastIdx="15" clrIdx="3">
    <p:extLst>
      <p:ext uri="{19B8F6BF-5375-455C-9EA6-DF929625EA0E}">
        <p15:presenceInfo xmlns:p15="http://schemas.microsoft.com/office/powerpoint/2012/main" userId="S::viv.russell@cipfa.org::e9387e85-d559-4cd3-a9ad-b829a1f5ca12" providerId="AD"/>
      </p:ext>
    </p:extLst>
  </p:cmAuthor>
  <p:cmAuthor id="5" name="Peebles, Don" initials="PD" lastIdx="5" clrIdx="4">
    <p:extLst>
      <p:ext uri="{19B8F6BF-5375-455C-9EA6-DF929625EA0E}">
        <p15:presenceInfo xmlns:p15="http://schemas.microsoft.com/office/powerpoint/2012/main" userId="S::don.peebles@cipfa.org::73f5fb52-c2bb-46ec-9198-92f3320d6c79" providerId="AD"/>
      </p:ext>
    </p:extLst>
  </p:cmAuthor>
  <p:cmAuthor id="6" name="Lloyd-Bithell, Richard" initials="LR" lastIdx="11" clrIdx="5">
    <p:extLst>
      <p:ext uri="{19B8F6BF-5375-455C-9EA6-DF929625EA0E}">
        <p15:presenceInfo xmlns:p15="http://schemas.microsoft.com/office/powerpoint/2012/main" userId="S::richard.lloyd-bithell@cipfa.org::7ca0cee6-6ed8-453a-8af5-be5b65924d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12C62"/>
    <a:srgbClr val="00958D"/>
    <a:srgbClr val="E9F3F2"/>
    <a:srgbClr val="FFFF66"/>
    <a:srgbClr val="FFFFCC"/>
    <a:srgbClr val="5A4B9A"/>
    <a:srgbClr val="FFCCFF"/>
    <a:srgbClr val="EEF7F5"/>
    <a:srgbClr val="C7C4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05" autoAdjust="0"/>
    <p:restoredTop sz="66627" autoAdjust="0"/>
  </p:normalViewPr>
  <p:slideViewPr>
    <p:cSldViewPr snapToGrid="0">
      <p:cViewPr varScale="1">
        <p:scale>
          <a:sx n="44" d="100"/>
          <a:sy n="44" d="100"/>
        </p:scale>
        <p:origin x="1554" y="30"/>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tt, Joanne" userId="6274708b-a320-442a-b120-4e5bf87ddb5c" providerId="ADAL" clId="{7EB82F8A-9413-4AB8-9A8C-321EA1B4362A}"/>
    <pc:docChg chg="delSld modSld modSection">
      <pc:chgData name="Pitt, Joanne" userId="6274708b-a320-442a-b120-4e5bf87ddb5c" providerId="ADAL" clId="{7EB82F8A-9413-4AB8-9A8C-321EA1B4362A}" dt="2022-03-14T14:48:08.861" v="34" actId="6549"/>
      <pc:docMkLst>
        <pc:docMk/>
      </pc:docMkLst>
      <pc:sldChg chg="modSp mod">
        <pc:chgData name="Pitt, Joanne" userId="6274708b-a320-442a-b120-4e5bf87ddb5c" providerId="ADAL" clId="{7EB82F8A-9413-4AB8-9A8C-321EA1B4362A}" dt="2022-03-14T14:48:08.861" v="34" actId="6549"/>
        <pc:sldMkLst>
          <pc:docMk/>
          <pc:sldMk cId="1715052457" sldId="671"/>
        </pc:sldMkLst>
        <pc:spChg chg="mod">
          <ac:chgData name="Pitt, Joanne" userId="6274708b-a320-442a-b120-4e5bf87ddb5c" providerId="ADAL" clId="{7EB82F8A-9413-4AB8-9A8C-321EA1B4362A}" dt="2022-03-14T14:48:08.861" v="34" actId="6549"/>
          <ac:spMkLst>
            <pc:docMk/>
            <pc:sldMk cId="1715052457" sldId="671"/>
            <ac:spMk id="8" creationId="{00000000-0000-0000-0000-000000000000}"/>
          </ac:spMkLst>
        </pc:spChg>
      </pc:sldChg>
      <pc:sldChg chg="del">
        <pc:chgData name="Pitt, Joanne" userId="6274708b-a320-442a-b120-4e5bf87ddb5c" providerId="ADAL" clId="{7EB82F8A-9413-4AB8-9A8C-321EA1B4362A}" dt="2022-03-14T14:43:37.971" v="0" actId="47"/>
        <pc:sldMkLst>
          <pc:docMk/>
          <pc:sldMk cId="288423874" sldId="3346"/>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EC6C57-EFB6-45BD-8799-6CD3801E397B}" type="doc">
      <dgm:prSet loTypeId="urn:microsoft.com/office/officeart/2005/8/layout/vList5" loCatId="list" qsTypeId="urn:microsoft.com/office/officeart/2005/8/quickstyle/simple1" qsCatId="simple" csTypeId="urn:microsoft.com/office/officeart/2005/8/colors/accent4_2" csCatId="accent4" phldr="1"/>
      <dgm:spPr/>
      <dgm:t>
        <a:bodyPr/>
        <a:lstStyle/>
        <a:p>
          <a:endParaRPr lang="en-GB"/>
        </a:p>
      </dgm:t>
    </dgm:pt>
    <dgm:pt modelId="{182FB133-EBDC-4E75-9A93-BECC3986302F}">
      <dgm:prSet/>
      <dgm:spPr/>
      <dgm:t>
        <a:bodyPr/>
        <a:lstStyle/>
        <a:p>
          <a:r>
            <a:rPr lang="en-GB" b="0" i="0" baseline="0" dirty="0"/>
            <a:t>Local authorities are reminded that:</a:t>
          </a:r>
          <a:endParaRPr lang="en-GB" dirty="0"/>
        </a:p>
      </dgm:t>
    </dgm:pt>
    <dgm:pt modelId="{8EC44B70-2A16-47EB-ABB5-1B8C1EA8E411}" type="parTrans" cxnId="{68F83667-E809-427E-BBB4-6539D36CD637}">
      <dgm:prSet/>
      <dgm:spPr/>
      <dgm:t>
        <a:bodyPr/>
        <a:lstStyle/>
        <a:p>
          <a:endParaRPr lang="en-GB"/>
        </a:p>
      </dgm:t>
    </dgm:pt>
    <dgm:pt modelId="{CD674466-FC75-4D17-9F73-FD1DF54A2BD8}" type="sibTrans" cxnId="{68F83667-E809-427E-BBB4-6539D36CD637}">
      <dgm:prSet/>
      <dgm:spPr/>
      <dgm:t>
        <a:bodyPr/>
        <a:lstStyle/>
        <a:p>
          <a:endParaRPr lang="en-GB"/>
        </a:p>
      </dgm:t>
    </dgm:pt>
    <dgm:pt modelId="{084C5101-42B9-45AE-BD38-8690757ADDCC}">
      <dgm:prSet/>
      <dgm:spPr/>
      <dgm:t>
        <a:bodyPr/>
        <a:lstStyle/>
        <a:p>
          <a:r>
            <a:rPr lang="en-GB"/>
            <a:t>Security of Funds is the Prime Objective</a:t>
          </a:r>
        </a:p>
      </dgm:t>
    </dgm:pt>
    <dgm:pt modelId="{3909EBD6-BBB0-45B6-85A4-DD0035DBE435}" type="parTrans" cxnId="{27BDF016-AECB-49ED-AF4D-C3A2579A34B3}">
      <dgm:prSet/>
      <dgm:spPr/>
      <dgm:t>
        <a:bodyPr/>
        <a:lstStyle/>
        <a:p>
          <a:endParaRPr lang="en-GB"/>
        </a:p>
      </dgm:t>
    </dgm:pt>
    <dgm:pt modelId="{CB75B1FB-5F36-4781-BE32-19D00CCB45A6}" type="sibTrans" cxnId="{27BDF016-AECB-49ED-AF4D-C3A2579A34B3}">
      <dgm:prSet/>
      <dgm:spPr/>
      <dgm:t>
        <a:bodyPr/>
        <a:lstStyle/>
        <a:p>
          <a:endParaRPr lang="en-GB"/>
        </a:p>
      </dgm:t>
    </dgm:pt>
    <dgm:pt modelId="{F7E1F696-D60D-464A-98A7-BEDEAE2A2C5D}">
      <dgm:prSet/>
      <dgm:spPr/>
      <dgm:t>
        <a:bodyPr/>
        <a:lstStyle/>
        <a:p>
          <a:r>
            <a:rPr lang="en-GB"/>
            <a:t>Authorities should consider SLY in context of their own risk appetite.</a:t>
          </a:r>
        </a:p>
      </dgm:t>
    </dgm:pt>
    <dgm:pt modelId="{1288BDB4-4EFF-4227-B567-7D314D460D82}" type="parTrans" cxnId="{B66D3D0A-15B2-4830-94EF-2875438956D9}">
      <dgm:prSet/>
      <dgm:spPr/>
      <dgm:t>
        <a:bodyPr/>
        <a:lstStyle/>
        <a:p>
          <a:endParaRPr lang="en-GB"/>
        </a:p>
      </dgm:t>
    </dgm:pt>
    <dgm:pt modelId="{BB4BB579-7746-4354-8A43-B97C1219BD02}" type="sibTrans" cxnId="{B66D3D0A-15B2-4830-94EF-2875438956D9}">
      <dgm:prSet/>
      <dgm:spPr/>
      <dgm:t>
        <a:bodyPr/>
        <a:lstStyle/>
        <a:p>
          <a:endParaRPr lang="en-GB"/>
        </a:p>
      </dgm:t>
    </dgm:pt>
    <dgm:pt modelId="{9ECA006D-5A25-4D76-B0B9-DA8A531B8212}">
      <dgm:prSet/>
      <dgm:spPr/>
      <dgm:t>
        <a:bodyPr/>
        <a:lstStyle/>
        <a:p>
          <a:r>
            <a:rPr lang="en-GB"/>
            <a:t>Adopt an appropriate approach to risk management.</a:t>
          </a:r>
        </a:p>
      </dgm:t>
    </dgm:pt>
    <dgm:pt modelId="{584C286D-BA3E-4CD8-986A-78646746A0C4}" type="parTrans" cxnId="{AA21BC05-3FCA-4DD6-8BC6-6087F540D6E5}">
      <dgm:prSet/>
      <dgm:spPr/>
      <dgm:t>
        <a:bodyPr/>
        <a:lstStyle/>
        <a:p>
          <a:endParaRPr lang="en-GB"/>
        </a:p>
      </dgm:t>
    </dgm:pt>
    <dgm:pt modelId="{97E464E2-B7F5-4898-9756-C42755991B81}" type="sibTrans" cxnId="{AA21BC05-3FCA-4DD6-8BC6-6087F540D6E5}">
      <dgm:prSet/>
      <dgm:spPr/>
      <dgm:t>
        <a:bodyPr/>
        <a:lstStyle/>
        <a:p>
          <a:endParaRPr lang="en-GB"/>
        </a:p>
      </dgm:t>
    </dgm:pt>
    <dgm:pt modelId="{6D08768C-5A5F-480F-8A86-2A7E1C26ED4D}">
      <dgm:prSet/>
      <dgm:spPr/>
      <dgm:t>
        <a:bodyPr/>
        <a:lstStyle/>
        <a:p>
          <a:r>
            <a:rPr lang="en-GB" b="0" i="0" baseline="0" dirty="0"/>
            <a:t>Can borrow and invest for the following purposes:</a:t>
          </a:r>
          <a:endParaRPr lang="en-GB" dirty="0"/>
        </a:p>
      </dgm:t>
    </dgm:pt>
    <dgm:pt modelId="{07FFF519-A9E3-4172-A9BA-CF467D590DF0}" type="parTrans" cxnId="{68893C7C-DA39-4013-A220-66AC5349B447}">
      <dgm:prSet/>
      <dgm:spPr/>
      <dgm:t>
        <a:bodyPr/>
        <a:lstStyle/>
        <a:p>
          <a:endParaRPr lang="en-GB"/>
        </a:p>
      </dgm:t>
    </dgm:pt>
    <dgm:pt modelId="{317A9006-63E6-4919-A5AA-F69AD74C463A}" type="sibTrans" cxnId="{68893C7C-DA39-4013-A220-66AC5349B447}">
      <dgm:prSet/>
      <dgm:spPr/>
      <dgm:t>
        <a:bodyPr/>
        <a:lstStyle/>
        <a:p>
          <a:endParaRPr lang="en-GB"/>
        </a:p>
      </dgm:t>
    </dgm:pt>
    <dgm:pt modelId="{FE516120-7BF9-48F7-BB6A-D660750E08BE}">
      <dgm:prSet/>
      <dgm:spPr/>
      <dgm:t>
        <a:bodyPr/>
        <a:lstStyle/>
        <a:p>
          <a:r>
            <a:rPr lang="en-GB"/>
            <a:t>Any function of the authority</a:t>
          </a:r>
        </a:p>
      </dgm:t>
    </dgm:pt>
    <dgm:pt modelId="{D0ABB424-B6EA-4B32-A35A-D1383CD03843}" type="parTrans" cxnId="{08AA0156-AF83-4027-ACBF-D0EA2795760B}">
      <dgm:prSet/>
      <dgm:spPr/>
      <dgm:t>
        <a:bodyPr/>
        <a:lstStyle/>
        <a:p>
          <a:endParaRPr lang="en-GB"/>
        </a:p>
      </dgm:t>
    </dgm:pt>
    <dgm:pt modelId="{04181A28-73B1-4852-AAC6-B789FB8190ED}" type="sibTrans" cxnId="{08AA0156-AF83-4027-ACBF-D0EA2795760B}">
      <dgm:prSet/>
      <dgm:spPr/>
      <dgm:t>
        <a:bodyPr/>
        <a:lstStyle/>
        <a:p>
          <a:endParaRPr lang="en-GB"/>
        </a:p>
      </dgm:t>
    </dgm:pt>
    <dgm:pt modelId="{C60E3A6D-8C84-48DD-B8B9-3F78E917FD2C}">
      <dgm:prSet/>
      <dgm:spPr/>
      <dgm:t>
        <a:bodyPr/>
        <a:lstStyle/>
        <a:p>
          <a:r>
            <a:rPr lang="en-GB"/>
            <a:t>Prudent management of their financial affairs</a:t>
          </a:r>
        </a:p>
      </dgm:t>
    </dgm:pt>
    <dgm:pt modelId="{8AB6C14F-E5C1-4653-AAF4-989507BC0262}" type="parTrans" cxnId="{A4055732-22B1-40D4-926A-018DDF591A5E}">
      <dgm:prSet/>
      <dgm:spPr/>
      <dgm:t>
        <a:bodyPr/>
        <a:lstStyle/>
        <a:p>
          <a:endParaRPr lang="en-GB"/>
        </a:p>
      </dgm:t>
    </dgm:pt>
    <dgm:pt modelId="{DBFDCED4-83F4-4F41-9B02-195863BE79DA}" type="sibTrans" cxnId="{A4055732-22B1-40D4-926A-018DDF591A5E}">
      <dgm:prSet/>
      <dgm:spPr/>
      <dgm:t>
        <a:bodyPr/>
        <a:lstStyle/>
        <a:p>
          <a:endParaRPr lang="en-GB"/>
        </a:p>
      </dgm:t>
    </dgm:pt>
    <dgm:pt modelId="{D87F11F3-2A99-4F98-9A28-7742A7831A88}">
      <dgm:prSet/>
      <dgm:spPr/>
      <dgm:t>
        <a:bodyPr/>
        <a:lstStyle/>
        <a:p>
          <a:r>
            <a:rPr lang="en-GB" b="0" i="0" baseline="0" dirty="0"/>
            <a:t>Legitimate examples of prudent borrowing:</a:t>
          </a:r>
          <a:endParaRPr lang="en-GB" dirty="0"/>
        </a:p>
      </dgm:t>
    </dgm:pt>
    <dgm:pt modelId="{34CCCB8A-112D-4A63-AB47-42E9F1C828B9}" type="parTrans" cxnId="{410006D3-BE70-4F30-A04B-30A305D5E3D6}">
      <dgm:prSet/>
      <dgm:spPr/>
      <dgm:t>
        <a:bodyPr/>
        <a:lstStyle/>
        <a:p>
          <a:endParaRPr lang="en-GB"/>
        </a:p>
      </dgm:t>
    </dgm:pt>
    <dgm:pt modelId="{C05FA05F-D261-49A0-8C3D-B22F89D443C5}" type="sibTrans" cxnId="{410006D3-BE70-4F30-A04B-30A305D5E3D6}">
      <dgm:prSet/>
      <dgm:spPr/>
      <dgm:t>
        <a:bodyPr/>
        <a:lstStyle/>
        <a:p>
          <a:endParaRPr lang="en-GB"/>
        </a:p>
      </dgm:t>
    </dgm:pt>
    <dgm:pt modelId="{AF440B6A-C8BE-4E53-90DB-A990C324D50B}">
      <dgm:prSet/>
      <dgm:spPr/>
      <dgm:t>
        <a:bodyPr/>
        <a:lstStyle/>
        <a:p>
          <a:r>
            <a:rPr lang="en-GB"/>
            <a:t>Financing capital expenditure</a:t>
          </a:r>
        </a:p>
      </dgm:t>
    </dgm:pt>
    <dgm:pt modelId="{1C1EED41-A968-4AE6-AE71-FDC694C0B289}" type="parTrans" cxnId="{1F794288-F70F-418A-8E28-585F1FFEAC9B}">
      <dgm:prSet/>
      <dgm:spPr/>
      <dgm:t>
        <a:bodyPr/>
        <a:lstStyle/>
        <a:p>
          <a:endParaRPr lang="en-GB"/>
        </a:p>
      </dgm:t>
    </dgm:pt>
    <dgm:pt modelId="{95076322-4DEB-45EE-B874-49516B88673F}" type="sibTrans" cxnId="{1F794288-F70F-418A-8E28-585F1FFEAC9B}">
      <dgm:prSet/>
      <dgm:spPr/>
      <dgm:t>
        <a:bodyPr/>
        <a:lstStyle/>
        <a:p>
          <a:endParaRPr lang="en-GB"/>
        </a:p>
      </dgm:t>
    </dgm:pt>
    <dgm:pt modelId="{E2C1D098-0D38-4796-AC3D-B9EE5E824736}">
      <dgm:prSet/>
      <dgm:spPr/>
      <dgm:t>
        <a:bodyPr/>
        <a:lstStyle/>
        <a:p>
          <a:r>
            <a:rPr lang="en-GB"/>
            <a:t>Management of cash flow</a:t>
          </a:r>
        </a:p>
      </dgm:t>
    </dgm:pt>
    <dgm:pt modelId="{EC32E554-E7AE-4F3F-9CB0-E1C37B75ED66}" type="parTrans" cxnId="{E721D80E-B465-470F-B505-4DCDD230BAE9}">
      <dgm:prSet/>
      <dgm:spPr/>
      <dgm:t>
        <a:bodyPr/>
        <a:lstStyle/>
        <a:p>
          <a:endParaRPr lang="en-GB"/>
        </a:p>
      </dgm:t>
    </dgm:pt>
    <dgm:pt modelId="{47CC6953-452B-4B19-AFB2-71D51E2E0599}" type="sibTrans" cxnId="{E721D80E-B465-470F-B505-4DCDD230BAE9}">
      <dgm:prSet/>
      <dgm:spPr/>
      <dgm:t>
        <a:bodyPr/>
        <a:lstStyle/>
        <a:p>
          <a:endParaRPr lang="en-GB"/>
        </a:p>
      </dgm:t>
    </dgm:pt>
    <dgm:pt modelId="{530B4508-6DB1-4D2F-86CE-A60E63620635}">
      <dgm:prSet/>
      <dgm:spPr/>
      <dgm:t>
        <a:bodyPr/>
        <a:lstStyle/>
        <a:p>
          <a:r>
            <a:rPr lang="en-GB"/>
            <a:t>Securing affordability</a:t>
          </a:r>
        </a:p>
      </dgm:t>
    </dgm:pt>
    <dgm:pt modelId="{21070EF1-4746-4E42-BE00-F926B36C6698}" type="parTrans" cxnId="{B609E201-3476-46AE-ABF0-CEF760317363}">
      <dgm:prSet/>
      <dgm:spPr/>
      <dgm:t>
        <a:bodyPr/>
        <a:lstStyle/>
        <a:p>
          <a:endParaRPr lang="en-GB"/>
        </a:p>
      </dgm:t>
    </dgm:pt>
    <dgm:pt modelId="{D94EC367-B6FA-40CC-8AA5-BDAAB64306B4}" type="sibTrans" cxnId="{B609E201-3476-46AE-ABF0-CEF760317363}">
      <dgm:prSet/>
      <dgm:spPr/>
      <dgm:t>
        <a:bodyPr/>
        <a:lstStyle/>
        <a:p>
          <a:endParaRPr lang="en-GB"/>
        </a:p>
      </dgm:t>
    </dgm:pt>
    <dgm:pt modelId="{B6396EB6-67D8-4B87-8596-977EE13F7FA3}">
      <dgm:prSet/>
      <dgm:spPr/>
      <dgm:t>
        <a:bodyPr/>
        <a:lstStyle/>
        <a:p>
          <a:r>
            <a:rPr lang="en-GB"/>
            <a:t>Refinancing current borrowing</a:t>
          </a:r>
        </a:p>
      </dgm:t>
    </dgm:pt>
    <dgm:pt modelId="{C2641B7A-CB59-4EEE-827C-F185B547466F}" type="parTrans" cxnId="{00A39F68-987A-4539-829A-7F17686B1452}">
      <dgm:prSet/>
      <dgm:spPr/>
      <dgm:t>
        <a:bodyPr/>
        <a:lstStyle/>
        <a:p>
          <a:endParaRPr lang="en-GB"/>
        </a:p>
      </dgm:t>
    </dgm:pt>
    <dgm:pt modelId="{BD6F6AAC-7156-4D46-BF5C-AA4781332DD9}" type="sibTrans" cxnId="{00A39F68-987A-4539-829A-7F17686B1452}">
      <dgm:prSet/>
      <dgm:spPr/>
      <dgm:t>
        <a:bodyPr/>
        <a:lstStyle/>
        <a:p>
          <a:endParaRPr lang="en-GB"/>
        </a:p>
      </dgm:t>
    </dgm:pt>
    <dgm:pt modelId="{54B1C0E3-DBAF-459A-B7BB-1DD6B461A020}" type="pres">
      <dgm:prSet presAssocID="{96EC6C57-EFB6-45BD-8799-6CD3801E397B}" presName="Name0" presStyleCnt="0">
        <dgm:presLayoutVars>
          <dgm:dir/>
          <dgm:animLvl val="lvl"/>
          <dgm:resizeHandles val="exact"/>
        </dgm:presLayoutVars>
      </dgm:prSet>
      <dgm:spPr/>
    </dgm:pt>
    <dgm:pt modelId="{8D46D06C-3E5D-410E-8ADE-EF6AA24E1BC5}" type="pres">
      <dgm:prSet presAssocID="{182FB133-EBDC-4E75-9A93-BECC3986302F}" presName="linNode" presStyleCnt="0"/>
      <dgm:spPr/>
    </dgm:pt>
    <dgm:pt modelId="{E81B0BE2-1EE3-46B7-9623-5504D74E4F5E}" type="pres">
      <dgm:prSet presAssocID="{182FB133-EBDC-4E75-9A93-BECC3986302F}" presName="parentText" presStyleLbl="node1" presStyleIdx="0" presStyleCnt="3">
        <dgm:presLayoutVars>
          <dgm:chMax val="1"/>
          <dgm:bulletEnabled val="1"/>
        </dgm:presLayoutVars>
      </dgm:prSet>
      <dgm:spPr/>
    </dgm:pt>
    <dgm:pt modelId="{B964BE38-4F88-46BE-B94B-7C69941E90FB}" type="pres">
      <dgm:prSet presAssocID="{182FB133-EBDC-4E75-9A93-BECC3986302F}" presName="descendantText" presStyleLbl="alignAccFollowNode1" presStyleIdx="0" presStyleCnt="3">
        <dgm:presLayoutVars>
          <dgm:bulletEnabled val="1"/>
        </dgm:presLayoutVars>
      </dgm:prSet>
      <dgm:spPr/>
    </dgm:pt>
    <dgm:pt modelId="{9773DEFF-9C76-456A-A340-185BDACF26F7}" type="pres">
      <dgm:prSet presAssocID="{CD674466-FC75-4D17-9F73-FD1DF54A2BD8}" presName="sp" presStyleCnt="0"/>
      <dgm:spPr/>
    </dgm:pt>
    <dgm:pt modelId="{76977DA1-8228-4235-B653-05B5B35DA479}" type="pres">
      <dgm:prSet presAssocID="{6D08768C-5A5F-480F-8A86-2A7E1C26ED4D}" presName="linNode" presStyleCnt="0"/>
      <dgm:spPr/>
    </dgm:pt>
    <dgm:pt modelId="{C24B1677-A71C-4065-9B7E-94A18A48420D}" type="pres">
      <dgm:prSet presAssocID="{6D08768C-5A5F-480F-8A86-2A7E1C26ED4D}" presName="parentText" presStyleLbl="node1" presStyleIdx="1" presStyleCnt="3">
        <dgm:presLayoutVars>
          <dgm:chMax val="1"/>
          <dgm:bulletEnabled val="1"/>
        </dgm:presLayoutVars>
      </dgm:prSet>
      <dgm:spPr/>
    </dgm:pt>
    <dgm:pt modelId="{94C1F3E0-79D9-4B8D-801C-7B1BC9D575F4}" type="pres">
      <dgm:prSet presAssocID="{6D08768C-5A5F-480F-8A86-2A7E1C26ED4D}" presName="descendantText" presStyleLbl="alignAccFollowNode1" presStyleIdx="1" presStyleCnt="3">
        <dgm:presLayoutVars>
          <dgm:bulletEnabled val="1"/>
        </dgm:presLayoutVars>
      </dgm:prSet>
      <dgm:spPr/>
    </dgm:pt>
    <dgm:pt modelId="{F1CA887B-E32F-4E27-86F5-8FEB06FE1E80}" type="pres">
      <dgm:prSet presAssocID="{317A9006-63E6-4919-A5AA-F69AD74C463A}" presName="sp" presStyleCnt="0"/>
      <dgm:spPr/>
    </dgm:pt>
    <dgm:pt modelId="{19A71DC1-EDC9-433E-A45D-3A9C34DA6613}" type="pres">
      <dgm:prSet presAssocID="{D87F11F3-2A99-4F98-9A28-7742A7831A88}" presName="linNode" presStyleCnt="0"/>
      <dgm:spPr/>
    </dgm:pt>
    <dgm:pt modelId="{200D319B-DC30-44F6-BEF8-AA93BDBB7B3F}" type="pres">
      <dgm:prSet presAssocID="{D87F11F3-2A99-4F98-9A28-7742A7831A88}" presName="parentText" presStyleLbl="node1" presStyleIdx="2" presStyleCnt="3">
        <dgm:presLayoutVars>
          <dgm:chMax val="1"/>
          <dgm:bulletEnabled val="1"/>
        </dgm:presLayoutVars>
      </dgm:prSet>
      <dgm:spPr/>
    </dgm:pt>
    <dgm:pt modelId="{B31A1F1D-D331-4684-8074-D4A31C03515D}" type="pres">
      <dgm:prSet presAssocID="{D87F11F3-2A99-4F98-9A28-7742A7831A88}" presName="descendantText" presStyleLbl="alignAccFollowNode1" presStyleIdx="2" presStyleCnt="3">
        <dgm:presLayoutVars>
          <dgm:bulletEnabled val="1"/>
        </dgm:presLayoutVars>
      </dgm:prSet>
      <dgm:spPr/>
    </dgm:pt>
  </dgm:ptLst>
  <dgm:cxnLst>
    <dgm:cxn modelId="{B609E201-3476-46AE-ABF0-CEF760317363}" srcId="{D87F11F3-2A99-4F98-9A28-7742A7831A88}" destId="{530B4508-6DB1-4D2F-86CE-A60E63620635}" srcOrd="2" destOrd="0" parTransId="{21070EF1-4746-4E42-BE00-F926B36C6698}" sibTransId="{D94EC367-B6FA-40CC-8AA5-BDAAB64306B4}"/>
    <dgm:cxn modelId="{6AA48F02-5210-41BD-8395-A0A36F86DAEB}" type="presOf" srcId="{530B4508-6DB1-4D2F-86CE-A60E63620635}" destId="{B31A1F1D-D331-4684-8074-D4A31C03515D}" srcOrd="0" destOrd="2" presId="urn:microsoft.com/office/officeart/2005/8/layout/vList5"/>
    <dgm:cxn modelId="{AA21BC05-3FCA-4DD6-8BC6-6087F540D6E5}" srcId="{182FB133-EBDC-4E75-9A93-BECC3986302F}" destId="{9ECA006D-5A25-4D76-B0B9-DA8A531B8212}" srcOrd="2" destOrd="0" parTransId="{584C286D-BA3E-4CD8-986A-78646746A0C4}" sibTransId="{97E464E2-B7F5-4898-9756-C42755991B81}"/>
    <dgm:cxn modelId="{B66D3D0A-15B2-4830-94EF-2875438956D9}" srcId="{182FB133-EBDC-4E75-9A93-BECC3986302F}" destId="{F7E1F696-D60D-464A-98A7-BEDEAE2A2C5D}" srcOrd="1" destOrd="0" parTransId="{1288BDB4-4EFF-4227-B567-7D314D460D82}" sibTransId="{BB4BB579-7746-4354-8A43-B97C1219BD02}"/>
    <dgm:cxn modelId="{E721D80E-B465-470F-B505-4DCDD230BAE9}" srcId="{D87F11F3-2A99-4F98-9A28-7742A7831A88}" destId="{E2C1D098-0D38-4796-AC3D-B9EE5E824736}" srcOrd="1" destOrd="0" parTransId="{EC32E554-E7AE-4F3F-9CB0-E1C37B75ED66}" sibTransId="{47CC6953-452B-4B19-AFB2-71D51E2E0599}"/>
    <dgm:cxn modelId="{B7362216-B3AE-4500-9135-E79911BAB370}" type="presOf" srcId="{C60E3A6D-8C84-48DD-B8B9-3F78E917FD2C}" destId="{94C1F3E0-79D9-4B8D-801C-7B1BC9D575F4}" srcOrd="0" destOrd="1" presId="urn:microsoft.com/office/officeart/2005/8/layout/vList5"/>
    <dgm:cxn modelId="{27BDF016-AECB-49ED-AF4D-C3A2579A34B3}" srcId="{182FB133-EBDC-4E75-9A93-BECC3986302F}" destId="{084C5101-42B9-45AE-BD38-8690757ADDCC}" srcOrd="0" destOrd="0" parTransId="{3909EBD6-BBB0-45B6-85A4-DD0035DBE435}" sibTransId="{CB75B1FB-5F36-4781-BE32-19D00CCB45A6}"/>
    <dgm:cxn modelId="{F35D401B-D794-4703-A711-9A4166741CEB}" type="presOf" srcId="{084C5101-42B9-45AE-BD38-8690757ADDCC}" destId="{B964BE38-4F88-46BE-B94B-7C69941E90FB}" srcOrd="0" destOrd="0" presId="urn:microsoft.com/office/officeart/2005/8/layout/vList5"/>
    <dgm:cxn modelId="{C1C48331-F619-44CD-A324-9F9664231537}" type="presOf" srcId="{F7E1F696-D60D-464A-98A7-BEDEAE2A2C5D}" destId="{B964BE38-4F88-46BE-B94B-7C69941E90FB}" srcOrd="0" destOrd="1" presId="urn:microsoft.com/office/officeart/2005/8/layout/vList5"/>
    <dgm:cxn modelId="{A4055732-22B1-40D4-926A-018DDF591A5E}" srcId="{6D08768C-5A5F-480F-8A86-2A7E1C26ED4D}" destId="{C60E3A6D-8C84-48DD-B8B9-3F78E917FD2C}" srcOrd="1" destOrd="0" parTransId="{8AB6C14F-E5C1-4653-AAF4-989507BC0262}" sibTransId="{DBFDCED4-83F4-4F41-9B02-195863BE79DA}"/>
    <dgm:cxn modelId="{414F0D3A-F44F-4C61-BA12-07CACEA83E1D}" type="presOf" srcId="{E2C1D098-0D38-4796-AC3D-B9EE5E824736}" destId="{B31A1F1D-D331-4684-8074-D4A31C03515D}" srcOrd="0" destOrd="1" presId="urn:microsoft.com/office/officeart/2005/8/layout/vList5"/>
    <dgm:cxn modelId="{B8206C40-9FD1-4D42-AAA5-9DA1C1D1B55E}" type="presOf" srcId="{B6396EB6-67D8-4B87-8596-977EE13F7FA3}" destId="{B31A1F1D-D331-4684-8074-D4A31C03515D}" srcOrd="0" destOrd="3" presId="urn:microsoft.com/office/officeart/2005/8/layout/vList5"/>
    <dgm:cxn modelId="{68F83667-E809-427E-BBB4-6539D36CD637}" srcId="{96EC6C57-EFB6-45BD-8799-6CD3801E397B}" destId="{182FB133-EBDC-4E75-9A93-BECC3986302F}" srcOrd="0" destOrd="0" parTransId="{8EC44B70-2A16-47EB-ABB5-1B8C1EA8E411}" sibTransId="{CD674466-FC75-4D17-9F73-FD1DF54A2BD8}"/>
    <dgm:cxn modelId="{00A39F68-987A-4539-829A-7F17686B1452}" srcId="{D87F11F3-2A99-4F98-9A28-7742A7831A88}" destId="{B6396EB6-67D8-4B87-8596-977EE13F7FA3}" srcOrd="3" destOrd="0" parTransId="{C2641B7A-CB59-4EEE-827C-F185B547466F}" sibTransId="{BD6F6AAC-7156-4D46-BF5C-AA4781332DD9}"/>
    <dgm:cxn modelId="{439CF56E-0B3E-4422-87CC-D4AA27141DB5}" type="presOf" srcId="{6D08768C-5A5F-480F-8A86-2A7E1C26ED4D}" destId="{C24B1677-A71C-4065-9B7E-94A18A48420D}" srcOrd="0" destOrd="0" presId="urn:microsoft.com/office/officeart/2005/8/layout/vList5"/>
    <dgm:cxn modelId="{08AA0156-AF83-4027-ACBF-D0EA2795760B}" srcId="{6D08768C-5A5F-480F-8A86-2A7E1C26ED4D}" destId="{FE516120-7BF9-48F7-BB6A-D660750E08BE}" srcOrd="0" destOrd="0" parTransId="{D0ABB424-B6EA-4B32-A35A-D1383CD03843}" sibTransId="{04181A28-73B1-4852-AAC6-B789FB8190ED}"/>
    <dgm:cxn modelId="{3ACA8D78-0218-4DC1-9105-094B340A57BE}" type="presOf" srcId="{182FB133-EBDC-4E75-9A93-BECC3986302F}" destId="{E81B0BE2-1EE3-46B7-9623-5504D74E4F5E}" srcOrd="0" destOrd="0" presId="urn:microsoft.com/office/officeart/2005/8/layout/vList5"/>
    <dgm:cxn modelId="{68893C7C-DA39-4013-A220-66AC5349B447}" srcId="{96EC6C57-EFB6-45BD-8799-6CD3801E397B}" destId="{6D08768C-5A5F-480F-8A86-2A7E1C26ED4D}" srcOrd="1" destOrd="0" parTransId="{07FFF519-A9E3-4172-A9BA-CF467D590DF0}" sibTransId="{317A9006-63E6-4919-A5AA-F69AD74C463A}"/>
    <dgm:cxn modelId="{1F794288-F70F-418A-8E28-585F1FFEAC9B}" srcId="{D87F11F3-2A99-4F98-9A28-7742A7831A88}" destId="{AF440B6A-C8BE-4E53-90DB-A990C324D50B}" srcOrd="0" destOrd="0" parTransId="{1C1EED41-A968-4AE6-AE71-FDC694C0B289}" sibTransId="{95076322-4DEB-45EE-B874-49516B88673F}"/>
    <dgm:cxn modelId="{AEE78199-88A3-4495-8A60-B6D5CC08D30F}" type="presOf" srcId="{D87F11F3-2A99-4F98-9A28-7742A7831A88}" destId="{200D319B-DC30-44F6-BEF8-AA93BDBB7B3F}" srcOrd="0" destOrd="0" presId="urn:microsoft.com/office/officeart/2005/8/layout/vList5"/>
    <dgm:cxn modelId="{90AC31A2-8FCB-400C-8339-12EC71000332}" type="presOf" srcId="{AF440B6A-C8BE-4E53-90DB-A990C324D50B}" destId="{B31A1F1D-D331-4684-8074-D4A31C03515D}" srcOrd="0" destOrd="0" presId="urn:microsoft.com/office/officeart/2005/8/layout/vList5"/>
    <dgm:cxn modelId="{B9FFACA2-F8C9-4C85-93D5-FD7FAD73BAED}" type="presOf" srcId="{FE516120-7BF9-48F7-BB6A-D660750E08BE}" destId="{94C1F3E0-79D9-4B8D-801C-7B1BC9D575F4}" srcOrd="0" destOrd="0" presId="urn:microsoft.com/office/officeart/2005/8/layout/vList5"/>
    <dgm:cxn modelId="{410006D3-BE70-4F30-A04B-30A305D5E3D6}" srcId="{96EC6C57-EFB6-45BD-8799-6CD3801E397B}" destId="{D87F11F3-2A99-4F98-9A28-7742A7831A88}" srcOrd="2" destOrd="0" parTransId="{34CCCB8A-112D-4A63-AB47-42E9F1C828B9}" sibTransId="{C05FA05F-D261-49A0-8C3D-B22F89D443C5}"/>
    <dgm:cxn modelId="{6205ACD9-E657-4AA2-B556-869A33191BE8}" type="presOf" srcId="{96EC6C57-EFB6-45BD-8799-6CD3801E397B}" destId="{54B1C0E3-DBAF-459A-B7BB-1DD6B461A020}" srcOrd="0" destOrd="0" presId="urn:microsoft.com/office/officeart/2005/8/layout/vList5"/>
    <dgm:cxn modelId="{8B366FE2-D8EE-453E-B861-4AD5C2807058}" type="presOf" srcId="{9ECA006D-5A25-4D76-B0B9-DA8A531B8212}" destId="{B964BE38-4F88-46BE-B94B-7C69941E90FB}" srcOrd="0" destOrd="2" presId="urn:microsoft.com/office/officeart/2005/8/layout/vList5"/>
    <dgm:cxn modelId="{2447E4AD-4717-475C-B00E-A6443AFC08FC}" type="presParOf" srcId="{54B1C0E3-DBAF-459A-B7BB-1DD6B461A020}" destId="{8D46D06C-3E5D-410E-8ADE-EF6AA24E1BC5}" srcOrd="0" destOrd="0" presId="urn:microsoft.com/office/officeart/2005/8/layout/vList5"/>
    <dgm:cxn modelId="{E93A4E70-438A-46B7-92AD-0ADFF89E39C8}" type="presParOf" srcId="{8D46D06C-3E5D-410E-8ADE-EF6AA24E1BC5}" destId="{E81B0BE2-1EE3-46B7-9623-5504D74E4F5E}" srcOrd="0" destOrd="0" presId="urn:microsoft.com/office/officeart/2005/8/layout/vList5"/>
    <dgm:cxn modelId="{76EE1F5F-DEBB-4251-AB04-C758228CE24C}" type="presParOf" srcId="{8D46D06C-3E5D-410E-8ADE-EF6AA24E1BC5}" destId="{B964BE38-4F88-46BE-B94B-7C69941E90FB}" srcOrd="1" destOrd="0" presId="urn:microsoft.com/office/officeart/2005/8/layout/vList5"/>
    <dgm:cxn modelId="{647664DC-C92B-471A-A0D3-0534BBC38AA0}" type="presParOf" srcId="{54B1C0E3-DBAF-459A-B7BB-1DD6B461A020}" destId="{9773DEFF-9C76-456A-A340-185BDACF26F7}" srcOrd="1" destOrd="0" presId="urn:microsoft.com/office/officeart/2005/8/layout/vList5"/>
    <dgm:cxn modelId="{1B90A3DF-ACBF-45B7-A51F-63A2AEBD8603}" type="presParOf" srcId="{54B1C0E3-DBAF-459A-B7BB-1DD6B461A020}" destId="{76977DA1-8228-4235-B653-05B5B35DA479}" srcOrd="2" destOrd="0" presId="urn:microsoft.com/office/officeart/2005/8/layout/vList5"/>
    <dgm:cxn modelId="{33EC412A-62CE-4942-A3CC-DDAED7F6C2B0}" type="presParOf" srcId="{76977DA1-8228-4235-B653-05B5B35DA479}" destId="{C24B1677-A71C-4065-9B7E-94A18A48420D}" srcOrd="0" destOrd="0" presId="urn:microsoft.com/office/officeart/2005/8/layout/vList5"/>
    <dgm:cxn modelId="{FF9BBCB4-4656-476B-B972-D7B47BA72011}" type="presParOf" srcId="{76977DA1-8228-4235-B653-05B5B35DA479}" destId="{94C1F3E0-79D9-4B8D-801C-7B1BC9D575F4}" srcOrd="1" destOrd="0" presId="urn:microsoft.com/office/officeart/2005/8/layout/vList5"/>
    <dgm:cxn modelId="{A760D748-B394-4E96-9E57-8C34B12CFD16}" type="presParOf" srcId="{54B1C0E3-DBAF-459A-B7BB-1DD6B461A020}" destId="{F1CA887B-E32F-4E27-86F5-8FEB06FE1E80}" srcOrd="3" destOrd="0" presId="urn:microsoft.com/office/officeart/2005/8/layout/vList5"/>
    <dgm:cxn modelId="{7C45B9C6-D1DC-4BF3-9497-6C42FD24F7F9}" type="presParOf" srcId="{54B1C0E3-DBAF-459A-B7BB-1DD6B461A020}" destId="{19A71DC1-EDC9-433E-A45D-3A9C34DA6613}" srcOrd="4" destOrd="0" presId="urn:microsoft.com/office/officeart/2005/8/layout/vList5"/>
    <dgm:cxn modelId="{02F3543B-0C5B-48B8-9097-BEC18C7A6592}" type="presParOf" srcId="{19A71DC1-EDC9-433E-A45D-3A9C34DA6613}" destId="{200D319B-DC30-44F6-BEF8-AA93BDBB7B3F}" srcOrd="0" destOrd="0" presId="urn:microsoft.com/office/officeart/2005/8/layout/vList5"/>
    <dgm:cxn modelId="{99D12456-EBDB-4D68-B538-5DA4064402C2}" type="presParOf" srcId="{19A71DC1-EDC9-433E-A45D-3A9C34DA6613}" destId="{B31A1F1D-D331-4684-8074-D4A31C03515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AD7D65-AFEB-4121-A271-CF5EAC8D9512}" type="doc">
      <dgm:prSet loTypeId="urn:microsoft.com/office/officeart/2005/8/layout/vList5" loCatId="list" qsTypeId="urn:microsoft.com/office/officeart/2005/8/quickstyle/simple1" qsCatId="simple" csTypeId="urn:microsoft.com/office/officeart/2005/8/colors/accent4_2" csCatId="accent4" phldr="1"/>
      <dgm:spPr/>
      <dgm:t>
        <a:bodyPr/>
        <a:lstStyle/>
        <a:p>
          <a:endParaRPr lang="en-GB"/>
        </a:p>
      </dgm:t>
    </dgm:pt>
    <dgm:pt modelId="{66A2532C-C04E-46E1-8E82-850606501778}">
      <dgm:prSet/>
      <dgm:spPr/>
      <dgm:t>
        <a:bodyPr/>
        <a:lstStyle/>
        <a:p>
          <a:r>
            <a:rPr lang="en-GB" b="0" i="0" baseline="0" dirty="0"/>
            <a:t>An authority must not borrow to invest primarily for financial return</a:t>
          </a:r>
          <a:endParaRPr lang="en-GB" dirty="0"/>
        </a:p>
      </dgm:t>
    </dgm:pt>
    <dgm:pt modelId="{3ACB8A8D-75C3-466B-8D81-F48AC5CCACDC}" type="parTrans" cxnId="{C080A06E-5C53-48A5-974E-0228165090F5}">
      <dgm:prSet/>
      <dgm:spPr/>
      <dgm:t>
        <a:bodyPr/>
        <a:lstStyle/>
        <a:p>
          <a:endParaRPr lang="en-GB"/>
        </a:p>
      </dgm:t>
    </dgm:pt>
    <dgm:pt modelId="{45CDB29B-BD0B-4D57-AC4D-297754FC9799}" type="sibTrans" cxnId="{C080A06E-5C53-48A5-974E-0228165090F5}">
      <dgm:prSet/>
      <dgm:spPr/>
      <dgm:t>
        <a:bodyPr/>
        <a:lstStyle/>
        <a:p>
          <a:endParaRPr lang="en-GB"/>
        </a:p>
      </dgm:t>
    </dgm:pt>
    <dgm:pt modelId="{0A325165-1808-44CA-A970-AEE5BA9D1D00}">
      <dgm:prSet/>
      <dgm:spPr/>
      <dgm:t>
        <a:bodyPr/>
        <a:lstStyle/>
        <a:p>
          <a:r>
            <a:rPr lang="en-GB"/>
            <a:t>Access to PWLB is dependent on CFO certifying Capital Spending plans do not include investing primarily for yield</a:t>
          </a:r>
        </a:p>
      </dgm:t>
    </dgm:pt>
    <dgm:pt modelId="{E917C731-86F7-4191-A71C-01DBA1B780C4}" type="parTrans" cxnId="{D9679868-7DED-4AAF-89F8-4BB7F230AA34}">
      <dgm:prSet/>
      <dgm:spPr/>
      <dgm:t>
        <a:bodyPr/>
        <a:lstStyle/>
        <a:p>
          <a:endParaRPr lang="en-GB"/>
        </a:p>
      </dgm:t>
    </dgm:pt>
    <dgm:pt modelId="{93F970AE-38D9-4178-B5BB-E27C79BF5195}" type="sibTrans" cxnId="{D9679868-7DED-4AAF-89F8-4BB7F230AA34}">
      <dgm:prSet/>
      <dgm:spPr/>
      <dgm:t>
        <a:bodyPr/>
        <a:lstStyle/>
        <a:p>
          <a:endParaRPr lang="en-GB"/>
        </a:p>
      </dgm:t>
    </dgm:pt>
    <dgm:pt modelId="{1E8AF2D9-EA45-4E45-9ED1-3DB5C80120A7}">
      <dgm:prSet/>
      <dgm:spPr/>
      <dgm:t>
        <a:bodyPr/>
        <a:lstStyle/>
        <a:p>
          <a:r>
            <a:rPr lang="en-GB"/>
            <a:t>Access to the PWLB is important</a:t>
          </a:r>
        </a:p>
      </dgm:t>
    </dgm:pt>
    <dgm:pt modelId="{238CBA2C-BFD1-464B-B317-7B77A480040D}" type="parTrans" cxnId="{2DF4B4B2-FED5-4679-8404-BEC933F8D92A}">
      <dgm:prSet/>
      <dgm:spPr/>
      <dgm:t>
        <a:bodyPr/>
        <a:lstStyle/>
        <a:p>
          <a:endParaRPr lang="en-GB"/>
        </a:p>
      </dgm:t>
    </dgm:pt>
    <dgm:pt modelId="{943A26CD-2861-4EE1-B34B-4A546FA794ED}" type="sibTrans" cxnId="{2DF4B4B2-FED5-4679-8404-BEC933F8D92A}">
      <dgm:prSet/>
      <dgm:spPr/>
      <dgm:t>
        <a:bodyPr/>
        <a:lstStyle/>
        <a:p>
          <a:endParaRPr lang="en-GB"/>
        </a:p>
      </dgm:t>
    </dgm:pt>
    <dgm:pt modelId="{D5314F2C-8855-4F98-8F2F-3D949364E45D}">
      <dgm:prSet/>
      <dgm:spPr/>
      <dgm:t>
        <a:bodyPr/>
        <a:lstStyle/>
        <a:p>
          <a:r>
            <a:rPr lang="en-GB"/>
            <a:t>Leveraged investment always increases downside risks,</a:t>
          </a:r>
        </a:p>
      </dgm:t>
    </dgm:pt>
    <dgm:pt modelId="{E3D287AC-1454-46B4-B1C6-703F69492BC3}" type="parTrans" cxnId="{355C6A22-4994-4773-9096-073B2CE20649}">
      <dgm:prSet/>
      <dgm:spPr/>
      <dgm:t>
        <a:bodyPr/>
        <a:lstStyle/>
        <a:p>
          <a:endParaRPr lang="en-GB"/>
        </a:p>
      </dgm:t>
    </dgm:pt>
    <dgm:pt modelId="{9E3C152E-5C7B-4A33-8E8F-8843FAEB7875}" type="sibTrans" cxnId="{355C6A22-4994-4773-9096-073B2CE20649}">
      <dgm:prSet/>
      <dgm:spPr/>
      <dgm:t>
        <a:bodyPr/>
        <a:lstStyle/>
        <a:p>
          <a:endParaRPr lang="en-GB"/>
        </a:p>
      </dgm:t>
    </dgm:pt>
    <dgm:pt modelId="{93E3CBFB-CFA0-45AF-9B89-FB72F651D526}">
      <dgm:prSet/>
      <dgm:spPr/>
      <dgm:t>
        <a:bodyPr/>
        <a:lstStyle/>
        <a:p>
          <a:r>
            <a:rPr lang="en-GB" b="0" i="0" baseline="0"/>
            <a:t>Authorities with existing commercial investments </a:t>
          </a:r>
          <a:r>
            <a:rPr lang="en-GB" b="1" i="0" baseline="0"/>
            <a:t>not</a:t>
          </a:r>
          <a:r>
            <a:rPr lang="en-GB" b="0" i="0" baseline="0"/>
            <a:t> required to sell.</a:t>
          </a:r>
          <a:endParaRPr lang="en-GB"/>
        </a:p>
      </dgm:t>
    </dgm:pt>
    <dgm:pt modelId="{F4A189DA-C3AB-4356-AC3A-617DC392F13E}" type="parTrans" cxnId="{7B32BC8E-A19C-4019-B255-84DA2020FF82}">
      <dgm:prSet/>
      <dgm:spPr/>
      <dgm:t>
        <a:bodyPr/>
        <a:lstStyle/>
        <a:p>
          <a:endParaRPr lang="en-GB"/>
        </a:p>
      </dgm:t>
    </dgm:pt>
    <dgm:pt modelId="{197C4B13-E858-4576-BF07-DB58135E31FB}" type="sibTrans" cxnId="{7B32BC8E-A19C-4019-B255-84DA2020FF82}">
      <dgm:prSet/>
      <dgm:spPr/>
      <dgm:t>
        <a:bodyPr/>
        <a:lstStyle/>
        <a:p>
          <a:endParaRPr lang="en-GB"/>
        </a:p>
      </dgm:t>
    </dgm:pt>
    <dgm:pt modelId="{FD8166E7-4F34-4E65-81C8-B481BB962A13}">
      <dgm:prSet/>
      <dgm:spPr/>
      <dgm:t>
        <a:bodyPr/>
        <a:lstStyle/>
        <a:p>
          <a:r>
            <a:rPr lang="en-GB"/>
            <a:t>May want to consider options for exiting if future plans to borrow.</a:t>
          </a:r>
        </a:p>
      </dgm:t>
    </dgm:pt>
    <dgm:pt modelId="{B50B6404-C7A4-4B76-97A2-2E206BEA4070}" type="parTrans" cxnId="{32DFE7DF-C57E-4DA1-A3A7-5946C22B1E94}">
      <dgm:prSet/>
      <dgm:spPr/>
      <dgm:t>
        <a:bodyPr/>
        <a:lstStyle/>
        <a:p>
          <a:endParaRPr lang="en-GB"/>
        </a:p>
      </dgm:t>
    </dgm:pt>
    <dgm:pt modelId="{82494B47-56C9-4CB2-BED1-15B02ACBE59B}" type="sibTrans" cxnId="{32DFE7DF-C57E-4DA1-A3A7-5946C22B1E94}">
      <dgm:prSet/>
      <dgm:spPr/>
      <dgm:t>
        <a:bodyPr/>
        <a:lstStyle/>
        <a:p>
          <a:endParaRPr lang="en-GB"/>
        </a:p>
      </dgm:t>
    </dgm:pt>
    <dgm:pt modelId="{4D448337-39EA-4320-B33E-4A9DF5BD1705}">
      <dgm:prSet/>
      <dgm:spPr/>
      <dgm:t>
        <a:bodyPr/>
        <a:lstStyle/>
        <a:p>
          <a:r>
            <a:rPr lang="en-GB" dirty="0"/>
            <a:t>Should not take new borrowing if Commercial investments can be</a:t>
          </a:r>
          <a:r>
            <a:rPr lang="en-GB" b="1" dirty="0"/>
            <a:t> reasonably </a:t>
          </a:r>
          <a:r>
            <a:rPr lang="en-GB" dirty="0"/>
            <a:t>realised.</a:t>
          </a:r>
        </a:p>
      </dgm:t>
    </dgm:pt>
    <dgm:pt modelId="{ECCF9582-EEE9-4615-BD93-E6F2E6FDADB8}" type="parTrans" cxnId="{13B80A99-E017-457D-9C9D-9CEB8CDE166F}">
      <dgm:prSet/>
      <dgm:spPr/>
      <dgm:t>
        <a:bodyPr/>
        <a:lstStyle/>
        <a:p>
          <a:endParaRPr lang="en-GB"/>
        </a:p>
      </dgm:t>
    </dgm:pt>
    <dgm:pt modelId="{A2D5D72A-F19F-4DD3-9CCF-BAB3195A0003}" type="sibTrans" cxnId="{13B80A99-E017-457D-9C9D-9CEB8CDE166F}">
      <dgm:prSet/>
      <dgm:spPr/>
      <dgm:t>
        <a:bodyPr/>
        <a:lstStyle/>
        <a:p>
          <a:endParaRPr lang="en-GB"/>
        </a:p>
      </dgm:t>
    </dgm:pt>
    <dgm:pt modelId="{3E084618-BCCB-4B6A-87F8-231C9EDD254F}">
      <dgm:prSet/>
      <dgm:spPr/>
      <dgm:t>
        <a:bodyPr/>
        <a:lstStyle/>
        <a:p>
          <a:r>
            <a:rPr lang="en-GB"/>
            <a:t>Can continue to improve and repair existing Commercial property.</a:t>
          </a:r>
        </a:p>
      </dgm:t>
    </dgm:pt>
    <dgm:pt modelId="{5C5FED0A-4141-4492-9394-7B91D647EB20}" type="parTrans" cxnId="{C3B18FC5-7143-418E-90BE-39B06991C2D0}">
      <dgm:prSet/>
      <dgm:spPr/>
      <dgm:t>
        <a:bodyPr/>
        <a:lstStyle/>
        <a:p>
          <a:endParaRPr lang="en-GB"/>
        </a:p>
      </dgm:t>
    </dgm:pt>
    <dgm:pt modelId="{93F4E607-DFAE-4F9A-A1F8-6AE3107DCB97}" type="sibTrans" cxnId="{C3B18FC5-7143-418E-90BE-39B06991C2D0}">
      <dgm:prSet/>
      <dgm:spPr/>
      <dgm:t>
        <a:bodyPr/>
        <a:lstStyle/>
        <a:p>
          <a:endParaRPr lang="en-GB"/>
        </a:p>
      </dgm:t>
    </dgm:pt>
    <dgm:pt modelId="{E3C2BE67-C642-4575-AB1C-215806BEC87D}" type="pres">
      <dgm:prSet presAssocID="{A1AD7D65-AFEB-4121-A271-CF5EAC8D9512}" presName="Name0" presStyleCnt="0">
        <dgm:presLayoutVars>
          <dgm:dir/>
          <dgm:animLvl val="lvl"/>
          <dgm:resizeHandles val="exact"/>
        </dgm:presLayoutVars>
      </dgm:prSet>
      <dgm:spPr/>
    </dgm:pt>
    <dgm:pt modelId="{B680A578-183E-4EAC-BBF0-E7050C7D5D52}" type="pres">
      <dgm:prSet presAssocID="{66A2532C-C04E-46E1-8E82-850606501778}" presName="linNode" presStyleCnt="0"/>
      <dgm:spPr/>
    </dgm:pt>
    <dgm:pt modelId="{71F39981-8BA4-426A-93DF-DF1A67843DD5}" type="pres">
      <dgm:prSet presAssocID="{66A2532C-C04E-46E1-8E82-850606501778}" presName="parentText" presStyleLbl="node1" presStyleIdx="0" presStyleCnt="2">
        <dgm:presLayoutVars>
          <dgm:chMax val="1"/>
          <dgm:bulletEnabled val="1"/>
        </dgm:presLayoutVars>
      </dgm:prSet>
      <dgm:spPr/>
    </dgm:pt>
    <dgm:pt modelId="{026226B4-8760-4899-A888-0515C94556A5}" type="pres">
      <dgm:prSet presAssocID="{66A2532C-C04E-46E1-8E82-850606501778}" presName="descendantText" presStyleLbl="alignAccFollowNode1" presStyleIdx="0" presStyleCnt="2">
        <dgm:presLayoutVars>
          <dgm:bulletEnabled val="1"/>
        </dgm:presLayoutVars>
      </dgm:prSet>
      <dgm:spPr/>
    </dgm:pt>
    <dgm:pt modelId="{137A7DE1-1CCE-4D3C-9105-BCC86A71F92F}" type="pres">
      <dgm:prSet presAssocID="{45CDB29B-BD0B-4D57-AC4D-297754FC9799}" presName="sp" presStyleCnt="0"/>
      <dgm:spPr/>
    </dgm:pt>
    <dgm:pt modelId="{246869E5-E084-4CA5-A175-1025EECD7841}" type="pres">
      <dgm:prSet presAssocID="{93E3CBFB-CFA0-45AF-9B89-FB72F651D526}" presName="linNode" presStyleCnt="0"/>
      <dgm:spPr/>
    </dgm:pt>
    <dgm:pt modelId="{080D8984-9FE2-4764-B138-DA3B1D27EAE2}" type="pres">
      <dgm:prSet presAssocID="{93E3CBFB-CFA0-45AF-9B89-FB72F651D526}" presName="parentText" presStyleLbl="node1" presStyleIdx="1" presStyleCnt="2">
        <dgm:presLayoutVars>
          <dgm:chMax val="1"/>
          <dgm:bulletEnabled val="1"/>
        </dgm:presLayoutVars>
      </dgm:prSet>
      <dgm:spPr/>
    </dgm:pt>
    <dgm:pt modelId="{51A6CD67-D3A6-47C1-8AEF-7D020DC4A3B6}" type="pres">
      <dgm:prSet presAssocID="{93E3CBFB-CFA0-45AF-9B89-FB72F651D526}" presName="descendantText" presStyleLbl="alignAccFollowNode1" presStyleIdx="1" presStyleCnt="2">
        <dgm:presLayoutVars>
          <dgm:bulletEnabled val="1"/>
        </dgm:presLayoutVars>
      </dgm:prSet>
      <dgm:spPr/>
    </dgm:pt>
  </dgm:ptLst>
  <dgm:cxnLst>
    <dgm:cxn modelId="{D930461F-49CC-45EF-B67D-A5C235F75435}" type="presOf" srcId="{A1AD7D65-AFEB-4121-A271-CF5EAC8D9512}" destId="{E3C2BE67-C642-4575-AB1C-215806BEC87D}" srcOrd="0" destOrd="0" presId="urn:microsoft.com/office/officeart/2005/8/layout/vList5"/>
    <dgm:cxn modelId="{355C6A22-4994-4773-9096-073B2CE20649}" srcId="{66A2532C-C04E-46E1-8E82-850606501778}" destId="{D5314F2C-8855-4F98-8F2F-3D949364E45D}" srcOrd="2" destOrd="0" parTransId="{E3D287AC-1454-46B4-B1C6-703F69492BC3}" sibTransId="{9E3C152E-5C7B-4A33-8E8F-8843FAEB7875}"/>
    <dgm:cxn modelId="{C6688B2A-9F57-408D-BA8D-154542047B31}" type="presOf" srcId="{1E8AF2D9-EA45-4E45-9ED1-3DB5C80120A7}" destId="{026226B4-8760-4899-A888-0515C94556A5}" srcOrd="0" destOrd="1" presId="urn:microsoft.com/office/officeart/2005/8/layout/vList5"/>
    <dgm:cxn modelId="{0DA3D93F-0749-4226-B835-4AE9B1D7413A}" type="presOf" srcId="{0A325165-1808-44CA-A970-AEE5BA9D1D00}" destId="{026226B4-8760-4899-A888-0515C94556A5}" srcOrd="0" destOrd="0" presId="urn:microsoft.com/office/officeart/2005/8/layout/vList5"/>
    <dgm:cxn modelId="{34ADB264-3078-40B7-8551-0735CD76953F}" type="presOf" srcId="{FD8166E7-4F34-4E65-81C8-B481BB962A13}" destId="{51A6CD67-D3A6-47C1-8AEF-7D020DC4A3B6}" srcOrd="0" destOrd="0" presId="urn:microsoft.com/office/officeart/2005/8/layout/vList5"/>
    <dgm:cxn modelId="{AD08B445-C4E3-471B-823C-492C758DD19B}" type="presOf" srcId="{93E3CBFB-CFA0-45AF-9B89-FB72F651D526}" destId="{080D8984-9FE2-4764-B138-DA3B1D27EAE2}" srcOrd="0" destOrd="0" presId="urn:microsoft.com/office/officeart/2005/8/layout/vList5"/>
    <dgm:cxn modelId="{D9679868-7DED-4AAF-89F8-4BB7F230AA34}" srcId="{66A2532C-C04E-46E1-8E82-850606501778}" destId="{0A325165-1808-44CA-A970-AEE5BA9D1D00}" srcOrd="0" destOrd="0" parTransId="{E917C731-86F7-4191-A71C-01DBA1B780C4}" sibTransId="{93F970AE-38D9-4178-B5BB-E27C79BF5195}"/>
    <dgm:cxn modelId="{C080A06E-5C53-48A5-974E-0228165090F5}" srcId="{A1AD7D65-AFEB-4121-A271-CF5EAC8D9512}" destId="{66A2532C-C04E-46E1-8E82-850606501778}" srcOrd="0" destOrd="0" parTransId="{3ACB8A8D-75C3-466B-8D81-F48AC5CCACDC}" sibTransId="{45CDB29B-BD0B-4D57-AC4D-297754FC9799}"/>
    <dgm:cxn modelId="{66E01D7F-C537-41D1-A3A9-FB18DAC909F2}" type="presOf" srcId="{66A2532C-C04E-46E1-8E82-850606501778}" destId="{71F39981-8BA4-426A-93DF-DF1A67843DD5}" srcOrd="0" destOrd="0" presId="urn:microsoft.com/office/officeart/2005/8/layout/vList5"/>
    <dgm:cxn modelId="{7B32BC8E-A19C-4019-B255-84DA2020FF82}" srcId="{A1AD7D65-AFEB-4121-A271-CF5EAC8D9512}" destId="{93E3CBFB-CFA0-45AF-9B89-FB72F651D526}" srcOrd="1" destOrd="0" parTransId="{F4A189DA-C3AB-4356-AC3A-617DC392F13E}" sibTransId="{197C4B13-E858-4576-BF07-DB58135E31FB}"/>
    <dgm:cxn modelId="{9542F598-AFD7-45E6-B7BC-0461655E96CA}" type="presOf" srcId="{3E084618-BCCB-4B6A-87F8-231C9EDD254F}" destId="{51A6CD67-D3A6-47C1-8AEF-7D020DC4A3B6}" srcOrd="0" destOrd="2" presId="urn:microsoft.com/office/officeart/2005/8/layout/vList5"/>
    <dgm:cxn modelId="{13B80A99-E017-457D-9C9D-9CEB8CDE166F}" srcId="{93E3CBFB-CFA0-45AF-9B89-FB72F651D526}" destId="{4D448337-39EA-4320-B33E-4A9DF5BD1705}" srcOrd="1" destOrd="0" parTransId="{ECCF9582-EEE9-4615-BD93-E6F2E6FDADB8}" sibTransId="{A2D5D72A-F19F-4DD3-9CCF-BAB3195A0003}"/>
    <dgm:cxn modelId="{2DF4B4B2-FED5-4679-8404-BEC933F8D92A}" srcId="{66A2532C-C04E-46E1-8E82-850606501778}" destId="{1E8AF2D9-EA45-4E45-9ED1-3DB5C80120A7}" srcOrd="1" destOrd="0" parTransId="{238CBA2C-BFD1-464B-B317-7B77A480040D}" sibTransId="{943A26CD-2861-4EE1-B34B-4A546FA794ED}"/>
    <dgm:cxn modelId="{B22581C2-926F-4336-8380-1A600B27DD34}" type="presOf" srcId="{D5314F2C-8855-4F98-8F2F-3D949364E45D}" destId="{026226B4-8760-4899-A888-0515C94556A5}" srcOrd="0" destOrd="2" presId="urn:microsoft.com/office/officeart/2005/8/layout/vList5"/>
    <dgm:cxn modelId="{C3B18FC5-7143-418E-90BE-39B06991C2D0}" srcId="{93E3CBFB-CFA0-45AF-9B89-FB72F651D526}" destId="{3E084618-BCCB-4B6A-87F8-231C9EDD254F}" srcOrd="2" destOrd="0" parTransId="{5C5FED0A-4141-4492-9394-7B91D647EB20}" sibTransId="{93F4E607-DFAE-4F9A-A1F8-6AE3107DCB97}"/>
    <dgm:cxn modelId="{32DFE7DF-C57E-4DA1-A3A7-5946C22B1E94}" srcId="{93E3CBFB-CFA0-45AF-9B89-FB72F651D526}" destId="{FD8166E7-4F34-4E65-81C8-B481BB962A13}" srcOrd="0" destOrd="0" parTransId="{B50B6404-C7A4-4B76-97A2-2E206BEA4070}" sibTransId="{82494B47-56C9-4CB2-BED1-15B02ACBE59B}"/>
    <dgm:cxn modelId="{C7533BE0-A855-4438-B789-C46543FE67AB}" type="presOf" srcId="{4D448337-39EA-4320-B33E-4A9DF5BD1705}" destId="{51A6CD67-D3A6-47C1-8AEF-7D020DC4A3B6}" srcOrd="0" destOrd="1" presId="urn:microsoft.com/office/officeart/2005/8/layout/vList5"/>
    <dgm:cxn modelId="{0B4FC0F3-AC73-4EA8-A4CB-123F1212C87A}" type="presParOf" srcId="{E3C2BE67-C642-4575-AB1C-215806BEC87D}" destId="{B680A578-183E-4EAC-BBF0-E7050C7D5D52}" srcOrd="0" destOrd="0" presId="urn:microsoft.com/office/officeart/2005/8/layout/vList5"/>
    <dgm:cxn modelId="{D44E9FF3-9890-4B54-8C04-D358DF7ED781}" type="presParOf" srcId="{B680A578-183E-4EAC-BBF0-E7050C7D5D52}" destId="{71F39981-8BA4-426A-93DF-DF1A67843DD5}" srcOrd="0" destOrd="0" presId="urn:microsoft.com/office/officeart/2005/8/layout/vList5"/>
    <dgm:cxn modelId="{CDA3EC04-AB37-4F21-88FE-DF5090B1EA71}" type="presParOf" srcId="{B680A578-183E-4EAC-BBF0-E7050C7D5D52}" destId="{026226B4-8760-4899-A888-0515C94556A5}" srcOrd="1" destOrd="0" presId="urn:microsoft.com/office/officeart/2005/8/layout/vList5"/>
    <dgm:cxn modelId="{151AD6B5-FD3E-4128-9433-D4A050A6AEA3}" type="presParOf" srcId="{E3C2BE67-C642-4575-AB1C-215806BEC87D}" destId="{137A7DE1-1CCE-4D3C-9105-BCC86A71F92F}" srcOrd="1" destOrd="0" presId="urn:microsoft.com/office/officeart/2005/8/layout/vList5"/>
    <dgm:cxn modelId="{009D874A-C788-4E1E-BE7C-0C0C4B907F7A}" type="presParOf" srcId="{E3C2BE67-C642-4575-AB1C-215806BEC87D}" destId="{246869E5-E084-4CA5-A175-1025EECD7841}" srcOrd="2" destOrd="0" presId="urn:microsoft.com/office/officeart/2005/8/layout/vList5"/>
    <dgm:cxn modelId="{C2F8BEF6-19D9-49E2-9605-B3A0978AD67F}" type="presParOf" srcId="{246869E5-E084-4CA5-A175-1025EECD7841}" destId="{080D8984-9FE2-4764-B138-DA3B1D27EAE2}" srcOrd="0" destOrd="0" presId="urn:microsoft.com/office/officeart/2005/8/layout/vList5"/>
    <dgm:cxn modelId="{D50569B6-9972-42BF-9CB9-51640193E141}" type="presParOf" srcId="{246869E5-E084-4CA5-A175-1025EECD7841}" destId="{51A6CD67-D3A6-47C1-8AEF-7D020DC4A3B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7630FA-4D6D-49B6-8337-BC8105EEC740}" type="doc">
      <dgm:prSet loTypeId="urn:microsoft.com/office/officeart/2005/8/layout/lProcess2" loCatId="list" qsTypeId="urn:microsoft.com/office/officeart/2005/8/quickstyle/simple1" qsCatId="simple" csTypeId="urn:microsoft.com/office/officeart/2005/8/colors/accent4_2" csCatId="accent4" phldr="1"/>
      <dgm:spPr/>
      <dgm:t>
        <a:bodyPr/>
        <a:lstStyle/>
        <a:p>
          <a:endParaRPr lang="en-GB"/>
        </a:p>
      </dgm:t>
    </dgm:pt>
    <dgm:pt modelId="{E1EF58A6-A8F4-4BE3-BC8B-AE8E442EDE02}">
      <dgm:prSet/>
      <dgm:spPr/>
      <dgm:t>
        <a:bodyPr/>
        <a:lstStyle/>
        <a:p>
          <a:r>
            <a:rPr lang="en-US" b="0" i="0" baseline="0"/>
            <a:t>Treasury Investments</a:t>
          </a:r>
          <a:endParaRPr lang="en-GB"/>
        </a:p>
      </dgm:t>
    </dgm:pt>
    <dgm:pt modelId="{18D05215-CA22-400D-948B-4E1E833C3191}" type="parTrans" cxnId="{3E469973-6AE5-45B4-A60A-5FD86BDDA4A6}">
      <dgm:prSet/>
      <dgm:spPr/>
      <dgm:t>
        <a:bodyPr/>
        <a:lstStyle/>
        <a:p>
          <a:endParaRPr lang="en-GB"/>
        </a:p>
      </dgm:t>
    </dgm:pt>
    <dgm:pt modelId="{BA5ACE7B-9B20-447C-AB9B-CD6525727FC7}" type="sibTrans" cxnId="{3E469973-6AE5-45B4-A60A-5FD86BDDA4A6}">
      <dgm:prSet/>
      <dgm:spPr/>
      <dgm:t>
        <a:bodyPr/>
        <a:lstStyle/>
        <a:p>
          <a:endParaRPr lang="en-GB"/>
        </a:p>
      </dgm:t>
    </dgm:pt>
    <dgm:pt modelId="{9E37377E-162A-4F60-9E5D-31D58D7DF16A}">
      <dgm:prSet/>
      <dgm:spPr/>
      <dgm:t>
        <a:bodyPr/>
        <a:lstStyle/>
        <a:p>
          <a:r>
            <a:rPr lang="en-US" dirty="0"/>
            <a:t>Arising from the cash flows or treasury risk management activity.</a:t>
          </a:r>
          <a:endParaRPr lang="en-GB" dirty="0"/>
        </a:p>
      </dgm:t>
    </dgm:pt>
    <dgm:pt modelId="{74D2107B-D991-4538-BE0F-EF7EE1FAFE57}" type="parTrans" cxnId="{871CEB50-37EE-434A-886F-11E893AE5ED6}">
      <dgm:prSet/>
      <dgm:spPr/>
      <dgm:t>
        <a:bodyPr/>
        <a:lstStyle/>
        <a:p>
          <a:endParaRPr lang="en-GB"/>
        </a:p>
      </dgm:t>
    </dgm:pt>
    <dgm:pt modelId="{173A8836-7D68-4B32-BE7D-A01F640F29FA}" type="sibTrans" cxnId="{871CEB50-37EE-434A-886F-11E893AE5ED6}">
      <dgm:prSet/>
      <dgm:spPr/>
      <dgm:t>
        <a:bodyPr/>
        <a:lstStyle/>
        <a:p>
          <a:endParaRPr lang="en-GB"/>
        </a:p>
      </dgm:t>
    </dgm:pt>
    <dgm:pt modelId="{0EB2F96C-45EB-4931-A601-5D7D174EFA94}">
      <dgm:prSet/>
      <dgm:spPr/>
      <dgm:t>
        <a:bodyPr/>
        <a:lstStyle/>
        <a:p>
          <a:r>
            <a:rPr lang="en-US"/>
            <a:t>Balances which need to be invested until the cash is required</a:t>
          </a:r>
          <a:endParaRPr lang="en-GB"/>
        </a:p>
      </dgm:t>
    </dgm:pt>
    <dgm:pt modelId="{19A1C067-25C1-484A-90AD-C6A6ADF839C8}" type="parTrans" cxnId="{F104F481-F8D9-4790-A16D-ED4F711C27BE}">
      <dgm:prSet/>
      <dgm:spPr/>
      <dgm:t>
        <a:bodyPr/>
        <a:lstStyle/>
        <a:p>
          <a:endParaRPr lang="en-GB"/>
        </a:p>
      </dgm:t>
    </dgm:pt>
    <dgm:pt modelId="{FFC78EC8-983A-4D32-A4A5-AAF8C5B49B0D}" type="sibTrans" cxnId="{F104F481-F8D9-4790-A16D-ED4F711C27BE}">
      <dgm:prSet/>
      <dgm:spPr/>
      <dgm:t>
        <a:bodyPr/>
        <a:lstStyle/>
        <a:p>
          <a:endParaRPr lang="en-GB"/>
        </a:p>
      </dgm:t>
    </dgm:pt>
    <dgm:pt modelId="{E7F61D95-DAB7-4E8F-94E1-8F7D3C627CA9}">
      <dgm:prSet/>
      <dgm:spPr/>
      <dgm:t>
        <a:bodyPr/>
        <a:lstStyle/>
        <a:p>
          <a:r>
            <a:rPr lang="en-US" dirty="0"/>
            <a:t>On commercial terms and will rarely constitute capital expenditure.</a:t>
          </a:r>
          <a:endParaRPr lang="en-GB" dirty="0"/>
        </a:p>
      </dgm:t>
    </dgm:pt>
    <dgm:pt modelId="{BF2A50BE-5076-4A88-B3C2-ABBB60EA7CAF}" type="parTrans" cxnId="{645D73CB-89C6-4C7F-830D-85D03CFC7236}">
      <dgm:prSet/>
      <dgm:spPr/>
      <dgm:t>
        <a:bodyPr/>
        <a:lstStyle/>
        <a:p>
          <a:endParaRPr lang="en-GB"/>
        </a:p>
      </dgm:t>
    </dgm:pt>
    <dgm:pt modelId="{DFF43C54-6E08-4664-842E-6B8C47DCA50C}" type="sibTrans" cxnId="{645D73CB-89C6-4C7F-830D-85D03CFC7236}">
      <dgm:prSet/>
      <dgm:spPr/>
      <dgm:t>
        <a:bodyPr/>
        <a:lstStyle/>
        <a:p>
          <a:endParaRPr lang="en-GB"/>
        </a:p>
      </dgm:t>
    </dgm:pt>
    <dgm:pt modelId="{1A607AD4-9EB2-4F72-98F6-6A093E830FA0}" type="pres">
      <dgm:prSet presAssocID="{B37630FA-4D6D-49B6-8337-BC8105EEC740}" presName="theList" presStyleCnt="0">
        <dgm:presLayoutVars>
          <dgm:dir/>
          <dgm:animLvl val="lvl"/>
          <dgm:resizeHandles val="exact"/>
        </dgm:presLayoutVars>
      </dgm:prSet>
      <dgm:spPr/>
    </dgm:pt>
    <dgm:pt modelId="{F6024628-4EA6-4CE2-A544-44C1793CCBCF}" type="pres">
      <dgm:prSet presAssocID="{E1EF58A6-A8F4-4BE3-BC8B-AE8E442EDE02}" presName="compNode" presStyleCnt="0"/>
      <dgm:spPr/>
    </dgm:pt>
    <dgm:pt modelId="{F341A6E4-70BE-4B0B-9466-E868A9DEFF99}" type="pres">
      <dgm:prSet presAssocID="{E1EF58A6-A8F4-4BE3-BC8B-AE8E442EDE02}" presName="aNode" presStyleLbl="bgShp" presStyleIdx="0" presStyleCnt="1"/>
      <dgm:spPr/>
    </dgm:pt>
    <dgm:pt modelId="{B0C59FDE-E127-477D-96DF-6A955B485240}" type="pres">
      <dgm:prSet presAssocID="{E1EF58A6-A8F4-4BE3-BC8B-AE8E442EDE02}" presName="textNode" presStyleLbl="bgShp" presStyleIdx="0" presStyleCnt="1"/>
      <dgm:spPr/>
    </dgm:pt>
    <dgm:pt modelId="{7C245AF5-EF60-471E-A643-CF220A7D8B2E}" type="pres">
      <dgm:prSet presAssocID="{E1EF58A6-A8F4-4BE3-BC8B-AE8E442EDE02}" presName="compChildNode" presStyleCnt="0"/>
      <dgm:spPr/>
    </dgm:pt>
    <dgm:pt modelId="{9AF14ECF-6794-4698-B3F5-2B9A9E6366CB}" type="pres">
      <dgm:prSet presAssocID="{E1EF58A6-A8F4-4BE3-BC8B-AE8E442EDE02}" presName="theInnerList" presStyleCnt="0"/>
      <dgm:spPr/>
    </dgm:pt>
    <dgm:pt modelId="{A0FB3FCF-7CF2-4EA1-A7DE-B696CB9A5367}" type="pres">
      <dgm:prSet presAssocID="{9E37377E-162A-4F60-9E5D-31D58D7DF16A}" presName="childNode" presStyleLbl="node1" presStyleIdx="0" presStyleCnt="3">
        <dgm:presLayoutVars>
          <dgm:bulletEnabled val="1"/>
        </dgm:presLayoutVars>
      </dgm:prSet>
      <dgm:spPr/>
    </dgm:pt>
    <dgm:pt modelId="{B680F3E7-C310-40FE-B7BC-BC3A182871A4}" type="pres">
      <dgm:prSet presAssocID="{9E37377E-162A-4F60-9E5D-31D58D7DF16A}" presName="aSpace2" presStyleCnt="0"/>
      <dgm:spPr/>
    </dgm:pt>
    <dgm:pt modelId="{2801413F-E25D-41A5-829B-77014BCBF3D4}" type="pres">
      <dgm:prSet presAssocID="{0EB2F96C-45EB-4931-A601-5D7D174EFA94}" presName="childNode" presStyleLbl="node1" presStyleIdx="1" presStyleCnt="3">
        <dgm:presLayoutVars>
          <dgm:bulletEnabled val="1"/>
        </dgm:presLayoutVars>
      </dgm:prSet>
      <dgm:spPr/>
    </dgm:pt>
    <dgm:pt modelId="{1319D844-79B1-41F3-BBD3-5837AED2E5B2}" type="pres">
      <dgm:prSet presAssocID="{0EB2F96C-45EB-4931-A601-5D7D174EFA94}" presName="aSpace2" presStyleCnt="0"/>
      <dgm:spPr/>
    </dgm:pt>
    <dgm:pt modelId="{D2C315B0-376B-42DB-A8FD-3EDD0E482838}" type="pres">
      <dgm:prSet presAssocID="{E7F61D95-DAB7-4E8F-94E1-8F7D3C627CA9}" presName="childNode" presStyleLbl="node1" presStyleIdx="2" presStyleCnt="3">
        <dgm:presLayoutVars>
          <dgm:bulletEnabled val="1"/>
        </dgm:presLayoutVars>
      </dgm:prSet>
      <dgm:spPr/>
    </dgm:pt>
  </dgm:ptLst>
  <dgm:cxnLst>
    <dgm:cxn modelId="{79DF1D00-EFCA-4CB1-9895-C0AFE9F1F9EF}" type="presOf" srcId="{0EB2F96C-45EB-4931-A601-5D7D174EFA94}" destId="{2801413F-E25D-41A5-829B-77014BCBF3D4}" srcOrd="0" destOrd="0" presId="urn:microsoft.com/office/officeart/2005/8/layout/lProcess2"/>
    <dgm:cxn modelId="{6A4FAD1E-1EC2-42DB-8C51-72E2E90A03DB}" type="presOf" srcId="{E1EF58A6-A8F4-4BE3-BC8B-AE8E442EDE02}" destId="{B0C59FDE-E127-477D-96DF-6A955B485240}" srcOrd="1" destOrd="0" presId="urn:microsoft.com/office/officeart/2005/8/layout/lProcess2"/>
    <dgm:cxn modelId="{6780261F-4805-4A78-976A-E5D17238B807}" type="presOf" srcId="{E1EF58A6-A8F4-4BE3-BC8B-AE8E442EDE02}" destId="{F341A6E4-70BE-4B0B-9466-E868A9DEFF99}" srcOrd="0" destOrd="0" presId="urn:microsoft.com/office/officeart/2005/8/layout/lProcess2"/>
    <dgm:cxn modelId="{322CF360-235B-4583-BAD7-37947384C647}" type="presOf" srcId="{9E37377E-162A-4F60-9E5D-31D58D7DF16A}" destId="{A0FB3FCF-7CF2-4EA1-A7DE-B696CB9A5367}" srcOrd="0" destOrd="0" presId="urn:microsoft.com/office/officeart/2005/8/layout/lProcess2"/>
    <dgm:cxn modelId="{4CE8BB43-746C-49A5-AC75-D08248A3EF1F}" type="presOf" srcId="{B37630FA-4D6D-49B6-8337-BC8105EEC740}" destId="{1A607AD4-9EB2-4F72-98F6-6A093E830FA0}" srcOrd="0" destOrd="0" presId="urn:microsoft.com/office/officeart/2005/8/layout/lProcess2"/>
    <dgm:cxn modelId="{871CEB50-37EE-434A-886F-11E893AE5ED6}" srcId="{E1EF58A6-A8F4-4BE3-BC8B-AE8E442EDE02}" destId="{9E37377E-162A-4F60-9E5D-31D58D7DF16A}" srcOrd="0" destOrd="0" parTransId="{74D2107B-D991-4538-BE0F-EF7EE1FAFE57}" sibTransId="{173A8836-7D68-4B32-BE7D-A01F640F29FA}"/>
    <dgm:cxn modelId="{3E469973-6AE5-45B4-A60A-5FD86BDDA4A6}" srcId="{B37630FA-4D6D-49B6-8337-BC8105EEC740}" destId="{E1EF58A6-A8F4-4BE3-BC8B-AE8E442EDE02}" srcOrd="0" destOrd="0" parTransId="{18D05215-CA22-400D-948B-4E1E833C3191}" sibTransId="{BA5ACE7B-9B20-447C-AB9B-CD6525727FC7}"/>
    <dgm:cxn modelId="{F104F481-F8D9-4790-A16D-ED4F711C27BE}" srcId="{E1EF58A6-A8F4-4BE3-BC8B-AE8E442EDE02}" destId="{0EB2F96C-45EB-4931-A601-5D7D174EFA94}" srcOrd="1" destOrd="0" parTransId="{19A1C067-25C1-484A-90AD-C6A6ADF839C8}" sibTransId="{FFC78EC8-983A-4D32-A4A5-AAF8C5B49B0D}"/>
    <dgm:cxn modelId="{0B8910B6-A88F-46EE-A64B-F2FD963838A9}" type="presOf" srcId="{E7F61D95-DAB7-4E8F-94E1-8F7D3C627CA9}" destId="{D2C315B0-376B-42DB-A8FD-3EDD0E482838}" srcOrd="0" destOrd="0" presId="urn:microsoft.com/office/officeart/2005/8/layout/lProcess2"/>
    <dgm:cxn modelId="{645D73CB-89C6-4C7F-830D-85D03CFC7236}" srcId="{E1EF58A6-A8F4-4BE3-BC8B-AE8E442EDE02}" destId="{E7F61D95-DAB7-4E8F-94E1-8F7D3C627CA9}" srcOrd="2" destOrd="0" parTransId="{BF2A50BE-5076-4A88-B3C2-ABBB60EA7CAF}" sibTransId="{DFF43C54-6E08-4664-842E-6B8C47DCA50C}"/>
    <dgm:cxn modelId="{AD4DE612-EA6C-47CF-8A87-7C967535C08F}" type="presParOf" srcId="{1A607AD4-9EB2-4F72-98F6-6A093E830FA0}" destId="{F6024628-4EA6-4CE2-A544-44C1793CCBCF}" srcOrd="0" destOrd="0" presId="urn:microsoft.com/office/officeart/2005/8/layout/lProcess2"/>
    <dgm:cxn modelId="{32F05F46-8836-4469-84ED-C45F3FF48810}" type="presParOf" srcId="{F6024628-4EA6-4CE2-A544-44C1793CCBCF}" destId="{F341A6E4-70BE-4B0B-9466-E868A9DEFF99}" srcOrd="0" destOrd="0" presId="urn:microsoft.com/office/officeart/2005/8/layout/lProcess2"/>
    <dgm:cxn modelId="{9ABE8295-F1C4-432E-9BBF-A378DC7F9189}" type="presParOf" srcId="{F6024628-4EA6-4CE2-A544-44C1793CCBCF}" destId="{B0C59FDE-E127-477D-96DF-6A955B485240}" srcOrd="1" destOrd="0" presId="urn:microsoft.com/office/officeart/2005/8/layout/lProcess2"/>
    <dgm:cxn modelId="{6EFE4F8D-0954-4B36-AE32-7E3A302189BA}" type="presParOf" srcId="{F6024628-4EA6-4CE2-A544-44C1793CCBCF}" destId="{7C245AF5-EF60-471E-A643-CF220A7D8B2E}" srcOrd="2" destOrd="0" presId="urn:microsoft.com/office/officeart/2005/8/layout/lProcess2"/>
    <dgm:cxn modelId="{81809466-62F3-419B-923B-6FF06C3C60AF}" type="presParOf" srcId="{7C245AF5-EF60-471E-A643-CF220A7D8B2E}" destId="{9AF14ECF-6794-4698-B3F5-2B9A9E6366CB}" srcOrd="0" destOrd="0" presId="urn:microsoft.com/office/officeart/2005/8/layout/lProcess2"/>
    <dgm:cxn modelId="{1C360DFA-0794-4814-AB54-2D3AD617A32C}" type="presParOf" srcId="{9AF14ECF-6794-4698-B3F5-2B9A9E6366CB}" destId="{A0FB3FCF-7CF2-4EA1-A7DE-B696CB9A5367}" srcOrd="0" destOrd="0" presId="urn:microsoft.com/office/officeart/2005/8/layout/lProcess2"/>
    <dgm:cxn modelId="{9AC6767F-BBAF-4FAC-B30F-FE5FB3F27A40}" type="presParOf" srcId="{9AF14ECF-6794-4698-B3F5-2B9A9E6366CB}" destId="{B680F3E7-C310-40FE-B7BC-BC3A182871A4}" srcOrd="1" destOrd="0" presId="urn:microsoft.com/office/officeart/2005/8/layout/lProcess2"/>
    <dgm:cxn modelId="{AC8B3369-BB6E-4876-B2C9-97C1507F2C60}" type="presParOf" srcId="{9AF14ECF-6794-4698-B3F5-2B9A9E6366CB}" destId="{2801413F-E25D-41A5-829B-77014BCBF3D4}" srcOrd="2" destOrd="0" presId="urn:microsoft.com/office/officeart/2005/8/layout/lProcess2"/>
    <dgm:cxn modelId="{ADAFCB70-2782-4FA6-9B2D-1A2747BDCE7C}" type="presParOf" srcId="{9AF14ECF-6794-4698-B3F5-2B9A9E6366CB}" destId="{1319D844-79B1-41F3-BBD3-5837AED2E5B2}" srcOrd="3" destOrd="0" presId="urn:microsoft.com/office/officeart/2005/8/layout/lProcess2"/>
    <dgm:cxn modelId="{8D462084-69E6-4B76-9B71-98948C529532}" type="presParOf" srcId="{9AF14ECF-6794-4698-B3F5-2B9A9E6366CB}" destId="{D2C315B0-376B-42DB-A8FD-3EDD0E482838}" srcOrd="4"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3C60213-ED67-48A3-A838-88A7FC34A149}" type="doc">
      <dgm:prSet loTypeId="urn:microsoft.com/office/officeart/2005/8/layout/lProcess2" loCatId="list" qsTypeId="urn:microsoft.com/office/officeart/2005/8/quickstyle/simple1" qsCatId="simple" csTypeId="urn:microsoft.com/office/officeart/2005/8/colors/accent4_2" csCatId="accent4" phldr="1"/>
      <dgm:spPr/>
      <dgm:t>
        <a:bodyPr/>
        <a:lstStyle/>
        <a:p>
          <a:endParaRPr lang="en-GB"/>
        </a:p>
      </dgm:t>
    </dgm:pt>
    <dgm:pt modelId="{69815F18-9DD8-49AB-9E75-060AA729167E}">
      <dgm:prSet/>
      <dgm:spPr/>
      <dgm:t>
        <a:bodyPr/>
        <a:lstStyle/>
        <a:p>
          <a:r>
            <a:rPr lang="en-US" b="0" i="0" baseline="0"/>
            <a:t>Commercial Investments</a:t>
          </a:r>
          <a:endParaRPr lang="en-GB"/>
        </a:p>
      </dgm:t>
    </dgm:pt>
    <dgm:pt modelId="{A316E5DD-B2ED-4331-84C5-8FDF8F10AD68}" type="parTrans" cxnId="{8DF3AFE3-36F5-475C-9B43-3DF055108C36}">
      <dgm:prSet/>
      <dgm:spPr/>
      <dgm:t>
        <a:bodyPr/>
        <a:lstStyle/>
        <a:p>
          <a:endParaRPr lang="en-GB"/>
        </a:p>
      </dgm:t>
    </dgm:pt>
    <dgm:pt modelId="{06E4734E-E55D-4DF6-AA13-1F964FDC1427}" type="sibTrans" cxnId="{8DF3AFE3-36F5-475C-9B43-3DF055108C36}">
      <dgm:prSet/>
      <dgm:spPr/>
      <dgm:t>
        <a:bodyPr/>
        <a:lstStyle/>
        <a:p>
          <a:endParaRPr lang="en-GB"/>
        </a:p>
      </dgm:t>
    </dgm:pt>
    <dgm:pt modelId="{97029D92-0B11-40F6-BC1D-5C6CA3F05130}">
      <dgm:prSet/>
      <dgm:spPr/>
      <dgm:t>
        <a:bodyPr/>
        <a:lstStyle/>
        <a:p>
          <a:r>
            <a:rPr lang="en-US" dirty="0"/>
            <a:t>Primarily for financial return, neither for treasury management nor delivering services.</a:t>
          </a:r>
          <a:endParaRPr lang="en-GB" dirty="0"/>
        </a:p>
      </dgm:t>
    </dgm:pt>
    <dgm:pt modelId="{86919FBF-3100-4CB8-B79D-3904A540AEC7}" type="parTrans" cxnId="{FA7A3E6A-78AE-4647-9393-79A45289B5FC}">
      <dgm:prSet/>
      <dgm:spPr/>
      <dgm:t>
        <a:bodyPr/>
        <a:lstStyle/>
        <a:p>
          <a:endParaRPr lang="en-GB"/>
        </a:p>
      </dgm:t>
    </dgm:pt>
    <dgm:pt modelId="{6895FE10-9D2C-47F7-A8F2-8DA9F9C88A90}" type="sibTrans" cxnId="{FA7A3E6A-78AE-4647-9393-79A45289B5FC}">
      <dgm:prSet/>
      <dgm:spPr/>
      <dgm:t>
        <a:bodyPr/>
        <a:lstStyle/>
        <a:p>
          <a:endParaRPr lang="en-GB"/>
        </a:p>
      </dgm:t>
    </dgm:pt>
    <dgm:pt modelId="{3466E81E-5AAE-45F3-939F-42B91ED96C2E}">
      <dgm:prSet/>
      <dgm:spPr/>
      <dgm:t>
        <a:bodyPr/>
        <a:lstStyle/>
        <a:p>
          <a:r>
            <a:rPr lang="en-US"/>
            <a:t>Includes non-Financial Assets.</a:t>
          </a:r>
          <a:endParaRPr lang="en-GB"/>
        </a:p>
      </dgm:t>
    </dgm:pt>
    <dgm:pt modelId="{E7B735E0-1D4D-4D4E-83EA-14C11D4F970E}" type="parTrans" cxnId="{019F9216-546E-4EDA-9090-FE7028A1A652}">
      <dgm:prSet/>
      <dgm:spPr/>
      <dgm:t>
        <a:bodyPr/>
        <a:lstStyle/>
        <a:p>
          <a:endParaRPr lang="en-GB"/>
        </a:p>
      </dgm:t>
    </dgm:pt>
    <dgm:pt modelId="{43F6F615-6EF1-48B0-9A09-75F90DC403AA}" type="sibTrans" cxnId="{019F9216-546E-4EDA-9090-FE7028A1A652}">
      <dgm:prSet/>
      <dgm:spPr/>
      <dgm:t>
        <a:bodyPr/>
        <a:lstStyle/>
        <a:p>
          <a:endParaRPr lang="en-GB"/>
        </a:p>
      </dgm:t>
    </dgm:pt>
    <dgm:pt modelId="{FD65651D-1C14-457F-B871-507E5D3C6F26}">
      <dgm:prSet/>
      <dgm:spPr/>
      <dgm:t>
        <a:bodyPr/>
        <a:lstStyle/>
        <a:p>
          <a:r>
            <a:rPr lang="en-US" dirty="0"/>
            <a:t>Usually constitute Capital Expenditure</a:t>
          </a:r>
          <a:endParaRPr lang="en-GB" dirty="0"/>
        </a:p>
      </dgm:t>
    </dgm:pt>
    <dgm:pt modelId="{811D87AC-8A3C-49FE-97CE-925B5BEFC2C6}" type="parTrans" cxnId="{022568F2-A7AC-4321-BA70-55AC6C5E5BC8}">
      <dgm:prSet/>
      <dgm:spPr/>
      <dgm:t>
        <a:bodyPr/>
        <a:lstStyle/>
        <a:p>
          <a:endParaRPr lang="en-GB"/>
        </a:p>
      </dgm:t>
    </dgm:pt>
    <dgm:pt modelId="{A91ACBDD-A19B-40CA-B94F-20B26FF3175D}" type="sibTrans" cxnId="{022568F2-A7AC-4321-BA70-55AC6C5E5BC8}">
      <dgm:prSet/>
      <dgm:spPr/>
      <dgm:t>
        <a:bodyPr/>
        <a:lstStyle/>
        <a:p>
          <a:endParaRPr lang="en-GB"/>
        </a:p>
      </dgm:t>
    </dgm:pt>
    <dgm:pt modelId="{E089F1A2-1024-43C0-8DA5-E71E8E39EA5F}" type="pres">
      <dgm:prSet presAssocID="{83C60213-ED67-48A3-A838-88A7FC34A149}" presName="theList" presStyleCnt="0">
        <dgm:presLayoutVars>
          <dgm:dir/>
          <dgm:animLvl val="lvl"/>
          <dgm:resizeHandles val="exact"/>
        </dgm:presLayoutVars>
      </dgm:prSet>
      <dgm:spPr/>
    </dgm:pt>
    <dgm:pt modelId="{EB72F9FF-F08A-48D3-B22F-E21BE8E2916C}" type="pres">
      <dgm:prSet presAssocID="{69815F18-9DD8-49AB-9E75-060AA729167E}" presName="compNode" presStyleCnt="0"/>
      <dgm:spPr/>
    </dgm:pt>
    <dgm:pt modelId="{A4B97478-DE99-44A7-83EE-9D98073AB3E9}" type="pres">
      <dgm:prSet presAssocID="{69815F18-9DD8-49AB-9E75-060AA729167E}" presName="aNode" presStyleLbl="bgShp" presStyleIdx="0" presStyleCnt="1" custLinFactNeighborX="-724"/>
      <dgm:spPr/>
    </dgm:pt>
    <dgm:pt modelId="{AA7A8020-858C-4C8E-8612-77295A9470A6}" type="pres">
      <dgm:prSet presAssocID="{69815F18-9DD8-49AB-9E75-060AA729167E}" presName="textNode" presStyleLbl="bgShp" presStyleIdx="0" presStyleCnt="1"/>
      <dgm:spPr/>
    </dgm:pt>
    <dgm:pt modelId="{FE3E4896-E4E3-42E1-8D82-C87673128FB0}" type="pres">
      <dgm:prSet presAssocID="{69815F18-9DD8-49AB-9E75-060AA729167E}" presName="compChildNode" presStyleCnt="0"/>
      <dgm:spPr/>
    </dgm:pt>
    <dgm:pt modelId="{35BAA60D-9F57-41B9-B123-390E1B3D5B63}" type="pres">
      <dgm:prSet presAssocID="{69815F18-9DD8-49AB-9E75-060AA729167E}" presName="theInnerList" presStyleCnt="0"/>
      <dgm:spPr/>
    </dgm:pt>
    <dgm:pt modelId="{98EAEE6B-EA6F-4652-9E13-F04C312DC0C3}" type="pres">
      <dgm:prSet presAssocID="{97029D92-0B11-40F6-BC1D-5C6CA3F05130}" presName="childNode" presStyleLbl="node1" presStyleIdx="0" presStyleCnt="3">
        <dgm:presLayoutVars>
          <dgm:bulletEnabled val="1"/>
        </dgm:presLayoutVars>
      </dgm:prSet>
      <dgm:spPr/>
    </dgm:pt>
    <dgm:pt modelId="{B556D3DA-0CCE-4023-904A-766E4C0A4432}" type="pres">
      <dgm:prSet presAssocID="{97029D92-0B11-40F6-BC1D-5C6CA3F05130}" presName="aSpace2" presStyleCnt="0"/>
      <dgm:spPr/>
    </dgm:pt>
    <dgm:pt modelId="{DEE0CBCF-019F-48B7-9711-35E49F0754F9}" type="pres">
      <dgm:prSet presAssocID="{3466E81E-5AAE-45F3-939F-42B91ED96C2E}" presName="childNode" presStyleLbl="node1" presStyleIdx="1" presStyleCnt="3">
        <dgm:presLayoutVars>
          <dgm:bulletEnabled val="1"/>
        </dgm:presLayoutVars>
      </dgm:prSet>
      <dgm:spPr/>
    </dgm:pt>
    <dgm:pt modelId="{31F5995C-7081-4ECE-A434-C19B64935F0E}" type="pres">
      <dgm:prSet presAssocID="{3466E81E-5AAE-45F3-939F-42B91ED96C2E}" presName="aSpace2" presStyleCnt="0"/>
      <dgm:spPr/>
    </dgm:pt>
    <dgm:pt modelId="{FBBF35EF-3666-4A8E-A05A-481D974AC9BC}" type="pres">
      <dgm:prSet presAssocID="{FD65651D-1C14-457F-B871-507E5D3C6F26}" presName="childNode" presStyleLbl="node1" presStyleIdx="2" presStyleCnt="3">
        <dgm:presLayoutVars>
          <dgm:bulletEnabled val="1"/>
        </dgm:presLayoutVars>
      </dgm:prSet>
      <dgm:spPr/>
    </dgm:pt>
  </dgm:ptLst>
  <dgm:cxnLst>
    <dgm:cxn modelId="{019F9216-546E-4EDA-9090-FE7028A1A652}" srcId="{69815F18-9DD8-49AB-9E75-060AA729167E}" destId="{3466E81E-5AAE-45F3-939F-42B91ED96C2E}" srcOrd="1" destOrd="0" parTransId="{E7B735E0-1D4D-4D4E-83EA-14C11D4F970E}" sibTransId="{43F6F615-6EF1-48B0-9A09-75F90DC403AA}"/>
    <dgm:cxn modelId="{FA7A3E6A-78AE-4647-9393-79A45289B5FC}" srcId="{69815F18-9DD8-49AB-9E75-060AA729167E}" destId="{97029D92-0B11-40F6-BC1D-5C6CA3F05130}" srcOrd="0" destOrd="0" parTransId="{86919FBF-3100-4CB8-B79D-3904A540AEC7}" sibTransId="{6895FE10-9D2C-47F7-A8F2-8DA9F9C88A90}"/>
    <dgm:cxn modelId="{5956D14F-3D68-4DB3-B1FF-CA4305E4E420}" type="presOf" srcId="{69815F18-9DD8-49AB-9E75-060AA729167E}" destId="{AA7A8020-858C-4C8E-8612-77295A9470A6}" srcOrd="1" destOrd="0" presId="urn:microsoft.com/office/officeart/2005/8/layout/lProcess2"/>
    <dgm:cxn modelId="{BE63A18D-E8A6-4152-8849-EA057F50E46C}" type="presOf" srcId="{FD65651D-1C14-457F-B871-507E5D3C6F26}" destId="{FBBF35EF-3666-4A8E-A05A-481D974AC9BC}" srcOrd="0" destOrd="0" presId="urn:microsoft.com/office/officeart/2005/8/layout/lProcess2"/>
    <dgm:cxn modelId="{0C73FF8F-7662-4232-9223-AA96B96E78D5}" type="presOf" srcId="{83C60213-ED67-48A3-A838-88A7FC34A149}" destId="{E089F1A2-1024-43C0-8DA5-E71E8E39EA5F}" srcOrd="0" destOrd="0" presId="urn:microsoft.com/office/officeart/2005/8/layout/lProcess2"/>
    <dgm:cxn modelId="{519FCAA8-D287-4FE8-A79E-688774C07202}" type="presOf" srcId="{69815F18-9DD8-49AB-9E75-060AA729167E}" destId="{A4B97478-DE99-44A7-83EE-9D98073AB3E9}" srcOrd="0" destOrd="0" presId="urn:microsoft.com/office/officeart/2005/8/layout/lProcess2"/>
    <dgm:cxn modelId="{D4B793A9-B1FC-4006-B394-2EDD66878636}" type="presOf" srcId="{3466E81E-5AAE-45F3-939F-42B91ED96C2E}" destId="{DEE0CBCF-019F-48B7-9711-35E49F0754F9}" srcOrd="0" destOrd="0" presId="urn:microsoft.com/office/officeart/2005/8/layout/lProcess2"/>
    <dgm:cxn modelId="{8DF3AFE3-36F5-475C-9B43-3DF055108C36}" srcId="{83C60213-ED67-48A3-A838-88A7FC34A149}" destId="{69815F18-9DD8-49AB-9E75-060AA729167E}" srcOrd="0" destOrd="0" parTransId="{A316E5DD-B2ED-4331-84C5-8FDF8F10AD68}" sibTransId="{06E4734E-E55D-4DF6-AA13-1F964FDC1427}"/>
    <dgm:cxn modelId="{A33FF3EB-4C64-4E7E-8546-FF41C9201BBB}" type="presOf" srcId="{97029D92-0B11-40F6-BC1D-5C6CA3F05130}" destId="{98EAEE6B-EA6F-4652-9E13-F04C312DC0C3}" srcOrd="0" destOrd="0" presId="urn:microsoft.com/office/officeart/2005/8/layout/lProcess2"/>
    <dgm:cxn modelId="{022568F2-A7AC-4321-BA70-55AC6C5E5BC8}" srcId="{69815F18-9DD8-49AB-9E75-060AA729167E}" destId="{FD65651D-1C14-457F-B871-507E5D3C6F26}" srcOrd="2" destOrd="0" parTransId="{811D87AC-8A3C-49FE-97CE-925B5BEFC2C6}" sibTransId="{A91ACBDD-A19B-40CA-B94F-20B26FF3175D}"/>
    <dgm:cxn modelId="{1D9003C0-0CB0-40F3-990D-C0BBC1C8EAC3}" type="presParOf" srcId="{E089F1A2-1024-43C0-8DA5-E71E8E39EA5F}" destId="{EB72F9FF-F08A-48D3-B22F-E21BE8E2916C}" srcOrd="0" destOrd="0" presId="urn:microsoft.com/office/officeart/2005/8/layout/lProcess2"/>
    <dgm:cxn modelId="{F885241C-9929-4FAE-B251-06AA1E25B353}" type="presParOf" srcId="{EB72F9FF-F08A-48D3-B22F-E21BE8E2916C}" destId="{A4B97478-DE99-44A7-83EE-9D98073AB3E9}" srcOrd="0" destOrd="0" presId="urn:microsoft.com/office/officeart/2005/8/layout/lProcess2"/>
    <dgm:cxn modelId="{B4CE2485-36EC-49DD-8FD8-6FED11CEEEBE}" type="presParOf" srcId="{EB72F9FF-F08A-48D3-B22F-E21BE8E2916C}" destId="{AA7A8020-858C-4C8E-8612-77295A9470A6}" srcOrd="1" destOrd="0" presId="urn:microsoft.com/office/officeart/2005/8/layout/lProcess2"/>
    <dgm:cxn modelId="{0A015FD5-92CF-44E3-9D94-8B15FE461BAD}" type="presParOf" srcId="{EB72F9FF-F08A-48D3-B22F-E21BE8E2916C}" destId="{FE3E4896-E4E3-42E1-8D82-C87673128FB0}" srcOrd="2" destOrd="0" presId="urn:microsoft.com/office/officeart/2005/8/layout/lProcess2"/>
    <dgm:cxn modelId="{AE6035D1-4658-4E8B-837D-95A506453F4B}" type="presParOf" srcId="{FE3E4896-E4E3-42E1-8D82-C87673128FB0}" destId="{35BAA60D-9F57-41B9-B123-390E1B3D5B63}" srcOrd="0" destOrd="0" presId="urn:microsoft.com/office/officeart/2005/8/layout/lProcess2"/>
    <dgm:cxn modelId="{94A50A41-9F29-4093-9EA6-DC0F772AD248}" type="presParOf" srcId="{35BAA60D-9F57-41B9-B123-390E1B3D5B63}" destId="{98EAEE6B-EA6F-4652-9E13-F04C312DC0C3}" srcOrd="0" destOrd="0" presId="urn:microsoft.com/office/officeart/2005/8/layout/lProcess2"/>
    <dgm:cxn modelId="{EAA8E510-0A8C-4184-BBC1-799DEAD6769E}" type="presParOf" srcId="{35BAA60D-9F57-41B9-B123-390E1B3D5B63}" destId="{B556D3DA-0CCE-4023-904A-766E4C0A4432}" srcOrd="1" destOrd="0" presId="urn:microsoft.com/office/officeart/2005/8/layout/lProcess2"/>
    <dgm:cxn modelId="{55C7D3C1-4D96-4379-BC86-1A97BB778857}" type="presParOf" srcId="{35BAA60D-9F57-41B9-B123-390E1B3D5B63}" destId="{DEE0CBCF-019F-48B7-9711-35E49F0754F9}" srcOrd="2" destOrd="0" presId="urn:microsoft.com/office/officeart/2005/8/layout/lProcess2"/>
    <dgm:cxn modelId="{C71364A3-110E-4ACE-A7B7-2DAB1E629F0C}" type="presParOf" srcId="{35BAA60D-9F57-41B9-B123-390E1B3D5B63}" destId="{31F5995C-7081-4ECE-A434-C19B64935F0E}" srcOrd="3" destOrd="0" presId="urn:microsoft.com/office/officeart/2005/8/layout/lProcess2"/>
    <dgm:cxn modelId="{CD350606-69D9-47BC-80D0-54CC13D7625F}" type="presParOf" srcId="{35BAA60D-9F57-41B9-B123-390E1B3D5B63}" destId="{FBBF35EF-3666-4A8E-A05A-481D974AC9BC}" srcOrd="4" destOrd="0" presId="urn:microsoft.com/office/officeart/2005/8/layout/lProcess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AFCDA9E-8F9F-4A22-A5E9-C5D54C590649}" type="doc">
      <dgm:prSet loTypeId="urn:microsoft.com/office/officeart/2005/8/layout/lProcess2" loCatId="list" qsTypeId="urn:microsoft.com/office/officeart/2005/8/quickstyle/simple1" qsCatId="simple" csTypeId="urn:microsoft.com/office/officeart/2005/8/colors/accent4_2" csCatId="accent4"/>
      <dgm:spPr/>
      <dgm:t>
        <a:bodyPr/>
        <a:lstStyle/>
        <a:p>
          <a:endParaRPr lang="en-GB"/>
        </a:p>
      </dgm:t>
    </dgm:pt>
    <dgm:pt modelId="{F7260DD4-A07C-4C62-BEC5-CCCF95273040}">
      <dgm:prSet/>
      <dgm:spPr/>
      <dgm:t>
        <a:bodyPr/>
        <a:lstStyle/>
        <a:p>
          <a:r>
            <a:rPr lang="en-US" b="0" i="0" baseline="0"/>
            <a:t>Service Investments</a:t>
          </a:r>
          <a:endParaRPr lang="en-GB"/>
        </a:p>
      </dgm:t>
    </dgm:pt>
    <dgm:pt modelId="{687BEF3A-F6E9-4958-89B9-A6B07DD0CC59}" type="parTrans" cxnId="{A09E5332-E646-4BEB-8698-FCF92C7935A7}">
      <dgm:prSet/>
      <dgm:spPr/>
      <dgm:t>
        <a:bodyPr/>
        <a:lstStyle/>
        <a:p>
          <a:endParaRPr lang="en-GB"/>
        </a:p>
      </dgm:t>
    </dgm:pt>
    <dgm:pt modelId="{BEA405A2-567E-450A-8C5F-FCDFD009410F}" type="sibTrans" cxnId="{A09E5332-E646-4BEB-8698-FCF92C7935A7}">
      <dgm:prSet/>
      <dgm:spPr/>
      <dgm:t>
        <a:bodyPr/>
        <a:lstStyle/>
        <a:p>
          <a:endParaRPr lang="en-GB"/>
        </a:p>
      </dgm:t>
    </dgm:pt>
    <dgm:pt modelId="{8B2A796B-5CE6-4F0A-B66D-46DD6E2A12E1}">
      <dgm:prSet/>
      <dgm:spPr/>
      <dgm:t>
        <a:bodyPr/>
        <a:lstStyle/>
        <a:p>
          <a:r>
            <a:rPr lang="en-US"/>
            <a:t>Primarily and directly for the delivery of public services</a:t>
          </a:r>
          <a:endParaRPr lang="en-GB"/>
        </a:p>
      </dgm:t>
    </dgm:pt>
    <dgm:pt modelId="{97658F9B-A6F1-4CCD-9CE1-8926A1D78B34}" type="parTrans" cxnId="{A8AE41D0-82C6-4B5C-AEE4-ECAE81486732}">
      <dgm:prSet/>
      <dgm:spPr/>
      <dgm:t>
        <a:bodyPr/>
        <a:lstStyle/>
        <a:p>
          <a:endParaRPr lang="en-GB"/>
        </a:p>
      </dgm:t>
    </dgm:pt>
    <dgm:pt modelId="{49ADF752-D9FB-4B8D-B24F-EB74753712D7}" type="sibTrans" cxnId="{A8AE41D0-82C6-4B5C-AEE4-ECAE81486732}">
      <dgm:prSet/>
      <dgm:spPr/>
      <dgm:t>
        <a:bodyPr/>
        <a:lstStyle/>
        <a:p>
          <a:endParaRPr lang="en-GB"/>
        </a:p>
      </dgm:t>
    </dgm:pt>
    <dgm:pt modelId="{FED773A5-E01E-4745-AAF1-35723774B052}">
      <dgm:prSet/>
      <dgm:spPr/>
      <dgm:t>
        <a:bodyPr/>
        <a:lstStyle/>
        <a:p>
          <a:r>
            <a:rPr lang="en-US"/>
            <a:t>May or may not involve financial returns</a:t>
          </a:r>
          <a:endParaRPr lang="en-GB"/>
        </a:p>
      </dgm:t>
    </dgm:pt>
    <dgm:pt modelId="{BC303536-C3E9-47CF-9ED8-422847C24901}" type="parTrans" cxnId="{9471077F-E210-4277-9021-E157A82BEEEE}">
      <dgm:prSet/>
      <dgm:spPr/>
      <dgm:t>
        <a:bodyPr/>
        <a:lstStyle/>
        <a:p>
          <a:endParaRPr lang="en-GB"/>
        </a:p>
      </dgm:t>
    </dgm:pt>
    <dgm:pt modelId="{1AF3A1FA-D35A-4102-8929-1653DCA81DD1}" type="sibTrans" cxnId="{9471077F-E210-4277-9021-E157A82BEEEE}">
      <dgm:prSet/>
      <dgm:spPr/>
      <dgm:t>
        <a:bodyPr/>
        <a:lstStyle/>
        <a:p>
          <a:endParaRPr lang="en-GB"/>
        </a:p>
      </dgm:t>
    </dgm:pt>
    <dgm:pt modelId="{32244FE4-6DB5-4F87-B40D-8F66AD87D6CA}">
      <dgm:prSet/>
      <dgm:spPr/>
      <dgm:t>
        <a:bodyPr/>
        <a:lstStyle/>
        <a:p>
          <a:r>
            <a:rPr lang="en-US"/>
            <a:t>Normally constitute capital expenditure and it may be appropriate to borrow</a:t>
          </a:r>
          <a:endParaRPr lang="en-GB"/>
        </a:p>
      </dgm:t>
    </dgm:pt>
    <dgm:pt modelId="{1039EC28-411D-4C3C-9881-EC1A63E4D1B0}" type="parTrans" cxnId="{FD0AC39E-3E38-4DB3-BC91-2D8FA4F56B77}">
      <dgm:prSet/>
      <dgm:spPr/>
      <dgm:t>
        <a:bodyPr/>
        <a:lstStyle/>
        <a:p>
          <a:endParaRPr lang="en-GB"/>
        </a:p>
      </dgm:t>
    </dgm:pt>
    <dgm:pt modelId="{0395BDE3-BE71-4763-9C39-E033DB6378FC}" type="sibTrans" cxnId="{FD0AC39E-3E38-4DB3-BC91-2D8FA4F56B77}">
      <dgm:prSet/>
      <dgm:spPr/>
      <dgm:t>
        <a:bodyPr/>
        <a:lstStyle/>
        <a:p>
          <a:endParaRPr lang="en-GB"/>
        </a:p>
      </dgm:t>
    </dgm:pt>
    <dgm:pt modelId="{80017BFA-F016-452F-8885-88EFEF64BD5B}" type="pres">
      <dgm:prSet presAssocID="{AAFCDA9E-8F9F-4A22-A5E9-C5D54C590649}" presName="theList" presStyleCnt="0">
        <dgm:presLayoutVars>
          <dgm:dir/>
          <dgm:animLvl val="lvl"/>
          <dgm:resizeHandles val="exact"/>
        </dgm:presLayoutVars>
      </dgm:prSet>
      <dgm:spPr/>
    </dgm:pt>
    <dgm:pt modelId="{6A89F026-E266-400A-B0E9-DD9FE380F4FD}" type="pres">
      <dgm:prSet presAssocID="{F7260DD4-A07C-4C62-BEC5-CCCF95273040}" presName="compNode" presStyleCnt="0"/>
      <dgm:spPr/>
    </dgm:pt>
    <dgm:pt modelId="{12C5EDA3-EAE8-4185-B6A2-36165523CF0B}" type="pres">
      <dgm:prSet presAssocID="{F7260DD4-A07C-4C62-BEC5-CCCF95273040}" presName="aNode" presStyleLbl="bgShp" presStyleIdx="0" presStyleCnt="1"/>
      <dgm:spPr/>
    </dgm:pt>
    <dgm:pt modelId="{B9D8402B-C388-41A5-BAC5-E953B9CC2304}" type="pres">
      <dgm:prSet presAssocID="{F7260DD4-A07C-4C62-BEC5-CCCF95273040}" presName="textNode" presStyleLbl="bgShp" presStyleIdx="0" presStyleCnt="1"/>
      <dgm:spPr/>
    </dgm:pt>
    <dgm:pt modelId="{049FEFB3-C20A-4E91-9296-7B4A3D242A79}" type="pres">
      <dgm:prSet presAssocID="{F7260DD4-A07C-4C62-BEC5-CCCF95273040}" presName="compChildNode" presStyleCnt="0"/>
      <dgm:spPr/>
    </dgm:pt>
    <dgm:pt modelId="{11EB4396-026E-4947-ABAA-B5E904C50950}" type="pres">
      <dgm:prSet presAssocID="{F7260DD4-A07C-4C62-BEC5-CCCF95273040}" presName="theInnerList" presStyleCnt="0"/>
      <dgm:spPr/>
    </dgm:pt>
    <dgm:pt modelId="{0D47958A-6D5B-4262-90F6-28D9EF7A84C5}" type="pres">
      <dgm:prSet presAssocID="{8B2A796B-5CE6-4F0A-B66D-46DD6E2A12E1}" presName="childNode" presStyleLbl="node1" presStyleIdx="0" presStyleCnt="3">
        <dgm:presLayoutVars>
          <dgm:bulletEnabled val="1"/>
        </dgm:presLayoutVars>
      </dgm:prSet>
      <dgm:spPr/>
    </dgm:pt>
    <dgm:pt modelId="{B5009BCD-BEAE-4FBB-B042-098926E3F36E}" type="pres">
      <dgm:prSet presAssocID="{8B2A796B-5CE6-4F0A-B66D-46DD6E2A12E1}" presName="aSpace2" presStyleCnt="0"/>
      <dgm:spPr/>
    </dgm:pt>
    <dgm:pt modelId="{5D4E646E-2DCE-4C0B-8F45-237E095044D7}" type="pres">
      <dgm:prSet presAssocID="{FED773A5-E01E-4745-AAF1-35723774B052}" presName="childNode" presStyleLbl="node1" presStyleIdx="1" presStyleCnt="3">
        <dgm:presLayoutVars>
          <dgm:bulletEnabled val="1"/>
        </dgm:presLayoutVars>
      </dgm:prSet>
      <dgm:spPr/>
    </dgm:pt>
    <dgm:pt modelId="{4ABADFE2-FEFD-40D7-B7E7-A39FB4F07F7E}" type="pres">
      <dgm:prSet presAssocID="{FED773A5-E01E-4745-AAF1-35723774B052}" presName="aSpace2" presStyleCnt="0"/>
      <dgm:spPr/>
    </dgm:pt>
    <dgm:pt modelId="{B44E8E02-5A06-4EAC-995D-9EF77849B09E}" type="pres">
      <dgm:prSet presAssocID="{32244FE4-6DB5-4F87-B40D-8F66AD87D6CA}" presName="childNode" presStyleLbl="node1" presStyleIdx="2" presStyleCnt="3">
        <dgm:presLayoutVars>
          <dgm:bulletEnabled val="1"/>
        </dgm:presLayoutVars>
      </dgm:prSet>
      <dgm:spPr/>
    </dgm:pt>
  </dgm:ptLst>
  <dgm:cxnLst>
    <dgm:cxn modelId="{DB834F2B-C7F2-40AD-806B-8FD75057A9B3}" type="presOf" srcId="{AAFCDA9E-8F9F-4A22-A5E9-C5D54C590649}" destId="{80017BFA-F016-452F-8885-88EFEF64BD5B}" srcOrd="0" destOrd="0" presId="urn:microsoft.com/office/officeart/2005/8/layout/lProcess2"/>
    <dgm:cxn modelId="{A09E5332-E646-4BEB-8698-FCF92C7935A7}" srcId="{AAFCDA9E-8F9F-4A22-A5E9-C5D54C590649}" destId="{F7260DD4-A07C-4C62-BEC5-CCCF95273040}" srcOrd="0" destOrd="0" parTransId="{687BEF3A-F6E9-4958-89B9-A6B07DD0CC59}" sibTransId="{BEA405A2-567E-450A-8C5F-FCDFD009410F}"/>
    <dgm:cxn modelId="{7810733B-A2BA-49DE-965F-B70327D2573D}" type="presOf" srcId="{FED773A5-E01E-4745-AAF1-35723774B052}" destId="{5D4E646E-2DCE-4C0B-8F45-237E095044D7}" srcOrd="0" destOrd="0" presId="urn:microsoft.com/office/officeart/2005/8/layout/lProcess2"/>
    <dgm:cxn modelId="{8884174A-736F-4E81-97A7-B90082CA5571}" type="presOf" srcId="{F7260DD4-A07C-4C62-BEC5-CCCF95273040}" destId="{B9D8402B-C388-41A5-BAC5-E953B9CC2304}" srcOrd="1" destOrd="0" presId="urn:microsoft.com/office/officeart/2005/8/layout/lProcess2"/>
    <dgm:cxn modelId="{9471077F-E210-4277-9021-E157A82BEEEE}" srcId="{F7260DD4-A07C-4C62-BEC5-CCCF95273040}" destId="{FED773A5-E01E-4745-AAF1-35723774B052}" srcOrd="1" destOrd="0" parTransId="{BC303536-C3E9-47CF-9ED8-422847C24901}" sibTransId="{1AF3A1FA-D35A-4102-8929-1653DCA81DD1}"/>
    <dgm:cxn modelId="{FD0AC39E-3E38-4DB3-BC91-2D8FA4F56B77}" srcId="{F7260DD4-A07C-4C62-BEC5-CCCF95273040}" destId="{32244FE4-6DB5-4F87-B40D-8F66AD87D6CA}" srcOrd="2" destOrd="0" parTransId="{1039EC28-411D-4C3C-9881-EC1A63E4D1B0}" sibTransId="{0395BDE3-BE71-4763-9C39-E033DB6378FC}"/>
    <dgm:cxn modelId="{CBD55CC3-D557-4CA4-9043-13814E3B9A83}" type="presOf" srcId="{F7260DD4-A07C-4C62-BEC5-CCCF95273040}" destId="{12C5EDA3-EAE8-4185-B6A2-36165523CF0B}" srcOrd="0" destOrd="0" presId="urn:microsoft.com/office/officeart/2005/8/layout/lProcess2"/>
    <dgm:cxn modelId="{A8AE41D0-82C6-4B5C-AEE4-ECAE81486732}" srcId="{F7260DD4-A07C-4C62-BEC5-CCCF95273040}" destId="{8B2A796B-5CE6-4F0A-B66D-46DD6E2A12E1}" srcOrd="0" destOrd="0" parTransId="{97658F9B-A6F1-4CCD-9CE1-8926A1D78B34}" sibTransId="{49ADF752-D9FB-4B8D-B24F-EB74753712D7}"/>
    <dgm:cxn modelId="{CDD2E1F2-2D0F-42D2-A69F-2792820F42CF}" type="presOf" srcId="{32244FE4-6DB5-4F87-B40D-8F66AD87D6CA}" destId="{B44E8E02-5A06-4EAC-995D-9EF77849B09E}" srcOrd="0" destOrd="0" presId="urn:microsoft.com/office/officeart/2005/8/layout/lProcess2"/>
    <dgm:cxn modelId="{D411B1F5-6136-48F2-8F85-2ECF5620F9EA}" type="presOf" srcId="{8B2A796B-5CE6-4F0A-B66D-46DD6E2A12E1}" destId="{0D47958A-6D5B-4262-90F6-28D9EF7A84C5}" srcOrd="0" destOrd="0" presId="urn:microsoft.com/office/officeart/2005/8/layout/lProcess2"/>
    <dgm:cxn modelId="{0C918EFF-40F6-404E-BCDA-60E0318CEE9C}" type="presParOf" srcId="{80017BFA-F016-452F-8885-88EFEF64BD5B}" destId="{6A89F026-E266-400A-B0E9-DD9FE380F4FD}" srcOrd="0" destOrd="0" presId="urn:microsoft.com/office/officeart/2005/8/layout/lProcess2"/>
    <dgm:cxn modelId="{E898B178-2F24-4064-925F-4A6FA2629AB1}" type="presParOf" srcId="{6A89F026-E266-400A-B0E9-DD9FE380F4FD}" destId="{12C5EDA3-EAE8-4185-B6A2-36165523CF0B}" srcOrd="0" destOrd="0" presId="urn:microsoft.com/office/officeart/2005/8/layout/lProcess2"/>
    <dgm:cxn modelId="{AF270DB4-8EB4-4A6B-BDCF-09EEDF1A7110}" type="presParOf" srcId="{6A89F026-E266-400A-B0E9-DD9FE380F4FD}" destId="{B9D8402B-C388-41A5-BAC5-E953B9CC2304}" srcOrd="1" destOrd="0" presId="urn:microsoft.com/office/officeart/2005/8/layout/lProcess2"/>
    <dgm:cxn modelId="{A80127D5-A817-4291-896B-FA4174FE5CB1}" type="presParOf" srcId="{6A89F026-E266-400A-B0E9-DD9FE380F4FD}" destId="{049FEFB3-C20A-4E91-9296-7B4A3D242A79}" srcOrd="2" destOrd="0" presId="urn:microsoft.com/office/officeart/2005/8/layout/lProcess2"/>
    <dgm:cxn modelId="{B07AB737-BB97-4BAC-ACB6-FD4903882EE8}" type="presParOf" srcId="{049FEFB3-C20A-4E91-9296-7B4A3D242A79}" destId="{11EB4396-026E-4947-ABAA-B5E904C50950}" srcOrd="0" destOrd="0" presId="urn:microsoft.com/office/officeart/2005/8/layout/lProcess2"/>
    <dgm:cxn modelId="{DC57CC2D-ADD5-4EC6-AEE9-B8D3179B3EF0}" type="presParOf" srcId="{11EB4396-026E-4947-ABAA-B5E904C50950}" destId="{0D47958A-6D5B-4262-90F6-28D9EF7A84C5}" srcOrd="0" destOrd="0" presId="urn:microsoft.com/office/officeart/2005/8/layout/lProcess2"/>
    <dgm:cxn modelId="{7AC783FD-0C95-4899-B104-1A955E9B11E3}" type="presParOf" srcId="{11EB4396-026E-4947-ABAA-B5E904C50950}" destId="{B5009BCD-BEAE-4FBB-B042-098926E3F36E}" srcOrd="1" destOrd="0" presId="urn:microsoft.com/office/officeart/2005/8/layout/lProcess2"/>
    <dgm:cxn modelId="{06825C17-4AF7-4875-835F-527013BE775B}" type="presParOf" srcId="{11EB4396-026E-4947-ABAA-B5E904C50950}" destId="{5D4E646E-2DCE-4C0B-8F45-237E095044D7}" srcOrd="2" destOrd="0" presId="urn:microsoft.com/office/officeart/2005/8/layout/lProcess2"/>
    <dgm:cxn modelId="{E304590F-FD39-46EE-B533-064B41DAD66A}" type="presParOf" srcId="{11EB4396-026E-4947-ABAA-B5E904C50950}" destId="{4ABADFE2-FEFD-40D7-B7E7-A39FB4F07F7E}" srcOrd="3" destOrd="0" presId="urn:microsoft.com/office/officeart/2005/8/layout/lProcess2"/>
    <dgm:cxn modelId="{33B87273-1BA2-4146-A0B2-D54A311FA21D}" type="presParOf" srcId="{11EB4396-026E-4947-ABAA-B5E904C50950}" destId="{B44E8E02-5A06-4EAC-995D-9EF77849B09E}" srcOrd="4" destOrd="0" presId="urn:microsoft.com/office/officeart/2005/8/layout/lProcess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F807495-80D9-4B58-9DB9-513110D25008}" type="doc">
      <dgm:prSet loTypeId="urn:microsoft.com/office/officeart/2005/8/layout/vList5" loCatId="list" qsTypeId="urn:microsoft.com/office/officeart/2005/8/quickstyle/simple1" qsCatId="simple" csTypeId="urn:microsoft.com/office/officeart/2005/8/colors/accent4_2" csCatId="accent4" phldr="1"/>
      <dgm:spPr/>
      <dgm:t>
        <a:bodyPr/>
        <a:lstStyle/>
        <a:p>
          <a:endParaRPr lang="en-GB"/>
        </a:p>
      </dgm:t>
    </dgm:pt>
    <dgm:pt modelId="{936098C3-5A37-4A3B-8543-769128D1B6E1}">
      <dgm:prSet/>
      <dgm:spPr/>
      <dgm:t>
        <a:bodyPr/>
        <a:lstStyle/>
        <a:p>
          <a:r>
            <a:rPr lang="en-GB" b="0" i="0" baseline="0" dirty="0"/>
            <a:t>CFO is responsible for:</a:t>
          </a:r>
          <a:endParaRPr lang="en-GB" dirty="0"/>
        </a:p>
      </dgm:t>
    </dgm:pt>
    <dgm:pt modelId="{7F808E45-2B33-402E-8B73-B8F4D2D20C6E}" type="parTrans" cxnId="{726E5BAB-5235-49BC-9542-2659461B38C0}">
      <dgm:prSet/>
      <dgm:spPr/>
      <dgm:t>
        <a:bodyPr/>
        <a:lstStyle/>
        <a:p>
          <a:endParaRPr lang="en-GB"/>
        </a:p>
      </dgm:t>
    </dgm:pt>
    <dgm:pt modelId="{C465D1EA-1F92-4BB4-AF39-CEA794FD584D}" type="sibTrans" cxnId="{726E5BAB-5235-49BC-9542-2659461B38C0}">
      <dgm:prSet/>
      <dgm:spPr/>
      <dgm:t>
        <a:bodyPr/>
        <a:lstStyle/>
        <a:p>
          <a:endParaRPr lang="en-GB"/>
        </a:p>
      </dgm:t>
    </dgm:pt>
    <dgm:pt modelId="{E717F320-6553-4530-AA66-3C8B0A1F49DF}">
      <dgm:prSet/>
      <dgm:spPr/>
      <dgm:t>
        <a:bodyPr/>
        <a:lstStyle/>
        <a:p>
          <a:r>
            <a:rPr lang="en-GB"/>
            <a:t>monitoring and reporting </a:t>
          </a:r>
          <a:r>
            <a:rPr lang="en-GB" b="1"/>
            <a:t>at least quarterly.</a:t>
          </a:r>
          <a:endParaRPr lang="en-GB"/>
        </a:p>
      </dgm:t>
    </dgm:pt>
    <dgm:pt modelId="{958771A2-8CB2-429C-9454-CFBA5E0EDCCE}" type="parTrans" cxnId="{34C428CF-4032-47DE-BFD7-2C7D06912FEE}">
      <dgm:prSet/>
      <dgm:spPr/>
      <dgm:t>
        <a:bodyPr/>
        <a:lstStyle/>
        <a:p>
          <a:endParaRPr lang="en-GB"/>
        </a:p>
      </dgm:t>
    </dgm:pt>
    <dgm:pt modelId="{EA14CEB8-6F0A-4D7A-BCDF-D424C29923C1}" type="sibTrans" cxnId="{34C428CF-4032-47DE-BFD7-2C7D06912FEE}">
      <dgm:prSet/>
      <dgm:spPr/>
      <dgm:t>
        <a:bodyPr/>
        <a:lstStyle/>
        <a:p>
          <a:endParaRPr lang="en-GB"/>
        </a:p>
      </dgm:t>
    </dgm:pt>
    <dgm:pt modelId="{8E9D463F-54F2-4F0C-A288-6460CBAD2D55}">
      <dgm:prSet/>
      <dgm:spPr/>
      <dgm:t>
        <a:bodyPr/>
        <a:lstStyle/>
        <a:p>
          <a:r>
            <a:rPr lang="en-GB"/>
            <a:t>establish a process that highlights significant actual or forecast deviations.</a:t>
          </a:r>
        </a:p>
      </dgm:t>
    </dgm:pt>
    <dgm:pt modelId="{6D0F8B78-14B3-4E3B-AF50-A279A7E5B067}" type="parTrans" cxnId="{4C2BE3FD-36A1-4ED1-BA25-323FE0C5B359}">
      <dgm:prSet/>
      <dgm:spPr/>
      <dgm:t>
        <a:bodyPr/>
        <a:lstStyle/>
        <a:p>
          <a:endParaRPr lang="en-GB"/>
        </a:p>
      </dgm:t>
    </dgm:pt>
    <dgm:pt modelId="{385DD888-A762-4A90-870B-48A42E9E1A13}" type="sibTrans" cxnId="{4C2BE3FD-36A1-4ED1-BA25-323FE0C5B359}">
      <dgm:prSet/>
      <dgm:spPr/>
      <dgm:t>
        <a:bodyPr/>
        <a:lstStyle/>
        <a:p>
          <a:endParaRPr lang="en-GB"/>
        </a:p>
      </dgm:t>
    </dgm:pt>
    <dgm:pt modelId="{9E5D2E33-1EB5-4A90-92C5-8DF3EC9A7B24}">
      <dgm:prSet/>
      <dgm:spPr/>
      <dgm:t>
        <a:bodyPr/>
        <a:lstStyle/>
        <a:p>
          <a:r>
            <a:rPr lang="en-GB" dirty="0"/>
            <a:t>Monitoring reported as part of the integrated revenue, capital and balance sheet monitoring.</a:t>
          </a:r>
        </a:p>
      </dgm:t>
    </dgm:pt>
    <dgm:pt modelId="{EA31A0D4-284A-4F33-AB04-F5D50EC781C3}" type="parTrans" cxnId="{A654EDEA-C400-4C0C-8F5B-6983BFC5C889}">
      <dgm:prSet/>
      <dgm:spPr/>
      <dgm:t>
        <a:bodyPr/>
        <a:lstStyle/>
        <a:p>
          <a:endParaRPr lang="en-GB"/>
        </a:p>
      </dgm:t>
    </dgm:pt>
    <dgm:pt modelId="{73E86E70-7B57-441A-A75A-94AE08F7C3D0}" type="sibTrans" cxnId="{A654EDEA-C400-4C0C-8F5B-6983BFC5C889}">
      <dgm:prSet/>
      <dgm:spPr/>
      <dgm:t>
        <a:bodyPr/>
        <a:lstStyle/>
        <a:p>
          <a:endParaRPr lang="en-GB"/>
        </a:p>
      </dgm:t>
    </dgm:pt>
    <dgm:pt modelId="{61E9E12C-394D-4F9D-93D3-E04164526FA6}">
      <dgm:prSet/>
      <dgm:spPr/>
      <dgm:t>
        <a:bodyPr/>
        <a:lstStyle/>
        <a:p>
          <a:r>
            <a:rPr lang="en-GB" b="0" i="0" baseline="0" dirty="0"/>
            <a:t>In respect of the Authorised Limit:</a:t>
          </a:r>
          <a:endParaRPr lang="en-GB" dirty="0"/>
        </a:p>
      </dgm:t>
    </dgm:pt>
    <dgm:pt modelId="{60A4610E-F292-40B3-B796-454BBABEE62C}" type="parTrans" cxnId="{29EB66F1-94CD-4CAB-BA7E-69DCEB76D9AB}">
      <dgm:prSet/>
      <dgm:spPr/>
      <dgm:t>
        <a:bodyPr/>
        <a:lstStyle/>
        <a:p>
          <a:endParaRPr lang="en-GB"/>
        </a:p>
      </dgm:t>
    </dgm:pt>
    <dgm:pt modelId="{B4789AF4-E503-4AE0-A6EF-27266313B9B9}" type="sibTrans" cxnId="{29EB66F1-94CD-4CAB-BA7E-69DCEB76D9AB}">
      <dgm:prSet/>
      <dgm:spPr/>
      <dgm:t>
        <a:bodyPr/>
        <a:lstStyle/>
        <a:p>
          <a:endParaRPr lang="en-GB"/>
        </a:p>
      </dgm:t>
    </dgm:pt>
    <dgm:pt modelId="{13A20A81-FA99-4B78-B079-7E02D26218E9}">
      <dgm:prSet/>
      <dgm:spPr/>
      <dgm:t>
        <a:bodyPr/>
        <a:lstStyle/>
        <a:p>
          <a:r>
            <a:rPr lang="en-GB"/>
            <a:t>A report on likely breaches is required.</a:t>
          </a:r>
        </a:p>
      </dgm:t>
    </dgm:pt>
    <dgm:pt modelId="{11C6F46E-92A4-4BC8-89AB-5D09B8989707}" type="parTrans" cxnId="{977F8B7B-3FB1-47A2-8554-39957F1C1D95}">
      <dgm:prSet/>
      <dgm:spPr/>
      <dgm:t>
        <a:bodyPr/>
        <a:lstStyle/>
        <a:p>
          <a:endParaRPr lang="en-GB"/>
        </a:p>
      </dgm:t>
    </dgm:pt>
    <dgm:pt modelId="{CA9709D4-79ED-47BE-8A2A-C4607B6611D4}" type="sibTrans" cxnId="{977F8B7B-3FB1-47A2-8554-39957F1C1D95}">
      <dgm:prSet/>
      <dgm:spPr/>
      <dgm:t>
        <a:bodyPr/>
        <a:lstStyle/>
        <a:p>
          <a:endParaRPr lang="en-GB"/>
        </a:p>
      </dgm:t>
    </dgm:pt>
    <dgm:pt modelId="{FD24B5DA-5098-4F72-94E0-ED1C3EF4D3F2}">
      <dgm:prSet/>
      <dgm:spPr/>
      <dgm:t>
        <a:bodyPr/>
        <a:lstStyle/>
        <a:p>
          <a:r>
            <a:rPr lang="en-GB" dirty="0"/>
            <a:t>The decision-making body determines the way forward</a:t>
          </a:r>
        </a:p>
      </dgm:t>
    </dgm:pt>
    <dgm:pt modelId="{15A08DDC-1B1C-4F48-9215-675C7DFE2CBD}" type="parTrans" cxnId="{18B4E2E7-8083-423A-97BE-3D1A5ABF7961}">
      <dgm:prSet/>
      <dgm:spPr/>
      <dgm:t>
        <a:bodyPr/>
        <a:lstStyle/>
        <a:p>
          <a:endParaRPr lang="en-GB"/>
        </a:p>
      </dgm:t>
    </dgm:pt>
    <dgm:pt modelId="{0E2B2E6E-8254-448D-ACA6-DC83C645ACAF}" type="sibTrans" cxnId="{18B4E2E7-8083-423A-97BE-3D1A5ABF7961}">
      <dgm:prSet/>
      <dgm:spPr/>
      <dgm:t>
        <a:bodyPr/>
        <a:lstStyle/>
        <a:p>
          <a:endParaRPr lang="en-GB"/>
        </a:p>
      </dgm:t>
    </dgm:pt>
    <dgm:pt modelId="{12E60D37-175C-465B-814B-0EC6C91318CE}" type="pres">
      <dgm:prSet presAssocID="{7F807495-80D9-4B58-9DB9-513110D25008}" presName="Name0" presStyleCnt="0">
        <dgm:presLayoutVars>
          <dgm:dir/>
          <dgm:animLvl val="lvl"/>
          <dgm:resizeHandles val="exact"/>
        </dgm:presLayoutVars>
      </dgm:prSet>
      <dgm:spPr/>
    </dgm:pt>
    <dgm:pt modelId="{E1FC9FDF-ABF2-4BC6-8D4C-8A5EA5F174F6}" type="pres">
      <dgm:prSet presAssocID="{936098C3-5A37-4A3B-8543-769128D1B6E1}" presName="linNode" presStyleCnt="0"/>
      <dgm:spPr/>
    </dgm:pt>
    <dgm:pt modelId="{ECE163E7-2EAE-4C4D-8BE5-C63076A74777}" type="pres">
      <dgm:prSet presAssocID="{936098C3-5A37-4A3B-8543-769128D1B6E1}" presName="parentText" presStyleLbl="node1" presStyleIdx="0" presStyleCnt="2">
        <dgm:presLayoutVars>
          <dgm:chMax val="1"/>
          <dgm:bulletEnabled val="1"/>
        </dgm:presLayoutVars>
      </dgm:prSet>
      <dgm:spPr/>
    </dgm:pt>
    <dgm:pt modelId="{4C0BFF81-AD4D-44F4-B824-C4170AD729C4}" type="pres">
      <dgm:prSet presAssocID="{936098C3-5A37-4A3B-8543-769128D1B6E1}" presName="descendantText" presStyleLbl="alignAccFollowNode1" presStyleIdx="0" presStyleCnt="2">
        <dgm:presLayoutVars>
          <dgm:bulletEnabled val="1"/>
        </dgm:presLayoutVars>
      </dgm:prSet>
      <dgm:spPr/>
    </dgm:pt>
    <dgm:pt modelId="{8DEBDAE6-12EE-4F46-A4EB-333E83554E31}" type="pres">
      <dgm:prSet presAssocID="{C465D1EA-1F92-4BB4-AF39-CEA794FD584D}" presName="sp" presStyleCnt="0"/>
      <dgm:spPr/>
    </dgm:pt>
    <dgm:pt modelId="{5D22BE00-6A28-43DD-BEAB-D19E5B0078D6}" type="pres">
      <dgm:prSet presAssocID="{61E9E12C-394D-4F9D-93D3-E04164526FA6}" presName="linNode" presStyleCnt="0"/>
      <dgm:spPr/>
    </dgm:pt>
    <dgm:pt modelId="{B6899C48-FC47-40B9-B560-0CC6C6208B83}" type="pres">
      <dgm:prSet presAssocID="{61E9E12C-394D-4F9D-93D3-E04164526FA6}" presName="parentText" presStyleLbl="node1" presStyleIdx="1" presStyleCnt="2">
        <dgm:presLayoutVars>
          <dgm:chMax val="1"/>
          <dgm:bulletEnabled val="1"/>
        </dgm:presLayoutVars>
      </dgm:prSet>
      <dgm:spPr/>
    </dgm:pt>
    <dgm:pt modelId="{CA642E03-57BA-4B15-8FE7-0DC1C23F98A8}" type="pres">
      <dgm:prSet presAssocID="{61E9E12C-394D-4F9D-93D3-E04164526FA6}" presName="descendantText" presStyleLbl="alignAccFollowNode1" presStyleIdx="1" presStyleCnt="2">
        <dgm:presLayoutVars>
          <dgm:bulletEnabled val="1"/>
        </dgm:presLayoutVars>
      </dgm:prSet>
      <dgm:spPr/>
    </dgm:pt>
  </dgm:ptLst>
  <dgm:cxnLst>
    <dgm:cxn modelId="{F55AE714-734B-4431-9B5A-9086F2100E36}" type="presOf" srcId="{FD24B5DA-5098-4F72-94E0-ED1C3EF4D3F2}" destId="{CA642E03-57BA-4B15-8FE7-0DC1C23F98A8}" srcOrd="0" destOrd="1" presId="urn:microsoft.com/office/officeart/2005/8/layout/vList5"/>
    <dgm:cxn modelId="{0C55B065-5183-4D67-B565-FAFA86C87252}" type="presOf" srcId="{E717F320-6553-4530-AA66-3C8B0A1F49DF}" destId="{4C0BFF81-AD4D-44F4-B824-C4170AD729C4}" srcOrd="0" destOrd="0" presId="urn:microsoft.com/office/officeart/2005/8/layout/vList5"/>
    <dgm:cxn modelId="{0108DE4E-DD17-4DBD-8CFD-7D5DAD53BA02}" type="presOf" srcId="{8E9D463F-54F2-4F0C-A288-6460CBAD2D55}" destId="{4C0BFF81-AD4D-44F4-B824-C4170AD729C4}" srcOrd="0" destOrd="1" presId="urn:microsoft.com/office/officeart/2005/8/layout/vList5"/>
    <dgm:cxn modelId="{952D7471-F59F-4D46-93AC-B14230730134}" type="presOf" srcId="{936098C3-5A37-4A3B-8543-769128D1B6E1}" destId="{ECE163E7-2EAE-4C4D-8BE5-C63076A74777}" srcOrd="0" destOrd="0" presId="urn:microsoft.com/office/officeart/2005/8/layout/vList5"/>
    <dgm:cxn modelId="{977F8B7B-3FB1-47A2-8554-39957F1C1D95}" srcId="{61E9E12C-394D-4F9D-93D3-E04164526FA6}" destId="{13A20A81-FA99-4B78-B079-7E02D26218E9}" srcOrd="0" destOrd="0" parTransId="{11C6F46E-92A4-4BC8-89AB-5D09B8989707}" sibTransId="{CA9709D4-79ED-47BE-8A2A-C4607B6611D4}"/>
    <dgm:cxn modelId="{726E5BAB-5235-49BC-9542-2659461B38C0}" srcId="{7F807495-80D9-4B58-9DB9-513110D25008}" destId="{936098C3-5A37-4A3B-8543-769128D1B6E1}" srcOrd="0" destOrd="0" parTransId="{7F808E45-2B33-402E-8B73-B8F4D2D20C6E}" sibTransId="{C465D1EA-1F92-4BB4-AF39-CEA794FD584D}"/>
    <dgm:cxn modelId="{92595FAB-B133-44FD-A0F0-A300DF0A2109}" type="presOf" srcId="{7F807495-80D9-4B58-9DB9-513110D25008}" destId="{12E60D37-175C-465B-814B-0EC6C91318CE}" srcOrd="0" destOrd="0" presId="urn:microsoft.com/office/officeart/2005/8/layout/vList5"/>
    <dgm:cxn modelId="{A5B8A6C4-6F3E-447B-A090-51555D67BD19}" type="presOf" srcId="{61E9E12C-394D-4F9D-93D3-E04164526FA6}" destId="{B6899C48-FC47-40B9-B560-0CC6C6208B83}" srcOrd="0" destOrd="0" presId="urn:microsoft.com/office/officeart/2005/8/layout/vList5"/>
    <dgm:cxn modelId="{34C428CF-4032-47DE-BFD7-2C7D06912FEE}" srcId="{936098C3-5A37-4A3B-8543-769128D1B6E1}" destId="{E717F320-6553-4530-AA66-3C8B0A1F49DF}" srcOrd="0" destOrd="0" parTransId="{958771A2-8CB2-429C-9454-CFBA5E0EDCCE}" sibTransId="{EA14CEB8-6F0A-4D7A-BCDF-D424C29923C1}"/>
    <dgm:cxn modelId="{7A8149DA-FF6F-4054-B05E-7AEE05DC419E}" type="presOf" srcId="{9E5D2E33-1EB5-4A90-92C5-8DF3EC9A7B24}" destId="{4C0BFF81-AD4D-44F4-B824-C4170AD729C4}" srcOrd="0" destOrd="2" presId="urn:microsoft.com/office/officeart/2005/8/layout/vList5"/>
    <dgm:cxn modelId="{3994B7E1-EDA8-403B-AA1A-4B32A68BB0E6}" type="presOf" srcId="{13A20A81-FA99-4B78-B079-7E02D26218E9}" destId="{CA642E03-57BA-4B15-8FE7-0DC1C23F98A8}" srcOrd="0" destOrd="0" presId="urn:microsoft.com/office/officeart/2005/8/layout/vList5"/>
    <dgm:cxn modelId="{18B4E2E7-8083-423A-97BE-3D1A5ABF7961}" srcId="{61E9E12C-394D-4F9D-93D3-E04164526FA6}" destId="{FD24B5DA-5098-4F72-94E0-ED1C3EF4D3F2}" srcOrd="1" destOrd="0" parTransId="{15A08DDC-1B1C-4F48-9215-675C7DFE2CBD}" sibTransId="{0E2B2E6E-8254-448D-ACA6-DC83C645ACAF}"/>
    <dgm:cxn modelId="{A654EDEA-C400-4C0C-8F5B-6983BFC5C889}" srcId="{936098C3-5A37-4A3B-8543-769128D1B6E1}" destId="{9E5D2E33-1EB5-4A90-92C5-8DF3EC9A7B24}" srcOrd="2" destOrd="0" parTransId="{EA31A0D4-284A-4F33-AB04-F5D50EC781C3}" sibTransId="{73E86E70-7B57-441A-A75A-94AE08F7C3D0}"/>
    <dgm:cxn modelId="{29EB66F1-94CD-4CAB-BA7E-69DCEB76D9AB}" srcId="{7F807495-80D9-4B58-9DB9-513110D25008}" destId="{61E9E12C-394D-4F9D-93D3-E04164526FA6}" srcOrd="1" destOrd="0" parTransId="{60A4610E-F292-40B3-B796-454BBABEE62C}" sibTransId="{B4789AF4-E503-4AE0-A6EF-27266313B9B9}"/>
    <dgm:cxn modelId="{4C2BE3FD-36A1-4ED1-BA25-323FE0C5B359}" srcId="{936098C3-5A37-4A3B-8543-769128D1B6E1}" destId="{8E9D463F-54F2-4F0C-A288-6460CBAD2D55}" srcOrd="1" destOrd="0" parTransId="{6D0F8B78-14B3-4E3B-AF50-A279A7E5B067}" sibTransId="{385DD888-A762-4A90-870B-48A42E9E1A13}"/>
    <dgm:cxn modelId="{77D78488-7B8B-4941-883F-3403EF8DD35C}" type="presParOf" srcId="{12E60D37-175C-465B-814B-0EC6C91318CE}" destId="{E1FC9FDF-ABF2-4BC6-8D4C-8A5EA5F174F6}" srcOrd="0" destOrd="0" presId="urn:microsoft.com/office/officeart/2005/8/layout/vList5"/>
    <dgm:cxn modelId="{DC9FB90A-C933-4DF3-9944-0C9BA78A9A0B}" type="presParOf" srcId="{E1FC9FDF-ABF2-4BC6-8D4C-8A5EA5F174F6}" destId="{ECE163E7-2EAE-4C4D-8BE5-C63076A74777}" srcOrd="0" destOrd="0" presId="urn:microsoft.com/office/officeart/2005/8/layout/vList5"/>
    <dgm:cxn modelId="{9696F5D2-A25D-4939-889B-FB04F9F9BD60}" type="presParOf" srcId="{E1FC9FDF-ABF2-4BC6-8D4C-8A5EA5F174F6}" destId="{4C0BFF81-AD4D-44F4-B824-C4170AD729C4}" srcOrd="1" destOrd="0" presId="urn:microsoft.com/office/officeart/2005/8/layout/vList5"/>
    <dgm:cxn modelId="{79E7F53B-46F5-4037-B67F-E9714772B331}" type="presParOf" srcId="{12E60D37-175C-465B-814B-0EC6C91318CE}" destId="{8DEBDAE6-12EE-4F46-A4EB-333E83554E31}" srcOrd="1" destOrd="0" presId="urn:microsoft.com/office/officeart/2005/8/layout/vList5"/>
    <dgm:cxn modelId="{35A5C389-DB8E-48A1-9168-E360E2AE9AA9}" type="presParOf" srcId="{12E60D37-175C-465B-814B-0EC6C91318CE}" destId="{5D22BE00-6A28-43DD-BEAB-D19E5B0078D6}" srcOrd="2" destOrd="0" presId="urn:microsoft.com/office/officeart/2005/8/layout/vList5"/>
    <dgm:cxn modelId="{0AC36A50-CFD1-4B1F-8474-88D61BDD9F93}" type="presParOf" srcId="{5D22BE00-6A28-43DD-BEAB-D19E5B0078D6}" destId="{B6899C48-FC47-40B9-B560-0CC6C6208B83}" srcOrd="0" destOrd="0" presId="urn:microsoft.com/office/officeart/2005/8/layout/vList5"/>
    <dgm:cxn modelId="{63130F95-D1D0-4703-8551-4EF61122ABCA}" type="presParOf" srcId="{5D22BE00-6A28-43DD-BEAB-D19E5B0078D6}" destId="{CA642E03-57BA-4B15-8FE7-0DC1C23F98A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9F39BDF-A651-4953-8E9E-FF6B8277AB65}" type="doc">
      <dgm:prSet loTypeId="urn:microsoft.com/office/officeart/2005/8/layout/process5" loCatId="process" qsTypeId="urn:microsoft.com/office/officeart/2005/8/quickstyle/simple1" qsCatId="simple" csTypeId="urn:microsoft.com/office/officeart/2005/8/colors/accent4_2" csCatId="accent4" phldr="1"/>
      <dgm:spPr/>
      <dgm:t>
        <a:bodyPr/>
        <a:lstStyle/>
        <a:p>
          <a:endParaRPr lang="en-GB"/>
        </a:p>
      </dgm:t>
    </dgm:pt>
    <dgm:pt modelId="{7BF7E63D-FDA6-44C9-A3C5-0934C1057E8E}">
      <dgm:prSet/>
      <dgm:spPr/>
      <dgm:t>
        <a:bodyPr/>
        <a:lstStyle/>
        <a:p>
          <a:r>
            <a:rPr lang="en-GB" b="0" i="0" baseline="0" dirty="0"/>
            <a:t>Managing the implementation </a:t>
          </a:r>
        </a:p>
      </dgm:t>
    </dgm:pt>
    <dgm:pt modelId="{1D66DB14-8769-47E6-A3DD-A27597AAB32E}" type="parTrans" cxnId="{F34CDC62-F815-455C-B695-91684DBCD365}">
      <dgm:prSet/>
      <dgm:spPr/>
      <dgm:t>
        <a:bodyPr/>
        <a:lstStyle/>
        <a:p>
          <a:endParaRPr lang="en-GB"/>
        </a:p>
      </dgm:t>
    </dgm:pt>
    <dgm:pt modelId="{42D5B335-53C8-49E8-8B78-4C015E9CF6F7}" type="sibTrans" cxnId="{F34CDC62-F815-455C-B695-91684DBCD365}">
      <dgm:prSet/>
      <dgm:spPr/>
      <dgm:t>
        <a:bodyPr/>
        <a:lstStyle/>
        <a:p>
          <a:endParaRPr lang="en-GB"/>
        </a:p>
      </dgm:t>
    </dgm:pt>
    <dgm:pt modelId="{4A723872-97E7-4B2B-AC04-D4A39642C9EF}">
      <dgm:prSet/>
      <dgm:spPr/>
      <dgm:t>
        <a:bodyPr/>
        <a:lstStyle/>
        <a:p>
          <a:r>
            <a:rPr lang="en-GB" b="0" i="0" baseline="0" dirty="0"/>
            <a:t>Addressing the themes covered . </a:t>
          </a:r>
          <a:endParaRPr lang="en-GB" dirty="0"/>
        </a:p>
      </dgm:t>
    </dgm:pt>
    <dgm:pt modelId="{BBAA9128-4CE7-4F54-8534-1E1E4DC2E97A}" type="parTrans" cxnId="{E939ADD7-76BF-436C-88B3-E16AE1C466DC}">
      <dgm:prSet/>
      <dgm:spPr/>
      <dgm:t>
        <a:bodyPr/>
        <a:lstStyle/>
        <a:p>
          <a:endParaRPr lang="en-GB"/>
        </a:p>
      </dgm:t>
    </dgm:pt>
    <dgm:pt modelId="{061C7D59-D63D-4FB4-A01B-6026F39E4EDC}" type="sibTrans" cxnId="{E939ADD7-76BF-436C-88B3-E16AE1C466DC}">
      <dgm:prSet/>
      <dgm:spPr/>
      <dgm:t>
        <a:bodyPr/>
        <a:lstStyle/>
        <a:p>
          <a:endParaRPr lang="en-GB"/>
        </a:p>
      </dgm:t>
    </dgm:pt>
    <dgm:pt modelId="{B04DF428-200A-4F0A-9D78-A28640533310}">
      <dgm:prSet/>
      <dgm:spPr/>
      <dgm:t>
        <a:bodyPr/>
        <a:lstStyle/>
        <a:p>
          <a:r>
            <a:rPr lang="en-GB" b="0" i="0" baseline="0" dirty="0"/>
            <a:t>Ensuring continuing compliance .</a:t>
          </a:r>
          <a:endParaRPr lang="en-GB" dirty="0"/>
        </a:p>
      </dgm:t>
    </dgm:pt>
    <dgm:pt modelId="{65AD612F-949D-448C-87B3-26BA9EBF0305}" type="parTrans" cxnId="{0028C1B3-D227-48BC-8ED8-897A868FB177}">
      <dgm:prSet/>
      <dgm:spPr/>
      <dgm:t>
        <a:bodyPr/>
        <a:lstStyle/>
        <a:p>
          <a:endParaRPr lang="en-GB"/>
        </a:p>
      </dgm:t>
    </dgm:pt>
    <dgm:pt modelId="{B80728CC-9EEE-4AD2-B911-145138CBB2C2}" type="sibTrans" cxnId="{0028C1B3-D227-48BC-8ED8-897A868FB177}">
      <dgm:prSet/>
      <dgm:spPr/>
      <dgm:t>
        <a:bodyPr/>
        <a:lstStyle/>
        <a:p>
          <a:endParaRPr lang="en-GB"/>
        </a:p>
      </dgm:t>
    </dgm:pt>
    <dgm:pt modelId="{16765B9A-4A8C-4FF6-9BED-8F2853083E19}">
      <dgm:prSet/>
      <dgm:spPr/>
      <dgm:t>
        <a:bodyPr/>
        <a:lstStyle/>
        <a:p>
          <a:r>
            <a:rPr lang="en-GB" dirty="0"/>
            <a:t>Lessons Learnt </a:t>
          </a:r>
        </a:p>
      </dgm:t>
    </dgm:pt>
    <dgm:pt modelId="{947B2BCE-E112-4F86-933C-B55E3EFBE576}" type="parTrans" cxnId="{D61B5AE2-1ACB-43B0-88D6-A95D15E7B5F8}">
      <dgm:prSet/>
      <dgm:spPr/>
      <dgm:t>
        <a:bodyPr/>
        <a:lstStyle/>
        <a:p>
          <a:endParaRPr lang="en-GB"/>
        </a:p>
      </dgm:t>
    </dgm:pt>
    <dgm:pt modelId="{275E05F1-80CC-4FD3-92C4-0387C1362729}" type="sibTrans" cxnId="{D61B5AE2-1ACB-43B0-88D6-A95D15E7B5F8}">
      <dgm:prSet/>
      <dgm:spPr/>
      <dgm:t>
        <a:bodyPr/>
        <a:lstStyle/>
        <a:p>
          <a:endParaRPr lang="en-GB"/>
        </a:p>
      </dgm:t>
    </dgm:pt>
    <dgm:pt modelId="{849F6B29-C3E5-41EC-A94E-80F4CE57E2F3}" type="pres">
      <dgm:prSet presAssocID="{F9F39BDF-A651-4953-8E9E-FF6B8277AB65}" presName="diagram" presStyleCnt="0">
        <dgm:presLayoutVars>
          <dgm:dir/>
          <dgm:resizeHandles val="exact"/>
        </dgm:presLayoutVars>
      </dgm:prSet>
      <dgm:spPr/>
    </dgm:pt>
    <dgm:pt modelId="{FC9CDFC8-B6DE-4612-B595-2C9FDEBFD42C}" type="pres">
      <dgm:prSet presAssocID="{7BF7E63D-FDA6-44C9-A3C5-0934C1057E8E}" presName="node" presStyleLbl="node1" presStyleIdx="0" presStyleCnt="4">
        <dgm:presLayoutVars>
          <dgm:bulletEnabled val="1"/>
        </dgm:presLayoutVars>
      </dgm:prSet>
      <dgm:spPr/>
    </dgm:pt>
    <dgm:pt modelId="{96564051-099E-4006-A4A0-D118B0E31469}" type="pres">
      <dgm:prSet presAssocID="{42D5B335-53C8-49E8-8B78-4C015E9CF6F7}" presName="sibTrans" presStyleLbl="sibTrans2D1" presStyleIdx="0" presStyleCnt="3"/>
      <dgm:spPr/>
    </dgm:pt>
    <dgm:pt modelId="{3E0D3742-BC8D-4C16-9A18-27FA08BE0CA9}" type="pres">
      <dgm:prSet presAssocID="{42D5B335-53C8-49E8-8B78-4C015E9CF6F7}" presName="connectorText" presStyleLbl="sibTrans2D1" presStyleIdx="0" presStyleCnt="3"/>
      <dgm:spPr/>
    </dgm:pt>
    <dgm:pt modelId="{80428791-E4F5-4ADD-9450-9E11E74EDA7F}" type="pres">
      <dgm:prSet presAssocID="{4A723872-97E7-4B2B-AC04-D4A39642C9EF}" presName="node" presStyleLbl="node1" presStyleIdx="1" presStyleCnt="4">
        <dgm:presLayoutVars>
          <dgm:bulletEnabled val="1"/>
        </dgm:presLayoutVars>
      </dgm:prSet>
      <dgm:spPr/>
    </dgm:pt>
    <dgm:pt modelId="{06836EFC-C310-4D8F-8C36-A3C7D74FB6BC}" type="pres">
      <dgm:prSet presAssocID="{061C7D59-D63D-4FB4-A01B-6026F39E4EDC}" presName="sibTrans" presStyleLbl="sibTrans2D1" presStyleIdx="1" presStyleCnt="3"/>
      <dgm:spPr/>
    </dgm:pt>
    <dgm:pt modelId="{EE538F7B-8232-489E-9B61-CFBFB3BFB4EE}" type="pres">
      <dgm:prSet presAssocID="{061C7D59-D63D-4FB4-A01B-6026F39E4EDC}" presName="connectorText" presStyleLbl="sibTrans2D1" presStyleIdx="1" presStyleCnt="3"/>
      <dgm:spPr/>
    </dgm:pt>
    <dgm:pt modelId="{0CE69CD0-2FB9-4552-875C-1EB9651F85C0}" type="pres">
      <dgm:prSet presAssocID="{B04DF428-200A-4F0A-9D78-A28640533310}" presName="node" presStyleLbl="node1" presStyleIdx="2" presStyleCnt="4">
        <dgm:presLayoutVars>
          <dgm:bulletEnabled val="1"/>
        </dgm:presLayoutVars>
      </dgm:prSet>
      <dgm:spPr/>
    </dgm:pt>
    <dgm:pt modelId="{54CB79EA-0F8D-4370-A803-00B33E8E7AA3}" type="pres">
      <dgm:prSet presAssocID="{B80728CC-9EEE-4AD2-B911-145138CBB2C2}" presName="sibTrans" presStyleLbl="sibTrans2D1" presStyleIdx="2" presStyleCnt="3"/>
      <dgm:spPr/>
    </dgm:pt>
    <dgm:pt modelId="{5014D588-C18D-4EC3-B4FC-FE4B9A2777C0}" type="pres">
      <dgm:prSet presAssocID="{B80728CC-9EEE-4AD2-B911-145138CBB2C2}" presName="connectorText" presStyleLbl="sibTrans2D1" presStyleIdx="2" presStyleCnt="3"/>
      <dgm:spPr/>
    </dgm:pt>
    <dgm:pt modelId="{FCE151EC-65D1-4CF0-AD11-831C405E15C0}" type="pres">
      <dgm:prSet presAssocID="{16765B9A-4A8C-4FF6-9BED-8F2853083E19}" presName="node" presStyleLbl="node1" presStyleIdx="3" presStyleCnt="4">
        <dgm:presLayoutVars>
          <dgm:bulletEnabled val="1"/>
        </dgm:presLayoutVars>
      </dgm:prSet>
      <dgm:spPr/>
    </dgm:pt>
  </dgm:ptLst>
  <dgm:cxnLst>
    <dgm:cxn modelId="{A4358501-D0BC-4BF8-928E-C69EEDC59B97}" type="presOf" srcId="{7BF7E63D-FDA6-44C9-A3C5-0934C1057E8E}" destId="{FC9CDFC8-B6DE-4612-B595-2C9FDEBFD42C}" srcOrd="0" destOrd="0" presId="urn:microsoft.com/office/officeart/2005/8/layout/process5"/>
    <dgm:cxn modelId="{01BE4627-80D1-4DD6-B610-041ADA78B2D1}" type="presOf" srcId="{16765B9A-4A8C-4FF6-9BED-8F2853083E19}" destId="{FCE151EC-65D1-4CF0-AD11-831C405E15C0}" srcOrd="0" destOrd="0" presId="urn:microsoft.com/office/officeart/2005/8/layout/process5"/>
    <dgm:cxn modelId="{C0679C33-06A6-4829-8586-5C108CA90AF4}" type="presOf" srcId="{B04DF428-200A-4F0A-9D78-A28640533310}" destId="{0CE69CD0-2FB9-4552-875C-1EB9651F85C0}" srcOrd="0" destOrd="0" presId="urn:microsoft.com/office/officeart/2005/8/layout/process5"/>
    <dgm:cxn modelId="{1BE05836-19B5-4A89-9057-2680EA1BA9F6}" type="presOf" srcId="{4A723872-97E7-4B2B-AC04-D4A39642C9EF}" destId="{80428791-E4F5-4ADD-9450-9E11E74EDA7F}" srcOrd="0" destOrd="0" presId="urn:microsoft.com/office/officeart/2005/8/layout/process5"/>
    <dgm:cxn modelId="{F34CDC62-F815-455C-B695-91684DBCD365}" srcId="{F9F39BDF-A651-4953-8E9E-FF6B8277AB65}" destId="{7BF7E63D-FDA6-44C9-A3C5-0934C1057E8E}" srcOrd="0" destOrd="0" parTransId="{1D66DB14-8769-47E6-A3DD-A27597AAB32E}" sibTransId="{42D5B335-53C8-49E8-8B78-4C015E9CF6F7}"/>
    <dgm:cxn modelId="{DBBE7E79-A591-4003-9706-7BBAAFB7CA15}" type="presOf" srcId="{F9F39BDF-A651-4953-8E9E-FF6B8277AB65}" destId="{849F6B29-C3E5-41EC-A94E-80F4CE57E2F3}" srcOrd="0" destOrd="0" presId="urn:microsoft.com/office/officeart/2005/8/layout/process5"/>
    <dgm:cxn modelId="{FEB06C87-7FD1-497B-899A-CCC35CBA652D}" type="presOf" srcId="{B80728CC-9EEE-4AD2-B911-145138CBB2C2}" destId="{5014D588-C18D-4EC3-B4FC-FE4B9A2777C0}" srcOrd="1" destOrd="0" presId="urn:microsoft.com/office/officeart/2005/8/layout/process5"/>
    <dgm:cxn modelId="{0028C1B3-D227-48BC-8ED8-897A868FB177}" srcId="{F9F39BDF-A651-4953-8E9E-FF6B8277AB65}" destId="{B04DF428-200A-4F0A-9D78-A28640533310}" srcOrd="2" destOrd="0" parTransId="{65AD612F-949D-448C-87B3-26BA9EBF0305}" sibTransId="{B80728CC-9EEE-4AD2-B911-145138CBB2C2}"/>
    <dgm:cxn modelId="{C92549C8-E435-42EA-AB60-1F3A03EE40AF}" type="presOf" srcId="{42D5B335-53C8-49E8-8B78-4C015E9CF6F7}" destId="{96564051-099E-4006-A4A0-D118B0E31469}" srcOrd="0" destOrd="0" presId="urn:microsoft.com/office/officeart/2005/8/layout/process5"/>
    <dgm:cxn modelId="{21E2C4D1-4D6D-4B2C-ACE3-1BE770606484}" type="presOf" srcId="{42D5B335-53C8-49E8-8B78-4C015E9CF6F7}" destId="{3E0D3742-BC8D-4C16-9A18-27FA08BE0CA9}" srcOrd="1" destOrd="0" presId="urn:microsoft.com/office/officeart/2005/8/layout/process5"/>
    <dgm:cxn modelId="{E939ADD7-76BF-436C-88B3-E16AE1C466DC}" srcId="{F9F39BDF-A651-4953-8E9E-FF6B8277AB65}" destId="{4A723872-97E7-4B2B-AC04-D4A39642C9EF}" srcOrd="1" destOrd="0" parTransId="{BBAA9128-4CE7-4F54-8534-1E1E4DC2E97A}" sibTransId="{061C7D59-D63D-4FB4-A01B-6026F39E4EDC}"/>
    <dgm:cxn modelId="{D61B5AE2-1ACB-43B0-88D6-A95D15E7B5F8}" srcId="{F9F39BDF-A651-4953-8E9E-FF6B8277AB65}" destId="{16765B9A-4A8C-4FF6-9BED-8F2853083E19}" srcOrd="3" destOrd="0" parTransId="{947B2BCE-E112-4F86-933C-B55E3EFBE576}" sibTransId="{275E05F1-80CC-4FD3-92C4-0387C1362729}"/>
    <dgm:cxn modelId="{D3445AE5-8436-41A0-8C50-528B7FF34A1A}" type="presOf" srcId="{B80728CC-9EEE-4AD2-B911-145138CBB2C2}" destId="{54CB79EA-0F8D-4370-A803-00B33E8E7AA3}" srcOrd="0" destOrd="0" presId="urn:microsoft.com/office/officeart/2005/8/layout/process5"/>
    <dgm:cxn modelId="{5BCB0DE9-64BD-4A49-A976-1D4F94ADDB11}" type="presOf" srcId="{061C7D59-D63D-4FB4-A01B-6026F39E4EDC}" destId="{EE538F7B-8232-489E-9B61-CFBFB3BFB4EE}" srcOrd="1" destOrd="0" presId="urn:microsoft.com/office/officeart/2005/8/layout/process5"/>
    <dgm:cxn modelId="{474113EA-07EB-4C37-83CD-F94DD5FD66AE}" type="presOf" srcId="{061C7D59-D63D-4FB4-A01B-6026F39E4EDC}" destId="{06836EFC-C310-4D8F-8C36-A3C7D74FB6BC}" srcOrd="0" destOrd="0" presId="urn:microsoft.com/office/officeart/2005/8/layout/process5"/>
    <dgm:cxn modelId="{6D4C15C4-93B3-427B-BA8A-CA2B93043B73}" type="presParOf" srcId="{849F6B29-C3E5-41EC-A94E-80F4CE57E2F3}" destId="{FC9CDFC8-B6DE-4612-B595-2C9FDEBFD42C}" srcOrd="0" destOrd="0" presId="urn:microsoft.com/office/officeart/2005/8/layout/process5"/>
    <dgm:cxn modelId="{8EB650AA-09C2-42C7-897B-DF5B5C067560}" type="presParOf" srcId="{849F6B29-C3E5-41EC-A94E-80F4CE57E2F3}" destId="{96564051-099E-4006-A4A0-D118B0E31469}" srcOrd="1" destOrd="0" presId="urn:microsoft.com/office/officeart/2005/8/layout/process5"/>
    <dgm:cxn modelId="{D2972102-45BB-4E70-84CD-F932250A7323}" type="presParOf" srcId="{96564051-099E-4006-A4A0-D118B0E31469}" destId="{3E0D3742-BC8D-4C16-9A18-27FA08BE0CA9}" srcOrd="0" destOrd="0" presId="urn:microsoft.com/office/officeart/2005/8/layout/process5"/>
    <dgm:cxn modelId="{F18CA4C6-9FCF-48CD-A155-C343F350879E}" type="presParOf" srcId="{849F6B29-C3E5-41EC-A94E-80F4CE57E2F3}" destId="{80428791-E4F5-4ADD-9450-9E11E74EDA7F}" srcOrd="2" destOrd="0" presId="urn:microsoft.com/office/officeart/2005/8/layout/process5"/>
    <dgm:cxn modelId="{DA7C42EB-EF7D-49C9-8D29-68F5BEC0B6EE}" type="presParOf" srcId="{849F6B29-C3E5-41EC-A94E-80F4CE57E2F3}" destId="{06836EFC-C310-4D8F-8C36-A3C7D74FB6BC}" srcOrd="3" destOrd="0" presId="urn:microsoft.com/office/officeart/2005/8/layout/process5"/>
    <dgm:cxn modelId="{9B5329EE-EC01-4A07-9601-E6F50FBF333E}" type="presParOf" srcId="{06836EFC-C310-4D8F-8C36-A3C7D74FB6BC}" destId="{EE538F7B-8232-489E-9B61-CFBFB3BFB4EE}" srcOrd="0" destOrd="0" presId="urn:microsoft.com/office/officeart/2005/8/layout/process5"/>
    <dgm:cxn modelId="{BAE1FF6A-EBCC-45AF-B17C-8364EFAD3F03}" type="presParOf" srcId="{849F6B29-C3E5-41EC-A94E-80F4CE57E2F3}" destId="{0CE69CD0-2FB9-4552-875C-1EB9651F85C0}" srcOrd="4" destOrd="0" presId="urn:microsoft.com/office/officeart/2005/8/layout/process5"/>
    <dgm:cxn modelId="{27A32179-FD8A-4A3B-B97C-35E7F95493FC}" type="presParOf" srcId="{849F6B29-C3E5-41EC-A94E-80F4CE57E2F3}" destId="{54CB79EA-0F8D-4370-A803-00B33E8E7AA3}" srcOrd="5" destOrd="0" presId="urn:microsoft.com/office/officeart/2005/8/layout/process5"/>
    <dgm:cxn modelId="{C496C9F4-0F87-4F3B-96E7-C61A18228479}" type="presParOf" srcId="{54CB79EA-0F8D-4370-A803-00B33E8E7AA3}" destId="{5014D588-C18D-4EC3-B4FC-FE4B9A2777C0}" srcOrd="0" destOrd="0" presId="urn:microsoft.com/office/officeart/2005/8/layout/process5"/>
    <dgm:cxn modelId="{03069085-94B9-4A5F-A55E-0B647E6B22E3}" type="presParOf" srcId="{849F6B29-C3E5-41EC-A94E-80F4CE57E2F3}" destId="{FCE151EC-65D1-4CF0-AD11-831C405E15C0}" srcOrd="6"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F807495-80D9-4B58-9DB9-513110D25008}" type="doc">
      <dgm:prSet loTypeId="urn:microsoft.com/office/officeart/2005/8/layout/vList5" loCatId="list" qsTypeId="urn:microsoft.com/office/officeart/2005/8/quickstyle/simple1" qsCatId="simple" csTypeId="urn:microsoft.com/office/officeart/2005/8/colors/accent4_2" csCatId="accent4" phldr="1"/>
      <dgm:spPr/>
      <dgm:t>
        <a:bodyPr/>
        <a:lstStyle/>
        <a:p>
          <a:endParaRPr lang="en-GB"/>
        </a:p>
      </dgm:t>
    </dgm:pt>
    <dgm:pt modelId="{936098C3-5A37-4A3B-8543-769128D1B6E1}">
      <dgm:prSet/>
      <dgm:spPr/>
      <dgm:t>
        <a:bodyPr/>
        <a:lstStyle/>
        <a:p>
          <a:r>
            <a:rPr lang="en-GB" dirty="0"/>
            <a:t>Terms of reference </a:t>
          </a:r>
        </a:p>
      </dgm:t>
    </dgm:pt>
    <dgm:pt modelId="{7F808E45-2B33-402E-8B73-B8F4D2D20C6E}" type="parTrans" cxnId="{726E5BAB-5235-49BC-9542-2659461B38C0}">
      <dgm:prSet/>
      <dgm:spPr/>
      <dgm:t>
        <a:bodyPr/>
        <a:lstStyle/>
        <a:p>
          <a:endParaRPr lang="en-GB"/>
        </a:p>
      </dgm:t>
    </dgm:pt>
    <dgm:pt modelId="{C465D1EA-1F92-4BB4-AF39-CEA794FD584D}" type="sibTrans" cxnId="{726E5BAB-5235-49BC-9542-2659461B38C0}">
      <dgm:prSet/>
      <dgm:spPr/>
      <dgm:t>
        <a:bodyPr/>
        <a:lstStyle/>
        <a:p>
          <a:endParaRPr lang="en-GB"/>
        </a:p>
      </dgm:t>
    </dgm:pt>
    <dgm:pt modelId="{E717F320-6553-4530-AA66-3C8B0A1F49DF}">
      <dgm:prSet/>
      <dgm:spPr/>
      <dgm:t>
        <a:bodyPr/>
        <a:lstStyle/>
        <a:p>
          <a:r>
            <a:rPr lang="en-GB" b="0" dirty="0"/>
            <a:t>Matters of practice concern</a:t>
          </a:r>
        </a:p>
      </dgm:t>
    </dgm:pt>
    <dgm:pt modelId="{958771A2-8CB2-429C-9454-CFBA5E0EDCCE}" type="parTrans" cxnId="{34C428CF-4032-47DE-BFD7-2C7D06912FEE}">
      <dgm:prSet/>
      <dgm:spPr/>
      <dgm:t>
        <a:bodyPr/>
        <a:lstStyle/>
        <a:p>
          <a:endParaRPr lang="en-GB"/>
        </a:p>
      </dgm:t>
    </dgm:pt>
    <dgm:pt modelId="{EA14CEB8-6F0A-4D7A-BCDF-D424C29923C1}" type="sibTrans" cxnId="{34C428CF-4032-47DE-BFD7-2C7D06912FEE}">
      <dgm:prSet/>
      <dgm:spPr/>
      <dgm:t>
        <a:bodyPr/>
        <a:lstStyle/>
        <a:p>
          <a:endParaRPr lang="en-GB"/>
        </a:p>
      </dgm:t>
    </dgm:pt>
    <dgm:pt modelId="{61E9E12C-394D-4F9D-93D3-E04164526FA6}">
      <dgm:prSet/>
      <dgm:spPr/>
      <dgm:t>
        <a:bodyPr/>
        <a:lstStyle/>
        <a:p>
          <a:r>
            <a:rPr lang="en-GB" dirty="0"/>
            <a:t>Advisory Note  </a:t>
          </a:r>
        </a:p>
      </dgm:t>
    </dgm:pt>
    <dgm:pt modelId="{60A4610E-F292-40B3-B796-454BBABEE62C}" type="parTrans" cxnId="{29EB66F1-94CD-4CAB-BA7E-69DCEB76D9AB}">
      <dgm:prSet/>
      <dgm:spPr/>
      <dgm:t>
        <a:bodyPr/>
        <a:lstStyle/>
        <a:p>
          <a:endParaRPr lang="en-GB"/>
        </a:p>
      </dgm:t>
    </dgm:pt>
    <dgm:pt modelId="{B4789AF4-E503-4AE0-A6EF-27266313B9B9}" type="sibTrans" cxnId="{29EB66F1-94CD-4CAB-BA7E-69DCEB76D9AB}">
      <dgm:prSet/>
      <dgm:spPr/>
      <dgm:t>
        <a:bodyPr/>
        <a:lstStyle/>
        <a:p>
          <a:endParaRPr lang="en-GB"/>
        </a:p>
      </dgm:t>
    </dgm:pt>
    <dgm:pt modelId="{13A20A81-FA99-4B78-B079-7E02D26218E9}">
      <dgm:prSet/>
      <dgm:spPr/>
      <dgm:t>
        <a:bodyPr/>
        <a:lstStyle/>
        <a:p>
          <a:r>
            <a:rPr lang="en-GB" dirty="0"/>
            <a:t>Initial note on Governance </a:t>
          </a:r>
        </a:p>
      </dgm:t>
    </dgm:pt>
    <dgm:pt modelId="{11C6F46E-92A4-4BC8-89AB-5D09B8989707}" type="parTrans" cxnId="{977F8B7B-3FB1-47A2-8554-39957F1C1D95}">
      <dgm:prSet/>
      <dgm:spPr/>
      <dgm:t>
        <a:bodyPr/>
        <a:lstStyle/>
        <a:p>
          <a:endParaRPr lang="en-GB"/>
        </a:p>
      </dgm:t>
    </dgm:pt>
    <dgm:pt modelId="{CA9709D4-79ED-47BE-8A2A-C4607B6611D4}" type="sibTrans" cxnId="{977F8B7B-3FB1-47A2-8554-39957F1C1D95}">
      <dgm:prSet/>
      <dgm:spPr/>
      <dgm:t>
        <a:bodyPr/>
        <a:lstStyle/>
        <a:p>
          <a:endParaRPr lang="en-GB"/>
        </a:p>
      </dgm:t>
    </dgm:pt>
    <dgm:pt modelId="{8CE048AF-B696-42F5-928B-6BBB184C4C72}">
      <dgm:prSet/>
      <dgm:spPr/>
      <dgm:t>
        <a:bodyPr/>
        <a:lstStyle/>
        <a:p>
          <a:r>
            <a:rPr lang="en-GB" dirty="0"/>
            <a:t>Intention to raise profile of key themes </a:t>
          </a:r>
        </a:p>
      </dgm:t>
    </dgm:pt>
    <dgm:pt modelId="{CD980E2D-739D-43A0-8BEB-A63ABF5004FA}" type="parTrans" cxnId="{E285F155-FBDC-4815-8A73-3FD311F61176}">
      <dgm:prSet/>
      <dgm:spPr/>
      <dgm:t>
        <a:bodyPr/>
        <a:lstStyle/>
        <a:p>
          <a:endParaRPr lang="en-GB"/>
        </a:p>
      </dgm:t>
    </dgm:pt>
    <dgm:pt modelId="{6DDAB23D-FA3C-4E3D-B983-2D6DD0ACBC3C}" type="sibTrans" cxnId="{E285F155-FBDC-4815-8A73-3FD311F61176}">
      <dgm:prSet/>
      <dgm:spPr/>
      <dgm:t>
        <a:bodyPr/>
        <a:lstStyle/>
        <a:p>
          <a:endParaRPr lang="en-GB"/>
        </a:p>
      </dgm:t>
    </dgm:pt>
    <dgm:pt modelId="{22B6E5BB-C6C5-41BB-9187-5B7D0DB78693}">
      <dgm:prSet/>
      <dgm:spPr/>
      <dgm:t>
        <a:bodyPr/>
        <a:lstStyle/>
        <a:p>
          <a:r>
            <a:rPr lang="en-GB" b="0" dirty="0"/>
            <a:t>Not just local government </a:t>
          </a:r>
        </a:p>
      </dgm:t>
    </dgm:pt>
    <dgm:pt modelId="{1266A456-823A-4C71-A3EC-E54A14CA2321}" type="parTrans" cxnId="{64F7EFA1-C1A9-45E5-86B0-047202EE286C}">
      <dgm:prSet/>
      <dgm:spPr/>
      <dgm:t>
        <a:bodyPr/>
        <a:lstStyle/>
        <a:p>
          <a:endParaRPr lang="en-GB"/>
        </a:p>
      </dgm:t>
    </dgm:pt>
    <dgm:pt modelId="{B149D9CF-04B2-426A-A8B0-B1D416051D10}" type="sibTrans" cxnId="{64F7EFA1-C1A9-45E5-86B0-047202EE286C}">
      <dgm:prSet/>
      <dgm:spPr/>
      <dgm:t>
        <a:bodyPr/>
        <a:lstStyle/>
        <a:p>
          <a:endParaRPr lang="en-GB"/>
        </a:p>
      </dgm:t>
    </dgm:pt>
    <dgm:pt modelId="{592AAC91-1EB4-4B52-836E-A7738180A4B9}">
      <dgm:prSet/>
      <dgm:spPr/>
      <dgm:t>
        <a:bodyPr/>
        <a:lstStyle/>
        <a:p>
          <a:r>
            <a:rPr lang="en-GB" dirty="0"/>
            <a:t>Earlier awareness of challenges to sector </a:t>
          </a:r>
        </a:p>
      </dgm:t>
    </dgm:pt>
    <dgm:pt modelId="{D662F4D6-2A37-4DA7-8BFD-8B5957A03CFB}" type="parTrans" cxnId="{EF150A0D-2C3E-4CB4-B999-7556E49C6293}">
      <dgm:prSet/>
      <dgm:spPr/>
      <dgm:t>
        <a:bodyPr/>
        <a:lstStyle/>
        <a:p>
          <a:endParaRPr lang="en-GB"/>
        </a:p>
      </dgm:t>
    </dgm:pt>
    <dgm:pt modelId="{73A202DD-6F3D-4133-8FA8-C6391057429D}" type="sibTrans" cxnId="{EF150A0D-2C3E-4CB4-B999-7556E49C6293}">
      <dgm:prSet/>
      <dgm:spPr/>
      <dgm:t>
        <a:bodyPr/>
        <a:lstStyle/>
        <a:p>
          <a:endParaRPr lang="en-GB"/>
        </a:p>
      </dgm:t>
    </dgm:pt>
    <dgm:pt modelId="{A2126FB0-EA0C-4D3C-B1FA-B957CEF01881}">
      <dgm:prSet/>
      <dgm:spPr/>
      <dgm:t>
        <a:bodyPr/>
        <a:lstStyle/>
        <a:p>
          <a:endParaRPr lang="en-GB" dirty="0"/>
        </a:p>
      </dgm:t>
    </dgm:pt>
    <dgm:pt modelId="{F4D19E32-A465-4F58-B918-C431CC994AB5}" type="parTrans" cxnId="{ADA53D2E-DC8B-43D8-8066-BFB9E20D6D94}">
      <dgm:prSet/>
      <dgm:spPr/>
      <dgm:t>
        <a:bodyPr/>
        <a:lstStyle/>
        <a:p>
          <a:endParaRPr lang="en-GB"/>
        </a:p>
      </dgm:t>
    </dgm:pt>
    <dgm:pt modelId="{8DDEB612-A5A3-4914-9BE7-F519D4FA5604}" type="sibTrans" cxnId="{ADA53D2E-DC8B-43D8-8066-BFB9E20D6D94}">
      <dgm:prSet/>
      <dgm:spPr/>
      <dgm:t>
        <a:bodyPr/>
        <a:lstStyle/>
        <a:p>
          <a:endParaRPr lang="en-GB"/>
        </a:p>
      </dgm:t>
    </dgm:pt>
    <dgm:pt modelId="{6EDA15E0-07FA-4033-AFAE-D1F0F31EAD8F}">
      <dgm:prSet/>
      <dgm:spPr/>
      <dgm:t>
        <a:bodyPr/>
        <a:lstStyle/>
        <a:p>
          <a:r>
            <a:rPr lang="en-GB" b="0" dirty="0"/>
            <a:t>Chair Aileen </a:t>
          </a:r>
          <a:r>
            <a:rPr lang="en-GB" b="0" dirty="0" err="1"/>
            <a:t>Murphie</a:t>
          </a:r>
          <a:endParaRPr lang="en-GB" b="0" dirty="0"/>
        </a:p>
      </dgm:t>
    </dgm:pt>
    <dgm:pt modelId="{DDB5367B-F7BD-4842-A4B7-EB751781AEA9}" type="parTrans" cxnId="{6CD07419-EE1E-49D4-A3BC-C1756193ACDA}">
      <dgm:prSet/>
      <dgm:spPr/>
      <dgm:t>
        <a:bodyPr/>
        <a:lstStyle/>
        <a:p>
          <a:endParaRPr lang="en-GB"/>
        </a:p>
      </dgm:t>
    </dgm:pt>
    <dgm:pt modelId="{07220A06-01BB-42F1-B285-6ED9CED7BBE7}" type="sibTrans" cxnId="{6CD07419-EE1E-49D4-A3BC-C1756193ACDA}">
      <dgm:prSet/>
      <dgm:spPr/>
      <dgm:t>
        <a:bodyPr/>
        <a:lstStyle/>
        <a:p>
          <a:endParaRPr lang="en-GB"/>
        </a:p>
      </dgm:t>
    </dgm:pt>
    <dgm:pt modelId="{12E60D37-175C-465B-814B-0EC6C91318CE}" type="pres">
      <dgm:prSet presAssocID="{7F807495-80D9-4B58-9DB9-513110D25008}" presName="Name0" presStyleCnt="0">
        <dgm:presLayoutVars>
          <dgm:dir/>
          <dgm:animLvl val="lvl"/>
          <dgm:resizeHandles val="exact"/>
        </dgm:presLayoutVars>
      </dgm:prSet>
      <dgm:spPr/>
    </dgm:pt>
    <dgm:pt modelId="{E1FC9FDF-ABF2-4BC6-8D4C-8A5EA5F174F6}" type="pres">
      <dgm:prSet presAssocID="{936098C3-5A37-4A3B-8543-769128D1B6E1}" presName="linNode" presStyleCnt="0"/>
      <dgm:spPr/>
    </dgm:pt>
    <dgm:pt modelId="{ECE163E7-2EAE-4C4D-8BE5-C63076A74777}" type="pres">
      <dgm:prSet presAssocID="{936098C3-5A37-4A3B-8543-769128D1B6E1}" presName="parentText" presStyleLbl="node1" presStyleIdx="0" presStyleCnt="2">
        <dgm:presLayoutVars>
          <dgm:chMax val="1"/>
          <dgm:bulletEnabled val="1"/>
        </dgm:presLayoutVars>
      </dgm:prSet>
      <dgm:spPr/>
    </dgm:pt>
    <dgm:pt modelId="{4C0BFF81-AD4D-44F4-B824-C4170AD729C4}" type="pres">
      <dgm:prSet presAssocID="{936098C3-5A37-4A3B-8543-769128D1B6E1}" presName="descendantText" presStyleLbl="alignAccFollowNode1" presStyleIdx="0" presStyleCnt="2">
        <dgm:presLayoutVars>
          <dgm:bulletEnabled val="1"/>
        </dgm:presLayoutVars>
      </dgm:prSet>
      <dgm:spPr/>
    </dgm:pt>
    <dgm:pt modelId="{8DEBDAE6-12EE-4F46-A4EB-333E83554E31}" type="pres">
      <dgm:prSet presAssocID="{C465D1EA-1F92-4BB4-AF39-CEA794FD584D}" presName="sp" presStyleCnt="0"/>
      <dgm:spPr/>
    </dgm:pt>
    <dgm:pt modelId="{5D22BE00-6A28-43DD-BEAB-D19E5B0078D6}" type="pres">
      <dgm:prSet presAssocID="{61E9E12C-394D-4F9D-93D3-E04164526FA6}" presName="linNode" presStyleCnt="0"/>
      <dgm:spPr/>
    </dgm:pt>
    <dgm:pt modelId="{B6899C48-FC47-40B9-B560-0CC6C6208B83}" type="pres">
      <dgm:prSet presAssocID="{61E9E12C-394D-4F9D-93D3-E04164526FA6}" presName="parentText" presStyleLbl="node1" presStyleIdx="1" presStyleCnt="2">
        <dgm:presLayoutVars>
          <dgm:chMax val="1"/>
          <dgm:bulletEnabled val="1"/>
        </dgm:presLayoutVars>
      </dgm:prSet>
      <dgm:spPr/>
    </dgm:pt>
    <dgm:pt modelId="{CA642E03-57BA-4B15-8FE7-0DC1C23F98A8}" type="pres">
      <dgm:prSet presAssocID="{61E9E12C-394D-4F9D-93D3-E04164526FA6}" presName="descendantText" presStyleLbl="alignAccFollowNode1" presStyleIdx="1" presStyleCnt="2">
        <dgm:presLayoutVars>
          <dgm:bulletEnabled val="1"/>
        </dgm:presLayoutVars>
      </dgm:prSet>
      <dgm:spPr/>
    </dgm:pt>
  </dgm:ptLst>
  <dgm:cxnLst>
    <dgm:cxn modelId="{EF150A0D-2C3E-4CB4-B999-7556E49C6293}" srcId="{936098C3-5A37-4A3B-8543-769128D1B6E1}" destId="{592AAC91-1EB4-4B52-836E-A7738180A4B9}" srcOrd="3" destOrd="0" parTransId="{D662F4D6-2A37-4DA7-8BFD-8B5957A03CFB}" sibTransId="{73A202DD-6F3D-4133-8FA8-C6391057429D}"/>
    <dgm:cxn modelId="{BC091918-17B7-456C-AEAE-E152DCABD4DA}" type="presOf" srcId="{6EDA15E0-07FA-4033-AFAE-D1F0F31EAD8F}" destId="{4C0BFF81-AD4D-44F4-B824-C4170AD729C4}" srcOrd="0" destOrd="2" presId="urn:microsoft.com/office/officeart/2005/8/layout/vList5"/>
    <dgm:cxn modelId="{6CD07419-EE1E-49D4-A3BC-C1756193ACDA}" srcId="{936098C3-5A37-4A3B-8543-769128D1B6E1}" destId="{6EDA15E0-07FA-4033-AFAE-D1F0F31EAD8F}" srcOrd="2" destOrd="0" parTransId="{DDB5367B-F7BD-4842-A4B7-EB751781AEA9}" sibTransId="{07220A06-01BB-42F1-B285-6ED9CED7BBE7}"/>
    <dgm:cxn modelId="{96D11A2A-2ADF-4580-BBCB-D9D44905F510}" type="presOf" srcId="{22B6E5BB-C6C5-41BB-9187-5B7D0DB78693}" destId="{4C0BFF81-AD4D-44F4-B824-C4170AD729C4}" srcOrd="0" destOrd="1" presId="urn:microsoft.com/office/officeart/2005/8/layout/vList5"/>
    <dgm:cxn modelId="{ADA53D2E-DC8B-43D8-8066-BFB9E20D6D94}" srcId="{936098C3-5A37-4A3B-8543-769128D1B6E1}" destId="{A2126FB0-EA0C-4D3C-B1FA-B957CEF01881}" srcOrd="4" destOrd="0" parTransId="{F4D19E32-A465-4F58-B918-C431CC994AB5}" sibTransId="{8DDEB612-A5A3-4914-9BE7-F519D4FA5604}"/>
    <dgm:cxn modelId="{0C55B065-5183-4D67-B565-FAFA86C87252}" type="presOf" srcId="{E717F320-6553-4530-AA66-3C8B0A1F49DF}" destId="{4C0BFF81-AD4D-44F4-B824-C4170AD729C4}" srcOrd="0" destOrd="0" presId="urn:microsoft.com/office/officeart/2005/8/layout/vList5"/>
    <dgm:cxn modelId="{952D7471-F59F-4D46-93AC-B14230730134}" type="presOf" srcId="{936098C3-5A37-4A3B-8543-769128D1B6E1}" destId="{ECE163E7-2EAE-4C4D-8BE5-C63076A74777}" srcOrd="0" destOrd="0" presId="urn:microsoft.com/office/officeart/2005/8/layout/vList5"/>
    <dgm:cxn modelId="{E285F155-FBDC-4815-8A73-3FD311F61176}" srcId="{61E9E12C-394D-4F9D-93D3-E04164526FA6}" destId="{8CE048AF-B696-42F5-928B-6BBB184C4C72}" srcOrd="1" destOrd="0" parTransId="{CD980E2D-739D-43A0-8BEB-A63ABF5004FA}" sibTransId="{6DDAB23D-FA3C-4E3D-B983-2D6DD0ACBC3C}"/>
    <dgm:cxn modelId="{977F8B7B-3FB1-47A2-8554-39957F1C1D95}" srcId="{61E9E12C-394D-4F9D-93D3-E04164526FA6}" destId="{13A20A81-FA99-4B78-B079-7E02D26218E9}" srcOrd="0" destOrd="0" parTransId="{11C6F46E-92A4-4BC8-89AB-5D09B8989707}" sibTransId="{CA9709D4-79ED-47BE-8A2A-C4607B6611D4}"/>
    <dgm:cxn modelId="{64F7EFA1-C1A9-45E5-86B0-047202EE286C}" srcId="{936098C3-5A37-4A3B-8543-769128D1B6E1}" destId="{22B6E5BB-C6C5-41BB-9187-5B7D0DB78693}" srcOrd="1" destOrd="0" parTransId="{1266A456-823A-4C71-A3EC-E54A14CA2321}" sibTransId="{B149D9CF-04B2-426A-A8B0-B1D416051D10}"/>
    <dgm:cxn modelId="{52641DA4-48F4-45F0-B073-E200BACD3C38}" type="presOf" srcId="{592AAC91-1EB4-4B52-836E-A7738180A4B9}" destId="{4C0BFF81-AD4D-44F4-B824-C4170AD729C4}" srcOrd="0" destOrd="3" presId="urn:microsoft.com/office/officeart/2005/8/layout/vList5"/>
    <dgm:cxn modelId="{726E5BAB-5235-49BC-9542-2659461B38C0}" srcId="{7F807495-80D9-4B58-9DB9-513110D25008}" destId="{936098C3-5A37-4A3B-8543-769128D1B6E1}" srcOrd="0" destOrd="0" parTransId="{7F808E45-2B33-402E-8B73-B8F4D2D20C6E}" sibTransId="{C465D1EA-1F92-4BB4-AF39-CEA794FD584D}"/>
    <dgm:cxn modelId="{92595FAB-B133-44FD-A0F0-A300DF0A2109}" type="presOf" srcId="{7F807495-80D9-4B58-9DB9-513110D25008}" destId="{12E60D37-175C-465B-814B-0EC6C91318CE}" srcOrd="0" destOrd="0" presId="urn:microsoft.com/office/officeart/2005/8/layout/vList5"/>
    <dgm:cxn modelId="{A5B8A6C4-6F3E-447B-A090-51555D67BD19}" type="presOf" srcId="{61E9E12C-394D-4F9D-93D3-E04164526FA6}" destId="{B6899C48-FC47-40B9-B560-0CC6C6208B83}" srcOrd="0" destOrd="0" presId="urn:microsoft.com/office/officeart/2005/8/layout/vList5"/>
    <dgm:cxn modelId="{34C428CF-4032-47DE-BFD7-2C7D06912FEE}" srcId="{936098C3-5A37-4A3B-8543-769128D1B6E1}" destId="{E717F320-6553-4530-AA66-3C8B0A1F49DF}" srcOrd="0" destOrd="0" parTransId="{958771A2-8CB2-429C-9454-CFBA5E0EDCCE}" sibTransId="{EA14CEB8-6F0A-4D7A-BCDF-D424C29923C1}"/>
    <dgm:cxn modelId="{AB3FECD0-9957-4DA1-B0A7-181FD8500A7F}" type="presOf" srcId="{A2126FB0-EA0C-4D3C-B1FA-B957CEF01881}" destId="{4C0BFF81-AD4D-44F4-B824-C4170AD729C4}" srcOrd="0" destOrd="4" presId="urn:microsoft.com/office/officeart/2005/8/layout/vList5"/>
    <dgm:cxn modelId="{8480DAD4-D9CF-4175-8EA7-AA229F4398A5}" type="presOf" srcId="{8CE048AF-B696-42F5-928B-6BBB184C4C72}" destId="{CA642E03-57BA-4B15-8FE7-0DC1C23F98A8}" srcOrd="0" destOrd="1" presId="urn:microsoft.com/office/officeart/2005/8/layout/vList5"/>
    <dgm:cxn modelId="{3994B7E1-EDA8-403B-AA1A-4B32A68BB0E6}" type="presOf" srcId="{13A20A81-FA99-4B78-B079-7E02D26218E9}" destId="{CA642E03-57BA-4B15-8FE7-0DC1C23F98A8}" srcOrd="0" destOrd="0" presId="urn:microsoft.com/office/officeart/2005/8/layout/vList5"/>
    <dgm:cxn modelId="{29EB66F1-94CD-4CAB-BA7E-69DCEB76D9AB}" srcId="{7F807495-80D9-4B58-9DB9-513110D25008}" destId="{61E9E12C-394D-4F9D-93D3-E04164526FA6}" srcOrd="1" destOrd="0" parTransId="{60A4610E-F292-40B3-B796-454BBABEE62C}" sibTransId="{B4789AF4-E503-4AE0-A6EF-27266313B9B9}"/>
    <dgm:cxn modelId="{77D78488-7B8B-4941-883F-3403EF8DD35C}" type="presParOf" srcId="{12E60D37-175C-465B-814B-0EC6C91318CE}" destId="{E1FC9FDF-ABF2-4BC6-8D4C-8A5EA5F174F6}" srcOrd="0" destOrd="0" presId="urn:microsoft.com/office/officeart/2005/8/layout/vList5"/>
    <dgm:cxn modelId="{DC9FB90A-C933-4DF3-9944-0C9BA78A9A0B}" type="presParOf" srcId="{E1FC9FDF-ABF2-4BC6-8D4C-8A5EA5F174F6}" destId="{ECE163E7-2EAE-4C4D-8BE5-C63076A74777}" srcOrd="0" destOrd="0" presId="urn:microsoft.com/office/officeart/2005/8/layout/vList5"/>
    <dgm:cxn modelId="{9696F5D2-A25D-4939-889B-FB04F9F9BD60}" type="presParOf" srcId="{E1FC9FDF-ABF2-4BC6-8D4C-8A5EA5F174F6}" destId="{4C0BFF81-AD4D-44F4-B824-C4170AD729C4}" srcOrd="1" destOrd="0" presId="urn:microsoft.com/office/officeart/2005/8/layout/vList5"/>
    <dgm:cxn modelId="{79E7F53B-46F5-4037-B67F-E9714772B331}" type="presParOf" srcId="{12E60D37-175C-465B-814B-0EC6C91318CE}" destId="{8DEBDAE6-12EE-4F46-A4EB-333E83554E31}" srcOrd="1" destOrd="0" presId="urn:microsoft.com/office/officeart/2005/8/layout/vList5"/>
    <dgm:cxn modelId="{35A5C389-DB8E-48A1-9168-E360E2AE9AA9}" type="presParOf" srcId="{12E60D37-175C-465B-814B-0EC6C91318CE}" destId="{5D22BE00-6A28-43DD-BEAB-D19E5B0078D6}" srcOrd="2" destOrd="0" presId="urn:microsoft.com/office/officeart/2005/8/layout/vList5"/>
    <dgm:cxn modelId="{0AC36A50-CFD1-4B1F-8474-88D61BDD9F93}" type="presParOf" srcId="{5D22BE00-6A28-43DD-BEAB-D19E5B0078D6}" destId="{B6899C48-FC47-40B9-B560-0CC6C6208B83}" srcOrd="0" destOrd="0" presId="urn:microsoft.com/office/officeart/2005/8/layout/vList5"/>
    <dgm:cxn modelId="{63130F95-D1D0-4703-8551-4EF61122ABCA}" type="presParOf" srcId="{5D22BE00-6A28-43DD-BEAB-D19E5B0078D6}" destId="{CA642E03-57BA-4B15-8FE7-0DC1C23F98A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4A7126D-A60F-4D4E-99FA-F3A9D27641F5}" type="doc">
      <dgm:prSet loTypeId="urn:microsoft.com/office/officeart/2005/8/layout/hList6" loCatId="list" qsTypeId="urn:microsoft.com/office/officeart/2005/8/quickstyle/simple1" qsCatId="simple" csTypeId="urn:microsoft.com/office/officeart/2005/8/colors/accent4_2" csCatId="accent4" phldr="1"/>
      <dgm:spPr/>
      <dgm:t>
        <a:bodyPr/>
        <a:lstStyle/>
        <a:p>
          <a:endParaRPr lang="en-GB"/>
        </a:p>
      </dgm:t>
    </dgm:pt>
    <dgm:pt modelId="{7397A283-E3E0-46E4-9E81-285C8763C36D}">
      <dgm:prSet/>
      <dgm:spPr/>
      <dgm:t>
        <a:bodyPr/>
        <a:lstStyle/>
        <a:p>
          <a:r>
            <a:rPr lang="en-GB" dirty="0">
              <a:solidFill>
                <a:schemeClr val="bg1"/>
              </a:solidFill>
            </a:rPr>
            <a:t>Recognition of the pressures and complexity faced by CFO’s </a:t>
          </a:r>
        </a:p>
      </dgm:t>
    </dgm:pt>
    <dgm:pt modelId="{870861B9-A7AF-42E8-B7F7-0BFE05E34921}" type="parTrans" cxnId="{D7DB64C5-64D7-4AA9-ADC1-4CC8776F35E3}">
      <dgm:prSet/>
      <dgm:spPr/>
      <dgm:t>
        <a:bodyPr/>
        <a:lstStyle/>
        <a:p>
          <a:endParaRPr lang="en-GB"/>
        </a:p>
      </dgm:t>
    </dgm:pt>
    <dgm:pt modelId="{2E5B0BB8-0D51-4761-A4A5-5CF7AB9156E4}" type="sibTrans" cxnId="{D7DB64C5-64D7-4AA9-ADC1-4CC8776F35E3}">
      <dgm:prSet/>
      <dgm:spPr/>
      <dgm:t>
        <a:bodyPr/>
        <a:lstStyle/>
        <a:p>
          <a:endParaRPr lang="en-GB"/>
        </a:p>
      </dgm:t>
    </dgm:pt>
    <dgm:pt modelId="{69654498-56AD-4656-824A-C1C00B3B7029}">
      <dgm:prSet/>
      <dgm:spPr/>
      <dgm:t>
        <a:bodyPr/>
        <a:lstStyle/>
        <a:p>
          <a:r>
            <a:rPr lang="en-GB" dirty="0"/>
            <a:t>Additional support through web and guidance </a:t>
          </a:r>
        </a:p>
      </dgm:t>
    </dgm:pt>
    <dgm:pt modelId="{128F4A44-1BCE-43BD-A5C3-EED73BD086A2}" type="parTrans" cxnId="{AF51A50F-8095-49D1-974A-C294D39CC0F4}">
      <dgm:prSet/>
      <dgm:spPr/>
      <dgm:t>
        <a:bodyPr/>
        <a:lstStyle/>
        <a:p>
          <a:endParaRPr lang="en-GB"/>
        </a:p>
      </dgm:t>
    </dgm:pt>
    <dgm:pt modelId="{AE5473C5-207F-4B78-BC3E-69304AC0070C}" type="sibTrans" cxnId="{AF51A50F-8095-49D1-974A-C294D39CC0F4}">
      <dgm:prSet/>
      <dgm:spPr/>
      <dgm:t>
        <a:bodyPr/>
        <a:lstStyle/>
        <a:p>
          <a:endParaRPr lang="en-GB"/>
        </a:p>
      </dgm:t>
    </dgm:pt>
    <dgm:pt modelId="{5C9EE5A8-448C-4F83-8CF7-FFDB7CF0036D}">
      <dgm:prSet/>
      <dgm:spPr/>
      <dgm:t>
        <a:bodyPr/>
        <a:lstStyle/>
        <a:p>
          <a:r>
            <a:rPr lang="en-GB" dirty="0"/>
            <a:t>Assurance  through annual members statement </a:t>
          </a:r>
        </a:p>
      </dgm:t>
    </dgm:pt>
    <dgm:pt modelId="{9CC61A8A-AF2F-4D8C-8ADD-75D6109484CB}" type="parTrans" cxnId="{D508F9C1-A4A2-47FB-A76B-0F68624E8B71}">
      <dgm:prSet/>
      <dgm:spPr/>
      <dgm:t>
        <a:bodyPr/>
        <a:lstStyle/>
        <a:p>
          <a:endParaRPr lang="en-GB"/>
        </a:p>
      </dgm:t>
    </dgm:pt>
    <dgm:pt modelId="{EF355F5F-819E-4E9F-95E7-8C557B86CC96}" type="sibTrans" cxnId="{D508F9C1-A4A2-47FB-A76B-0F68624E8B71}">
      <dgm:prSet/>
      <dgm:spPr/>
      <dgm:t>
        <a:bodyPr/>
        <a:lstStyle/>
        <a:p>
          <a:endParaRPr lang="en-GB"/>
        </a:p>
      </dgm:t>
    </dgm:pt>
    <dgm:pt modelId="{FAA0F552-61FC-4AF8-A652-C2A6966300F0}">
      <dgm:prSet/>
      <dgm:spPr/>
      <dgm:t>
        <a:bodyPr/>
        <a:lstStyle/>
        <a:p>
          <a:r>
            <a:rPr lang="en-GB" dirty="0"/>
            <a:t>Driving sector improvements </a:t>
          </a:r>
        </a:p>
      </dgm:t>
    </dgm:pt>
    <dgm:pt modelId="{44C6A9C3-5A71-4C32-B6F3-1C8C4493AEAD}" type="parTrans" cxnId="{F655B36D-8F88-4991-B4F5-D936D57E338E}">
      <dgm:prSet/>
      <dgm:spPr/>
      <dgm:t>
        <a:bodyPr/>
        <a:lstStyle/>
        <a:p>
          <a:endParaRPr lang="en-GB"/>
        </a:p>
      </dgm:t>
    </dgm:pt>
    <dgm:pt modelId="{885979EE-B14D-467B-908F-4EE7C821DA8B}" type="sibTrans" cxnId="{F655B36D-8F88-4991-B4F5-D936D57E338E}">
      <dgm:prSet/>
      <dgm:spPr/>
      <dgm:t>
        <a:bodyPr/>
        <a:lstStyle/>
        <a:p>
          <a:endParaRPr lang="en-GB"/>
        </a:p>
      </dgm:t>
    </dgm:pt>
    <dgm:pt modelId="{DA827B36-A695-47B9-B26C-3D44C6DB641D}" type="pres">
      <dgm:prSet presAssocID="{34A7126D-A60F-4D4E-99FA-F3A9D27641F5}" presName="Name0" presStyleCnt="0">
        <dgm:presLayoutVars>
          <dgm:dir/>
          <dgm:resizeHandles val="exact"/>
        </dgm:presLayoutVars>
      </dgm:prSet>
      <dgm:spPr/>
    </dgm:pt>
    <dgm:pt modelId="{6C380C6F-89F5-4E3C-9B57-5DED2E3BB33B}" type="pres">
      <dgm:prSet presAssocID="{7397A283-E3E0-46E4-9E81-285C8763C36D}" presName="node" presStyleLbl="node1" presStyleIdx="0" presStyleCnt="4">
        <dgm:presLayoutVars>
          <dgm:bulletEnabled val="1"/>
        </dgm:presLayoutVars>
      </dgm:prSet>
      <dgm:spPr/>
    </dgm:pt>
    <dgm:pt modelId="{528E4A83-B337-40E2-8691-413A47AD1A36}" type="pres">
      <dgm:prSet presAssocID="{2E5B0BB8-0D51-4761-A4A5-5CF7AB9156E4}" presName="sibTrans" presStyleCnt="0"/>
      <dgm:spPr/>
    </dgm:pt>
    <dgm:pt modelId="{9AD98BE3-CA46-44B0-94BE-6FD7D694BF1B}" type="pres">
      <dgm:prSet presAssocID="{69654498-56AD-4656-824A-C1C00B3B7029}" presName="node" presStyleLbl="node1" presStyleIdx="1" presStyleCnt="4">
        <dgm:presLayoutVars>
          <dgm:bulletEnabled val="1"/>
        </dgm:presLayoutVars>
      </dgm:prSet>
      <dgm:spPr/>
    </dgm:pt>
    <dgm:pt modelId="{C96409BD-CE6C-4937-AEC3-CDECD613F798}" type="pres">
      <dgm:prSet presAssocID="{AE5473C5-207F-4B78-BC3E-69304AC0070C}" presName="sibTrans" presStyleCnt="0"/>
      <dgm:spPr/>
    </dgm:pt>
    <dgm:pt modelId="{167D7B48-8E3C-4D9D-8507-08DFADDAD11A}" type="pres">
      <dgm:prSet presAssocID="{5C9EE5A8-448C-4F83-8CF7-FFDB7CF0036D}" presName="node" presStyleLbl="node1" presStyleIdx="2" presStyleCnt="4">
        <dgm:presLayoutVars>
          <dgm:bulletEnabled val="1"/>
        </dgm:presLayoutVars>
      </dgm:prSet>
      <dgm:spPr/>
    </dgm:pt>
    <dgm:pt modelId="{CB045F84-A0C6-4F90-A00C-96B87B16B345}" type="pres">
      <dgm:prSet presAssocID="{EF355F5F-819E-4E9F-95E7-8C557B86CC96}" presName="sibTrans" presStyleCnt="0"/>
      <dgm:spPr/>
    </dgm:pt>
    <dgm:pt modelId="{94DD4B53-B18C-4B45-890E-B34447BC296C}" type="pres">
      <dgm:prSet presAssocID="{FAA0F552-61FC-4AF8-A652-C2A6966300F0}" presName="node" presStyleLbl="node1" presStyleIdx="3" presStyleCnt="4" custLinFactNeighborX="0">
        <dgm:presLayoutVars>
          <dgm:bulletEnabled val="1"/>
        </dgm:presLayoutVars>
      </dgm:prSet>
      <dgm:spPr/>
    </dgm:pt>
  </dgm:ptLst>
  <dgm:cxnLst>
    <dgm:cxn modelId="{9CF51E02-424C-431B-A434-3242CBCF93BE}" type="presOf" srcId="{5C9EE5A8-448C-4F83-8CF7-FFDB7CF0036D}" destId="{167D7B48-8E3C-4D9D-8507-08DFADDAD11A}" srcOrd="0" destOrd="0" presId="urn:microsoft.com/office/officeart/2005/8/layout/hList6"/>
    <dgm:cxn modelId="{AF51A50F-8095-49D1-974A-C294D39CC0F4}" srcId="{34A7126D-A60F-4D4E-99FA-F3A9D27641F5}" destId="{69654498-56AD-4656-824A-C1C00B3B7029}" srcOrd="1" destOrd="0" parTransId="{128F4A44-1BCE-43BD-A5C3-EED73BD086A2}" sibTransId="{AE5473C5-207F-4B78-BC3E-69304AC0070C}"/>
    <dgm:cxn modelId="{951F2533-872E-4A69-8B53-69F6F5279129}" type="presOf" srcId="{34A7126D-A60F-4D4E-99FA-F3A9D27641F5}" destId="{DA827B36-A695-47B9-B26C-3D44C6DB641D}" srcOrd="0" destOrd="0" presId="urn:microsoft.com/office/officeart/2005/8/layout/hList6"/>
    <dgm:cxn modelId="{1C76E640-96A8-4A89-9B5F-2CB6D5926A2C}" type="presOf" srcId="{7397A283-E3E0-46E4-9E81-285C8763C36D}" destId="{6C380C6F-89F5-4E3C-9B57-5DED2E3BB33B}" srcOrd="0" destOrd="0" presId="urn:microsoft.com/office/officeart/2005/8/layout/hList6"/>
    <dgm:cxn modelId="{EFEDA343-B358-40CC-9857-2A5F5E73985B}" type="presOf" srcId="{FAA0F552-61FC-4AF8-A652-C2A6966300F0}" destId="{94DD4B53-B18C-4B45-890E-B34447BC296C}" srcOrd="0" destOrd="0" presId="urn:microsoft.com/office/officeart/2005/8/layout/hList6"/>
    <dgm:cxn modelId="{8324D46B-D732-4776-B6EB-1E51F2442A10}" type="presOf" srcId="{69654498-56AD-4656-824A-C1C00B3B7029}" destId="{9AD98BE3-CA46-44B0-94BE-6FD7D694BF1B}" srcOrd="0" destOrd="0" presId="urn:microsoft.com/office/officeart/2005/8/layout/hList6"/>
    <dgm:cxn modelId="{F655B36D-8F88-4991-B4F5-D936D57E338E}" srcId="{34A7126D-A60F-4D4E-99FA-F3A9D27641F5}" destId="{FAA0F552-61FC-4AF8-A652-C2A6966300F0}" srcOrd="3" destOrd="0" parTransId="{44C6A9C3-5A71-4C32-B6F3-1C8C4493AEAD}" sibTransId="{885979EE-B14D-467B-908F-4EE7C821DA8B}"/>
    <dgm:cxn modelId="{D508F9C1-A4A2-47FB-A76B-0F68624E8B71}" srcId="{34A7126D-A60F-4D4E-99FA-F3A9D27641F5}" destId="{5C9EE5A8-448C-4F83-8CF7-FFDB7CF0036D}" srcOrd="2" destOrd="0" parTransId="{9CC61A8A-AF2F-4D8C-8ADD-75D6109484CB}" sibTransId="{EF355F5F-819E-4E9F-95E7-8C557B86CC96}"/>
    <dgm:cxn modelId="{D7DB64C5-64D7-4AA9-ADC1-4CC8776F35E3}" srcId="{34A7126D-A60F-4D4E-99FA-F3A9D27641F5}" destId="{7397A283-E3E0-46E4-9E81-285C8763C36D}" srcOrd="0" destOrd="0" parTransId="{870861B9-A7AF-42E8-B7F7-0BFE05E34921}" sibTransId="{2E5B0BB8-0D51-4761-A4A5-5CF7AB9156E4}"/>
    <dgm:cxn modelId="{25382834-AD86-492B-9752-0C730EB96A32}" type="presParOf" srcId="{DA827B36-A695-47B9-B26C-3D44C6DB641D}" destId="{6C380C6F-89F5-4E3C-9B57-5DED2E3BB33B}" srcOrd="0" destOrd="0" presId="urn:microsoft.com/office/officeart/2005/8/layout/hList6"/>
    <dgm:cxn modelId="{62B68EE4-544B-41C4-AD6B-9D2648673A5C}" type="presParOf" srcId="{DA827B36-A695-47B9-B26C-3D44C6DB641D}" destId="{528E4A83-B337-40E2-8691-413A47AD1A36}" srcOrd="1" destOrd="0" presId="urn:microsoft.com/office/officeart/2005/8/layout/hList6"/>
    <dgm:cxn modelId="{30B161E0-8B2D-452C-9417-599066C6AF26}" type="presParOf" srcId="{DA827B36-A695-47B9-B26C-3D44C6DB641D}" destId="{9AD98BE3-CA46-44B0-94BE-6FD7D694BF1B}" srcOrd="2" destOrd="0" presId="urn:microsoft.com/office/officeart/2005/8/layout/hList6"/>
    <dgm:cxn modelId="{98CA9537-A570-45B4-AD59-92F261E57CAD}" type="presParOf" srcId="{DA827B36-A695-47B9-B26C-3D44C6DB641D}" destId="{C96409BD-CE6C-4937-AEC3-CDECD613F798}" srcOrd="3" destOrd="0" presId="urn:microsoft.com/office/officeart/2005/8/layout/hList6"/>
    <dgm:cxn modelId="{0FEB23B1-B197-4A7E-8A59-F83E83FB9623}" type="presParOf" srcId="{DA827B36-A695-47B9-B26C-3D44C6DB641D}" destId="{167D7B48-8E3C-4D9D-8507-08DFADDAD11A}" srcOrd="4" destOrd="0" presId="urn:microsoft.com/office/officeart/2005/8/layout/hList6"/>
    <dgm:cxn modelId="{5E60D5FD-75D0-426E-9826-DD4EA5A31F1B}" type="presParOf" srcId="{DA827B36-A695-47B9-B26C-3D44C6DB641D}" destId="{CB045F84-A0C6-4F90-A00C-96B87B16B345}" srcOrd="5" destOrd="0" presId="urn:microsoft.com/office/officeart/2005/8/layout/hList6"/>
    <dgm:cxn modelId="{8054312F-0E8E-425D-B50F-FA6A1B06BFC6}" type="presParOf" srcId="{DA827B36-A695-47B9-B26C-3D44C6DB641D}" destId="{94DD4B53-B18C-4B45-890E-B34447BC296C}" srcOrd="6"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64BE38-4F88-46BE-B94B-7C69941E90FB}">
      <dsp:nvSpPr>
        <dsp:cNvPr id="0" name=""/>
        <dsp:cNvSpPr/>
      </dsp:nvSpPr>
      <dsp:spPr>
        <a:xfrm rot="5400000">
          <a:off x="11381691" y="-4664292"/>
          <a:ext cx="1766593" cy="11543518"/>
        </a:xfrm>
        <a:prstGeom prst="round2Same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a:lnSpc>
              <a:spcPct val="90000"/>
            </a:lnSpc>
            <a:spcBef>
              <a:spcPct val="0"/>
            </a:spcBef>
            <a:spcAft>
              <a:spcPct val="15000"/>
            </a:spcAft>
            <a:buChar char="•"/>
          </a:pPr>
          <a:r>
            <a:rPr lang="en-GB" sz="2500" kern="1200"/>
            <a:t>Security of Funds is the Prime Objective</a:t>
          </a:r>
        </a:p>
        <a:p>
          <a:pPr marL="228600" lvl="1" indent="-228600" algn="l" defTabSz="1111250">
            <a:lnSpc>
              <a:spcPct val="90000"/>
            </a:lnSpc>
            <a:spcBef>
              <a:spcPct val="0"/>
            </a:spcBef>
            <a:spcAft>
              <a:spcPct val="15000"/>
            </a:spcAft>
            <a:buChar char="•"/>
          </a:pPr>
          <a:r>
            <a:rPr lang="en-GB" sz="2500" kern="1200"/>
            <a:t>Authorities should consider SLY in context of their own risk appetite.</a:t>
          </a:r>
        </a:p>
        <a:p>
          <a:pPr marL="228600" lvl="1" indent="-228600" algn="l" defTabSz="1111250">
            <a:lnSpc>
              <a:spcPct val="90000"/>
            </a:lnSpc>
            <a:spcBef>
              <a:spcPct val="0"/>
            </a:spcBef>
            <a:spcAft>
              <a:spcPct val="15000"/>
            </a:spcAft>
            <a:buChar char="•"/>
          </a:pPr>
          <a:r>
            <a:rPr lang="en-GB" sz="2500" kern="1200"/>
            <a:t>Adopt an appropriate approach to risk management.</a:t>
          </a:r>
        </a:p>
      </dsp:txBody>
      <dsp:txXfrm rot="-5400000">
        <a:off x="6493229" y="310408"/>
        <a:ext cx="11457280" cy="1594117"/>
      </dsp:txXfrm>
    </dsp:sp>
    <dsp:sp modelId="{E81B0BE2-1EE3-46B7-9623-5504D74E4F5E}">
      <dsp:nvSpPr>
        <dsp:cNvPr id="0" name=""/>
        <dsp:cNvSpPr/>
      </dsp:nvSpPr>
      <dsp:spPr>
        <a:xfrm>
          <a:off x="0" y="3345"/>
          <a:ext cx="6493228" cy="2208242"/>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87630" rIns="175260" bIns="87630" numCol="1" spcCol="1270" anchor="ctr" anchorCtr="0">
          <a:noAutofit/>
        </a:bodyPr>
        <a:lstStyle/>
        <a:p>
          <a:pPr marL="0" lvl="0" indent="0" algn="ctr" defTabSz="2044700">
            <a:lnSpc>
              <a:spcPct val="90000"/>
            </a:lnSpc>
            <a:spcBef>
              <a:spcPct val="0"/>
            </a:spcBef>
            <a:spcAft>
              <a:spcPct val="35000"/>
            </a:spcAft>
            <a:buNone/>
          </a:pPr>
          <a:r>
            <a:rPr lang="en-GB" sz="4600" b="0" i="0" kern="1200" baseline="0" dirty="0"/>
            <a:t>Local authorities are reminded that:</a:t>
          </a:r>
          <a:endParaRPr lang="en-GB" sz="4600" kern="1200" dirty="0"/>
        </a:p>
      </dsp:txBody>
      <dsp:txXfrm>
        <a:off x="107797" y="111142"/>
        <a:ext cx="6277634" cy="1992648"/>
      </dsp:txXfrm>
    </dsp:sp>
    <dsp:sp modelId="{94C1F3E0-79D9-4B8D-801C-7B1BC9D575F4}">
      <dsp:nvSpPr>
        <dsp:cNvPr id="0" name=""/>
        <dsp:cNvSpPr/>
      </dsp:nvSpPr>
      <dsp:spPr>
        <a:xfrm rot="5400000">
          <a:off x="11381691" y="-2345638"/>
          <a:ext cx="1766593" cy="11543518"/>
        </a:xfrm>
        <a:prstGeom prst="round2Same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a:lnSpc>
              <a:spcPct val="90000"/>
            </a:lnSpc>
            <a:spcBef>
              <a:spcPct val="0"/>
            </a:spcBef>
            <a:spcAft>
              <a:spcPct val="15000"/>
            </a:spcAft>
            <a:buChar char="•"/>
          </a:pPr>
          <a:r>
            <a:rPr lang="en-GB" sz="2500" kern="1200"/>
            <a:t>Any function of the authority</a:t>
          </a:r>
        </a:p>
        <a:p>
          <a:pPr marL="228600" lvl="1" indent="-228600" algn="l" defTabSz="1111250">
            <a:lnSpc>
              <a:spcPct val="90000"/>
            </a:lnSpc>
            <a:spcBef>
              <a:spcPct val="0"/>
            </a:spcBef>
            <a:spcAft>
              <a:spcPct val="15000"/>
            </a:spcAft>
            <a:buChar char="•"/>
          </a:pPr>
          <a:r>
            <a:rPr lang="en-GB" sz="2500" kern="1200"/>
            <a:t>Prudent management of their financial affairs</a:t>
          </a:r>
        </a:p>
      </dsp:txBody>
      <dsp:txXfrm rot="-5400000">
        <a:off x="6493229" y="2629062"/>
        <a:ext cx="11457280" cy="1594117"/>
      </dsp:txXfrm>
    </dsp:sp>
    <dsp:sp modelId="{C24B1677-A71C-4065-9B7E-94A18A48420D}">
      <dsp:nvSpPr>
        <dsp:cNvPr id="0" name=""/>
        <dsp:cNvSpPr/>
      </dsp:nvSpPr>
      <dsp:spPr>
        <a:xfrm>
          <a:off x="0" y="2321999"/>
          <a:ext cx="6493228" cy="2208242"/>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87630" rIns="175260" bIns="87630" numCol="1" spcCol="1270" anchor="ctr" anchorCtr="0">
          <a:noAutofit/>
        </a:bodyPr>
        <a:lstStyle/>
        <a:p>
          <a:pPr marL="0" lvl="0" indent="0" algn="ctr" defTabSz="2044700">
            <a:lnSpc>
              <a:spcPct val="90000"/>
            </a:lnSpc>
            <a:spcBef>
              <a:spcPct val="0"/>
            </a:spcBef>
            <a:spcAft>
              <a:spcPct val="35000"/>
            </a:spcAft>
            <a:buNone/>
          </a:pPr>
          <a:r>
            <a:rPr lang="en-GB" sz="4600" b="0" i="0" kern="1200" baseline="0" dirty="0"/>
            <a:t>Can borrow and invest for the following purposes:</a:t>
          </a:r>
          <a:endParaRPr lang="en-GB" sz="4600" kern="1200" dirty="0"/>
        </a:p>
      </dsp:txBody>
      <dsp:txXfrm>
        <a:off x="107797" y="2429796"/>
        <a:ext cx="6277634" cy="1992648"/>
      </dsp:txXfrm>
    </dsp:sp>
    <dsp:sp modelId="{B31A1F1D-D331-4684-8074-D4A31C03515D}">
      <dsp:nvSpPr>
        <dsp:cNvPr id="0" name=""/>
        <dsp:cNvSpPr/>
      </dsp:nvSpPr>
      <dsp:spPr>
        <a:xfrm rot="5400000">
          <a:off x="11381691" y="-26983"/>
          <a:ext cx="1766593" cy="11543518"/>
        </a:xfrm>
        <a:prstGeom prst="round2Same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a:lnSpc>
              <a:spcPct val="90000"/>
            </a:lnSpc>
            <a:spcBef>
              <a:spcPct val="0"/>
            </a:spcBef>
            <a:spcAft>
              <a:spcPct val="15000"/>
            </a:spcAft>
            <a:buChar char="•"/>
          </a:pPr>
          <a:r>
            <a:rPr lang="en-GB" sz="2500" kern="1200"/>
            <a:t>Financing capital expenditure</a:t>
          </a:r>
        </a:p>
        <a:p>
          <a:pPr marL="228600" lvl="1" indent="-228600" algn="l" defTabSz="1111250">
            <a:lnSpc>
              <a:spcPct val="90000"/>
            </a:lnSpc>
            <a:spcBef>
              <a:spcPct val="0"/>
            </a:spcBef>
            <a:spcAft>
              <a:spcPct val="15000"/>
            </a:spcAft>
            <a:buChar char="•"/>
          </a:pPr>
          <a:r>
            <a:rPr lang="en-GB" sz="2500" kern="1200"/>
            <a:t>Management of cash flow</a:t>
          </a:r>
        </a:p>
        <a:p>
          <a:pPr marL="228600" lvl="1" indent="-228600" algn="l" defTabSz="1111250">
            <a:lnSpc>
              <a:spcPct val="90000"/>
            </a:lnSpc>
            <a:spcBef>
              <a:spcPct val="0"/>
            </a:spcBef>
            <a:spcAft>
              <a:spcPct val="15000"/>
            </a:spcAft>
            <a:buChar char="•"/>
          </a:pPr>
          <a:r>
            <a:rPr lang="en-GB" sz="2500" kern="1200"/>
            <a:t>Securing affordability</a:t>
          </a:r>
        </a:p>
        <a:p>
          <a:pPr marL="228600" lvl="1" indent="-228600" algn="l" defTabSz="1111250">
            <a:lnSpc>
              <a:spcPct val="90000"/>
            </a:lnSpc>
            <a:spcBef>
              <a:spcPct val="0"/>
            </a:spcBef>
            <a:spcAft>
              <a:spcPct val="15000"/>
            </a:spcAft>
            <a:buChar char="•"/>
          </a:pPr>
          <a:r>
            <a:rPr lang="en-GB" sz="2500" kern="1200"/>
            <a:t>Refinancing current borrowing</a:t>
          </a:r>
        </a:p>
      </dsp:txBody>
      <dsp:txXfrm rot="-5400000">
        <a:off x="6493229" y="4947717"/>
        <a:ext cx="11457280" cy="1594117"/>
      </dsp:txXfrm>
    </dsp:sp>
    <dsp:sp modelId="{200D319B-DC30-44F6-BEF8-AA93BDBB7B3F}">
      <dsp:nvSpPr>
        <dsp:cNvPr id="0" name=""/>
        <dsp:cNvSpPr/>
      </dsp:nvSpPr>
      <dsp:spPr>
        <a:xfrm>
          <a:off x="0" y="4640654"/>
          <a:ext cx="6493228" cy="2208242"/>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87630" rIns="175260" bIns="87630" numCol="1" spcCol="1270" anchor="ctr" anchorCtr="0">
          <a:noAutofit/>
        </a:bodyPr>
        <a:lstStyle/>
        <a:p>
          <a:pPr marL="0" lvl="0" indent="0" algn="ctr" defTabSz="2044700">
            <a:lnSpc>
              <a:spcPct val="90000"/>
            </a:lnSpc>
            <a:spcBef>
              <a:spcPct val="0"/>
            </a:spcBef>
            <a:spcAft>
              <a:spcPct val="35000"/>
            </a:spcAft>
            <a:buNone/>
          </a:pPr>
          <a:r>
            <a:rPr lang="en-GB" sz="4600" b="0" i="0" kern="1200" baseline="0" dirty="0"/>
            <a:t>Legitimate examples of prudent borrowing:</a:t>
          </a:r>
          <a:endParaRPr lang="en-GB" sz="4600" kern="1200" dirty="0"/>
        </a:p>
      </dsp:txBody>
      <dsp:txXfrm>
        <a:off x="107797" y="4748451"/>
        <a:ext cx="6277634" cy="19926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6226B4-8760-4899-A888-0515C94556A5}">
      <dsp:nvSpPr>
        <dsp:cNvPr id="0" name=""/>
        <dsp:cNvSpPr/>
      </dsp:nvSpPr>
      <dsp:spPr>
        <a:xfrm rot="5400000">
          <a:off x="11220572" y="-4466174"/>
          <a:ext cx="2088831" cy="11543518"/>
        </a:xfrm>
        <a:prstGeom prst="round2Same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Char char="•"/>
          </a:pPr>
          <a:r>
            <a:rPr lang="en-GB" sz="2900" kern="1200"/>
            <a:t>Access to PWLB is dependent on CFO certifying Capital Spending plans do not include investing primarily for yield</a:t>
          </a:r>
        </a:p>
        <a:p>
          <a:pPr marL="285750" lvl="1" indent="-285750" algn="l" defTabSz="1289050">
            <a:lnSpc>
              <a:spcPct val="90000"/>
            </a:lnSpc>
            <a:spcBef>
              <a:spcPct val="0"/>
            </a:spcBef>
            <a:spcAft>
              <a:spcPct val="15000"/>
            </a:spcAft>
            <a:buChar char="•"/>
          </a:pPr>
          <a:r>
            <a:rPr lang="en-GB" sz="2900" kern="1200"/>
            <a:t>Access to the PWLB is important</a:t>
          </a:r>
        </a:p>
        <a:p>
          <a:pPr marL="285750" lvl="1" indent="-285750" algn="l" defTabSz="1289050">
            <a:lnSpc>
              <a:spcPct val="90000"/>
            </a:lnSpc>
            <a:spcBef>
              <a:spcPct val="0"/>
            </a:spcBef>
            <a:spcAft>
              <a:spcPct val="15000"/>
            </a:spcAft>
            <a:buChar char="•"/>
          </a:pPr>
          <a:r>
            <a:rPr lang="en-GB" sz="2900" kern="1200"/>
            <a:t>Leveraged investment always increases downside risks,</a:t>
          </a:r>
        </a:p>
      </dsp:txBody>
      <dsp:txXfrm rot="-5400000">
        <a:off x="6493229" y="363137"/>
        <a:ext cx="11441550" cy="1884895"/>
      </dsp:txXfrm>
    </dsp:sp>
    <dsp:sp modelId="{71F39981-8BA4-426A-93DF-DF1A67843DD5}">
      <dsp:nvSpPr>
        <dsp:cNvPr id="0" name=""/>
        <dsp:cNvSpPr/>
      </dsp:nvSpPr>
      <dsp:spPr>
        <a:xfrm>
          <a:off x="0" y="65"/>
          <a:ext cx="6493228" cy="2611039"/>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marL="0" lvl="0" indent="0" algn="ctr" defTabSz="1822450">
            <a:lnSpc>
              <a:spcPct val="90000"/>
            </a:lnSpc>
            <a:spcBef>
              <a:spcPct val="0"/>
            </a:spcBef>
            <a:spcAft>
              <a:spcPct val="35000"/>
            </a:spcAft>
            <a:buNone/>
          </a:pPr>
          <a:r>
            <a:rPr lang="en-GB" sz="4100" b="0" i="0" kern="1200" baseline="0" dirty="0"/>
            <a:t>An authority must not borrow to invest primarily for financial return</a:t>
          </a:r>
          <a:endParaRPr lang="en-GB" sz="4100" kern="1200" dirty="0"/>
        </a:p>
      </dsp:txBody>
      <dsp:txXfrm>
        <a:off x="127460" y="127525"/>
        <a:ext cx="6238308" cy="2356119"/>
      </dsp:txXfrm>
    </dsp:sp>
    <dsp:sp modelId="{51A6CD67-D3A6-47C1-8AEF-7D020DC4A3B6}">
      <dsp:nvSpPr>
        <dsp:cNvPr id="0" name=""/>
        <dsp:cNvSpPr/>
      </dsp:nvSpPr>
      <dsp:spPr>
        <a:xfrm rot="5400000">
          <a:off x="11220572" y="-1724582"/>
          <a:ext cx="2088831" cy="11543518"/>
        </a:xfrm>
        <a:prstGeom prst="round2Same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Char char="•"/>
          </a:pPr>
          <a:r>
            <a:rPr lang="en-GB" sz="2900" kern="1200"/>
            <a:t>May want to consider options for exiting if future plans to borrow.</a:t>
          </a:r>
        </a:p>
        <a:p>
          <a:pPr marL="285750" lvl="1" indent="-285750" algn="l" defTabSz="1289050">
            <a:lnSpc>
              <a:spcPct val="90000"/>
            </a:lnSpc>
            <a:spcBef>
              <a:spcPct val="0"/>
            </a:spcBef>
            <a:spcAft>
              <a:spcPct val="15000"/>
            </a:spcAft>
            <a:buChar char="•"/>
          </a:pPr>
          <a:r>
            <a:rPr lang="en-GB" sz="2900" kern="1200" dirty="0"/>
            <a:t>Should not take new borrowing if Commercial investments can be</a:t>
          </a:r>
          <a:r>
            <a:rPr lang="en-GB" sz="2900" b="1" kern="1200" dirty="0"/>
            <a:t> reasonably </a:t>
          </a:r>
          <a:r>
            <a:rPr lang="en-GB" sz="2900" kern="1200" dirty="0"/>
            <a:t>realised.</a:t>
          </a:r>
        </a:p>
        <a:p>
          <a:pPr marL="285750" lvl="1" indent="-285750" algn="l" defTabSz="1289050">
            <a:lnSpc>
              <a:spcPct val="90000"/>
            </a:lnSpc>
            <a:spcBef>
              <a:spcPct val="0"/>
            </a:spcBef>
            <a:spcAft>
              <a:spcPct val="15000"/>
            </a:spcAft>
            <a:buChar char="•"/>
          </a:pPr>
          <a:r>
            <a:rPr lang="en-GB" sz="2900" kern="1200"/>
            <a:t>Can continue to improve and repair existing Commercial property.</a:t>
          </a:r>
        </a:p>
      </dsp:txBody>
      <dsp:txXfrm rot="-5400000">
        <a:off x="6493229" y="3104729"/>
        <a:ext cx="11441550" cy="1884895"/>
      </dsp:txXfrm>
    </dsp:sp>
    <dsp:sp modelId="{080D8984-9FE2-4764-B138-DA3B1D27EAE2}">
      <dsp:nvSpPr>
        <dsp:cNvPr id="0" name=""/>
        <dsp:cNvSpPr/>
      </dsp:nvSpPr>
      <dsp:spPr>
        <a:xfrm>
          <a:off x="0" y="2741656"/>
          <a:ext cx="6493228" cy="2611039"/>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marL="0" lvl="0" indent="0" algn="ctr" defTabSz="1822450">
            <a:lnSpc>
              <a:spcPct val="90000"/>
            </a:lnSpc>
            <a:spcBef>
              <a:spcPct val="0"/>
            </a:spcBef>
            <a:spcAft>
              <a:spcPct val="35000"/>
            </a:spcAft>
            <a:buNone/>
          </a:pPr>
          <a:r>
            <a:rPr lang="en-GB" sz="4100" b="0" i="0" kern="1200" baseline="0"/>
            <a:t>Authorities with existing commercial investments </a:t>
          </a:r>
          <a:r>
            <a:rPr lang="en-GB" sz="4100" b="1" i="0" kern="1200" baseline="0"/>
            <a:t>not</a:t>
          </a:r>
          <a:r>
            <a:rPr lang="en-GB" sz="4100" b="0" i="0" kern="1200" baseline="0"/>
            <a:t> required to sell.</a:t>
          </a:r>
          <a:endParaRPr lang="en-GB" sz="4100" kern="1200"/>
        </a:p>
      </dsp:txBody>
      <dsp:txXfrm>
        <a:off x="127460" y="2869116"/>
        <a:ext cx="6238308" cy="23561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41A6E4-70BE-4B0B-9466-E868A9DEFF99}">
      <dsp:nvSpPr>
        <dsp:cNvPr id="0" name=""/>
        <dsp:cNvSpPr/>
      </dsp:nvSpPr>
      <dsp:spPr>
        <a:xfrm>
          <a:off x="0" y="0"/>
          <a:ext cx="5799137" cy="5812415"/>
        </a:xfrm>
        <a:prstGeom prst="roundRect">
          <a:avLst>
            <a:gd name="adj" fmla="val 10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94310" tIns="194310" rIns="194310" bIns="194310" numCol="1" spcCol="1270" anchor="ctr" anchorCtr="0">
          <a:noAutofit/>
        </a:bodyPr>
        <a:lstStyle/>
        <a:p>
          <a:pPr marL="0" lvl="0" indent="0" algn="ctr" defTabSz="2266950">
            <a:lnSpc>
              <a:spcPct val="90000"/>
            </a:lnSpc>
            <a:spcBef>
              <a:spcPct val="0"/>
            </a:spcBef>
            <a:spcAft>
              <a:spcPct val="35000"/>
            </a:spcAft>
            <a:buNone/>
          </a:pPr>
          <a:r>
            <a:rPr lang="en-US" sz="5100" b="0" i="0" kern="1200" baseline="0"/>
            <a:t>Treasury Investments</a:t>
          </a:r>
          <a:endParaRPr lang="en-GB" sz="5100" kern="1200"/>
        </a:p>
      </dsp:txBody>
      <dsp:txXfrm>
        <a:off x="0" y="0"/>
        <a:ext cx="5799137" cy="1743724"/>
      </dsp:txXfrm>
    </dsp:sp>
    <dsp:sp modelId="{A0FB3FCF-7CF2-4EA1-A7DE-B696CB9A5367}">
      <dsp:nvSpPr>
        <dsp:cNvPr id="0" name=""/>
        <dsp:cNvSpPr/>
      </dsp:nvSpPr>
      <dsp:spPr>
        <a:xfrm>
          <a:off x="579913" y="1744221"/>
          <a:ext cx="4639309" cy="114190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Arising from the cash flows or treasury risk management activity.</a:t>
          </a:r>
          <a:endParaRPr lang="en-GB" sz="2400" kern="1200" dirty="0"/>
        </a:p>
      </dsp:txBody>
      <dsp:txXfrm>
        <a:off x="613358" y="1777666"/>
        <a:ext cx="4572419" cy="1075016"/>
      </dsp:txXfrm>
    </dsp:sp>
    <dsp:sp modelId="{2801413F-E25D-41A5-829B-77014BCBF3D4}">
      <dsp:nvSpPr>
        <dsp:cNvPr id="0" name=""/>
        <dsp:cNvSpPr/>
      </dsp:nvSpPr>
      <dsp:spPr>
        <a:xfrm>
          <a:off x="579913" y="3061805"/>
          <a:ext cx="4639309" cy="114190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US" sz="2400" kern="1200"/>
            <a:t>Balances which need to be invested until the cash is required</a:t>
          </a:r>
          <a:endParaRPr lang="en-GB" sz="2400" kern="1200"/>
        </a:p>
      </dsp:txBody>
      <dsp:txXfrm>
        <a:off x="613358" y="3095250"/>
        <a:ext cx="4572419" cy="1075016"/>
      </dsp:txXfrm>
    </dsp:sp>
    <dsp:sp modelId="{D2C315B0-376B-42DB-A8FD-3EDD0E482838}">
      <dsp:nvSpPr>
        <dsp:cNvPr id="0" name=""/>
        <dsp:cNvSpPr/>
      </dsp:nvSpPr>
      <dsp:spPr>
        <a:xfrm>
          <a:off x="579913" y="4379390"/>
          <a:ext cx="4639309" cy="114190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On commercial terms and will rarely constitute capital expenditure.</a:t>
          </a:r>
          <a:endParaRPr lang="en-GB" sz="2400" kern="1200" dirty="0"/>
        </a:p>
      </dsp:txBody>
      <dsp:txXfrm>
        <a:off x="613358" y="4412835"/>
        <a:ext cx="4572419" cy="10750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B97478-DE99-44A7-83EE-9D98073AB3E9}">
      <dsp:nvSpPr>
        <dsp:cNvPr id="0" name=""/>
        <dsp:cNvSpPr/>
      </dsp:nvSpPr>
      <dsp:spPr>
        <a:xfrm>
          <a:off x="0" y="0"/>
          <a:ext cx="5799138" cy="5812415"/>
        </a:xfrm>
        <a:prstGeom prst="roundRect">
          <a:avLst>
            <a:gd name="adj" fmla="val 10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94310" tIns="194310" rIns="194310" bIns="194310" numCol="1" spcCol="1270" anchor="ctr" anchorCtr="0">
          <a:noAutofit/>
        </a:bodyPr>
        <a:lstStyle/>
        <a:p>
          <a:pPr marL="0" lvl="0" indent="0" algn="ctr" defTabSz="2266950">
            <a:lnSpc>
              <a:spcPct val="90000"/>
            </a:lnSpc>
            <a:spcBef>
              <a:spcPct val="0"/>
            </a:spcBef>
            <a:spcAft>
              <a:spcPct val="35000"/>
            </a:spcAft>
            <a:buNone/>
          </a:pPr>
          <a:r>
            <a:rPr lang="en-US" sz="5100" b="0" i="0" kern="1200" baseline="0"/>
            <a:t>Commercial Investments</a:t>
          </a:r>
          <a:endParaRPr lang="en-GB" sz="5100" kern="1200"/>
        </a:p>
      </dsp:txBody>
      <dsp:txXfrm>
        <a:off x="0" y="0"/>
        <a:ext cx="5799138" cy="1743724"/>
      </dsp:txXfrm>
    </dsp:sp>
    <dsp:sp modelId="{98EAEE6B-EA6F-4652-9E13-F04C312DC0C3}">
      <dsp:nvSpPr>
        <dsp:cNvPr id="0" name=""/>
        <dsp:cNvSpPr/>
      </dsp:nvSpPr>
      <dsp:spPr>
        <a:xfrm>
          <a:off x="579913" y="1744221"/>
          <a:ext cx="4639310" cy="114190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Primarily for financial return, neither for treasury management nor delivering services.</a:t>
          </a:r>
          <a:endParaRPr lang="en-GB" sz="2400" kern="1200" dirty="0"/>
        </a:p>
      </dsp:txBody>
      <dsp:txXfrm>
        <a:off x="613358" y="1777666"/>
        <a:ext cx="4572420" cy="1075016"/>
      </dsp:txXfrm>
    </dsp:sp>
    <dsp:sp modelId="{DEE0CBCF-019F-48B7-9711-35E49F0754F9}">
      <dsp:nvSpPr>
        <dsp:cNvPr id="0" name=""/>
        <dsp:cNvSpPr/>
      </dsp:nvSpPr>
      <dsp:spPr>
        <a:xfrm>
          <a:off x="579913" y="3061805"/>
          <a:ext cx="4639310" cy="114190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US" sz="2400" kern="1200"/>
            <a:t>Includes non-Financial Assets.</a:t>
          </a:r>
          <a:endParaRPr lang="en-GB" sz="2400" kern="1200"/>
        </a:p>
      </dsp:txBody>
      <dsp:txXfrm>
        <a:off x="613358" y="3095250"/>
        <a:ext cx="4572420" cy="1075016"/>
      </dsp:txXfrm>
    </dsp:sp>
    <dsp:sp modelId="{FBBF35EF-3666-4A8E-A05A-481D974AC9BC}">
      <dsp:nvSpPr>
        <dsp:cNvPr id="0" name=""/>
        <dsp:cNvSpPr/>
      </dsp:nvSpPr>
      <dsp:spPr>
        <a:xfrm>
          <a:off x="579913" y="4379390"/>
          <a:ext cx="4639310" cy="114190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Usually constitute Capital Expenditure</a:t>
          </a:r>
          <a:endParaRPr lang="en-GB" sz="2400" kern="1200" dirty="0"/>
        </a:p>
      </dsp:txBody>
      <dsp:txXfrm>
        <a:off x="613358" y="4412835"/>
        <a:ext cx="4572420" cy="107501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C5EDA3-EAE8-4185-B6A2-36165523CF0B}">
      <dsp:nvSpPr>
        <dsp:cNvPr id="0" name=""/>
        <dsp:cNvSpPr/>
      </dsp:nvSpPr>
      <dsp:spPr>
        <a:xfrm>
          <a:off x="0" y="0"/>
          <a:ext cx="5799137" cy="5812413"/>
        </a:xfrm>
        <a:prstGeom prst="roundRect">
          <a:avLst>
            <a:gd name="adj" fmla="val 10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94310" tIns="194310" rIns="194310" bIns="194310" numCol="1" spcCol="1270" anchor="ctr" anchorCtr="0">
          <a:noAutofit/>
        </a:bodyPr>
        <a:lstStyle/>
        <a:p>
          <a:pPr marL="0" lvl="0" indent="0" algn="ctr" defTabSz="2266950">
            <a:lnSpc>
              <a:spcPct val="90000"/>
            </a:lnSpc>
            <a:spcBef>
              <a:spcPct val="0"/>
            </a:spcBef>
            <a:spcAft>
              <a:spcPct val="35000"/>
            </a:spcAft>
            <a:buNone/>
          </a:pPr>
          <a:r>
            <a:rPr lang="en-US" sz="5100" b="0" i="0" kern="1200" baseline="0"/>
            <a:t>Service Investments</a:t>
          </a:r>
          <a:endParaRPr lang="en-GB" sz="5100" kern="1200"/>
        </a:p>
      </dsp:txBody>
      <dsp:txXfrm>
        <a:off x="0" y="0"/>
        <a:ext cx="5799137" cy="1743723"/>
      </dsp:txXfrm>
    </dsp:sp>
    <dsp:sp modelId="{0D47958A-6D5B-4262-90F6-28D9EF7A84C5}">
      <dsp:nvSpPr>
        <dsp:cNvPr id="0" name=""/>
        <dsp:cNvSpPr/>
      </dsp:nvSpPr>
      <dsp:spPr>
        <a:xfrm>
          <a:off x="579913" y="1744220"/>
          <a:ext cx="4639309" cy="114190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US" sz="2400" kern="1200"/>
            <a:t>Primarily and directly for the delivery of public services</a:t>
          </a:r>
          <a:endParaRPr lang="en-GB" sz="2400" kern="1200"/>
        </a:p>
      </dsp:txBody>
      <dsp:txXfrm>
        <a:off x="613358" y="1777665"/>
        <a:ext cx="4572419" cy="1075016"/>
      </dsp:txXfrm>
    </dsp:sp>
    <dsp:sp modelId="{5D4E646E-2DCE-4C0B-8F45-237E095044D7}">
      <dsp:nvSpPr>
        <dsp:cNvPr id="0" name=""/>
        <dsp:cNvSpPr/>
      </dsp:nvSpPr>
      <dsp:spPr>
        <a:xfrm>
          <a:off x="579913" y="3061804"/>
          <a:ext cx="4639309" cy="114190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US" sz="2400" kern="1200"/>
            <a:t>May or may not involve financial returns</a:t>
          </a:r>
          <a:endParaRPr lang="en-GB" sz="2400" kern="1200"/>
        </a:p>
      </dsp:txBody>
      <dsp:txXfrm>
        <a:off x="613358" y="3095249"/>
        <a:ext cx="4572419" cy="1075016"/>
      </dsp:txXfrm>
    </dsp:sp>
    <dsp:sp modelId="{B44E8E02-5A06-4EAC-995D-9EF77849B09E}">
      <dsp:nvSpPr>
        <dsp:cNvPr id="0" name=""/>
        <dsp:cNvSpPr/>
      </dsp:nvSpPr>
      <dsp:spPr>
        <a:xfrm>
          <a:off x="579913" y="4379389"/>
          <a:ext cx="4639309" cy="114190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US" sz="2400" kern="1200"/>
            <a:t>Normally constitute capital expenditure and it may be appropriate to borrow</a:t>
          </a:r>
          <a:endParaRPr lang="en-GB" sz="2400" kern="1200"/>
        </a:p>
      </dsp:txBody>
      <dsp:txXfrm>
        <a:off x="613358" y="4412834"/>
        <a:ext cx="4572419" cy="107501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0BFF81-AD4D-44F4-B824-C4170AD729C4}">
      <dsp:nvSpPr>
        <dsp:cNvPr id="0" name=""/>
        <dsp:cNvSpPr/>
      </dsp:nvSpPr>
      <dsp:spPr>
        <a:xfrm rot="5400000">
          <a:off x="11263464" y="-4443909"/>
          <a:ext cx="2197750" cy="11635143"/>
        </a:xfrm>
        <a:prstGeom prst="round2Same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49530" rIns="99060" bIns="49530" numCol="1" spcCol="1270" anchor="ctr" anchorCtr="0">
          <a:noAutofit/>
        </a:bodyPr>
        <a:lstStyle/>
        <a:p>
          <a:pPr marL="228600" lvl="1" indent="-228600" algn="l" defTabSz="1155700">
            <a:lnSpc>
              <a:spcPct val="90000"/>
            </a:lnSpc>
            <a:spcBef>
              <a:spcPct val="0"/>
            </a:spcBef>
            <a:spcAft>
              <a:spcPct val="15000"/>
            </a:spcAft>
            <a:buChar char="•"/>
          </a:pPr>
          <a:r>
            <a:rPr lang="en-GB" sz="2600" kern="1200"/>
            <a:t>monitoring and reporting </a:t>
          </a:r>
          <a:r>
            <a:rPr lang="en-GB" sz="2600" b="1" kern="1200"/>
            <a:t>at least quarterly.</a:t>
          </a:r>
          <a:endParaRPr lang="en-GB" sz="2600" kern="1200"/>
        </a:p>
        <a:p>
          <a:pPr marL="228600" lvl="1" indent="-228600" algn="l" defTabSz="1155700">
            <a:lnSpc>
              <a:spcPct val="90000"/>
            </a:lnSpc>
            <a:spcBef>
              <a:spcPct val="0"/>
            </a:spcBef>
            <a:spcAft>
              <a:spcPct val="15000"/>
            </a:spcAft>
            <a:buChar char="•"/>
          </a:pPr>
          <a:r>
            <a:rPr lang="en-GB" sz="2600" kern="1200"/>
            <a:t>establish a process that highlights significant actual or forecast deviations.</a:t>
          </a:r>
        </a:p>
        <a:p>
          <a:pPr marL="228600" lvl="1" indent="-228600" algn="l" defTabSz="1155700">
            <a:lnSpc>
              <a:spcPct val="90000"/>
            </a:lnSpc>
            <a:spcBef>
              <a:spcPct val="0"/>
            </a:spcBef>
            <a:spcAft>
              <a:spcPct val="15000"/>
            </a:spcAft>
            <a:buChar char="•"/>
          </a:pPr>
          <a:r>
            <a:rPr lang="en-GB" sz="2600" kern="1200" dirty="0"/>
            <a:t>Monitoring reported as part of the integrated revenue, capital and balance sheet monitoring.</a:t>
          </a:r>
        </a:p>
      </dsp:txBody>
      <dsp:txXfrm rot="-5400000">
        <a:off x="6544768" y="382072"/>
        <a:ext cx="11527858" cy="1983180"/>
      </dsp:txXfrm>
    </dsp:sp>
    <dsp:sp modelId="{ECE163E7-2EAE-4C4D-8BE5-C63076A74777}">
      <dsp:nvSpPr>
        <dsp:cNvPr id="0" name=""/>
        <dsp:cNvSpPr/>
      </dsp:nvSpPr>
      <dsp:spPr>
        <a:xfrm>
          <a:off x="0" y="68"/>
          <a:ext cx="6544768" cy="2747188"/>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116205" rIns="232410" bIns="116205" numCol="1" spcCol="1270" anchor="ctr" anchorCtr="0">
          <a:noAutofit/>
        </a:bodyPr>
        <a:lstStyle/>
        <a:p>
          <a:pPr marL="0" lvl="0" indent="0" algn="ctr" defTabSz="2711450">
            <a:lnSpc>
              <a:spcPct val="90000"/>
            </a:lnSpc>
            <a:spcBef>
              <a:spcPct val="0"/>
            </a:spcBef>
            <a:spcAft>
              <a:spcPct val="35000"/>
            </a:spcAft>
            <a:buNone/>
          </a:pPr>
          <a:r>
            <a:rPr lang="en-GB" sz="6100" b="0" i="0" kern="1200" baseline="0" dirty="0"/>
            <a:t>CFO is responsible for:</a:t>
          </a:r>
          <a:endParaRPr lang="en-GB" sz="6100" kern="1200" dirty="0"/>
        </a:p>
      </dsp:txBody>
      <dsp:txXfrm>
        <a:off x="134107" y="134175"/>
        <a:ext cx="6276554" cy="2478974"/>
      </dsp:txXfrm>
    </dsp:sp>
    <dsp:sp modelId="{CA642E03-57BA-4B15-8FE7-0DC1C23F98A8}">
      <dsp:nvSpPr>
        <dsp:cNvPr id="0" name=""/>
        <dsp:cNvSpPr/>
      </dsp:nvSpPr>
      <dsp:spPr>
        <a:xfrm rot="5400000">
          <a:off x="11263464" y="-1559361"/>
          <a:ext cx="2197750" cy="11635143"/>
        </a:xfrm>
        <a:prstGeom prst="round2Same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49530" rIns="99060" bIns="49530" numCol="1" spcCol="1270" anchor="ctr" anchorCtr="0">
          <a:noAutofit/>
        </a:bodyPr>
        <a:lstStyle/>
        <a:p>
          <a:pPr marL="228600" lvl="1" indent="-228600" algn="l" defTabSz="1155700">
            <a:lnSpc>
              <a:spcPct val="90000"/>
            </a:lnSpc>
            <a:spcBef>
              <a:spcPct val="0"/>
            </a:spcBef>
            <a:spcAft>
              <a:spcPct val="15000"/>
            </a:spcAft>
            <a:buChar char="•"/>
          </a:pPr>
          <a:r>
            <a:rPr lang="en-GB" sz="2600" kern="1200"/>
            <a:t>A report on likely breaches is required.</a:t>
          </a:r>
        </a:p>
        <a:p>
          <a:pPr marL="228600" lvl="1" indent="-228600" algn="l" defTabSz="1155700">
            <a:lnSpc>
              <a:spcPct val="90000"/>
            </a:lnSpc>
            <a:spcBef>
              <a:spcPct val="0"/>
            </a:spcBef>
            <a:spcAft>
              <a:spcPct val="15000"/>
            </a:spcAft>
            <a:buChar char="•"/>
          </a:pPr>
          <a:r>
            <a:rPr lang="en-GB" sz="2600" kern="1200" dirty="0"/>
            <a:t>The decision-making body determines the way forward</a:t>
          </a:r>
        </a:p>
      </dsp:txBody>
      <dsp:txXfrm rot="-5400000">
        <a:off x="6544768" y="3266620"/>
        <a:ext cx="11527858" cy="1983180"/>
      </dsp:txXfrm>
    </dsp:sp>
    <dsp:sp modelId="{B6899C48-FC47-40B9-B560-0CC6C6208B83}">
      <dsp:nvSpPr>
        <dsp:cNvPr id="0" name=""/>
        <dsp:cNvSpPr/>
      </dsp:nvSpPr>
      <dsp:spPr>
        <a:xfrm>
          <a:off x="0" y="2884616"/>
          <a:ext cx="6544768" cy="2747188"/>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116205" rIns="232410" bIns="116205" numCol="1" spcCol="1270" anchor="ctr" anchorCtr="0">
          <a:noAutofit/>
        </a:bodyPr>
        <a:lstStyle/>
        <a:p>
          <a:pPr marL="0" lvl="0" indent="0" algn="ctr" defTabSz="2711450">
            <a:lnSpc>
              <a:spcPct val="90000"/>
            </a:lnSpc>
            <a:spcBef>
              <a:spcPct val="0"/>
            </a:spcBef>
            <a:spcAft>
              <a:spcPct val="35000"/>
            </a:spcAft>
            <a:buNone/>
          </a:pPr>
          <a:r>
            <a:rPr lang="en-GB" sz="6100" b="0" i="0" kern="1200" baseline="0" dirty="0"/>
            <a:t>In respect of the Authorised Limit:</a:t>
          </a:r>
          <a:endParaRPr lang="en-GB" sz="6100" kern="1200" dirty="0"/>
        </a:p>
      </dsp:txBody>
      <dsp:txXfrm>
        <a:off x="134107" y="3018723"/>
        <a:ext cx="6276554" cy="247897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9CDFC8-B6DE-4612-B595-2C9FDEBFD42C}">
      <dsp:nvSpPr>
        <dsp:cNvPr id="0" name=""/>
        <dsp:cNvSpPr/>
      </dsp:nvSpPr>
      <dsp:spPr>
        <a:xfrm>
          <a:off x="7925" y="1703647"/>
          <a:ext cx="3465176" cy="2079105"/>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GB" sz="3500" b="0" i="0" kern="1200" baseline="0" dirty="0"/>
            <a:t>Managing the implementation </a:t>
          </a:r>
        </a:p>
      </dsp:txBody>
      <dsp:txXfrm>
        <a:off x="68820" y="1764542"/>
        <a:ext cx="3343386" cy="1957315"/>
      </dsp:txXfrm>
    </dsp:sp>
    <dsp:sp modelId="{96564051-099E-4006-A4A0-D118B0E31469}">
      <dsp:nvSpPr>
        <dsp:cNvPr id="0" name=""/>
        <dsp:cNvSpPr/>
      </dsp:nvSpPr>
      <dsp:spPr>
        <a:xfrm>
          <a:off x="3778037" y="2313518"/>
          <a:ext cx="734617" cy="859363"/>
        </a:xfrm>
        <a:prstGeom prst="rightArrow">
          <a:avLst>
            <a:gd name="adj1" fmla="val 600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GB" sz="2800" kern="1200"/>
        </a:p>
      </dsp:txBody>
      <dsp:txXfrm>
        <a:off x="3778037" y="2485391"/>
        <a:ext cx="514232" cy="515617"/>
      </dsp:txXfrm>
    </dsp:sp>
    <dsp:sp modelId="{80428791-E4F5-4ADD-9450-9E11E74EDA7F}">
      <dsp:nvSpPr>
        <dsp:cNvPr id="0" name=""/>
        <dsp:cNvSpPr/>
      </dsp:nvSpPr>
      <dsp:spPr>
        <a:xfrm>
          <a:off x="4859172" y="1703647"/>
          <a:ext cx="3465176" cy="2079105"/>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GB" sz="3500" b="0" i="0" kern="1200" baseline="0" dirty="0"/>
            <a:t>Addressing the themes covered . </a:t>
          </a:r>
          <a:endParaRPr lang="en-GB" sz="3500" kern="1200" dirty="0"/>
        </a:p>
      </dsp:txBody>
      <dsp:txXfrm>
        <a:off x="4920067" y="1764542"/>
        <a:ext cx="3343386" cy="1957315"/>
      </dsp:txXfrm>
    </dsp:sp>
    <dsp:sp modelId="{06836EFC-C310-4D8F-8C36-A3C7D74FB6BC}">
      <dsp:nvSpPr>
        <dsp:cNvPr id="0" name=""/>
        <dsp:cNvSpPr/>
      </dsp:nvSpPr>
      <dsp:spPr>
        <a:xfrm>
          <a:off x="8629284" y="2313518"/>
          <a:ext cx="734617" cy="859363"/>
        </a:xfrm>
        <a:prstGeom prst="rightArrow">
          <a:avLst>
            <a:gd name="adj1" fmla="val 600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GB" sz="2800" kern="1200"/>
        </a:p>
      </dsp:txBody>
      <dsp:txXfrm>
        <a:off x="8629284" y="2485391"/>
        <a:ext cx="514232" cy="515617"/>
      </dsp:txXfrm>
    </dsp:sp>
    <dsp:sp modelId="{0CE69CD0-2FB9-4552-875C-1EB9651F85C0}">
      <dsp:nvSpPr>
        <dsp:cNvPr id="0" name=""/>
        <dsp:cNvSpPr/>
      </dsp:nvSpPr>
      <dsp:spPr>
        <a:xfrm>
          <a:off x="9710419" y="1703647"/>
          <a:ext cx="3465176" cy="2079105"/>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GB" sz="3500" b="0" i="0" kern="1200" baseline="0" dirty="0"/>
            <a:t>Ensuring continuing compliance .</a:t>
          </a:r>
          <a:endParaRPr lang="en-GB" sz="3500" kern="1200" dirty="0"/>
        </a:p>
      </dsp:txBody>
      <dsp:txXfrm>
        <a:off x="9771314" y="1764542"/>
        <a:ext cx="3343386" cy="1957315"/>
      </dsp:txXfrm>
    </dsp:sp>
    <dsp:sp modelId="{54CB79EA-0F8D-4370-A803-00B33E8E7AA3}">
      <dsp:nvSpPr>
        <dsp:cNvPr id="0" name=""/>
        <dsp:cNvSpPr/>
      </dsp:nvSpPr>
      <dsp:spPr>
        <a:xfrm>
          <a:off x="13480531" y="2313518"/>
          <a:ext cx="734617" cy="859363"/>
        </a:xfrm>
        <a:prstGeom prst="rightArrow">
          <a:avLst>
            <a:gd name="adj1" fmla="val 600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GB" sz="2800" kern="1200"/>
        </a:p>
      </dsp:txBody>
      <dsp:txXfrm>
        <a:off x="13480531" y="2485391"/>
        <a:ext cx="514232" cy="515617"/>
      </dsp:txXfrm>
    </dsp:sp>
    <dsp:sp modelId="{FCE151EC-65D1-4CF0-AD11-831C405E15C0}">
      <dsp:nvSpPr>
        <dsp:cNvPr id="0" name=""/>
        <dsp:cNvSpPr/>
      </dsp:nvSpPr>
      <dsp:spPr>
        <a:xfrm>
          <a:off x="14561666" y="1703647"/>
          <a:ext cx="3465176" cy="2079105"/>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GB" sz="3500" kern="1200" dirty="0"/>
            <a:t>Lessons Learnt </a:t>
          </a:r>
        </a:p>
      </dsp:txBody>
      <dsp:txXfrm>
        <a:off x="14622561" y="1764542"/>
        <a:ext cx="3343386" cy="195731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0BFF81-AD4D-44F4-B824-C4170AD729C4}">
      <dsp:nvSpPr>
        <dsp:cNvPr id="0" name=""/>
        <dsp:cNvSpPr/>
      </dsp:nvSpPr>
      <dsp:spPr>
        <a:xfrm rot="5400000">
          <a:off x="11263464" y="-4443909"/>
          <a:ext cx="2197750" cy="11635143"/>
        </a:xfrm>
        <a:prstGeom prst="round2Same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a:lnSpc>
              <a:spcPct val="90000"/>
            </a:lnSpc>
            <a:spcBef>
              <a:spcPct val="0"/>
            </a:spcBef>
            <a:spcAft>
              <a:spcPct val="15000"/>
            </a:spcAft>
            <a:buChar char="•"/>
          </a:pPr>
          <a:r>
            <a:rPr lang="en-GB" sz="2500" b="0" kern="1200" dirty="0"/>
            <a:t>Matters of practice concern</a:t>
          </a:r>
        </a:p>
        <a:p>
          <a:pPr marL="228600" lvl="1" indent="-228600" algn="l" defTabSz="1111250">
            <a:lnSpc>
              <a:spcPct val="90000"/>
            </a:lnSpc>
            <a:spcBef>
              <a:spcPct val="0"/>
            </a:spcBef>
            <a:spcAft>
              <a:spcPct val="15000"/>
            </a:spcAft>
            <a:buChar char="•"/>
          </a:pPr>
          <a:r>
            <a:rPr lang="en-GB" sz="2500" b="0" kern="1200" dirty="0"/>
            <a:t>Not just local government </a:t>
          </a:r>
        </a:p>
        <a:p>
          <a:pPr marL="228600" lvl="1" indent="-228600" algn="l" defTabSz="1111250">
            <a:lnSpc>
              <a:spcPct val="90000"/>
            </a:lnSpc>
            <a:spcBef>
              <a:spcPct val="0"/>
            </a:spcBef>
            <a:spcAft>
              <a:spcPct val="15000"/>
            </a:spcAft>
            <a:buChar char="•"/>
          </a:pPr>
          <a:r>
            <a:rPr lang="en-GB" sz="2500" b="0" kern="1200" dirty="0"/>
            <a:t>Chair Aileen </a:t>
          </a:r>
          <a:r>
            <a:rPr lang="en-GB" sz="2500" b="0" kern="1200" dirty="0" err="1"/>
            <a:t>Murphie</a:t>
          </a:r>
          <a:endParaRPr lang="en-GB" sz="2500" b="0" kern="1200" dirty="0"/>
        </a:p>
        <a:p>
          <a:pPr marL="228600" lvl="1" indent="-228600" algn="l" defTabSz="1111250">
            <a:lnSpc>
              <a:spcPct val="90000"/>
            </a:lnSpc>
            <a:spcBef>
              <a:spcPct val="0"/>
            </a:spcBef>
            <a:spcAft>
              <a:spcPct val="15000"/>
            </a:spcAft>
            <a:buChar char="•"/>
          </a:pPr>
          <a:r>
            <a:rPr lang="en-GB" sz="2500" kern="1200" dirty="0"/>
            <a:t>Earlier awareness of challenges to sector </a:t>
          </a:r>
        </a:p>
        <a:p>
          <a:pPr marL="228600" lvl="1" indent="-228600" algn="l" defTabSz="1111250">
            <a:lnSpc>
              <a:spcPct val="90000"/>
            </a:lnSpc>
            <a:spcBef>
              <a:spcPct val="0"/>
            </a:spcBef>
            <a:spcAft>
              <a:spcPct val="15000"/>
            </a:spcAft>
            <a:buChar char="•"/>
          </a:pPr>
          <a:endParaRPr lang="en-GB" sz="2500" kern="1200" dirty="0"/>
        </a:p>
      </dsp:txBody>
      <dsp:txXfrm rot="-5400000">
        <a:off x="6544768" y="382072"/>
        <a:ext cx="11527858" cy="1983180"/>
      </dsp:txXfrm>
    </dsp:sp>
    <dsp:sp modelId="{ECE163E7-2EAE-4C4D-8BE5-C63076A74777}">
      <dsp:nvSpPr>
        <dsp:cNvPr id="0" name=""/>
        <dsp:cNvSpPr/>
      </dsp:nvSpPr>
      <dsp:spPr>
        <a:xfrm>
          <a:off x="0" y="68"/>
          <a:ext cx="6544768" cy="2747188"/>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GB" sz="6500" kern="1200" dirty="0"/>
            <a:t>Terms of reference </a:t>
          </a:r>
        </a:p>
      </dsp:txBody>
      <dsp:txXfrm>
        <a:off x="134107" y="134175"/>
        <a:ext cx="6276554" cy="2478974"/>
      </dsp:txXfrm>
    </dsp:sp>
    <dsp:sp modelId="{CA642E03-57BA-4B15-8FE7-0DC1C23F98A8}">
      <dsp:nvSpPr>
        <dsp:cNvPr id="0" name=""/>
        <dsp:cNvSpPr/>
      </dsp:nvSpPr>
      <dsp:spPr>
        <a:xfrm rot="5400000">
          <a:off x="11263464" y="-1559361"/>
          <a:ext cx="2197750" cy="11635143"/>
        </a:xfrm>
        <a:prstGeom prst="round2Same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a:lnSpc>
              <a:spcPct val="90000"/>
            </a:lnSpc>
            <a:spcBef>
              <a:spcPct val="0"/>
            </a:spcBef>
            <a:spcAft>
              <a:spcPct val="15000"/>
            </a:spcAft>
            <a:buChar char="•"/>
          </a:pPr>
          <a:r>
            <a:rPr lang="en-GB" sz="2500" kern="1200" dirty="0"/>
            <a:t>Initial note on Governance </a:t>
          </a:r>
        </a:p>
        <a:p>
          <a:pPr marL="228600" lvl="1" indent="-228600" algn="l" defTabSz="1111250">
            <a:lnSpc>
              <a:spcPct val="90000"/>
            </a:lnSpc>
            <a:spcBef>
              <a:spcPct val="0"/>
            </a:spcBef>
            <a:spcAft>
              <a:spcPct val="15000"/>
            </a:spcAft>
            <a:buChar char="•"/>
          </a:pPr>
          <a:r>
            <a:rPr lang="en-GB" sz="2500" kern="1200" dirty="0"/>
            <a:t>Intention to raise profile of key themes </a:t>
          </a:r>
        </a:p>
      </dsp:txBody>
      <dsp:txXfrm rot="-5400000">
        <a:off x="6544768" y="3266620"/>
        <a:ext cx="11527858" cy="1983180"/>
      </dsp:txXfrm>
    </dsp:sp>
    <dsp:sp modelId="{B6899C48-FC47-40B9-B560-0CC6C6208B83}">
      <dsp:nvSpPr>
        <dsp:cNvPr id="0" name=""/>
        <dsp:cNvSpPr/>
      </dsp:nvSpPr>
      <dsp:spPr>
        <a:xfrm>
          <a:off x="0" y="2884616"/>
          <a:ext cx="6544768" cy="2747188"/>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GB" sz="6500" kern="1200" dirty="0"/>
            <a:t>Advisory Note  </a:t>
          </a:r>
        </a:p>
      </dsp:txBody>
      <dsp:txXfrm>
        <a:off x="134107" y="3018723"/>
        <a:ext cx="6276554" cy="247897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380C6F-89F5-4E3C-9B57-5DED2E3BB33B}">
      <dsp:nvSpPr>
        <dsp:cNvPr id="0" name=""/>
        <dsp:cNvSpPr/>
      </dsp:nvSpPr>
      <dsp:spPr>
        <a:xfrm rot="16200000">
          <a:off x="-78145" y="82494"/>
          <a:ext cx="4431983" cy="4266994"/>
        </a:xfrm>
        <a:prstGeom prst="flowChartManualOperati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0" tIns="0" rIns="263922" bIns="0" numCol="1" spcCol="1270" anchor="ctr" anchorCtr="0">
          <a:noAutofit/>
        </a:bodyPr>
        <a:lstStyle/>
        <a:p>
          <a:pPr marL="0" lvl="0" indent="0" algn="ctr" defTabSz="1866900">
            <a:lnSpc>
              <a:spcPct val="90000"/>
            </a:lnSpc>
            <a:spcBef>
              <a:spcPct val="0"/>
            </a:spcBef>
            <a:spcAft>
              <a:spcPct val="35000"/>
            </a:spcAft>
            <a:buNone/>
          </a:pPr>
          <a:r>
            <a:rPr lang="en-GB" sz="4200" kern="1200" dirty="0">
              <a:solidFill>
                <a:schemeClr val="bg1"/>
              </a:solidFill>
            </a:rPr>
            <a:t>Recognition of the pressures and complexity faced by CFO’s </a:t>
          </a:r>
        </a:p>
      </dsp:txBody>
      <dsp:txXfrm rot="5400000">
        <a:off x="4350" y="886396"/>
        <a:ext cx="4266994" cy="2659189"/>
      </dsp:txXfrm>
    </dsp:sp>
    <dsp:sp modelId="{9AD98BE3-CA46-44B0-94BE-6FD7D694BF1B}">
      <dsp:nvSpPr>
        <dsp:cNvPr id="0" name=""/>
        <dsp:cNvSpPr/>
      </dsp:nvSpPr>
      <dsp:spPr>
        <a:xfrm rot="16200000">
          <a:off x="4508872" y="82494"/>
          <a:ext cx="4431983" cy="4266994"/>
        </a:xfrm>
        <a:prstGeom prst="flowChartManualOperati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0" tIns="0" rIns="263922" bIns="0" numCol="1" spcCol="1270" anchor="ctr" anchorCtr="0">
          <a:noAutofit/>
        </a:bodyPr>
        <a:lstStyle/>
        <a:p>
          <a:pPr marL="0" lvl="0" indent="0" algn="ctr" defTabSz="1866900">
            <a:lnSpc>
              <a:spcPct val="90000"/>
            </a:lnSpc>
            <a:spcBef>
              <a:spcPct val="0"/>
            </a:spcBef>
            <a:spcAft>
              <a:spcPct val="35000"/>
            </a:spcAft>
            <a:buNone/>
          </a:pPr>
          <a:r>
            <a:rPr lang="en-GB" sz="4200" kern="1200" dirty="0"/>
            <a:t>Additional support through web and guidance </a:t>
          </a:r>
        </a:p>
      </dsp:txBody>
      <dsp:txXfrm rot="5400000">
        <a:off x="4591367" y="886396"/>
        <a:ext cx="4266994" cy="2659189"/>
      </dsp:txXfrm>
    </dsp:sp>
    <dsp:sp modelId="{167D7B48-8E3C-4D9D-8507-08DFADDAD11A}">
      <dsp:nvSpPr>
        <dsp:cNvPr id="0" name=""/>
        <dsp:cNvSpPr/>
      </dsp:nvSpPr>
      <dsp:spPr>
        <a:xfrm rot="16200000">
          <a:off x="9095891" y="82494"/>
          <a:ext cx="4431983" cy="4266994"/>
        </a:xfrm>
        <a:prstGeom prst="flowChartManualOperati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0" tIns="0" rIns="263922" bIns="0" numCol="1" spcCol="1270" anchor="ctr" anchorCtr="0">
          <a:noAutofit/>
        </a:bodyPr>
        <a:lstStyle/>
        <a:p>
          <a:pPr marL="0" lvl="0" indent="0" algn="ctr" defTabSz="1866900">
            <a:lnSpc>
              <a:spcPct val="90000"/>
            </a:lnSpc>
            <a:spcBef>
              <a:spcPct val="0"/>
            </a:spcBef>
            <a:spcAft>
              <a:spcPct val="35000"/>
            </a:spcAft>
            <a:buNone/>
          </a:pPr>
          <a:r>
            <a:rPr lang="en-GB" sz="4200" kern="1200" dirty="0"/>
            <a:t>Assurance  through annual members statement </a:t>
          </a:r>
        </a:p>
      </dsp:txBody>
      <dsp:txXfrm rot="5400000">
        <a:off x="9178386" y="886396"/>
        <a:ext cx="4266994" cy="2659189"/>
      </dsp:txXfrm>
    </dsp:sp>
    <dsp:sp modelId="{94DD4B53-B18C-4B45-890E-B34447BC296C}">
      <dsp:nvSpPr>
        <dsp:cNvPr id="0" name=""/>
        <dsp:cNvSpPr/>
      </dsp:nvSpPr>
      <dsp:spPr>
        <a:xfrm rot="16200000">
          <a:off x="13682909" y="82494"/>
          <a:ext cx="4431983" cy="4266994"/>
        </a:xfrm>
        <a:prstGeom prst="flowChartManualOperati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0" tIns="0" rIns="263922" bIns="0" numCol="1" spcCol="1270" anchor="ctr" anchorCtr="0">
          <a:noAutofit/>
        </a:bodyPr>
        <a:lstStyle/>
        <a:p>
          <a:pPr marL="0" lvl="0" indent="0" algn="ctr" defTabSz="1866900">
            <a:lnSpc>
              <a:spcPct val="90000"/>
            </a:lnSpc>
            <a:spcBef>
              <a:spcPct val="0"/>
            </a:spcBef>
            <a:spcAft>
              <a:spcPct val="35000"/>
            </a:spcAft>
            <a:buNone/>
          </a:pPr>
          <a:r>
            <a:rPr lang="en-GB" sz="4200" kern="1200" dirty="0"/>
            <a:t>Driving sector improvements </a:t>
          </a:r>
        </a:p>
      </dsp:txBody>
      <dsp:txXfrm rot="5400000">
        <a:off x="13765404" y="886396"/>
        <a:ext cx="4266994" cy="265918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8712200" cy="56673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11387138" y="0"/>
            <a:ext cx="8712200" cy="566738"/>
          </a:xfrm>
          <a:prstGeom prst="rect">
            <a:avLst/>
          </a:prstGeom>
        </p:spPr>
        <p:txBody>
          <a:bodyPr vert="horz" lIns="91440" tIns="45720" rIns="91440" bIns="45720" rtlCol="0"/>
          <a:lstStyle>
            <a:lvl1pPr algn="r">
              <a:defRPr sz="1200"/>
            </a:lvl1pPr>
          </a:lstStyle>
          <a:p>
            <a:fld id="{2BA7C9E3-0969-4D14-A4B7-83F41A124B91}" type="datetimeFigureOut">
              <a:rPr lang="en-GB" smtClean="0"/>
              <a:t>14/03/2022</a:t>
            </a:fld>
            <a:endParaRPr lang="en-GB"/>
          </a:p>
        </p:txBody>
      </p:sp>
      <p:sp>
        <p:nvSpPr>
          <p:cNvPr id="4" name="Slide Image Placeholder 3"/>
          <p:cNvSpPr>
            <a:spLocks noGrp="1" noRot="1" noChangeAspect="1"/>
          </p:cNvSpPr>
          <p:nvPr>
            <p:ph type="sldImg" idx="2"/>
          </p:nvPr>
        </p:nvSpPr>
        <p:spPr>
          <a:xfrm>
            <a:off x="6659563" y="1414463"/>
            <a:ext cx="6784975" cy="38163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2009775" y="5441950"/>
            <a:ext cx="16084550" cy="44545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10742613"/>
            <a:ext cx="8712200" cy="56673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11387138" y="10742613"/>
            <a:ext cx="8712200" cy="566737"/>
          </a:xfrm>
          <a:prstGeom prst="rect">
            <a:avLst/>
          </a:prstGeom>
        </p:spPr>
        <p:txBody>
          <a:bodyPr vert="horz" lIns="91440" tIns="45720" rIns="91440" bIns="45720" rtlCol="0" anchor="b"/>
          <a:lstStyle>
            <a:lvl1pPr algn="r">
              <a:defRPr sz="1200"/>
            </a:lvl1pPr>
          </a:lstStyle>
          <a:p>
            <a:fld id="{DA1790F7-C6E0-44D8-BCB7-2F3705038897}" type="slidenum">
              <a:rPr lang="en-GB" smtClean="0"/>
              <a:t>‹#›</a:t>
            </a:fld>
            <a:endParaRPr lang="en-GB"/>
          </a:p>
        </p:txBody>
      </p:sp>
    </p:spTree>
    <p:extLst>
      <p:ext uri="{BB962C8B-B14F-4D97-AF65-F5344CB8AC3E}">
        <p14:creationId xmlns:p14="http://schemas.microsoft.com/office/powerpoint/2010/main" val="945433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8" Type="http://schemas.openxmlformats.org/officeDocument/2006/relationships/hyperlink" Target="#_Toc97730023"/><Relationship Id="rId3" Type="http://schemas.openxmlformats.org/officeDocument/2006/relationships/hyperlink" Target="#_Toc97730018"/><Relationship Id="rId7" Type="http://schemas.openxmlformats.org/officeDocument/2006/relationships/hyperlink" Target="#_Toc97730022"/><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_Toc97730021"/><Relationship Id="rId5" Type="http://schemas.openxmlformats.org/officeDocument/2006/relationships/hyperlink" Target="#_Toc97730020"/><Relationship Id="rId4" Type="http://schemas.openxmlformats.org/officeDocument/2006/relationships/hyperlink" Target="#_Toc97730019"/></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full list of the changes to the Prudential code, I suggest you go through this in your own time and please refer to our Guidance Notes for Practitioners Publication. I will pick out the key changes in the next few slides. But first…</a:t>
            </a:r>
            <a:endParaRPr lang="en-GB" dirty="0"/>
          </a:p>
        </p:txBody>
      </p:sp>
      <p:sp>
        <p:nvSpPr>
          <p:cNvPr id="4" name="Slide Number Placeholder 3"/>
          <p:cNvSpPr>
            <a:spLocks noGrp="1"/>
          </p:cNvSpPr>
          <p:nvPr>
            <p:ph type="sldNum" sz="quarter" idx="5"/>
          </p:nvPr>
        </p:nvSpPr>
        <p:spPr/>
        <p:txBody>
          <a:bodyPr/>
          <a:lstStyle/>
          <a:p>
            <a:fld id="{DA1790F7-C6E0-44D8-BCB7-2F3705038897}" type="slidenum">
              <a:rPr lang="en-GB" smtClean="0"/>
              <a:t>2</a:t>
            </a:fld>
            <a:endParaRPr lang="en-GB"/>
          </a:p>
        </p:txBody>
      </p:sp>
    </p:spTree>
    <p:extLst>
      <p:ext uri="{BB962C8B-B14F-4D97-AF65-F5344CB8AC3E}">
        <p14:creationId xmlns:p14="http://schemas.microsoft.com/office/powerpoint/2010/main" val="1584669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EFBB53-BC34-43C7-B84B-18DCD91C7BE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23295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EFBB53-BC34-43C7-B84B-18DCD91C7BE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06887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A1790F7-C6E0-44D8-BCB7-2F3705038897}" type="slidenum">
              <a:rPr lang="en-GB" smtClean="0"/>
              <a:t>14</a:t>
            </a:fld>
            <a:endParaRPr lang="en-GB"/>
          </a:p>
        </p:txBody>
      </p:sp>
    </p:spTree>
    <p:extLst>
      <p:ext uri="{BB962C8B-B14F-4D97-AF65-F5344CB8AC3E}">
        <p14:creationId xmlns:p14="http://schemas.microsoft.com/office/powerpoint/2010/main" val="13826141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a:p>
            <a:pPr marL="171450" indent="-171450">
              <a:buFont typeface="Arial" panose="020B0604020202020204" pitchFamily="34" charset="0"/>
              <a:buChar char="•"/>
            </a:pPr>
            <a:endParaRPr lang="en-US"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A1790F7-C6E0-44D8-BCB7-2F370503889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50967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A1790F7-C6E0-44D8-BCB7-2F3705038897}" type="slidenum">
              <a:rPr lang="en-GB" smtClean="0"/>
              <a:t>16</a:t>
            </a:fld>
            <a:endParaRPr lang="en-GB"/>
          </a:p>
        </p:txBody>
      </p:sp>
    </p:spTree>
    <p:extLst>
      <p:ext uri="{BB962C8B-B14F-4D97-AF65-F5344CB8AC3E}">
        <p14:creationId xmlns:p14="http://schemas.microsoft.com/office/powerpoint/2010/main" val="12637315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Are there any questions on what we have covered today?</a:t>
            </a:r>
            <a:endParaRPr lang="en-GB" dirty="0"/>
          </a:p>
        </p:txBody>
      </p:sp>
      <p:sp>
        <p:nvSpPr>
          <p:cNvPr id="4" name="Slide Number Placeholder 3"/>
          <p:cNvSpPr>
            <a:spLocks noGrp="1"/>
          </p:cNvSpPr>
          <p:nvPr>
            <p:ph type="sldNum" sz="quarter" idx="5"/>
          </p:nvPr>
        </p:nvSpPr>
        <p:spPr/>
        <p:txBody>
          <a:bodyPr/>
          <a:lstStyle/>
          <a:p>
            <a:fld id="{DA1790F7-C6E0-44D8-BCB7-2F3705038897}" type="slidenum">
              <a:rPr lang="en-GB" smtClean="0"/>
              <a:t>17</a:t>
            </a:fld>
            <a:endParaRPr lang="en-GB"/>
          </a:p>
        </p:txBody>
      </p:sp>
    </p:spTree>
    <p:extLst>
      <p:ext uri="{BB962C8B-B14F-4D97-AF65-F5344CB8AC3E}">
        <p14:creationId xmlns:p14="http://schemas.microsoft.com/office/powerpoint/2010/main" val="3606181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PRUDENCE IN BORROWING AND INVESTMENT</a:t>
            </a:r>
          </a:p>
          <a:p>
            <a:r>
              <a:rPr lang="en-US" dirty="0"/>
              <a:t> </a:t>
            </a:r>
          </a:p>
          <a:p>
            <a:r>
              <a:rPr lang="en-US" dirty="0"/>
              <a:t>Local authorities are reminded that the prime policy objective of their treasury management investment activities is the security of funds, and they should avoid exposing public funds to unnecessary or unquantified risk. Authorities should consider a balance between security, liquidity and yield which reflects their own risk appetite but which </a:t>
            </a:r>
            <a:r>
              <a:rPr lang="en-US" dirty="0" err="1"/>
              <a:t>prioritises</a:t>
            </a:r>
            <a:r>
              <a:rPr lang="en-US" dirty="0"/>
              <a:t> security and liquidity over yield. It is therefore important that authorities adopt an appropriate approach to risk management with regard to their investment activities.</a:t>
            </a:r>
          </a:p>
          <a:p>
            <a:r>
              <a:rPr lang="en-US" dirty="0"/>
              <a:t>Authorities under legislation  can borrow and invest for the following purposes:</a:t>
            </a:r>
          </a:p>
          <a:p>
            <a:r>
              <a:rPr lang="en-US" dirty="0"/>
              <a:t>Any function of the authority under any enactment</a:t>
            </a:r>
          </a:p>
          <a:p>
            <a:r>
              <a:rPr lang="en-US" dirty="0"/>
              <a:t>For the prudent management of their financial affairs</a:t>
            </a:r>
          </a:p>
          <a:p>
            <a:r>
              <a:rPr lang="en-US" dirty="0"/>
              <a:t> </a:t>
            </a:r>
          </a:p>
          <a:p>
            <a:r>
              <a:rPr lang="en-US" dirty="0"/>
              <a:t>The Code considers legitimate examples of prudent borrowing to include:</a:t>
            </a:r>
          </a:p>
          <a:p>
            <a:r>
              <a:rPr lang="en-US" dirty="0"/>
              <a:t>Financing capital expenditure primarily related to the delivery of a local authority’s functions (subject to the considerations set out in this Code);</a:t>
            </a:r>
          </a:p>
          <a:p>
            <a:r>
              <a:rPr lang="en-US" dirty="0"/>
              <a:t>Temporary management of cash flow within the context of a balanced budget;</a:t>
            </a:r>
          </a:p>
          <a:p>
            <a:r>
              <a:rPr lang="en-US" dirty="0"/>
              <a:t>Securing affordability by removing exposure to future interest rate rises; or</a:t>
            </a:r>
          </a:p>
          <a:p>
            <a:r>
              <a:rPr lang="en-US" dirty="0"/>
              <a:t>Refinancing current borrowing, including replacing internal borrowing, to manage risk or reflect changing cash flow circumstances </a:t>
            </a:r>
            <a:endParaRPr lang="en-GB" dirty="0"/>
          </a:p>
        </p:txBody>
      </p:sp>
      <p:sp>
        <p:nvSpPr>
          <p:cNvPr id="4" name="Slide Number Placeholder 3"/>
          <p:cNvSpPr>
            <a:spLocks noGrp="1"/>
          </p:cNvSpPr>
          <p:nvPr>
            <p:ph type="sldNum" sz="quarter" idx="5"/>
          </p:nvPr>
        </p:nvSpPr>
        <p:spPr/>
        <p:txBody>
          <a:bodyPr/>
          <a:lstStyle/>
          <a:p>
            <a:fld id="{DA1790F7-C6E0-44D8-BCB7-2F3705038897}" type="slidenum">
              <a:rPr lang="en-GB" smtClean="0"/>
              <a:t>3</a:t>
            </a:fld>
            <a:endParaRPr lang="en-GB"/>
          </a:p>
        </p:txBody>
      </p:sp>
    </p:spTree>
    <p:extLst>
      <p:ext uri="{BB962C8B-B14F-4D97-AF65-F5344CB8AC3E}">
        <p14:creationId xmlns:p14="http://schemas.microsoft.com/office/powerpoint/2010/main" val="3597032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Prudential Code determines that certain acts or practices are not prudent activity for a Local Authority and incur risk to the affordability of Local Authority investment:</a:t>
            </a:r>
          </a:p>
          <a:p>
            <a:endParaRPr lang="en-US" dirty="0"/>
          </a:p>
          <a:p>
            <a:r>
              <a:rPr lang="en-US" dirty="0"/>
              <a:t>An authority must not borrow to invest primarily for financial return;</a:t>
            </a:r>
          </a:p>
          <a:p>
            <a:r>
              <a:rPr lang="en-US" dirty="0"/>
              <a:t>It is not prudent for Local Authorities to make any investment or spending decision that will increase the CFR, and so may lead to new borrowing, unless directly and primarily related to the functions of the authority and where any financial returns are either related to the financial viability of the project in question or otherwise incidental to the primary purpose .</a:t>
            </a:r>
          </a:p>
          <a:p>
            <a:endParaRPr lang="en-US" dirty="0"/>
          </a:p>
          <a:p>
            <a:r>
              <a:rPr lang="en-US" dirty="0"/>
              <a:t>The UK government’s rules for access to PWLB lending at the date of this publication require statutory Chief Finance Officers to certify that their Local Authority’s capital spending plans do not include the acquisition of assets primarily for yield, reflecting a view that Local Authority borrowing powers are granted to finance direct investment in local service delivery (including housing, regeneration and local infrastructure) and for cash flow management, rather than to add debt leverage to return-seeking investment activity. Since:</a:t>
            </a:r>
          </a:p>
          <a:p>
            <a:endParaRPr lang="en-US" dirty="0"/>
          </a:p>
          <a:p>
            <a:r>
              <a:rPr lang="en-US" dirty="0"/>
              <a:t>Access to the PWLB is important to ensure Local Authorities’ liquidity in the long term, and</a:t>
            </a:r>
          </a:p>
          <a:p>
            <a:r>
              <a:rPr lang="en-US" dirty="0"/>
              <a:t>Leveraged investment always increases downside risks,</a:t>
            </a:r>
          </a:p>
          <a:p>
            <a:r>
              <a:rPr lang="en-US" dirty="0"/>
              <a:t>local authorities must not borrow to fund acquisitions where obtaining financial returns is the primary aim.</a:t>
            </a:r>
          </a:p>
          <a:p>
            <a:endParaRPr lang="en-US" dirty="0"/>
          </a:p>
          <a:p>
            <a:r>
              <a:rPr lang="en-US" dirty="0"/>
              <a:t>Authorities with existing commercial investments (including property) are not required by this Code to immediately sell these investments. However, Authorities which have an expected need to borrow should review options for exiting their financial investments for commercial purposes in their annual treasury management or investment strategies. The options should include using the sale proceeds to repay debt or reduce new borrowing requirements. They should not take new borrowing if financial investments for commercial purposes can reasonably be </a:t>
            </a:r>
            <a:r>
              <a:rPr lang="en-US" dirty="0" err="1"/>
              <a:t>realised</a:t>
            </a:r>
            <a:r>
              <a:rPr lang="en-US" dirty="0"/>
              <a:t> instead, based on a financial appraisal which takes account of financial implications and risk reduction benefits. Authorities with commercial property may also invest in the repair, renewal and updating of their existing commercial properties</a:t>
            </a:r>
          </a:p>
          <a:p>
            <a:endParaRPr lang="en-GB" dirty="0"/>
          </a:p>
        </p:txBody>
      </p:sp>
      <p:sp>
        <p:nvSpPr>
          <p:cNvPr id="4" name="Slide Number Placeholder 3"/>
          <p:cNvSpPr>
            <a:spLocks noGrp="1"/>
          </p:cNvSpPr>
          <p:nvPr>
            <p:ph type="sldNum" sz="quarter" idx="5"/>
          </p:nvPr>
        </p:nvSpPr>
        <p:spPr/>
        <p:txBody>
          <a:bodyPr/>
          <a:lstStyle/>
          <a:p>
            <a:fld id="{DA1790F7-C6E0-44D8-BCB7-2F3705038897}" type="slidenum">
              <a:rPr lang="en-GB" smtClean="0"/>
              <a:t>4</a:t>
            </a:fld>
            <a:endParaRPr lang="en-GB"/>
          </a:p>
        </p:txBody>
      </p:sp>
    </p:spTree>
    <p:extLst>
      <p:ext uri="{BB962C8B-B14F-4D97-AF65-F5344CB8AC3E}">
        <p14:creationId xmlns:p14="http://schemas.microsoft.com/office/powerpoint/2010/main" val="450042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‘Investments for treasury management purposes’ (or treasury management investments)</a:t>
            </a:r>
          </a:p>
          <a:p>
            <a:r>
              <a:rPr lang="en-US" dirty="0"/>
              <a:t>are those investments that arise from the </a:t>
            </a:r>
            <a:r>
              <a:rPr lang="en-US" dirty="0" err="1"/>
              <a:t>organisation’s</a:t>
            </a:r>
            <a:r>
              <a:rPr lang="en-US" dirty="0"/>
              <a:t> cash flows or treasury risk management activity, and ultimately represent balances which need to be invested until the cash is required for use in the course of business. </a:t>
            </a:r>
          </a:p>
          <a:p>
            <a:r>
              <a:rPr lang="en-US" dirty="0"/>
              <a:t>Treasury investments may include an allowance for a reasonable level of short term treasury investments to provide access to liquidity.</a:t>
            </a:r>
          </a:p>
          <a:p>
            <a:r>
              <a:rPr lang="en-US" dirty="0"/>
              <a:t>Treasury investments may also include the investment of borrowing proceeds where it has been prudent for an </a:t>
            </a:r>
            <a:r>
              <a:rPr lang="en-US" dirty="0" err="1"/>
              <a:t>organisation</a:t>
            </a:r>
            <a:r>
              <a:rPr lang="en-US" dirty="0"/>
              <a:t> to borrow in advance of the need for cash, </a:t>
            </a:r>
            <a:r>
              <a:rPr lang="en-US" dirty="0" err="1"/>
              <a:t>eg</a:t>
            </a:r>
            <a:r>
              <a:rPr lang="en-US" dirty="0"/>
              <a:t> in order to reduce financing and interest rate risks.</a:t>
            </a:r>
          </a:p>
          <a:p>
            <a:r>
              <a:rPr lang="en-US" dirty="0"/>
              <a:t>Treasury management investments should always be on commercial terms and will rarely constitute capital expenditure for local authorities.</a:t>
            </a:r>
          </a:p>
          <a:p>
            <a:r>
              <a:rPr lang="en-US" dirty="0"/>
              <a:t>For </a:t>
            </a:r>
            <a:r>
              <a:rPr lang="en-US" dirty="0" err="1"/>
              <a:t>organisations</a:t>
            </a:r>
            <a:r>
              <a:rPr lang="en-US" dirty="0"/>
              <a:t> with long term surplus cash, this category may include long term investments such as equities, bonds and property, whether accessed through a fund or directly, but unless an explicit link to cash flow management can be demonstrated, these should normally be classified as commercial investments.</a:t>
            </a:r>
          </a:p>
          <a:p>
            <a:endParaRPr lang="en-US" dirty="0"/>
          </a:p>
          <a:p>
            <a:r>
              <a:rPr lang="en-US" b="1" dirty="0"/>
              <a:t>‘Investments for commercial purposes’ (or commercial investments)</a:t>
            </a:r>
          </a:p>
          <a:p>
            <a:r>
              <a:rPr lang="en-US" dirty="0"/>
              <a:t>are taken or held primarily for financial return and not linked to treasury management activity or directly part of delivering services. </a:t>
            </a:r>
          </a:p>
          <a:p>
            <a:r>
              <a:rPr lang="en-US" dirty="0"/>
              <a:t>This includes non-financial assets which are held primarily for financial return such as commercial property.</a:t>
            </a:r>
          </a:p>
          <a:p>
            <a:r>
              <a:rPr lang="en-US" dirty="0"/>
              <a:t>For local authorities, investments of this type will usually constitute capital expenditure.</a:t>
            </a:r>
          </a:p>
          <a:p>
            <a:r>
              <a:rPr lang="en-US" dirty="0"/>
              <a:t>‘commercial’ in this context refers to the purpose of the investment. Commercial investments are not taken to meet treasury management cashflow or risk management needs, but are additional investments voluntarily taken in order to generate net financial return or profit.</a:t>
            </a:r>
          </a:p>
          <a:p>
            <a:endParaRPr lang="en-US" dirty="0"/>
          </a:p>
          <a:p>
            <a:r>
              <a:rPr lang="en-US" b="1" dirty="0"/>
              <a:t>‘Investments for service purposes’ (or service investments) </a:t>
            </a:r>
          </a:p>
          <a:p>
            <a:r>
              <a:rPr lang="en-US" dirty="0"/>
              <a:t>are taken or held primarily and directly for the delivery of public services (including housing, regeneration and local infrastructure) or in support of joint working with others to deliver such services. </a:t>
            </a:r>
          </a:p>
          <a:p>
            <a:r>
              <a:rPr lang="en-US" dirty="0"/>
              <a:t>Service investments may or may not involve financial returns; however, obtaining those returns will not be the primary purpose of the investment.</a:t>
            </a:r>
          </a:p>
          <a:p>
            <a:r>
              <a:rPr lang="en-US" dirty="0"/>
              <a:t>For local authorities, service investments will normally constitute capital expenditure and it may be appropriate to borrow to finance service investments.</a:t>
            </a:r>
          </a:p>
          <a:p>
            <a:endParaRPr lang="en-US" dirty="0"/>
          </a:p>
          <a:p>
            <a:endParaRPr lang="en-US" dirty="0"/>
          </a:p>
          <a:p>
            <a:endParaRPr lang="en-US" dirty="0"/>
          </a:p>
          <a:p>
            <a:endParaRPr lang="en-GB" dirty="0"/>
          </a:p>
        </p:txBody>
      </p:sp>
      <p:sp>
        <p:nvSpPr>
          <p:cNvPr id="4" name="Slide Number Placeholder 3"/>
          <p:cNvSpPr>
            <a:spLocks noGrp="1"/>
          </p:cNvSpPr>
          <p:nvPr>
            <p:ph type="sldNum" sz="quarter" idx="5"/>
          </p:nvPr>
        </p:nvSpPr>
        <p:spPr/>
        <p:txBody>
          <a:bodyPr/>
          <a:lstStyle/>
          <a:p>
            <a:fld id="{DA1790F7-C6E0-44D8-BCB7-2F3705038897}" type="slidenum">
              <a:rPr lang="en-GB" smtClean="0"/>
              <a:t>5</a:t>
            </a:fld>
            <a:endParaRPr lang="en-GB"/>
          </a:p>
        </p:txBody>
      </p:sp>
    </p:spTree>
    <p:extLst>
      <p:ext uri="{BB962C8B-B14F-4D97-AF65-F5344CB8AC3E}">
        <p14:creationId xmlns:p14="http://schemas.microsoft.com/office/powerpoint/2010/main" val="3019796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MONITORING AGAINST PRUDENTIAL INDICATORS	</a:t>
            </a:r>
          </a:p>
          <a:p>
            <a:r>
              <a:rPr lang="en-US" dirty="0"/>
              <a:t>The chief finance officer is required to establish procedures to monitor and report performance against all forward-looking indicators at least quarterly. The chief finance officer will need to establish a measurement and reporting process that highlights significant actual or forecast deviations from the approved indicators. Monitoring of prudential indicators, including forecast debt and investments, should be reported as part of the authority’s integrated revenue, capital and balance sheet monitoring.</a:t>
            </a:r>
          </a:p>
          <a:p>
            <a:r>
              <a:rPr lang="en-US" dirty="0"/>
              <a:t>The chief finance officer should have particular regard to the following with respect to prudential indicators and external debt:</a:t>
            </a:r>
          </a:p>
          <a:p>
            <a:r>
              <a:rPr lang="en-US" dirty="0"/>
              <a:t>In respect of the prudential indicators for the </a:t>
            </a:r>
            <a:r>
              <a:rPr lang="en-US" dirty="0" err="1"/>
              <a:t>authorised</a:t>
            </a:r>
            <a:r>
              <a:rPr lang="en-US" dirty="0"/>
              <a:t> limit for external debt, where the chief finance officer forms the view that a limit is likely to be breached a report to the decision-making body is required. It will then be for the decision-making body to determine if it would be prudent to raise the current limit or, alternatively, to instigate remedial actions.</a:t>
            </a:r>
          </a:p>
          <a:p>
            <a:endParaRPr lang="en-GB" dirty="0"/>
          </a:p>
        </p:txBody>
      </p:sp>
      <p:sp>
        <p:nvSpPr>
          <p:cNvPr id="4" name="Slide Number Placeholder 3"/>
          <p:cNvSpPr>
            <a:spLocks noGrp="1"/>
          </p:cNvSpPr>
          <p:nvPr>
            <p:ph type="sldNum" sz="quarter" idx="5"/>
          </p:nvPr>
        </p:nvSpPr>
        <p:spPr/>
        <p:txBody>
          <a:bodyPr/>
          <a:lstStyle/>
          <a:p>
            <a:fld id="{DA1790F7-C6E0-44D8-BCB7-2F3705038897}" type="slidenum">
              <a:rPr lang="en-GB" smtClean="0"/>
              <a:t>6</a:t>
            </a:fld>
            <a:endParaRPr lang="en-GB"/>
          </a:p>
        </p:txBody>
      </p:sp>
    </p:spTree>
    <p:extLst>
      <p:ext uri="{BB962C8B-B14F-4D97-AF65-F5344CB8AC3E}">
        <p14:creationId xmlns:p14="http://schemas.microsoft.com/office/powerpoint/2010/main" val="32117622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the changes to the Treasury Code, again take time to go through this list in more detail. We are going to pick out the key change.</a:t>
            </a:r>
            <a:endParaRPr lang="en-GB" dirty="0"/>
          </a:p>
        </p:txBody>
      </p:sp>
      <p:sp>
        <p:nvSpPr>
          <p:cNvPr id="4" name="Slide Number Placeholder 3"/>
          <p:cNvSpPr>
            <a:spLocks noGrp="1"/>
          </p:cNvSpPr>
          <p:nvPr>
            <p:ph type="sldNum" sz="quarter" idx="5"/>
          </p:nvPr>
        </p:nvSpPr>
        <p:spPr/>
        <p:txBody>
          <a:bodyPr/>
          <a:lstStyle/>
          <a:p>
            <a:fld id="{DA1790F7-C6E0-44D8-BCB7-2F3705038897}" type="slidenum">
              <a:rPr lang="en-GB" smtClean="0"/>
              <a:t>7</a:t>
            </a:fld>
            <a:endParaRPr lang="en-GB"/>
          </a:p>
        </p:txBody>
      </p:sp>
    </p:spTree>
    <p:extLst>
      <p:ext uri="{BB962C8B-B14F-4D97-AF65-F5344CB8AC3E}">
        <p14:creationId xmlns:p14="http://schemas.microsoft.com/office/powerpoint/2010/main" val="246205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code formally introduces the Liability Benchmark</a:t>
            </a:r>
            <a:endParaRPr lang="en-GB" dirty="0"/>
          </a:p>
        </p:txBody>
      </p:sp>
      <p:sp>
        <p:nvSpPr>
          <p:cNvPr id="4" name="Slide Number Placeholder 3"/>
          <p:cNvSpPr>
            <a:spLocks noGrp="1"/>
          </p:cNvSpPr>
          <p:nvPr>
            <p:ph type="sldNum" sz="quarter" idx="5"/>
          </p:nvPr>
        </p:nvSpPr>
        <p:spPr/>
        <p:txBody>
          <a:bodyPr/>
          <a:lstStyle/>
          <a:p>
            <a:fld id="{DA1790F7-C6E0-44D8-BCB7-2F3705038897}" type="slidenum">
              <a:rPr lang="en-GB" smtClean="0"/>
              <a:t>8</a:t>
            </a:fld>
            <a:endParaRPr lang="en-GB"/>
          </a:p>
        </p:txBody>
      </p:sp>
    </p:spTree>
    <p:extLst>
      <p:ext uri="{BB962C8B-B14F-4D97-AF65-F5344CB8AC3E}">
        <p14:creationId xmlns:p14="http://schemas.microsoft.com/office/powerpoint/2010/main" val="1980841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	Introduction	1</a:t>
            </a:r>
          </a:p>
          <a:p>
            <a:r>
              <a:rPr lang="en-GB" dirty="0"/>
              <a:t>2	The Financial Management Code	3</a:t>
            </a:r>
          </a:p>
          <a:p>
            <a:r>
              <a:rPr lang="en-GB" dirty="0"/>
              <a:t>3	Understanding the requirements of the Code	7</a:t>
            </a:r>
          </a:p>
          <a:p>
            <a:r>
              <a:rPr lang="en-GB" dirty="0"/>
              <a:t>4	Managing the implementation of the Code	10</a:t>
            </a:r>
          </a:p>
          <a:p>
            <a:pPr>
              <a:lnSpc>
                <a:spcPct val="107000"/>
              </a:lnSpc>
              <a:spcAft>
                <a:spcPts val="500"/>
              </a:spcAft>
              <a:tabLst>
                <a:tab pos="279400" algn="l"/>
                <a:tab pos="5725160" algn="r"/>
              </a:tabLst>
            </a:pPr>
            <a:r>
              <a:rPr lang="en-US" sz="12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1</a:t>
            </a:r>
            <a:r>
              <a:rPr lang="en-GB" sz="1200" u="none" strike="noStrike"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	</a:t>
            </a:r>
            <a:r>
              <a:rPr lang="en-US" sz="12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Introduction</a:t>
            </a:r>
            <a:r>
              <a:rPr lang="en-US" sz="1200" u="none" strike="noStrike"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	1</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500"/>
              </a:spcAft>
              <a:tabLst>
                <a:tab pos="279400" algn="l"/>
                <a:tab pos="5725160" algn="r"/>
              </a:tabLst>
            </a:pPr>
            <a:r>
              <a:rPr lang="en-US" sz="12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4"/>
              </a:rPr>
              <a:t>2</a:t>
            </a:r>
            <a:r>
              <a:rPr lang="en-GB" sz="1200" u="none" strike="noStrike"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4"/>
              </a:rPr>
              <a:t>	</a:t>
            </a:r>
            <a:r>
              <a:rPr lang="en-US" sz="12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4"/>
              </a:rPr>
              <a:t>The Financial Management Code</a:t>
            </a:r>
            <a:r>
              <a:rPr lang="en-US" sz="1200" u="none" strike="noStrike"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4"/>
              </a:rPr>
              <a:t>	3</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500"/>
              </a:spcAft>
              <a:tabLst>
                <a:tab pos="279400" algn="l"/>
                <a:tab pos="5725160" algn="r"/>
              </a:tabLst>
            </a:pPr>
            <a:r>
              <a:rPr lang="en-US" sz="12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5"/>
              </a:rPr>
              <a:t>3</a:t>
            </a:r>
            <a:r>
              <a:rPr lang="en-GB" sz="1200" u="none" strike="noStrike"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5"/>
              </a:rPr>
              <a:t>	</a:t>
            </a:r>
            <a:r>
              <a:rPr lang="en-US" sz="12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5"/>
              </a:rPr>
              <a:t>Understanding the requirements of the Code</a:t>
            </a:r>
            <a:r>
              <a:rPr lang="en-US" sz="1200" u="none" strike="noStrike"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5"/>
              </a:rPr>
              <a:t>	7</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500"/>
              </a:spcAft>
              <a:tabLst>
                <a:tab pos="279400" algn="l"/>
                <a:tab pos="5725160" algn="r"/>
              </a:tabLst>
            </a:pPr>
            <a:r>
              <a:rPr lang="en-US" sz="12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6"/>
              </a:rPr>
              <a:t>4</a:t>
            </a:r>
            <a:r>
              <a:rPr lang="en-GB" sz="1200" u="none" strike="noStrike"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6"/>
              </a:rPr>
              <a:t>	</a:t>
            </a:r>
            <a:r>
              <a:rPr lang="en-US" sz="12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6"/>
              </a:rPr>
              <a:t>Managing the implementation of the Code</a:t>
            </a:r>
            <a:r>
              <a:rPr lang="en-US" sz="1200" u="none" strike="noStrike"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6"/>
              </a:rPr>
              <a:t>	10</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500"/>
              </a:spcAft>
              <a:tabLst>
                <a:tab pos="279400" algn="l"/>
                <a:tab pos="5725160" algn="r"/>
              </a:tabLst>
            </a:pPr>
            <a:r>
              <a:rPr lang="en-US" sz="12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7"/>
              </a:rPr>
              <a:t>5</a:t>
            </a:r>
            <a:r>
              <a:rPr lang="en-GB" sz="1200" u="none" strike="noStrike"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7"/>
              </a:rPr>
              <a:t>	</a:t>
            </a:r>
            <a:r>
              <a:rPr lang="en-US" sz="12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7"/>
              </a:rPr>
              <a:t>Addressing the themes covered by the Code</a:t>
            </a:r>
            <a:r>
              <a:rPr lang="en-US" sz="1200" u="none" strike="noStrike"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7"/>
              </a:rPr>
              <a:t>	12</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500"/>
              </a:spcAft>
              <a:tabLst>
                <a:tab pos="279400" algn="l"/>
                <a:tab pos="5725160" algn="r"/>
              </a:tabLst>
            </a:pPr>
            <a:r>
              <a:rPr lang="en-US" sz="12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8"/>
              </a:rPr>
              <a:t>6</a:t>
            </a:r>
            <a:r>
              <a:rPr lang="en-GB" sz="1200" u="none" strike="noStrike"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8"/>
              </a:rPr>
              <a:t>	</a:t>
            </a:r>
            <a:r>
              <a:rPr lang="en-US" sz="12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8"/>
              </a:rPr>
              <a:t>Ensuring continuing compliance with the Code</a:t>
            </a:r>
            <a:r>
              <a:rPr lang="en-US" sz="1200" u="none" strike="noStrike"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8"/>
              </a:rPr>
              <a:t>	16</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A1790F7-C6E0-44D8-BCB7-2F370503889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4583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EFBB53-BC34-43C7-B84B-18DCD91C7BE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0045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A65D3D6F-47A6-4753-9A18-7AD6189F9596}"/>
              </a:ext>
            </a:extLst>
          </p:cNvPr>
          <p:cNvSpPr>
            <a:spLocks noGrp="1"/>
          </p:cNvSpPr>
          <p:nvPr>
            <p:ph type="body" sz="quarter" idx="10"/>
          </p:nvPr>
        </p:nvSpPr>
        <p:spPr>
          <a:xfrm>
            <a:off x="1035050" y="4164662"/>
            <a:ext cx="18035588" cy="2769989"/>
          </a:xfrm>
        </p:spPr>
        <p:txBody>
          <a:bodyPr/>
          <a:lstStyle>
            <a:lvl1pPr>
              <a:defRPr>
                <a:solidFill>
                  <a:srgbClr val="312C62"/>
                </a:solidFill>
              </a:defRPr>
            </a:lvl1pPr>
            <a:lvl2pPr>
              <a:defRPr sz="3600" baseline="0">
                <a:solidFill>
                  <a:srgbClr val="312C62"/>
                </a:solidFill>
              </a:defRPr>
            </a:lvl2pPr>
            <a:lvl3pPr>
              <a:defRPr sz="3600" baseline="0">
                <a:solidFill>
                  <a:srgbClr val="312C62"/>
                </a:solidFill>
              </a:defRPr>
            </a:lvl3pPr>
            <a:lvl4pPr>
              <a:defRPr sz="3600" baseline="0">
                <a:solidFill>
                  <a:srgbClr val="312C62"/>
                </a:solidFill>
              </a:defRPr>
            </a:lvl4pPr>
            <a:lvl5pPr>
              <a:defRPr sz="3600" baseline="0">
                <a:solidFill>
                  <a:srgbClr val="312C6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52864411-FFA1-447B-B8A9-4145FC5BED7E}" type="datetime1">
              <a:rPr lang="en-US" smtClean="0"/>
              <a:t>3/14/2022</a:t>
            </a:fld>
            <a:endParaRPr lang="en-US"/>
          </a:p>
        </p:txBody>
      </p:sp>
      <p:sp>
        <p:nvSpPr>
          <p:cNvPr id="9" name="Holder 6">
            <a:extLst>
              <a:ext uri="{FF2B5EF4-FFF2-40B4-BE49-F238E27FC236}">
                <a16:creationId xmlns:a16="http://schemas.microsoft.com/office/drawing/2014/main" id="{6BB6A93F-1586-47B2-B515-9835EC62B89B}"/>
              </a:ext>
            </a:extLst>
          </p:cNvPr>
          <p:cNvSpPr>
            <a:spLocks noGrp="1"/>
          </p:cNvSpPr>
          <p:nvPr>
            <p:ph type="sldNum" sz="quarter" idx="7"/>
          </p:nvPr>
        </p:nvSpPr>
        <p:spPr>
          <a:xfrm>
            <a:off x="18434844" y="10794696"/>
            <a:ext cx="1191193" cy="218008"/>
          </a:xfrm>
          <a:prstGeom prst="rect">
            <a:avLst/>
          </a:prstGeom>
        </p:spPr>
        <p:txBody>
          <a:bodyPr wrap="square" lIns="0" tIns="0" rIns="0" bIns="0">
            <a:spAutoFit/>
          </a:bodyPr>
          <a:lstStyle>
            <a:lvl1pPr algn="r">
              <a:defRPr sz="2800" b="0" i="0" baseline="-25000">
                <a:solidFill>
                  <a:srgbClr val="958B87"/>
                </a:solidFill>
                <a:latin typeface="Arial"/>
                <a:cs typeface="Arial"/>
              </a:defRPr>
            </a:lvl1pPr>
          </a:lstStyle>
          <a:p>
            <a:pPr marL="38100">
              <a:lnSpc>
                <a:spcPts val="1735"/>
              </a:lnSpc>
            </a:pPr>
            <a:fld id="{81D60167-4931-47E6-BA6A-407CBD079E47}" type="slidenum">
              <a:rPr lang="en-GB" spc="15" smtClean="0"/>
              <a:pPr marL="38100">
                <a:lnSpc>
                  <a:spcPts val="1735"/>
                </a:lnSpc>
              </a:pPr>
              <a:t>‹#›</a:t>
            </a:fld>
            <a:endParaRPr lang="en-GB" spc="15"/>
          </a:p>
        </p:txBody>
      </p:sp>
      <p:sp>
        <p:nvSpPr>
          <p:cNvPr id="7" name="Holder 2">
            <a:extLst>
              <a:ext uri="{FF2B5EF4-FFF2-40B4-BE49-F238E27FC236}">
                <a16:creationId xmlns:a16="http://schemas.microsoft.com/office/drawing/2014/main" id="{A1C6EBD2-03CE-4D38-857F-A8598B40AE8A}"/>
              </a:ext>
            </a:extLst>
          </p:cNvPr>
          <p:cNvSpPr>
            <a:spLocks noGrp="1"/>
          </p:cNvSpPr>
          <p:nvPr>
            <p:ph type="title"/>
          </p:nvPr>
        </p:nvSpPr>
        <p:spPr>
          <a:xfrm>
            <a:off x="1036449" y="2421331"/>
            <a:ext cx="10238914" cy="930275"/>
          </a:xfrm>
        </p:spPr>
        <p:txBody>
          <a:bodyPr lIns="0" tIns="0" rIns="0" bIns="0"/>
          <a:lstStyle>
            <a:lvl1pPr>
              <a:defRPr sz="5900" b="0" i="0">
                <a:solidFill>
                  <a:srgbClr val="5A4B9A"/>
                </a:solidFill>
                <a:latin typeface="Georgia"/>
                <a:cs typeface="Georgia"/>
              </a:defRPr>
            </a:lvl1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lstStyle/>
          <a:p>
            <a:r>
              <a:rPr lang="en-US" dirty="0"/>
              <a:t>Click to edit Master title style</a:t>
            </a:r>
          </a:p>
        </p:txBody>
      </p:sp>
      <p:sp>
        <p:nvSpPr>
          <p:cNvPr id="3" name="Content Placeholder 2"/>
          <p:cNvSpPr>
            <a:spLocks noGrp="1"/>
          </p:cNvSpPr>
          <p:nvPr>
            <p:ph idx="1"/>
          </p:nvPr>
        </p:nvSpPr>
        <p:spPr/>
        <p:txBody>
          <a:bodyPr lIns="0" tIns="0" rIns="0" bIns="0" anchor="t" anchorCtr="0"/>
          <a:lstStyle>
            <a:lvl1pPr marL="0" indent="0">
              <a:buClr>
                <a:schemeClr val="tx2"/>
              </a:buClr>
              <a:buFont typeface="Arial" panose="020B0604020202020204" pitchFamily="34" charset="0"/>
              <a:buNone/>
              <a:defRPr>
                <a:solidFill>
                  <a:schemeClr val="tx2"/>
                </a:solidFill>
              </a:defRPr>
            </a:lvl1pPr>
            <a:lvl2pPr marL="1130953" indent="-301587">
              <a:buClr>
                <a:schemeClr val="tx2"/>
              </a:buClr>
              <a:buFont typeface="Arial" panose="020B0604020202020204" pitchFamily="34" charset="0"/>
              <a:buChar char="•"/>
              <a:defRPr>
                <a:solidFill>
                  <a:schemeClr val="tx2"/>
                </a:solidFill>
              </a:defRPr>
            </a:lvl2pPr>
            <a:lvl3pPr marL="1884921" indent="-301587">
              <a:buClr>
                <a:schemeClr val="tx2"/>
              </a:buClr>
              <a:buFont typeface="Arial" panose="020B0604020202020204" pitchFamily="34" charset="0"/>
              <a:buChar char="•"/>
              <a:defRPr>
                <a:solidFill>
                  <a:schemeClr val="tx2"/>
                </a:solidFill>
              </a:defRPr>
            </a:lvl3pPr>
            <a:lvl4pPr marL="2638890" indent="-301587">
              <a:buClr>
                <a:schemeClr val="tx2"/>
              </a:buClr>
              <a:buFont typeface="Arial" panose="020B0604020202020204" pitchFamily="34" charset="0"/>
              <a:buChar char="•"/>
              <a:defRPr>
                <a:solidFill>
                  <a:schemeClr val="tx2"/>
                </a:solidFill>
              </a:defRPr>
            </a:lvl4pPr>
            <a:lvl5pPr marL="3392858" indent="-301587">
              <a:buClr>
                <a:schemeClr val="tx2"/>
              </a:buClr>
              <a:buFont typeface="Arial" panose="020B0604020202020204" pitchFamily="34" charset="0"/>
              <a:buChar cha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404736B-70A7-40E0-964C-B00B3553E3E2}" type="datetime1">
              <a:rPr lang="en-US" smtClean="0"/>
              <a:t>3/14/2022</a:t>
            </a:fld>
            <a:endParaRPr lang="en-US" dirty="0"/>
          </a:p>
        </p:txBody>
      </p:sp>
      <p:sp>
        <p:nvSpPr>
          <p:cNvPr id="5" name="Footer Placeholder 4"/>
          <p:cNvSpPr>
            <a:spLocks noGrp="1"/>
          </p:cNvSpPr>
          <p:nvPr>
            <p:ph type="ftr" sz="quarter" idx="11"/>
          </p:nvPr>
        </p:nvSpPr>
        <p:spPr/>
        <p:txBody>
          <a:bodyPr/>
          <a:lstStyle/>
          <a:p>
            <a:r>
              <a:rPr lang="en-GB" dirty="0">
                <a:solidFill>
                  <a:srgbClr val="333333"/>
                </a:solidFill>
                <a:latin typeface="Verdana"/>
              </a:rPr>
              <a:t>Copyright © CIPFA 2022 protected under UK and international law</a:t>
            </a:r>
            <a:endParaRPr lang="en-GB" sz="1814" dirty="0">
              <a:solidFill>
                <a:srgbClr val="333333"/>
              </a:solidFill>
              <a:latin typeface="Verdana"/>
            </a:endParaRPr>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052872989"/>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86442" y="2095999"/>
            <a:ext cx="17932808" cy="5413409"/>
          </a:xfrm>
        </p:spPr>
        <p:txBody>
          <a:bodyPr lIns="0" tIns="0" rIns="0" bIns="0" anchor="b">
            <a:normAutofit/>
          </a:bodyPr>
          <a:lstStyle>
            <a:lvl1pPr>
              <a:defRPr sz="9730" b="0" spc="-165" baseline="0">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1086441" y="7705437"/>
            <a:ext cx="12063413" cy="1507913"/>
          </a:xfrm>
        </p:spPr>
        <p:txBody>
          <a:bodyPr lIns="0" tIns="0" rIns="0" bIns="0" anchor="t">
            <a:normAutofit/>
          </a:bodyPr>
          <a:lstStyle>
            <a:lvl1pPr marL="0" indent="0">
              <a:buNone/>
              <a:defRPr sz="3628" cap="none" spc="0" baseline="0">
                <a:solidFill>
                  <a:schemeClr val="tx2"/>
                </a:solidFill>
              </a:defRPr>
            </a:lvl1pPr>
            <a:lvl2pPr marL="753969" indent="0">
              <a:buNone/>
              <a:defRPr sz="2968">
                <a:solidFill>
                  <a:schemeClr val="tx1">
                    <a:tint val="75000"/>
                  </a:schemeClr>
                </a:solidFill>
              </a:defRPr>
            </a:lvl2pPr>
            <a:lvl3pPr marL="1507937" indent="0">
              <a:buNone/>
              <a:defRPr sz="2639">
                <a:solidFill>
                  <a:schemeClr val="tx1">
                    <a:tint val="75000"/>
                  </a:schemeClr>
                </a:solidFill>
              </a:defRPr>
            </a:lvl3pPr>
            <a:lvl4pPr marL="2261906" indent="0">
              <a:buNone/>
              <a:defRPr sz="2309">
                <a:solidFill>
                  <a:schemeClr val="tx1">
                    <a:tint val="75000"/>
                  </a:schemeClr>
                </a:solidFill>
              </a:defRPr>
            </a:lvl4pPr>
            <a:lvl5pPr marL="3015874" indent="0">
              <a:buNone/>
              <a:defRPr sz="2309">
                <a:solidFill>
                  <a:schemeClr val="tx1">
                    <a:tint val="75000"/>
                  </a:schemeClr>
                </a:solidFill>
              </a:defRPr>
            </a:lvl5pPr>
            <a:lvl6pPr marL="3769843" indent="0">
              <a:buNone/>
              <a:defRPr sz="2309">
                <a:solidFill>
                  <a:schemeClr val="tx1">
                    <a:tint val="75000"/>
                  </a:schemeClr>
                </a:solidFill>
              </a:defRPr>
            </a:lvl6pPr>
            <a:lvl7pPr marL="4523811" indent="0">
              <a:buNone/>
              <a:defRPr sz="2309">
                <a:solidFill>
                  <a:schemeClr val="tx1">
                    <a:tint val="75000"/>
                  </a:schemeClr>
                </a:solidFill>
              </a:defRPr>
            </a:lvl7pPr>
            <a:lvl8pPr marL="5277780" indent="0">
              <a:buNone/>
              <a:defRPr sz="2309">
                <a:solidFill>
                  <a:schemeClr val="tx1">
                    <a:tint val="75000"/>
                  </a:schemeClr>
                </a:solidFill>
              </a:defRPr>
            </a:lvl8pPr>
            <a:lvl9pPr marL="6031748" indent="0">
              <a:buNone/>
              <a:defRPr sz="2309">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5BD00AE-3518-49D4-9154-CAD3467194CC}" type="datetime1">
              <a:rPr lang="en-US" smtClean="0"/>
              <a:t>3/14/2022</a:t>
            </a:fld>
            <a:endParaRPr lang="en-US" dirty="0"/>
          </a:p>
        </p:txBody>
      </p:sp>
      <p:sp>
        <p:nvSpPr>
          <p:cNvPr id="5" name="Footer Placeholder 4"/>
          <p:cNvSpPr>
            <a:spLocks noGrp="1"/>
          </p:cNvSpPr>
          <p:nvPr>
            <p:ph type="ftr" sz="quarter" idx="11"/>
          </p:nvPr>
        </p:nvSpPr>
        <p:spPr/>
        <p:txBody>
          <a:bodyPr/>
          <a:lstStyle/>
          <a:p>
            <a:r>
              <a:rPr lang="en-GB" dirty="0"/>
              <a:t>Copyright © CIPFA 2022 protected under UK and international law</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866981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5937"/>
            </a:lvl1pPr>
          </a:lstStyle>
          <a:p>
            <a:r>
              <a:rPr lang="en-US" dirty="0"/>
              <a:t>Click to edit Master title style</a:t>
            </a:r>
          </a:p>
        </p:txBody>
      </p:sp>
      <p:sp>
        <p:nvSpPr>
          <p:cNvPr id="3" name="Content Placeholder 2"/>
          <p:cNvSpPr>
            <a:spLocks noGrp="1"/>
          </p:cNvSpPr>
          <p:nvPr>
            <p:ph sz="half" idx="1"/>
          </p:nvPr>
        </p:nvSpPr>
        <p:spPr>
          <a:xfrm>
            <a:off x="1086443" y="4269772"/>
            <a:ext cx="8754764" cy="5968166"/>
          </a:xfrm>
        </p:spPr>
        <p:txBody>
          <a:bodyPr/>
          <a:lstStyle>
            <a:lvl1pPr>
              <a:defRPr sz="3628"/>
            </a:lvl1pPr>
            <a:lvl2pPr>
              <a:defRPr sz="3628"/>
            </a:lvl2pPr>
            <a:lvl3pPr>
              <a:defRPr sz="3298"/>
            </a:lvl3pPr>
            <a:lvl4pPr>
              <a:defRPr sz="3298"/>
            </a:lvl4pPr>
            <a:lvl5pPr>
              <a:defRPr sz="3298"/>
            </a:lvl5pPr>
            <a:lvl6pPr>
              <a:defRPr sz="2309"/>
            </a:lvl6pPr>
            <a:lvl7pPr>
              <a:defRPr sz="2309"/>
            </a:lvl7pPr>
            <a:lvl8pPr>
              <a:defRPr sz="2309"/>
            </a:lvl8pPr>
            <a:lvl9pPr>
              <a:defRPr sz="2309"/>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10264485" y="4269773"/>
            <a:ext cx="8754764" cy="5968166"/>
          </a:xfrm>
        </p:spPr>
        <p:txBody>
          <a:bodyPr/>
          <a:lstStyle>
            <a:lvl1pPr>
              <a:defRPr sz="3628"/>
            </a:lvl1pPr>
            <a:lvl2pPr>
              <a:defRPr sz="3628"/>
            </a:lvl2pPr>
            <a:lvl3pPr>
              <a:defRPr sz="3298"/>
            </a:lvl3pPr>
            <a:lvl4pPr>
              <a:defRPr sz="3298"/>
            </a:lvl4pPr>
            <a:lvl5pPr>
              <a:defRPr sz="3298"/>
            </a:lvl5pPr>
            <a:lvl6pPr>
              <a:defRPr sz="2309"/>
            </a:lvl6pPr>
            <a:lvl7pPr>
              <a:defRPr sz="2309"/>
            </a:lvl7pPr>
            <a:lvl8pPr>
              <a:defRPr sz="2309"/>
            </a:lvl8pPr>
            <a:lvl9pPr>
              <a:defRPr sz="2309"/>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p:txBody>
          <a:bodyPr/>
          <a:lstStyle/>
          <a:p>
            <a:fld id="{9D56ED1E-A31E-43D2-A843-8E4992BEDE8A}" type="datetime1">
              <a:rPr lang="en-US" smtClean="0"/>
              <a:t>3/14/2022</a:t>
            </a:fld>
            <a:endParaRPr lang="en-US" dirty="0"/>
          </a:p>
        </p:txBody>
      </p:sp>
      <p:sp>
        <p:nvSpPr>
          <p:cNvPr id="9" name="Footer Placeholder 8"/>
          <p:cNvSpPr>
            <a:spLocks noGrp="1"/>
          </p:cNvSpPr>
          <p:nvPr>
            <p:ph type="ftr" sz="quarter" idx="11"/>
          </p:nvPr>
        </p:nvSpPr>
        <p:spPr/>
        <p:txBody>
          <a:bodyPr/>
          <a:lstStyle/>
          <a:p>
            <a:r>
              <a:rPr lang="en-GB" dirty="0"/>
              <a:t>Copyright © CIPFA 2022 protected under UK and international law</a:t>
            </a:r>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4490859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1086439" y="4681418"/>
            <a:ext cx="8691274" cy="1331990"/>
          </a:xfrm>
        </p:spPr>
        <p:txBody>
          <a:bodyPr anchor="b">
            <a:normAutofit/>
          </a:bodyPr>
          <a:lstStyle>
            <a:lvl1pPr marL="0" indent="0">
              <a:spcBef>
                <a:spcPts val="0"/>
              </a:spcBef>
              <a:buNone/>
              <a:defRPr sz="3298" b="1">
                <a:solidFill>
                  <a:schemeClr val="tx1">
                    <a:lumMod val="65000"/>
                    <a:lumOff val="35000"/>
                  </a:schemeClr>
                </a:solidFill>
              </a:defRPr>
            </a:lvl1pPr>
            <a:lvl2pPr marL="753969" indent="0">
              <a:buNone/>
              <a:defRPr sz="3298" b="1"/>
            </a:lvl2pPr>
            <a:lvl3pPr marL="1507937" indent="0">
              <a:buNone/>
              <a:defRPr sz="2968" b="1"/>
            </a:lvl3pPr>
            <a:lvl4pPr marL="2261906" indent="0">
              <a:buNone/>
              <a:defRPr sz="2639" b="1"/>
            </a:lvl4pPr>
            <a:lvl5pPr marL="3015874" indent="0">
              <a:buNone/>
              <a:defRPr sz="2639" b="1"/>
            </a:lvl5pPr>
            <a:lvl6pPr marL="3769843" indent="0">
              <a:buNone/>
              <a:defRPr sz="2639" b="1"/>
            </a:lvl6pPr>
            <a:lvl7pPr marL="4523811" indent="0">
              <a:buNone/>
              <a:defRPr sz="2639" b="1"/>
            </a:lvl7pPr>
            <a:lvl8pPr marL="5277780" indent="0">
              <a:buNone/>
              <a:defRPr sz="2639" b="1"/>
            </a:lvl8pPr>
            <a:lvl9pPr marL="6031748" indent="0">
              <a:buNone/>
              <a:defRPr sz="2639" b="1"/>
            </a:lvl9pPr>
          </a:lstStyle>
          <a:p>
            <a:pPr lvl="0"/>
            <a:r>
              <a:rPr lang="en-US" dirty="0"/>
              <a:t>Click to edit Master text styles</a:t>
            </a:r>
          </a:p>
        </p:txBody>
      </p:sp>
      <p:sp>
        <p:nvSpPr>
          <p:cNvPr id="4" name="Content Placeholder 3"/>
          <p:cNvSpPr>
            <a:spLocks noGrp="1"/>
          </p:cNvSpPr>
          <p:nvPr>
            <p:ph sz="half" idx="2"/>
          </p:nvPr>
        </p:nvSpPr>
        <p:spPr>
          <a:xfrm>
            <a:off x="1086439" y="6126888"/>
            <a:ext cx="8691274" cy="3692186"/>
          </a:xfrm>
        </p:spPr>
        <p:txBody>
          <a:bodyPr/>
          <a:lstStyle>
            <a:lvl1pPr>
              <a:defRPr sz="3298"/>
            </a:lvl1pPr>
            <a:lvl2pPr>
              <a:defRPr sz="2968"/>
            </a:lvl2pPr>
            <a:lvl3pPr>
              <a:defRPr sz="2639"/>
            </a:lvl3pPr>
            <a:lvl4pPr>
              <a:defRPr sz="2309"/>
            </a:lvl4pPr>
            <a:lvl5pPr>
              <a:defRPr sz="2309"/>
            </a:lvl5pPr>
            <a:lvl6pPr>
              <a:defRPr sz="2309"/>
            </a:lvl6pPr>
            <a:lvl7pPr>
              <a:defRPr sz="2309"/>
            </a:lvl7pPr>
            <a:lvl8pPr>
              <a:defRPr sz="2309"/>
            </a:lvl8pPr>
            <a:lvl9pPr>
              <a:defRPr sz="2309"/>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10327975" y="4672430"/>
            <a:ext cx="8691274" cy="1340979"/>
          </a:xfrm>
        </p:spPr>
        <p:txBody>
          <a:bodyPr anchor="b">
            <a:normAutofit/>
          </a:bodyPr>
          <a:lstStyle>
            <a:lvl1pPr marL="0" indent="0">
              <a:spcBef>
                <a:spcPts val="0"/>
              </a:spcBef>
              <a:buNone/>
              <a:defRPr sz="3298" b="1">
                <a:solidFill>
                  <a:schemeClr val="tx1">
                    <a:lumMod val="65000"/>
                    <a:lumOff val="35000"/>
                  </a:schemeClr>
                </a:solidFill>
              </a:defRPr>
            </a:lvl1pPr>
            <a:lvl2pPr marL="753969" indent="0">
              <a:buNone/>
              <a:defRPr sz="3298" b="1"/>
            </a:lvl2pPr>
            <a:lvl3pPr marL="1507937" indent="0">
              <a:buNone/>
              <a:defRPr sz="2968" b="1"/>
            </a:lvl3pPr>
            <a:lvl4pPr marL="2261906" indent="0">
              <a:buNone/>
              <a:defRPr sz="2639" b="1"/>
            </a:lvl4pPr>
            <a:lvl5pPr marL="3015874" indent="0">
              <a:buNone/>
              <a:defRPr sz="2639" b="1"/>
            </a:lvl5pPr>
            <a:lvl6pPr marL="3769843" indent="0">
              <a:buNone/>
              <a:defRPr sz="2639" b="1"/>
            </a:lvl6pPr>
            <a:lvl7pPr marL="4523811" indent="0">
              <a:buNone/>
              <a:defRPr sz="2639" b="1"/>
            </a:lvl7pPr>
            <a:lvl8pPr marL="5277780" indent="0">
              <a:buNone/>
              <a:defRPr sz="2639" b="1"/>
            </a:lvl8pPr>
            <a:lvl9pPr marL="6031748" indent="0">
              <a:buNone/>
              <a:defRPr sz="2639" b="1"/>
            </a:lvl9pPr>
          </a:lstStyle>
          <a:p>
            <a:pPr lvl="0"/>
            <a:r>
              <a:rPr lang="en-US" dirty="0"/>
              <a:t>Click to edit Master text styles</a:t>
            </a:r>
          </a:p>
        </p:txBody>
      </p:sp>
      <p:sp>
        <p:nvSpPr>
          <p:cNvPr id="6" name="Content Placeholder 5"/>
          <p:cNvSpPr>
            <a:spLocks noGrp="1"/>
          </p:cNvSpPr>
          <p:nvPr>
            <p:ph sz="quarter" idx="4"/>
          </p:nvPr>
        </p:nvSpPr>
        <p:spPr>
          <a:xfrm>
            <a:off x="10327975" y="6126890"/>
            <a:ext cx="8691274" cy="3692185"/>
          </a:xfrm>
        </p:spPr>
        <p:txBody>
          <a:bodyPr/>
          <a:lstStyle>
            <a:lvl1pPr>
              <a:defRPr sz="3298"/>
            </a:lvl1pPr>
            <a:lvl2pPr>
              <a:defRPr sz="2968"/>
            </a:lvl2pPr>
            <a:lvl3pPr>
              <a:defRPr sz="2639"/>
            </a:lvl3pPr>
            <a:lvl4pPr>
              <a:defRPr sz="2309"/>
            </a:lvl4pPr>
            <a:lvl5pPr>
              <a:defRPr sz="2309"/>
            </a:lvl5pPr>
            <a:lvl6pPr>
              <a:defRPr sz="2309"/>
            </a:lvl6pPr>
            <a:lvl7pPr>
              <a:defRPr sz="2309"/>
            </a:lvl7pPr>
            <a:lvl8pPr>
              <a:defRPr sz="2309"/>
            </a:lvl8pPr>
            <a:lvl9pPr>
              <a:defRPr sz="2309"/>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p:cNvSpPr>
            <a:spLocks noGrp="1"/>
          </p:cNvSpPr>
          <p:nvPr>
            <p:ph type="dt" sz="half" idx="10"/>
          </p:nvPr>
        </p:nvSpPr>
        <p:spPr/>
        <p:txBody>
          <a:bodyPr/>
          <a:lstStyle/>
          <a:p>
            <a:fld id="{D000999E-A613-4C8C-BFEF-CCCC4F7920E4}" type="datetime1">
              <a:rPr lang="en-US" smtClean="0"/>
              <a:t>3/14/2022</a:t>
            </a:fld>
            <a:endParaRPr lang="en-US" dirty="0"/>
          </a:p>
        </p:txBody>
      </p:sp>
      <p:sp>
        <p:nvSpPr>
          <p:cNvPr id="11" name="Footer Placeholder 10"/>
          <p:cNvSpPr>
            <a:spLocks noGrp="1"/>
          </p:cNvSpPr>
          <p:nvPr>
            <p:ph type="ftr" sz="quarter" idx="11"/>
          </p:nvPr>
        </p:nvSpPr>
        <p:spPr/>
        <p:txBody>
          <a:bodyPr/>
          <a:lstStyle/>
          <a:p>
            <a:r>
              <a:rPr lang="en-GB" dirty="0"/>
              <a:t>Copyright © CIPFA 2022 protected under UK and international law</a:t>
            </a:r>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973233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2" name="Date Placeholder 1"/>
          <p:cNvSpPr>
            <a:spLocks noGrp="1"/>
          </p:cNvSpPr>
          <p:nvPr>
            <p:ph type="dt" sz="half" idx="10"/>
          </p:nvPr>
        </p:nvSpPr>
        <p:spPr/>
        <p:txBody>
          <a:bodyPr/>
          <a:lstStyle/>
          <a:p>
            <a:fld id="{493429CA-1A98-4714-A1AD-FFB900660C05}" type="datetime1">
              <a:rPr lang="en-US" smtClean="0"/>
              <a:t>3/14/2022</a:t>
            </a:fld>
            <a:endParaRPr lang="en-US" dirty="0"/>
          </a:p>
        </p:txBody>
      </p:sp>
      <p:sp>
        <p:nvSpPr>
          <p:cNvPr id="7" name="Footer Placeholder 6"/>
          <p:cNvSpPr>
            <a:spLocks noGrp="1"/>
          </p:cNvSpPr>
          <p:nvPr>
            <p:ph type="ftr" sz="quarter" idx="11"/>
          </p:nvPr>
        </p:nvSpPr>
        <p:spPr/>
        <p:txBody>
          <a:bodyPr/>
          <a:lstStyle/>
          <a:p>
            <a:r>
              <a:rPr lang="en-GB" dirty="0"/>
              <a:t>Copyright © CIPFA 2022 protected under UK and international law</a:t>
            </a:r>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9491651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2371F85-F3B5-4D0D-BADF-90EF5C774F20}" type="datetime1">
              <a:rPr lang="en-US" smtClean="0"/>
              <a:t>3/14/2022</a:t>
            </a:fld>
            <a:endParaRPr lang="en-US" dirty="0"/>
          </a:p>
        </p:txBody>
      </p:sp>
      <p:sp>
        <p:nvSpPr>
          <p:cNvPr id="6" name="Footer Placeholder 5"/>
          <p:cNvSpPr>
            <a:spLocks noGrp="1"/>
          </p:cNvSpPr>
          <p:nvPr>
            <p:ph type="ftr" sz="quarter" idx="11"/>
          </p:nvPr>
        </p:nvSpPr>
        <p:spPr/>
        <p:txBody>
          <a:bodyPr/>
          <a:lstStyle/>
          <a:p>
            <a:r>
              <a:rPr lang="en-GB" dirty="0"/>
              <a:t>Copyright © CIPFA 2022 protected under UK and international law</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2572690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6439" y="2031716"/>
            <a:ext cx="4523780" cy="2031714"/>
          </a:xfrm>
        </p:spPr>
        <p:txBody>
          <a:bodyPr anchor="b">
            <a:normAutofit/>
          </a:bodyPr>
          <a:lstStyle>
            <a:lvl1pPr>
              <a:defRPr sz="4617" b="0" baseline="0"/>
            </a:lvl1pPr>
          </a:lstStyle>
          <a:p>
            <a:r>
              <a:rPr lang="en-US" dirty="0"/>
              <a:t>Click to edit Master title style</a:t>
            </a:r>
          </a:p>
        </p:txBody>
      </p:sp>
      <p:sp>
        <p:nvSpPr>
          <p:cNvPr id="3" name="Content Placeholder 2"/>
          <p:cNvSpPr>
            <a:spLocks noGrp="1"/>
          </p:cNvSpPr>
          <p:nvPr>
            <p:ph idx="1"/>
          </p:nvPr>
        </p:nvSpPr>
        <p:spPr>
          <a:xfrm>
            <a:off x="6378529" y="1432518"/>
            <a:ext cx="12063413" cy="8444315"/>
          </a:xfrm>
        </p:spPr>
        <p:txBody>
          <a:bodyPr/>
          <a:lstStyle>
            <a:lvl1pPr>
              <a:defRPr sz="3628"/>
            </a:lvl1pPr>
            <a:lvl2pPr>
              <a:defRPr sz="3628"/>
            </a:lvl2pPr>
            <a:lvl3pPr>
              <a:defRPr sz="3298"/>
            </a:lvl3pPr>
            <a:lvl4pPr>
              <a:defRPr sz="3298"/>
            </a:lvl4pPr>
            <a:lvl5pPr>
              <a:defRPr sz="3298"/>
            </a:lvl5pPr>
            <a:lvl6pPr>
              <a:defRPr sz="2309"/>
            </a:lvl6pPr>
            <a:lvl7pPr>
              <a:defRPr sz="2309"/>
            </a:lvl7pPr>
            <a:lvl8pPr>
              <a:defRPr sz="2309"/>
            </a:lvl8pPr>
            <a:lvl9pPr>
              <a:defRPr sz="2309"/>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p:txBody>
          <a:bodyPr/>
          <a:lstStyle/>
          <a:p>
            <a:fld id="{B0EB4E7B-A6B6-455F-84B3-64869DA26BB4}" type="datetime1">
              <a:rPr lang="en-US" smtClean="0"/>
              <a:t>3/14/2022</a:t>
            </a:fld>
            <a:endParaRPr lang="en-US" dirty="0"/>
          </a:p>
        </p:txBody>
      </p:sp>
      <p:sp>
        <p:nvSpPr>
          <p:cNvPr id="9" name="Footer Placeholder 8"/>
          <p:cNvSpPr>
            <a:spLocks noGrp="1"/>
          </p:cNvSpPr>
          <p:nvPr>
            <p:ph type="ftr" sz="quarter" idx="11"/>
          </p:nvPr>
        </p:nvSpPr>
        <p:spPr/>
        <p:txBody>
          <a:bodyPr/>
          <a:lstStyle/>
          <a:p>
            <a:r>
              <a:rPr lang="en-GB" dirty="0"/>
              <a:t>Copyright © CIPFA 2022 protected under UK and international law</a:t>
            </a:r>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1589158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6439" y="1884893"/>
            <a:ext cx="4523780" cy="2305519"/>
          </a:xfrm>
        </p:spPr>
        <p:txBody>
          <a:bodyPr anchor="b">
            <a:normAutofit/>
          </a:bodyPr>
          <a:lstStyle>
            <a:lvl1pPr>
              <a:defRPr sz="4617" b="0"/>
            </a:lvl1pPr>
          </a:lstStyle>
          <a:p>
            <a:r>
              <a:rPr lang="en-US" dirty="0"/>
              <a:t>Click to edit Master title style</a:t>
            </a:r>
          </a:p>
        </p:txBody>
      </p:sp>
      <p:sp>
        <p:nvSpPr>
          <p:cNvPr id="3" name="Picture Placeholder 2"/>
          <p:cNvSpPr>
            <a:spLocks noGrp="1" noChangeAspect="1"/>
          </p:cNvSpPr>
          <p:nvPr>
            <p:ph type="pic" idx="1"/>
          </p:nvPr>
        </p:nvSpPr>
        <p:spPr>
          <a:xfrm>
            <a:off x="5761011" y="1884891"/>
            <a:ext cx="13258238" cy="8171774"/>
          </a:xfrm>
          <a:solidFill>
            <a:schemeClr val="bg1">
              <a:lumMod val="75000"/>
            </a:schemeClr>
          </a:solidFill>
        </p:spPr>
        <p:txBody>
          <a:bodyPr anchor="t"/>
          <a:lstStyle>
            <a:lvl1pPr marL="0" indent="0">
              <a:buNone/>
              <a:defRPr sz="5277"/>
            </a:lvl1pPr>
            <a:lvl2pPr marL="753969" indent="0">
              <a:buNone/>
              <a:defRPr sz="4617"/>
            </a:lvl2pPr>
            <a:lvl3pPr marL="1507937" indent="0">
              <a:buNone/>
              <a:defRPr sz="3958"/>
            </a:lvl3pPr>
            <a:lvl4pPr marL="2261906" indent="0">
              <a:buNone/>
              <a:defRPr sz="3298"/>
            </a:lvl4pPr>
            <a:lvl5pPr marL="3015874" indent="0">
              <a:buNone/>
              <a:defRPr sz="3298"/>
            </a:lvl5pPr>
            <a:lvl6pPr marL="3769843" indent="0">
              <a:buNone/>
              <a:defRPr sz="3298"/>
            </a:lvl6pPr>
            <a:lvl7pPr marL="4523811" indent="0">
              <a:buNone/>
              <a:defRPr sz="3298"/>
            </a:lvl7pPr>
            <a:lvl8pPr marL="5277780" indent="0">
              <a:buNone/>
              <a:defRPr sz="3298"/>
            </a:lvl8pPr>
            <a:lvl9pPr marL="6031748" indent="0">
              <a:buNone/>
              <a:defRPr sz="3298"/>
            </a:lvl9pPr>
          </a:lstStyle>
          <a:p>
            <a:r>
              <a:rPr lang="en-US"/>
              <a:t>Click icon to add picture</a:t>
            </a:r>
            <a:endParaRPr lang="en-US" dirty="0"/>
          </a:p>
        </p:txBody>
      </p:sp>
      <p:sp>
        <p:nvSpPr>
          <p:cNvPr id="8" name="Date Placeholder 7"/>
          <p:cNvSpPr>
            <a:spLocks noGrp="1"/>
          </p:cNvSpPr>
          <p:nvPr>
            <p:ph type="dt" sz="half" idx="10"/>
          </p:nvPr>
        </p:nvSpPr>
        <p:spPr/>
        <p:txBody>
          <a:bodyPr/>
          <a:lstStyle/>
          <a:p>
            <a:fld id="{9801A90C-466A-4F46-ABB6-162038CAF028}" type="datetime1">
              <a:rPr lang="en-US" smtClean="0"/>
              <a:t>3/14/2022</a:t>
            </a:fld>
            <a:endParaRPr lang="en-US" dirty="0"/>
          </a:p>
        </p:txBody>
      </p:sp>
      <p:sp>
        <p:nvSpPr>
          <p:cNvPr id="9" name="Footer Placeholder 8"/>
          <p:cNvSpPr>
            <a:spLocks noGrp="1"/>
          </p:cNvSpPr>
          <p:nvPr>
            <p:ph type="ftr" sz="quarter" idx="11"/>
          </p:nvPr>
        </p:nvSpPr>
        <p:spPr>
          <a:xfrm>
            <a:off x="5770328" y="10482093"/>
            <a:ext cx="9748615" cy="602118"/>
          </a:xfrm>
        </p:spPr>
        <p:txBody>
          <a:bodyPr/>
          <a:lstStyle/>
          <a:p>
            <a:r>
              <a:rPr lang="en-GB" dirty="0"/>
              <a:t>Copyright © CIPFA 2022 protected under UK and international law</a:t>
            </a:r>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3028861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189F6EE-53B6-42EC-967C-4C5AC84FBCC0}"/>
              </a:ext>
            </a:extLst>
          </p:cNvPr>
          <p:cNvSpPr/>
          <p:nvPr userDrawn="1"/>
        </p:nvSpPr>
        <p:spPr>
          <a:xfrm>
            <a:off x="0" y="0"/>
            <a:ext cx="20105688" cy="11309251"/>
          </a:xfrm>
          <a:prstGeom prst="rect">
            <a:avLst/>
          </a:prstGeom>
          <a:solidFill>
            <a:srgbClr val="5A4B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968" baseline="0" dirty="0"/>
          </a:p>
        </p:txBody>
      </p:sp>
      <p:sp>
        <p:nvSpPr>
          <p:cNvPr id="13" name="object 7">
            <a:extLst>
              <a:ext uri="{FF2B5EF4-FFF2-40B4-BE49-F238E27FC236}">
                <a16:creationId xmlns:a16="http://schemas.microsoft.com/office/drawing/2014/main" id="{00F3B09C-9886-4D53-A132-150AC7EED976}"/>
              </a:ext>
            </a:extLst>
          </p:cNvPr>
          <p:cNvSpPr/>
          <p:nvPr userDrawn="1"/>
        </p:nvSpPr>
        <p:spPr>
          <a:xfrm>
            <a:off x="3650952" y="2864716"/>
            <a:ext cx="11741150" cy="8444156"/>
          </a:xfrm>
          <a:custGeom>
            <a:avLst/>
            <a:gdLst/>
            <a:ahLst/>
            <a:cxnLst/>
            <a:rect l="l" t="t" r="r" b="b"/>
            <a:pathLst>
              <a:path w="11741150" h="8444230">
                <a:moveTo>
                  <a:pt x="8478129" y="0"/>
                </a:moveTo>
                <a:lnTo>
                  <a:pt x="0" y="0"/>
                </a:lnTo>
                <a:lnTo>
                  <a:pt x="3262298" y="8443816"/>
                </a:lnTo>
                <a:lnTo>
                  <a:pt x="11740689" y="8443816"/>
                </a:lnTo>
                <a:lnTo>
                  <a:pt x="8478129" y="0"/>
                </a:lnTo>
                <a:close/>
              </a:path>
            </a:pathLst>
          </a:custGeom>
          <a:solidFill>
            <a:srgbClr val="312C62"/>
          </a:solidFill>
        </p:spPr>
        <p:txBody>
          <a:bodyPr wrap="square" lIns="0" tIns="0" rIns="0" bIns="0" rtlCol="0"/>
          <a:lstStyle/>
          <a:p>
            <a:endParaRPr sz="2968" baseline="0" dirty="0">
              <a:solidFill>
                <a:srgbClr val="002060"/>
              </a:solidFill>
            </a:endParaRPr>
          </a:p>
        </p:txBody>
      </p:sp>
      <p:sp>
        <p:nvSpPr>
          <p:cNvPr id="14" name="object 11">
            <a:extLst>
              <a:ext uri="{FF2B5EF4-FFF2-40B4-BE49-F238E27FC236}">
                <a16:creationId xmlns:a16="http://schemas.microsoft.com/office/drawing/2014/main" id="{C5EF8DD7-1931-4376-B653-6CB6B76BAD2E}"/>
              </a:ext>
            </a:extLst>
          </p:cNvPr>
          <p:cNvSpPr/>
          <p:nvPr userDrawn="1"/>
        </p:nvSpPr>
        <p:spPr>
          <a:xfrm>
            <a:off x="1079616" y="1047087"/>
            <a:ext cx="2190750" cy="831208"/>
          </a:xfrm>
          <a:custGeom>
            <a:avLst/>
            <a:gdLst/>
            <a:ahLst/>
            <a:cxnLst/>
            <a:rect l="l" t="t" r="r" b="b"/>
            <a:pathLst>
              <a:path w="2190750" h="831214">
                <a:moveTo>
                  <a:pt x="532955" y="144754"/>
                </a:moveTo>
                <a:lnTo>
                  <a:pt x="505421" y="104444"/>
                </a:lnTo>
                <a:lnTo>
                  <a:pt x="471055" y="69532"/>
                </a:lnTo>
                <a:lnTo>
                  <a:pt x="430745" y="40894"/>
                </a:lnTo>
                <a:lnTo>
                  <a:pt x="385381" y="19367"/>
                </a:lnTo>
                <a:lnTo>
                  <a:pt x="335851" y="5829"/>
                </a:lnTo>
                <a:lnTo>
                  <a:pt x="283070" y="1117"/>
                </a:lnTo>
                <a:lnTo>
                  <a:pt x="232181" y="5486"/>
                </a:lnTo>
                <a:lnTo>
                  <a:pt x="184289" y="18059"/>
                </a:lnTo>
                <a:lnTo>
                  <a:pt x="140195" y="38100"/>
                </a:lnTo>
                <a:lnTo>
                  <a:pt x="100685" y="64820"/>
                </a:lnTo>
                <a:lnTo>
                  <a:pt x="66573" y="97459"/>
                </a:lnTo>
                <a:lnTo>
                  <a:pt x="38646" y="135255"/>
                </a:lnTo>
                <a:lnTo>
                  <a:pt x="17716" y="177457"/>
                </a:lnTo>
                <a:lnTo>
                  <a:pt x="4559" y="223278"/>
                </a:lnTo>
                <a:lnTo>
                  <a:pt x="0" y="271957"/>
                </a:lnTo>
                <a:lnTo>
                  <a:pt x="4559" y="320649"/>
                </a:lnTo>
                <a:lnTo>
                  <a:pt x="17716" y="366483"/>
                </a:lnTo>
                <a:lnTo>
                  <a:pt x="38646" y="408698"/>
                </a:lnTo>
                <a:lnTo>
                  <a:pt x="66573" y="446506"/>
                </a:lnTo>
                <a:lnTo>
                  <a:pt x="100685" y="479158"/>
                </a:lnTo>
                <a:lnTo>
                  <a:pt x="140195" y="505891"/>
                </a:lnTo>
                <a:lnTo>
                  <a:pt x="184289" y="525932"/>
                </a:lnTo>
                <a:lnTo>
                  <a:pt x="232181" y="538518"/>
                </a:lnTo>
                <a:lnTo>
                  <a:pt x="283070" y="542886"/>
                </a:lnTo>
                <a:lnTo>
                  <a:pt x="334302" y="538454"/>
                </a:lnTo>
                <a:lnTo>
                  <a:pt x="382498" y="525665"/>
                </a:lnTo>
                <a:lnTo>
                  <a:pt x="426834" y="505333"/>
                </a:lnTo>
                <a:lnTo>
                  <a:pt x="466496" y="478205"/>
                </a:lnTo>
                <a:lnTo>
                  <a:pt x="500659" y="445109"/>
                </a:lnTo>
                <a:lnTo>
                  <a:pt x="528510" y="406793"/>
                </a:lnTo>
                <a:lnTo>
                  <a:pt x="438569" y="356501"/>
                </a:lnTo>
                <a:lnTo>
                  <a:pt x="410654" y="391896"/>
                </a:lnTo>
                <a:lnTo>
                  <a:pt x="374269" y="419290"/>
                </a:lnTo>
                <a:lnTo>
                  <a:pt x="331152" y="436981"/>
                </a:lnTo>
                <a:lnTo>
                  <a:pt x="283070" y="443255"/>
                </a:lnTo>
                <a:lnTo>
                  <a:pt x="235470" y="437134"/>
                </a:lnTo>
                <a:lnTo>
                  <a:pt x="192709" y="419874"/>
                </a:lnTo>
                <a:lnTo>
                  <a:pt x="156489" y="393090"/>
                </a:lnTo>
                <a:lnTo>
                  <a:pt x="128511" y="358419"/>
                </a:lnTo>
                <a:lnTo>
                  <a:pt x="110477" y="317500"/>
                </a:lnTo>
                <a:lnTo>
                  <a:pt x="104089" y="271957"/>
                </a:lnTo>
                <a:lnTo>
                  <a:pt x="110477" y="226441"/>
                </a:lnTo>
                <a:lnTo>
                  <a:pt x="128511" y="185521"/>
                </a:lnTo>
                <a:lnTo>
                  <a:pt x="156489" y="150863"/>
                </a:lnTo>
                <a:lnTo>
                  <a:pt x="192709" y="124079"/>
                </a:lnTo>
                <a:lnTo>
                  <a:pt x="235470" y="106819"/>
                </a:lnTo>
                <a:lnTo>
                  <a:pt x="283070" y="100698"/>
                </a:lnTo>
                <a:lnTo>
                  <a:pt x="332193" y="107238"/>
                </a:lnTo>
                <a:lnTo>
                  <a:pt x="376097" y="125653"/>
                </a:lnTo>
                <a:lnTo>
                  <a:pt x="412889" y="154139"/>
                </a:lnTo>
                <a:lnTo>
                  <a:pt x="440690" y="190868"/>
                </a:lnTo>
                <a:lnTo>
                  <a:pt x="532955" y="144754"/>
                </a:lnTo>
                <a:close/>
              </a:path>
              <a:path w="2190750" h="831214">
                <a:moveTo>
                  <a:pt x="678294" y="9321"/>
                </a:moveTo>
                <a:lnTo>
                  <a:pt x="577380" y="9321"/>
                </a:lnTo>
                <a:lnTo>
                  <a:pt x="577380" y="533336"/>
                </a:lnTo>
                <a:lnTo>
                  <a:pt x="678294" y="533336"/>
                </a:lnTo>
                <a:lnTo>
                  <a:pt x="678294" y="9321"/>
                </a:lnTo>
                <a:close/>
              </a:path>
              <a:path w="2190750" h="831214">
                <a:moveTo>
                  <a:pt x="1105827" y="172135"/>
                </a:moveTo>
                <a:lnTo>
                  <a:pt x="1102880" y="138023"/>
                </a:lnTo>
                <a:lnTo>
                  <a:pt x="1093825" y="106654"/>
                </a:lnTo>
                <a:lnTo>
                  <a:pt x="1088986" y="97790"/>
                </a:lnTo>
                <a:lnTo>
                  <a:pt x="1078534" y="78638"/>
                </a:lnTo>
                <a:lnTo>
                  <a:pt x="1056868" y="54597"/>
                </a:lnTo>
                <a:lnTo>
                  <a:pt x="1029055" y="35229"/>
                </a:lnTo>
                <a:lnTo>
                  <a:pt x="1007389" y="26123"/>
                </a:lnTo>
                <a:lnTo>
                  <a:pt x="1007389" y="172135"/>
                </a:lnTo>
                <a:lnTo>
                  <a:pt x="1006424" y="184988"/>
                </a:lnTo>
                <a:lnTo>
                  <a:pt x="988872" y="221386"/>
                </a:lnTo>
                <a:lnTo>
                  <a:pt x="938098" y="244475"/>
                </a:lnTo>
                <a:lnTo>
                  <a:pt x="910234" y="246430"/>
                </a:lnTo>
                <a:lnTo>
                  <a:pt x="846340" y="246430"/>
                </a:lnTo>
                <a:lnTo>
                  <a:pt x="846340" y="97790"/>
                </a:lnTo>
                <a:lnTo>
                  <a:pt x="910234" y="97942"/>
                </a:lnTo>
                <a:lnTo>
                  <a:pt x="959993" y="105232"/>
                </a:lnTo>
                <a:lnTo>
                  <a:pt x="997559" y="134150"/>
                </a:lnTo>
                <a:lnTo>
                  <a:pt x="1007389" y="172135"/>
                </a:lnTo>
                <a:lnTo>
                  <a:pt x="1007389" y="26123"/>
                </a:lnTo>
                <a:lnTo>
                  <a:pt x="995299" y="21031"/>
                </a:lnTo>
                <a:lnTo>
                  <a:pt x="955662" y="12293"/>
                </a:lnTo>
                <a:lnTo>
                  <a:pt x="910234" y="9321"/>
                </a:lnTo>
                <a:lnTo>
                  <a:pt x="747915" y="9321"/>
                </a:lnTo>
                <a:lnTo>
                  <a:pt x="747915" y="533336"/>
                </a:lnTo>
                <a:lnTo>
                  <a:pt x="846340" y="533336"/>
                </a:lnTo>
                <a:lnTo>
                  <a:pt x="846340" y="334949"/>
                </a:lnTo>
                <a:lnTo>
                  <a:pt x="910234" y="334949"/>
                </a:lnTo>
                <a:lnTo>
                  <a:pt x="955662" y="331965"/>
                </a:lnTo>
                <a:lnTo>
                  <a:pt x="995299" y="323227"/>
                </a:lnTo>
                <a:lnTo>
                  <a:pt x="1056868" y="289712"/>
                </a:lnTo>
                <a:lnTo>
                  <a:pt x="1089037" y="246430"/>
                </a:lnTo>
                <a:lnTo>
                  <a:pt x="1093825" y="237655"/>
                </a:lnTo>
                <a:lnTo>
                  <a:pt x="1102880" y="206248"/>
                </a:lnTo>
                <a:lnTo>
                  <a:pt x="1105827" y="172135"/>
                </a:lnTo>
                <a:close/>
              </a:path>
              <a:path w="2190750" h="831214">
                <a:moveTo>
                  <a:pt x="1500822" y="9321"/>
                </a:moveTo>
                <a:lnTo>
                  <a:pt x="1137627" y="9321"/>
                </a:lnTo>
                <a:lnTo>
                  <a:pt x="1137627" y="533336"/>
                </a:lnTo>
                <a:lnTo>
                  <a:pt x="1236116" y="533336"/>
                </a:lnTo>
                <a:lnTo>
                  <a:pt x="1236116" y="315937"/>
                </a:lnTo>
                <a:lnTo>
                  <a:pt x="1382064" y="315937"/>
                </a:lnTo>
                <a:lnTo>
                  <a:pt x="1417066" y="227482"/>
                </a:lnTo>
                <a:lnTo>
                  <a:pt x="1236116" y="227482"/>
                </a:lnTo>
                <a:lnTo>
                  <a:pt x="1236116" y="97942"/>
                </a:lnTo>
                <a:lnTo>
                  <a:pt x="1465821" y="97942"/>
                </a:lnTo>
                <a:lnTo>
                  <a:pt x="1500822" y="9321"/>
                </a:lnTo>
                <a:close/>
              </a:path>
              <a:path w="2190750" h="831214">
                <a:moveTo>
                  <a:pt x="1859546" y="533336"/>
                </a:moveTo>
                <a:lnTo>
                  <a:pt x="1808302" y="403631"/>
                </a:lnTo>
                <a:lnTo>
                  <a:pt x="1773555" y="315671"/>
                </a:lnTo>
                <a:lnTo>
                  <a:pt x="1707095" y="147485"/>
                </a:lnTo>
                <a:lnTo>
                  <a:pt x="1673466" y="62395"/>
                </a:lnTo>
                <a:lnTo>
                  <a:pt x="1673466" y="315671"/>
                </a:lnTo>
                <a:lnTo>
                  <a:pt x="1547596" y="315671"/>
                </a:lnTo>
                <a:lnTo>
                  <a:pt x="1610652" y="147485"/>
                </a:lnTo>
                <a:lnTo>
                  <a:pt x="1673466" y="315671"/>
                </a:lnTo>
                <a:lnTo>
                  <a:pt x="1673466" y="62395"/>
                </a:lnTo>
                <a:lnTo>
                  <a:pt x="1652536" y="9423"/>
                </a:lnTo>
                <a:lnTo>
                  <a:pt x="1568691" y="9423"/>
                </a:lnTo>
                <a:lnTo>
                  <a:pt x="1361554" y="533336"/>
                </a:lnTo>
                <a:lnTo>
                  <a:pt x="1465922" y="533336"/>
                </a:lnTo>
                <a:lnTo>
                  <a:pt x="1514576" y="403631"/>
                </a:lnTo>
                <a:lnTo>
                  <a:pt x="1706219" y="403631"/>
                </a:lnTo>
                <a:lnTo>
                  <a:pt x="1754555" y="533336"/>
                </a:lnTo>
                <a:lnTo>
                  <a:pt x="1859546" y="533336"/>
                </a:lnTo>
                <a:close/>
              </a:path>
              <a:path w="2190750" h="831214">
                <a:moveTo>
                  <a:pt x="2190699" y="830986"/>
                </a:moveTo>
                <a:lnTo>
                  <a:pt x="1869617" y="0"/>
                </a:lnTo>
                <a:lnTo>
                  <a:pt x="1837232" y="0"/>
                </a:lnTo>
                <a:lnTo>
                  <a:pt x="2158301" y="830986"/>
                </a:lnTo>
                <a:lnTo>
                  <a:pt x="2190699" y="830986"/>
                </a:lnTo>
                <a:close/>
              </a:path>
            </a:pathLst>
          </a:custGeom>
          <a:solidFill>
            <a:srgbClr val="FFFFFF"/>
          </a:solidFill>
        </p:spPr>
        <p:txBody>
          <a:bodyPr wrap="square" lIns="0" tIns="0" rIns="0" bIns="0" rtlCol="0"/>
          <a:lstStyle/>
          <a:p>
            <a:endParaRPr sz="2968" baseline="0" dirty="0"/>
          </a:p>
        </p:txBody>
      </p:sp>
      <p:sp>
        <p:nvSpPr>
          <p:cNvPr id="2" name="Title 1"/>
          <p:cNvSpPr>
            <a:spLocks noGrp="1"/>
          </p:cNvSpPr>
          <p:nvPr userDrawn="1">
            <p:ph type="ctrTitle"/>
          </p:nvPr>
        </p:nvSpPr>
        <p:spPr>
          <a:xfrm>
            <a:off x="1086700" y="2142500"/>
            <a:ext cx="17932549" cy="4874528"/>
          </a:xfrm>
        </p:spPr>
        <p:txBody>
          <a:bodyPr lIns="0" tIns="0" rIns="0" bIns="0" anchor="b">
            <a:normAutofit/>
          </a:bodyPr>
          <a:lstStyle>
            <a:lvl1pPr algn="l">
              <a:defRPr sz="9730" spc="-165" baseline="0">
                <a:solidFill>
                  <a:srgbClr val="FFFFFF"/>
                </a:solidFill>
              </a:defRPr>
            </a:lvl1pPr>
          </a:lstStyle>
          <a:p>
            <a:r>
              <a:rPr lang="en-US" dirty="0"/>
              <a:t>Click to edit Master title style</a:t>
            </a:r>
          </a:p>
        </p:txBody>
      </p:sp>
      <p:sp>
        <p:nvSpPr>
          <p:cNvPr id="3" name="Subtitle 2"/>
          <p:cNvSpPr>
            <a:spLocks noGrp="1"/>
          </p:cNvSpPr>
          <p:nvPr userDrawn="1">
            <p:ph type="subTitle" idx="1"/>
          </p:nvPr>
        </p:nvSpPr>
        <p:spPr>
          <a:xfrm>
            <a:off x="1047871" y="7701582"/>
            <a:ext cx="12829565" cy="1507913"/>
          </a:xfrm>
        </p:spPr>
        <p:txBody>
          <a:bodyPr lIns="0" tIns="0" rIns="0" bIns="0" anchor="t">
            <a:normAutofit/>
          </a:bodyPr>
          <a:lstStyle>
            <a:lvl1pPr marL="0" indent="0" algn="l">
              <a:buNone/>
              <a:defRPr sz="3628" cap="none" spc="0" baseline="0">
                <a:solidFill>
                  <a:schemeClr val="bg1"/>
                </a:solidFill>
                <a:latin typeface="+mj-lt"/>
              </a:defRPr>
            </a:lvl1pPr>
            <a:lvl2pPr marL="753969" indent="0" algn="ctr">
              <a:buNone/>
              <a:defRPr sz="3628"/>
            </a:lvl2pPr>
            <a:lvl3pPr marL="1507937" indent="0" algn="ctr">
              <a:buNone/>
              <a:defRPr sz="3628"/>
            </a:lvl3pPr>
            <a:lvl4pPr marL="2261906" indent="0" algn="ctr">
              <a:buNone/>
              <a:defRPr sz="3298"/>
            </a:lvl4pPr>
            <a:lvl5pPr marL="3015874" indent="0" algn="ctr">
              <a:buNone/>
              <a:defRPr sz="3298"/>
            </a:lvl5pPr>
            <a:lvl6pPr marL="3769843" indent="0" algn="ctr">
              <a:buNone/>
              <a:defRPr sz="3298"/>
            </a:lvl6pPr>
            <a:lvl7pPr marL="4523811" indent="0" algn="ctr">
              <a:buNone/>
              <a:defRPr sz="3298"/>
            </a:lvl7pPr>
            <a:lvl8pPr marL="5277780" indent="0" algn="ctr">
              <a:buNone/>
              <a:defRPr sz="3298"/>
            </a:lvl8pPr>
            <a:lvl9pPr marL="6031748" indent="0" algn="ctr">
              <a:buNone/>
              <a:defRPr sz="3298"/>
            </a:lvl9pPr>
          </a:lstStyle>
          <a:p>
            <a:r>
              <a:rPr lang="en-US" dirty="0"/>
              <a:t>Click to edit Master subtitle style</a:t>
            </a:r>
          </a:p>
        </p:txBody>
      </p:sp>
      <p:sp>
        <p:nvSpPr>
          <p:cNvPr id="4" name="Date Placeholder 3"/>
          <p:cNvSpPr>
            <a:spLocks noGrp="1"/>
          </p:cNvSpPr>
          <p:nvPr userDrawn="1">
            <p:ph type="dt" sz="half" idx="10"/>
          </p:nvPr>
        </p:nvSpPr>
        <p:spPr>
          <a:xfrm>
            <a:off x="1086441" y="10482093"/>
            <a:ext cx="4523780" cy="602118"/>
          </a:xfrm>
        </p:spPr>
        <p:txBody>
          <a:bodyPr/>
          <a:lstStyle/>
          <a:p>
            <a:fld id="{1621D089-71FB-46F7-AF90-6B3420FA20E1}" type="datetime1">
              <a:rPr lang="en-US" smtClean="0"/>
              <a:t>3/14/2022</a:t>
            </a:fld>
            <a:endParaRPr lang="en-US" dirty="0"/>
          </a:p>
        </p:txBody>
      </p:sp>
      <p:sp>
        <p:nvSpPr>
          <p:cNvPr id="5" name="Footer Placeholder 4"/>
          <p:cNvSpPr>
            <a:spLocks noGrp="1"/>
          </p:cNvSpPr>
          <p:nvPr userDrawn="1">
            <p:ph type="ftr" sz="quarter" idx="11"/>
          </p:nvPr>
        </p:nvSpPr>
        <p:spPr/>
        <p:txBody>
          <a:bodyPr/>
          <a:lstStyle>
            <a:lvl1pPr>
              <a:defRPr>
                <a:solidFill>
                  <a:schemeClr val="bg1"/>
                </a:solidFill>
              </a:defRPr>
            </a:lvl1pPr>
          </a:lstStyle>
          <a:p>
            <a:r>
              <a:rPr lang="en-GB" dirty="0"/>
              <a:t>Copyright © CIPFA 2020 protected under UK and international law</a:t>
            </a:r>
            <a:endParaRPr lang="en-US" dirty="0"/>
          </a:p>
        </p:txBody>
      </p:sp>
      <p:sp>
        <p:nvSpPr>
          <p:cNvPr id="17" name="object 12">
            <a:extLst>
              <a:ext uri="{FF2B5EF4-FFF2-40B4-BE49-F238E27FC236}">
                <a16:creationId xmlns:a16="http://schemas.microsoft.com/office/drawing/2014/main" id="{D2865E8E-653A-41DC-B818-BEFAC5539999}"/>
              </a:ext>
            </a:extLst>
          </p:cNvPr>
          <p:cNvSpPr txBox="1"/>
          <p:nvPr userDrawn="1"/>
        </p:nvSpPr>
        <p:spPr>
          <a:xfrm>
            <a:off x="1047871" y="9699087"/>
            <a:ext cx="3505695" cy="571342"/>
          </a:xfrm>
          <a:prstGeom prst="rect">
            <a:avLst/>
          </a:prstGeom>
        </p:spPr>
        <p:txBody>
          <a:bodyPr vert="horz" wrap="square" lIns="0" tIns="12858" rIns="0" bIns="0" rtlCol="0">
            <a:spAutoFit/>
          </a:bodyPr>
          <a:lstStyle/>
          <a:p>
            <a:pPr marL="9525" marR="3809">
              <a:spcBef>
                <a:spcPts val="101"/>
              </a:spcBef>
            </a:pPr>
            <a:r>
              <a:rPr sz="1814" b="1" spc="-3" dirty="0">
                <a:solidFill>
                  <a:srgbClr val="FFFFFF"/>
                </a:solidFill>
                <a:latin typeface="Arial"/>
                <a:cs typeface="Arial"/>
              </a:rPr>
              <a:t>The </a:t>
            </a:r>
            <a:r>
              <a:rPr sz="1814" b="1" spc="-8" dirty="0">
                <a:solidFill>
                  <a:srgbClr val="FFFFFF"/>
                </a:solidFill>
                <a:latin typeface="Arial"/>
                <a:cs typeface="Arial"/>
              </a:rPr>
              <a:t>Chartered </a:t>
            </a:r>
            <a:r>
              <a:rPr sz="1814" b="1" spc="-12" dirty="0">
                <a:solidFill>
                  <a:srgbClr val="FFFFFF"/>
                </a:solidFill>
                <a:latin typeface="Arial"/>
                <a:cs typeface="Arial"/>
              </a:rPr>
              <a:t>Institute </a:t>
            </a:r>
            <a:r>
              <a:rPr sz="1814" b="1" spc="-3" dirty="0">
                <a:solidFill>
                  <a:srgbClr val="FFFFFF"/>
                </a:solidFill>
                <a:latin typeface="Arial"/>
                <a:cs typeface="Arial"/>
              </a:rPr>
              <a:t>of  </a:t>
            </a:r>
            <a:r>
              <a:rPr sz="1814" b="1" spc="-15" dirty="0">
                <a:solidFill>
                  <a:srgbClr val="FFFFFF"/>
                </a:solidFill>
                <a:latin typeface="Arial"/>
                <a:cs typeface="Arial"/>
              </a:rPr>
              <a:t>Public Finance </a:t>
            </a:r>
            <a:r>
              <a:rPr sz="1814" b="1" spc="15" dirty="0">
                <a:solidFill>
                  <a:srgbClr val="FFFFFF"/>
                </a:solidFill>
                <a:latin typeface="Arial"/>
                <a:cs typeface="Arial"/>
              </a:rPr>
              <a:t>&amp;</a:t>
            </a:r>
            <a:r>
              <a:rPr sz="1814" b="1" spc="-109" dirty="0">
                <a:solidFill>
                  <a:srgbClr val="FFFFFF"/>
                </a:solidFill>
                <a:latin typeface="Arial"/>
                <a:cs typeface="Arial"/>
              </a:rPr>
              <a:t> </a:t>
            </a:r>
            <a:r>
              <a:rPr sz="1814" b="1" spc="-12" dirty="0">
                <a:solidFill>
                  <a:srgbClr val="FFFFFF"/>
                </a:solidFill>
                <a:latin typeface="Arial"/>
                <a:cs typeface="Arial"/>
              </a:rPr>
              <a:t>Accountancy</a:t>
            </a:r>
            <a:endParaRPr sz="1814" dirty="0">
              <a:latin typeface="Arial"/>
              <a:cs typeface="Arial"/>
            </a:endParaRPr>
          </a:p>
        </p:txBody>
      </p:sp>
      <p:sp>
        <p:nvSpPr>
          <p:cNvPr id="6" name="Slide Number Placeholder 5"/>
          <p:cNvSpPr>
            <a:spLocks noGrp="1"/>
          </p:cNvSpPr>
          <p:nvPr userDrawn="1">
            <p:ph type="sldNum" sz="quarter" idx="12"/>
          </p:nvPr>
        </p:nvSpPr>
        <p:spPr>
          <a:xfrm>
            <a:off x="17346155" y="10482093"/>
            <a:ext cx="2524634" cy="602118"/>
          </a:xfr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9307422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lstStyle/>
          <a:p>
            <a:r>
              <a:rPr lang="en-US" dirty="0"/>
              <a:t>Click to edit Master title style</a:t>
            </a:r>
          </a:p>
        </p:txBody>
      </p:sp>
      <p:sp>
        <p:nvSpPr>
          <p:cNvPr id="3" name="Content Placeholder 2"/>
          <p:cNvSpPr>
            <a:spLocks noGrp="1"/>
          </p:cNvSpPr>
          <p:nvPr>
            <p:ph idx="1"/>
          </p:nvPr>
        </p:nvSpPr>
        <p:spPr/>
        <p:txBody>
          <a:bodyPr lIns="0" tIns="0" rIns="0" bIns="0" anchor="t" anchorCtr="0"/>
          <a:lstStyle>
            <a:lvl1pPr marL="0" indent="0">
              <a:buClr>
                <a:schemeClr val="tx2"/>
              </a:buClr>
              <a:buFont typeface="Arial" panose="020B0604020202020204" pitchFamily="34" charset="0"/>
              <a:buNone/>
              <a:defRPr>
                <a:solidFill>
                  <a:schemeClr val="tx2"/>
                </a:solidFill>
              </a:defRPr>
            </a:lvl1pPr>
            <a:lvl2pPr marL="1130953" indent="-301587">
              <a:buClr>
                <a:schemeClr val="tx2"/>
              </a:buClr>
              <a:buFont typeface="Arial" panose="020B0604020202020204" pitchFamily="34" charset="0"/>
              <a:buChar char="•"/>
              <a:defRPr>
                <a:solidFill>
                  <a:schemeClr val="tx2"/>
                </a:solidFill>
              </a:defRPr>
            </a:lvl2pPr>
            <a:lvl3pPr marL="1884921" indent="-301587">
              <a:buClr>
                <a:schemeClr val="tx2"/>
              </a:buClr>
              <a:buFont typeface="Arial" panose="020B0604020202020204" pitchFamily="34" charset="0"/>
              <a:buChar char="•"/>
              <a:defRPr>
                <a:solidFill>
                  <a:schemeClr val="tx2"/>
                </a:solidFill>
              </a:defRPr>
            </a:lvl3pPr>
            <a:lvl4pPr marL="2638890" indent="-301587">
              <a:buClr>
                <a:schemeClr val="tx2"/>
              </a:buClr>
              <a:buFont typeface="Arial" panose="020B0604020202020204" pitchFamily="34" charset="0"/>
              <a:buChar char="•"/>
              <a:defRPr>
                <a:solidFill>
                  <a:schemeClr val="tx2"/>
                </a:solidFill>
              </a:defRPr>
            </a:lvl4pPr>
            <a:lvl5pPr marL="3392858" indent="-301587">
              <a:buClr>
                <a:schemeClr val="tx2"/>
              </a:buClr>
              <a:buFont typeface="Arial" panose="020B0604020202020204" pitchFamily="34" charset="0"/>
              <a:buChar cha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D1503B1-F469-4BBC-B819-07F080819AF4}" type="datetime1">
              <a:rPr lang="en-US" smtClean="0"/>
              <a:t>3/14/2022</a:t>
            </a:fld>
            <a:endParaRPr lang="en-US" dirty="0"/>
          </a:p>
        </p:txBody>
      </p:sp>
      <p:sp>
        <p:nvSpPr>
          <p:cNvPr id="5" name="Footer Placeholder 4"/>
          <p:cNvSpPr>
            <a:spLocks noGrp="1"/>
          </p:cNvSpPr>
          <p:nvPr>
            <p:ph type="ftr" sz="quarter" idx="11"/>
          </p:nvPr>
        </p:nvSpPr>
        <p:spPr/>
        <p:txBody>
          <a:bodyPr/>
          <a:lstStyle/>
          <a:p>
            <a:r>
              <a:rPr lang="en-GB" sz="1814" dirty="0">
                <a:solidFill>
                  <a:srgbClr val="333333"/>
                </a:solidFill>
                <a:latin typeface="Verdana"/>
              </a:rPr>
              <a:t>Copyright © CIPFA 2020 protected under UK and international law</a:t>
            </a:r>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545310090"/>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900" b="0" i="0">
                <a:solidFill>
                  <a:srgbClr val="5A4B9A"/>
                </a:solidFill>
                <a:latin typeface="Georgia"/>
                <a:cs typeface="Georgia"/>
              </a:defRPr>
            </a:lvl1pPr>
          </a:lstStyle>
          <a:p>
            <a:endParaRPr/>
          </a:p>
        </p:txBody>
      </p:sp>
      <p:sp>
        <p:nvSpPr>
          <p:cNvPr id="3" name="Holder 3"/>
          <p:cNvSpPr>
            <a:spLocks noGrp="1"/>
          </p:cNvSpPr>
          <p:nvPr>
            <p:ph type="body" idx="1"/>
          </p:nvPr>
        </p:nvSpPr>
        <p:spPr>
          <a:xfrm>
            <a:off x="1034470" y="4206875"/>
            <a:ext cx="18036747" cy="553998"/>
          </a:xfrm>
        </p:spPr>
        <p:txBody>
          <a:bodyPr lIns="0" tIns="0" rIns="0" bIns="0"/>
          <a:lstStyle>
            <a:lvl1pPr>
              <a:defRPr b="0" i="0">
                <a:solidFill>
                  <a:srgbClr val="312C62"/>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E659FC0F-660A-4CB7-A9BA-E719DC26FDAC}" type="datetime1">
              <a:rPr lang="en-US" smtClean="0"/>
              <a:t>3/14/2022</a:t>
            </a:fld>
            <a:endParaRPr lang="en-US"/>
          </a:p>
        </p:txBody>
      </p:sp>
      <p:sp>
        <p:nvSpPr>
          <p:cNvPr id="8" name="Holder 6">
            <a:extLst>
              <a:ext uri="{FF2B5EF4-FFF2-40B4-BE49-F238E27FC236}">
                <a16:creationId xmlns:a16="http://schemas.microsoft.com/office/drawing/2014/main" id="{7153936D-52E6-4D30-B577-790F3F5C34CC}"/>
              </a:ext>
            </a:extLst>
          </p:cNvPr>
          <p:cNvSpPr>
            <a:spLocks noGrp="1"/>
          </p:cNvSpPr>
          <p:nvPr>
            <p:ph type="sldNum" sz="quarter" idx="7"/>
          </p:nvPr>
        </p:nvSpPr>
        <p:spPr>
          <a:xfrm>
            <a:off x="18434844" y="10794696"/>
            <a:ext cx="1191193" cy="218008"/>
          </a:xfrm>
          <a:prstGeom prst="rect">
            <a:avLst/>
          </a:prstGeom>
        </p:spPr>
        <p:txBody>
          <a:bodyPr wrap="square" lIns="0" tIns="0" rIns="0" bIns="0">
            <a:spAutoFit/>
          </a:bodyPr>
          <a:lstStyle>
            <a:lvl1pPr algn="r">
              <a:defRPr sz="2800" b="0" i="0" baseline="-25000">
                <a:solidFill>
                  <a:srgbClr val="958B87"/>
                </a:solidFill>
                <a:latin typeface="Arial"/>
                <a:cs typeface="Arial"/>
              </a:defRPr>
            </a:lvl1pPr>
          </a:lstStyle>
          <a:p>
            <a:pPr marL="38100">
              <a:lnSpc>
                <a:spcPts val="1735"/>
              </a:lnSpc>
            </a:pPr>
            <a:fld id="{81D60167-4931-47E6-BA6A-407CBD079E47}" type="slidenum">
              <a:rPr lang="en-GB" spc="15" smtClean="0"/>
              <a:pPr marL="38100">
                <a:lnSpc>
                  <a:spcPts val="1735"/>
                </a:lnSpc>
              </a:pPr>
              <a:t>‹#›</a:t>
            </a:fld>
            <a:endParaRPr lang="en-GB" spc="15"/>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171D782-92DF-E14F-A81C-8C3104DA3EDC}"/>
              </a:ext>
            </a:extLst>
          </p:cNvPr>
          <p:cNvSpPr/>
          <p:nvPr userDrawn="1"/>
        </p:nvSpPr>
        <p:spPr>
          <a:xfrm>
            <a:off x="0" y="0"/>
            <a:ext cx="20105688" cy="11309251"/>
          </a:xfrm>
          <a:prstGeom prst="rect">
            <a:avLst/>
          </a:prstGeom>
          <a:solidFill>
            <a:schemeClr val="accent1">
              <a:alpha val="5086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968" baseline="0" dirty="0"/>
          </a:p>
        </p:txBody>
      </p:sp>
      <p:sp>
        <p:nvSpPr>
          <p:cNvPr id="8" name="object 7">
            <a:extLst>
              <a:ext uri="{FF2B5EF4-FFF2-40B4-BE49-F238E27FC236}">
                <a16:creationId xmlns:a16="http://schemas.microsoft.com/office/drawing/2014/main" id="{9AD0D638-1927-6B49-AC2E-47E346B4ADAD}"/>
              </a:ext>
            </a:extLst>
          </p:cNvPr>
          <p:cNvSpPr/>
          <p:nvPr userDrawn="1"/>
        </p:nvSpPr>
        <p:spPr>
          <a:xfrm>
            <a:off x="3650952" y="2864716"/>
            <a:ext cx="11741150" cy="8444156"/>
          </a:xfrm>
          <a:custGeom>
            <a:avLst/>
            <a:gdLst/>
            <a:ahLst/>
            <a:cxnLst/>
            <a:rect l="l" t="t" r="r" b="b"/>
            <a:pathLst>
              <a:path w="11741150" h="8444230">
                <a:moveTo>
                  <a:pt x="8478129" y="0"/>
                </a:moveTo>
                <a:lnTo>
                  <a:pt x="0" y="0"/>
                </a:lnTo>
                <a:lnTo>
                  <a:pt x="3262298" y="8443816"/>
                </a:lnTo>
                <a:lnTo>
                  <a:pt x="11740689" y="8443816"/>
                </a:lnTo>
                <a:lnTo>
                  <a:pt x="8478129" y="0"/>
                </a:lnTo>
                <a:close/>
              </a:path>
            </a:pathLst>
          </a:custGeom>
          <a:solidFill>
            <a:schemeClr val="accent1">
              <a:alpha val="50864"/>
            </a:schemeClr>
          </a:solidFill>
        </p:spPr>
        <p:txBody>
          <a:bodyPr wrap="square" lIns="0" tIns="0" rIns="0" bIns="0" rtlCol="0"/>
          <a:lstStyle/>
          <a:p>
            <a:endParaRPr sz="2968" baseline="0" dirty="0">
              <a:solidFill>
                <a:srgbClr val="002060"/>
              </a:solidFill>
            </a:endParaRPr>
          </a:p>
        </p:txBody>
      </p:sp>
      <p:sp>
        <p:nvSpPr>
          <p:cNvPr id="2" name="Title 1"/>
          <p:cNvSpPr>
            <a:spLocks noGrp="1"/>
          </p:cNvSpPr>
          <p:nvPr>
            <p:ph type="title"/>
          </p:nvPr>
        </p:nvSpPr>
        <p:spPr>
          <a:xfrm>
            <a:off x="1086442" y="2095999"/>
            <a:ext cx="17932808" cy="5413409"/>
          </a:xfrm>
        </p:spPr>
        <p:txBody>
          <a:bodyPr lIns="0" tIns="0" rIns="0" bIns="0" anchor="b">
            <a:normAutofit/>
          </a:bodyPr>
          <a:lstStyle>
            <a:lvl1pPr>
              <a:defRPr sz="9730" b="0" spc="-165" baseline="0">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1086441" y="7705437"/>
            <a:ext cx="12063413" cy="1507913"/>
          </a:xfrm>
        </p:spPr>
        <p:txBody>
          <a:bodyPr lIns="0" tIns="0" rIns="0" bIns="0" anchor="t">
            <a:normAutofit/>
          </a:bodyPr>
          <a:lstStyle>
            <a:lvl1pPr marL="0" indent="0">
              <a:buNone/>
              <a:defRPr sz="3628" cap="none" spc="0" baseline="0">
                <a:solidFill>
                  <a:schemeClr val="tx2"/>
                </a:solidFill>
              </a:defRPr>
            </a:lvl1pPr>
            <a:lvl2pPr marL="753969" indent="0">
              <a:buNone/>
              <a:defRPr sz="2968">
                <a:solidFill>
                  <a:schemeClr val="tx1">
                    <a:tint val="75000"/>
                  </a:schemeClr>
                </a:solidFill>
              </a:defRPr>
            </a:lvl2pPr>
            <a:lvl3pPr marL="1507937" indent="0">
              <a:buNone/>
              <a:defRPr sz="2639">
                <a:solidFill>
                  <a:schemeClr val="tx1">
                    <a:tint val="75000"/>
                  </a:schemeClr>
                </a:solidFill>
              </a:defRPr>
            </a:lvl3pPr>
            <a:lvl4pPr marL="2261906" indent="0">
              <a:buNone/>
              <a:defRPr sz="2309">
                <a:solidFill>
                  <a:schemeClr val="tx1">
                    <a:tint val="75000"/>
                  </a:schemeClr>
                </a:solidFill>
              </a:defRPr>
            </a:lvl4pPr>
            <a:lvl5pPr marL="3015874" indent="0">
              <a:buNone/>
              <a:defRPr sz="2309">
                <a:solidFill>
                  <a:schemeClr val="tx1">
                    <a:tint val="75000"/>
                  </a:schemeClr>
                </a:solidFill>
              </a:defRPr>
            </a:lvl5pPr>
            <a:lvl6pPr marL="3769843" indent="0">
              <a:buNone/>
              <a:defRPr sz="2309">
                <a:solidFill>
                  <a:schemeClr val="tx1">
                    <a:tint val="75000"/>
                  </a:schemeClr>
                </a:solidFill>
              </a:defRPr>
            </a:lvl6pPr>
            <a:lvl7pPr marL="4523811" indent="0">
              <a:buNone/>
              <a:defRPr sz="2309">
                <a:solidFill>
                  <a:schemeClr val="tx1">
                    <a:tint val="75000"/>
                  </a:schemeClr>
                </a:solidFill>
              </a:defRPr>
            </a:lvl7pPr>
            <a:lvl8pPr marL="5277780" indent="0">
              <a:buNone/>
              <a:defRPr sz="2309">
                <a:solidFill>
                  <a:schemeClr val="tx1">
                    <a:tint val="75000"/>
                  </a:schemeClr>
                </a:solidFill>
              </a:defRPr>
            </a:lvl8pPr>
            <a:lvl9pPr marL="6031748" indent="0">
              <a:buNone/>
              <a:defRPr sz="2309">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30D9AE57-0A2A-41AC-A880-B02A33AC1F48}" type="datetime1">
              <a:rPr lang="en-US" smtClean="0"/>
              <a:t>3/14/2022</a:t>
            </a:fld>
            <a:endParaRPr lang="en-US" dirty="0"/>
          </a:p>
        </p:txBody>
      </p:sp>
      <p:sp>
        <p:nvSpPr>
          <p:cNvPr id="5" name="Footer Placeholder 4"/>
          <p:cNvSpPr>
            <a:spLocks noGrp="1"/>
          </p:cNvSpPr>
          <p:nvPr>
            <p:ph type="ftr" sz="quarter" idx="11"/>
          </p:nvPr>
        </p:nvSpPr>
        <p:spPr/>
        <p:txBody>
          <a:bodyPr/>
          <a:lstStyle/>
          <a:p>
            <a:r>
              <a:rPr lang="en-GB" dirty="0"/>
              <a:t>Copyright © CIPFA 2020 protected under UK and international law</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7830898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5937"/>
            </a:lvl1pPr>
          </a:lstStyle>
          <a:p>
            <a:r>
              <a:rPr lang="en-US" dirty="0"/>
              <a:t>Click to edit Master title style</a:t>
            </a:r>
          </a:p>
        </p:txBody>
      </p:sp>
      <p:sp>
        <p:nvSpPr>
          <p:cNvPr id="3" name="Content Placeholder 2"/>
          <p:cNvSpPr>
            <a:spLocks noGrp="1"/>
          </p:cNvSpPr>
          <p:nvPr>
            <p:ph sz="half" idx="1"/>
          </p:nvPr>
        </p:nvSpPr>
        <p:spPr>
          <a:xfrm>
            <a:off x="1086443" y="4269772"/>
            <a:ext cx="8754764" cy="5968166"/>
          </a:xfrm>
        </p:spPr>
        <p:txBody>
          <a:bodyPr/>
          <a:lstStyle>
            <a:lvl1pPr>
              <a:defRPr sz="3628"/>
            </a:lvl1pPr>
            <a:lvl2pPr>
              <a:defRPr sz="3628"/>
            </a:lvl2pPr>
            <a:lvl3pPr>
              <a:defRPr sz="3298"/>
            </a:lvl3pPr>
            <a:lvl4pPr>
              <a:defRPr sz="3298"/>
            </a:lvl4pPr>
            <a:lvl5pPr>
              <a:defRPr sz="3298"/>
            </a:lvl5pPr>
            <a:lvl6pPr>
              <a:defRPr sz="2309"/>
            </a:lvl6pPr>
            <a:lvl7pPr>
              <a:defRPr sz="2309"/>
            </a:lvl7pPr>
            <a:lvl8pPr>
              <a:defRPr sz="2309"/>
            </a:lvl8pPr>
            <a:lvl9pPr>
              <a:defRPr sz="2309"/>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10264485" y="4269773"/>
            <a:ext cx="8754764" cy="5968166"/>
          </a:xfrm>
        </p:spPr>
        <p:txBody>
          <a:bodyPr/>
          <a:lstStyle>
            <a:lvl1pPr>
              <a:defRPr sz="3628"/>
            </a:lvl1pPr>
            <a:lvl2pPr>
              <a:defRPr sz="3628"/>
            </a:lvl2pPr>
            <a:lvl3pPr>
              <a:defRPr sz="3298"/>
            </a:lvl3pPr>
            <a:lvl4pPr>
              <a:defRPr sz="3298"/>
            </a:lvl4pPr>
            <a:lvl5pPr>
              <a:defRPr sz="3298"/>
            </a:lvl5pPr>
            <a:lvl6pPr>
              <a:defRPr sz="2309"/>
            </a:lvl6pPr>
            <a:lvl7pPr>
              <a:defRPr sz="2309"/>
            </a:lvl7pPr>
            <a:lvl8pPr>
              <a:defRPr sz="2309"/>
            </a:lvl8pPr>
            <a:lvl9pPr>
              <a:defRPr sz="2309"/>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p:txBody>
          <a:bodyPr/>
          <a:lstStyle/>
          <a:p>
            <a:fld id="{13AC7C0A-4C12-4144-BBB4-D49442C3E497}" type="datetime1">
              <a:rPr lang="en-US" smtClean="0"/>
              <a:t>3/14/2022</a:t>
            </a:fld>
            <a:endParaRPr lang="en-US" dirty="0"/>
          </a:p>
        </p:txBody>
      </p:sp>
      <p:sp>
        <p:nvSpPr>
          <p:cNvPr id="9" name="Footer Placeholder 8"/>
          <p:cNvSpPr>
            <a:spLocks noGrp="1"/>
          </p:cNvSpPr>
          <p:nvPr>
            <p:ph type="ftr" sz="quarter" idx="11"/>
          </p:nvPr>
        </p:nvSpPr>
        <p:spPr/>
        <p:txBody>
          <a:bodyPr/>
          <a:lstStyle/>
          <a:p>
            <a:r>
              <a:rPr lang="en-GB" dirty="0"/>
              <a:t>Copyright © CIPFA 2020 protected under UK and international law</a:t>
            </a:r>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3108671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1086439" y="4681418"/>
            <a:ext cx="8691274" cy="1331990"/>
          </a:xfrm>
        </p:spPr>
        <p:txBody>
          <a:bodyPr anchor="b">
            <a:normAutofit/>
          </a:bodyPr>
          <a:lstStyle>
            <a:lvl1pPr marL="0" indent="0">
              <a:spcBef>
                <a:spcPts val="0"/>
              </a:spcBef>
              <a:buNone/>
              <a:defRPr sz="3298" b="1">
                <a:solidFill>
                  <a:schemeClr val="tx1">
                    <a:lumMod val="65000"/>
                    <a:lumOff val="35000"/>
                  </a:schemeClr>
                </a:solidFill>
              </a:defRPr>
            </a:lvl1pPr>
            <a:lvl2pPr marL="753969" indent="0">
              <a:buNone/>
              <a:defRPr sz="3298" b="1"/>
            </a:lvl2pPr>
            <a:lvl3pPr marL="1507937" indent="0">
              <a:buNone/>
              <a:defRPr sz="2968" b="1"/>
            </a:lvl3pPr>
            <a:lvl4pPr marL="2261906" indent="0">
              <a:buNone/>
              <a:defRPr sz="2639" b="1"/>
            </a:lvl4pPr>
            <a:lvl5pPr marL="3015874" indent="0">
              <a:buNone/>
              <a:defRPr sz="2639" b="1"/>
            </a:lvl5pPr>
            <a:lvl6pPr marL="3769843" indent="0">
              <a:buNone/>
              <a:defRPr sz="2639" b="1"/>
            </a:lvl6pPr>
            <a:lvl7pPr marL="4523811" indent="0">
              <a:buNone/>
              <a:defRPr sz="2639" b="1"/>
            </a:lvl7pPr>
            <a:lvl8pPr marL="5277780" indent="0">
              <a:buNone/>
              <a:defRPr sz="2639" b="1"/>
            </a:lvl8pPr>
            <a:lvl9pPr marL="6031748" indent="0">
              <a:buNone/>
              <a:defRPr sz="2639" b="1"/>
            </a:lvl9pPr>
          </a:lstStyle>
          <a:p>
            <a:pPr lvl="0"/>
            <a:r>
              <a:rPr lang="en-US" dirty="0"/>
              <a:t>Click to edit Master text styles</a:t>
            </a:r>
          </a:p>
        </p:txBody>
      </p:sp>
      <p:sp>
        <p:nvSpPr>
          <p:cNvPr id="4" name="Content Placeholder 3"/>
          <p:cNvSpPr>
            <a:spLocks noGrp="1"/>
          </p:cNvSpPr>
          <p:nvPr>
            <p:ph sz="half" idx="2"/>
          </p:nvPr>
        </p:nvSpPr>
        <p:spPr>
          <a:xfrm>
            <a:off x="1086439" y="6126888"/>
            <a:ext cx="8691274" cy="3692186"/>
          </a:xfrm>
        </p:spPr>
        <p:txBody>
          <a:bodyPr/>
          <a:lstStyle>
            <a:lvl1pPr>
              <a:defRPr sz="3298"/>
            </a:lvl1pPr>
            <a:lvl2pPr>
              <a:defRPr sz="2968"/>
            </a:lvl2pPr>
            <a:lvl3pPr>
              <a:defRPr sz="2639"/>
            </a:lvl3pPr>
            <a:lvl4pPr>
              <a:defRPr sz="2309"/>
            </a:lvl4pPr>
            <a:lvl5pPr>
              <a:defRPr sz="2309"/>
            </a:lvl5pPr>
            <a:lvl6pPr>
              <a:defRPr sz="2309"/>
            </a:lvl6pPr>
            <a:lvl7pPr>
              <a:defRPr sz="2309"/>
            </a:lvl7pPr>
            <a:lvl8pPr>
              <a:defRPr sz="2309"/>
            </a:lvl8pPr>
            <a:lvl9pPr>
              <a:defRPr sz="2309"/>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10327975" y="4672430"/>
            <a:ext cx="8691274" cy="1340979"/>
          </a:xfrm>
        </p:spPr>
        <p:txBody>
          <a:bodyPr anchor="b">
            <a:normAutofit/>
          </a:bodyPr>
          <a:lstStyle>
            <a:lvl1pPr marL="0" indent="0">
              <a:spcBef>
                <a:spcPts val="0"/>
              </a:spcBef>
              <a:buNone/>
              <a:defRPr sz="3298" b="1">
                <a:solidFill>
                  <a:schemeClr val="tx1">
                    <a:lumMod val="65000"/>
                    <a:lumOff val="35000"/>
                  </a:schemeClr>
                </a:solidFill>
              </a:defRPr>
            </a:lvl1pPr>
            <a:lvl2pPr marL="753969" indent="0">
              <a:buNone/>
              <a:defRPr sz="3298" b="1"/>
            </a:lvl2pPr>
            <a:lvl3pPr marL="1507937" indent="0">
              <a:buNone/>
              <a:defRPr sz="2968" b="1"/>
            </a:lvl3pPr>
            <a:lvl4pPr marL="2261906" indent="0">
              <a:buNone/>
              <a:defRPr sz="2639" b="1"/>
            </a:lvl4pPr>
            <a:lvl5pPr marL="3015874" indent="0">
              <a:buNone/>
              <a:defRPr sz="2639" b="1"/>
            </a:lvl5pPr>
            <a:lvl6pPr marL="3769843" indent="0">
              <a:buNone/>
              <a:defRPr sz="2639" b="1"/>
            </a:lvl6pPr>
            <a:lvl7pPr marL="4523811" indent="0">
              <a:buNone/>
              <a:defRPr sz="2639" b="1"/>
            </a:lvl7pPr>
            <a:lvl8pPr marL="5277780" indent="0">
              <a:buNone/>
              <a:defRPr sz="2639" b="1"/>
            </a:lvl8pPr>
            <a:lvl9pPr marL="6031748" indent="0">
              <a:buNone/>
              <a:defRPr sz="2639" b="1"/>
            </a:lvl9pPr>
          </a:lstStyle>
          <a:p>
            <a:pPr lvl="0"/>
            <a:r>
              <a:rPr lang="en-US" dirty="0"/>
              <a:t>Click to edit Master text styles</a:t>
            </a:r>
          </a:p>
        </p:txBody>
      </p:sp>
      <p:sp>
        <p:nvSpPr>
          <p:cNvPr id="6" name="Content Placeholder 5"/>
          <p:cNvSpPr>
            <a:spLocks noGrp="1"/>
          </p:cNvSpPr>
          <p:nvPr>
            <p:ph sz="quarter" idx="4"/>
          </p:nvPr>
        </p:nvSpPr>
        <p:spPr>
          <a:xfrm>
            <a:off x="10327975" y="6126890"/>
            <a:ext cx="8691274" cy="3692185"/>
          </a:xfrm>
        </p:spPr>
        <p:txBody>
          <a:bodyPr/>
          <a:lstStyle>
            <a:lvl1pPr>
              <a:defRPr sz="3298"/>
            </a:lvl1pPr>
            <a:lvl2pPr>
              <a:defRPr sz="2968"/>
            </a:lvl2pPr>
            <a:lvl3pPr>
              <a:defRPr sz="2639"/>
            </a:lvl3pPr>
            <a:lvl4pPr>
              <a:defRPr sz="2309"/>
            </a:lvl4pPr>
            <a:lvl5pPr>
              <a:defRPr sz="2309"/>
            </a:lvl5pPr>
            <a:lvl6pPr>
              <a:defRPr sz="2309"/>
            </a:lvl6pPr>
            <a:lvl7pPr>
              <a:defRPr sz="2309"/>
            </a:lvl7pPr>
            <a:lvl8pPr>
              <a:defRPr sz="2309"/>
            </a:lvl8pPr>
            <a:lvl9pPr>
              <a:defRPr sz="2309"/>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p:cNvSpPr>
            <a:spLocks noGrp="1"/>
          </p:cNvSpPr>
          <p:nvPr>
            <p:ph type="dt" sz="half" idx="10"/>
          </p:nvPr>
        </p:nvSpPr>
        <p:spPr/>
        <p:txBody>
          <a:bodyPr/>
          <a:lstStyle/>
          <a:p>
            <a:fld id="{BB5312E5-63CA-4A2B-9028-210D481F6A3E}" type="datetime1">
              <a:rPr lang="en-US" smtClean="0"/>
              <a:t>3/14/2022</a:t>
            </a:fld>
            <a:endParaRPr lang="en-US" dirty="0"/>
          </a:p>
        </p:txBody>
      </p:sp>
      <p:sp>
        <p:nvSpPr>
          <p:cNvPr id="11" name="Footer Placeholder 10"/>
          <p:cNvSpPr>
            <a:spLocks noGrp="1"/>
          </p:cNvSpPr>
          <p:nvPr>
            <p:ph type="ftr" sz="quarter" idx="11"/>
          </p:nvPr>
        </p:nvSpPr>
        <p:spPr/>
        <p:txBody>
          <a:bodyPr/>
          <a:lstStyle/>
          <a:p>
            <a:r>
              <a:rPr lang="en-GB" dirty="0"/>
              <a:t>Copyright © CIPFA 2020 protected under UK and international law</a:t>
            </a:r>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6179061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2" name="Date Placeholder 1"/>
          <p:cNvSpPr>
            <a:spLocks noGrp="1"/>
          </p:cNvSpPr>
          <p:nvPr>
            <p:ph type="dt" sz="half" idx="10"/>
          </p:nvPr>
        </p:nvSpPr>
        <p:spPr/>
        <p:txBody>
          <a:bodyPr/>
          <a:lstStyle/>
          <a:p>
            <a:fld id="{4982893F-D681-4668-A87D-41EEA0B77E6C}" type="datetime1">
              <a:rPr lang="en-US" smtClean="0"/>
              <a:t>3/14/2022</a:t>
            </a:fld>
            <a:endParaRPr lang="en-US" dirty="0"/>
          </a:p>
        </p:txBody>
      </p:sp>
      <p:sp>
        <p:nvSpPr>
          <p:cNvPr id="7" name="Footer Placeholder 6"/>
          <p:cNvSpPr>
            <a:spLocks noGrp="1"/>
          </p:cNvSpPr>
          <p:nvPr>
            <p:ph type="ftr" sz="quarter" idx="11"/>
          </p:nvPr>
        </p:nvSpPr>
        <p:spPr/>
        <p:txBody>
          <a:bodyPr/>
          <a:lstStyle/>
          <a:p>
            <a:r>
              <a:rPr lang="en-GB" dirty="0"/>
              <a:t>Copyright © CIPFA 2020 protected under UK and international law</a:t>
            </a:r>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0358128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B4E5243-0271-4783-8715-BA48267FE432}" type="datetime1">
              <a:rPr lang="en-US" smtClean="0"/>
              <a:t>3/14/2022</a:t>
            </a:fld>
            <a:endParaRPr lang="en-US" dirty="0"/>
          </a:p>
        </p:txBody>
      </p:sp>
      <p:sp>
        <p:nvSpPr>
          <p:cNvPr id="6" name="Footer Placeholder 5"/>
          <p:cNvSpPr>
            <a:spLocks noGrp="1"/>
          </p:cNvSpPr>
          <p:nvPr>
            <p:ph type="ftr" sz="quarter" idx="11"/>
          </p:nvPr>
        </p:nvSpPr>
        <p:spPr/>
        <p:txBody>
          <a:bodyPr/>
          <a:lstStyle/>
          <a:p>
            <a:r>
              <a:rPr lang="en-GB" dirty="0"/>
              <a:t>Copyright © CIPFA 2020 protected under UK and international law</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2759675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6439" y="2031716"/>
            <a:ext cx="4523780" cy="2031714"/>
          </a:xfrm>
        </p:spPr>
        <p:txBody>
          <a:bodyPr anchor="b">
            <a:normAutofit/>
          </a:bodyPr>
          <a:lstStyle>
            <a:lvl1pPr>
              <a:defRPr sz="4617" b="0" baseline="0"/>
            </a:lvl1pPr>
          </a:lstStyle>
          <a:p>
            <a:r>
              <a:rPr lang="en-US" dirty="0"/>
              <a:t>Click to edit Master title style</a:t>
            </a:r>
          </a:p>
        </p:txBody>
      </p:sp>
      <p:sp>
        <p:nvSpPr>
          <p:cNvPr id="3" name="Content Placeholder 2"/>
          <p:cNvSpPr>
            <a:spLocks noGrp="1"/>
          </p:cNvSpPr>
          <p:nvPr>
            <p:ph idx="1"/>
          </p:nvPr>
        </p:nvSpPr>
        <p:spPr>
          <a:xfrm>
            <a:off x="6378529" y="1432518"/>
            <a:ext cx="12063413" cy="8444315"/>
          </a:xfrm>
        </p:spPr>
        <p:txBody>
          <a:bodyPr/>
          <a:lstStyle>
            <a:lvl1pPr>
              <a:defRPr sz="3628"/>
            </a:lvl1pPr>
            <a:lvl2pPr>
              <a:defRPr sz="3628"/>
            </a:lvl2pPr>
            <a:lvl3pPr>
              <a:defRPr sz="3298"/>
            </a:lvl3pPr>
            <a:lvl4pPr>
              <a:defRPr sz="3298"/>
            </a:lvl4pPr>
            <a:lvl5pPr>
              <a:defRPr sz="3298"/>
            </a:lvl5pPr>
            <a:lvl6pPr>
              <a:defRPr sz="2309"/>
            </a:lvl6pPr>
            <a:lvl7pPr>
              <a:defRPr sz="2309"/>
            </a:lvl7pPr>
            <a:lvl8pPr>
              <a:defRPr sz="2309"/>
            </a:lvl8pPr>
            <a:lvl9pPr>
              <a:defRPr sz="2309"/>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p:txBody>
          <a:bodyPr/>
          <a:lstStyle/>
          <a:p>
            <a:fld id="{24EB86CA-431E-42E4-AEF0-249ADBA5861E}" type="datetime1">
              <a:rPr lang="en-US" smtClean="0"/>
              <a:t>3/14/2022</a:t>
            </a:fld>
            <a:endParaRPr lang="en-US" dirty="0"/>
          </a:p>
        </p:txBody>
      </p:sp>
      <p:sp>
        <p:nvSpPr>
          <p:cNvPr id="9" name="Footer Placeholder 8"/>
          <p:cNvSpPr>
            <a:spLocks noGrp="1"/>
          </p:cNvSpPr>
          <p:nvPr>
            <p:ph type="ftr" sz="quarter" idx="11"/>
          </p:nvPr>
        </p:nvSpPr>
        <p:spPr/>
        <p:txBody>
          <a:bodyPr/>
          <a:lstStyle/>
          <a:p>
            <a:r>
              <a:rPr lang="en-GB" dirty="0"/>
              <a:t>Copyright © CIPFA 2020 protected under UK and international law</a:t>
            </a:r>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41129060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6439" y="1884893"/>
            <a:ext cx="4523780" cy="2305519"/>
          </a:xfrm>
        </p:spPr>
        <p:txBody>
          <a:bodyPr anchor="b">
            <a:normAutofit/>
          </a:bodyPr>
          <a:lstStyle>
            <a:lvl1pPr>
              <a:defRPr sz="4617" b="0"/>
            </a:lvl1pPr>
          </a:lstStyle>
          <a:p>
            <a:r>
              <a:rPr lang="en-US" dirty="0"/>
              <a:t>Click to edit Master title style</a:t>
            </a:r>
          </a:p>
        </p:txBody>
      </p:sp>
      <p:sp>
        <p:nvSpPr>
          <p:cNvPr id="3" name="Picture Placeholder 2"/>
          <p:cNvSpPr>
            <a:spLocks noGrp="1" noChangeAspect="1"/>
          </p:cNvSpPr>
          <p:nvPr>
            <p:ph type="pic" idx="1"/>
          </p:nvPr>
        </p:nvSpPr>
        <p:spPr>
          <a:xfrm>
            <a:off x="5761011" y="1884891"/>
            <a:ext cx="13258238" cy="8171774"/>
          </a:xfrm>
          <a:solidFill>
            <a:schemeClr val="bg1">
              <a:lumMod val="75000"/>
            </a:schemeClr>
          </a:solidFill>
        </p:spPr>
        <p:txBody>
          <a:bodyPr anchor="t"/>
          <a:lstStyle>
            <a:lvl1pPr marL="0" indent="0">
              <a:buNone/>
              <a:defRPr sz="5277"/>
            </a:lvl1pPr>
            <a:lvl2pPr marL="753969" indent="0">
              <a:buNone/>
              <a:defRPr sz="4617"/>
            </a:lvl2pPr>
            <a:lvl3pPr marL="1507937" indent="0">
              <a:buNone/>
              <a:defRPr sz="3958"/>
            </a:lvl3pPr>
            <a:lvl4pPr marL="2261906" indent="0">
              <a:buNone/>
              <a:defRPr sz="3298"/>
            </a:lvl4pPr>
            <a:lvl5pPr marL="3015874" indent="0">
              <a:buNone/>
              <a:defRPr sz="3298"/>
            </a:lvl5pPr>
            <a:lvl6pPr marL="3769843" indent="0">
              <a:buNone/>
              <a:defRPr sz="3298"/>
            </a:lvl6pPr>
            <a:lvl7pPr marL="4523811" indent="0">
              <a:buNone/>
              <a:defRPr sz="3298"/>
            </a:lvl7pPr>
            <a:lvl8pPr marL="5277780" indent="0">
              <a:buNone/>
              <a:defRPr sz="3298"/>
            </a:lvl8pPr>
            <a:lvl9pPr marL="6031748" indent="0">
              <a:buNone/>
              <a:defRPr sz="3298"/>
            </a:lvl9pPr>
          </a:lstStyle>
          <a:p>
            <a:r>
              <a:rPr lang="en-US" dirty="0"/>
              <a:t>Click icon to add picture</a:t>
            </a:r>
          </a:p>
        </p:txBody>
      </p:sp>
      <p:sp>
        <p:nvSpPr>
          <p:cNvPr id="8" name="Date Placeholder 7"/>
          <p:cNvSpPr>
            <a:spLocks noGrp="1"/>
          </p:cNvSpPr>
          <p:nvPr>
            <p:ph type="dt" sz="half" idx="10"/>
          </p:nvPr>
        </p:nvSpPr>
        <p:spPr/>
        <p:txBody>
          <a:bodyPr/>
          <a:lstStyle/>
          <a:p>
            <a:fld id="{136786F5-67D3-478D-8E7C-103BEDFC7D79}" type="datetime1">
              <a:rPr lang="en-US" smtClean="0"/>
              <a:t>3/14/2022</a:t>
            </a:fld>
            <a:endParaRPr lang="en-US" dirty="0"/>
          </a:p>
        </p:txBody>
      </p:sp>
      <p:sp>
        <p:nvSpPr>
          <p:cNvPr id="9" name="Footer Placeholder 8"/>
          <p:cNvSpPr>
            <a:spLocks noGrp="1"/>
          </p:cNvSpPr>
          <p:nvPr>
            <p:ph type="ftr" sz="quarter" idx="11"/>
          </p:nvPr>
        </p:nvSpPr>
        <p:spPr>
          <a:xfrm>
            <a:off x="5770328" y="10482093"/>
            <a:ext cx="9748615" cy="602118"/>
          </a:xfrm>
        </p:spPr>
        <p:txBody>
          <a:bodyPr/>
          <a:lstStyle/>
          <a:p>
            <a:r>
              <a:rPr lang="en-GB" dirty="0"/>
              <a:t>Copyright © CIPFA 2020 protected under UK and international law</a:t>
            </a:r>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1201306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221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8143CA78-A256-4C9C-A506-2702F2C7B5CC}" type="datetime1">
              <a:rPr lang="en-US" smtClean="0"/>
              <a:t>3/14/2022</a:t>
            </a:fld>
            <a:endParaRPr lang="en-US"/>
          </a:p>
        </p:txBody>
      </p:sp>
      <p:sp>
        <p:nvSpPr>
          <p:cNvPr id="9" name="Holder 6">
            <a:extLst>
              <a:ext uri="{FF2B5EF4-FFF2-40B4-BE49-F238E27FC236}">
                <a16:creationId xmlns:a16="http://schemas.microsoft.com/office/drawing/2014/main" id="{7F651765-6ECB-4139-933A-A28F299E2247}"/>
              </a:ext>
            </a:extLst>
          </p:cNvPr>
          <p:cNvSpPr>
            <a:spLocks noGrp="1"/>
          </p:cNvSpPr>
          <p:nvPr>
            <p:ph type="sldNum" sz="quarter" idx="7"/>
          </p:nvPr>
        </p:nvSpPr>
        <p:spPr>
          <a:xfrm>
            <a:off x="18434844" y="10794696"/>
            <a:ext cx="1191193" cy="218008"/>
          </a:xfrm>
          <a:prstGeom prst="rect">
            <a:avLst/>
          </a:prstGeom>
        </p:spPr>
        <p:txBody>
          <a:bodyPr wrap="square" lIns="0" tIns="0" rIns="0" bIns="0">
            <a:spAutoFit/>
          </a:bodyPr>
          <a:lstStyle>
            <a:lvl1pPr algn="r">
              <a:defRPr sz="2800" b="0" i="0" baseline="-25000">
                <a:solidFill>
                  <a:srgbClr val="958B87"/>
                </a:solidFill>
                <a:latin typeface="Arial"/>
                <a:cs typeface="Arial"/>
              </a:defRPr>
            </a:lvl1pPr>
          </a:lstStyle>
          <a:p>
            <a:pPr marL="38100">
              <a:lnSpc>
                <a:spcPts val="1735"/>
              </a:lnSpc>
            </a:pPr>
            <a:fld id="{81D60167-4931-47E6-BA6A-407CBD079E47}" type="slidenum">
              <a:rPr lang="en-GB" spc="15" smtClean="0"/>
              <a:pPr marL="38100">
                <a:lnSpc>
                  <a:spcPts val="1735"/>
                </a:lnSpc>
              </a:pPr>
              <a:t>‹#›</a:t>
            </a:fld>
            <a:endParaRPr lang="en-GB" spc="15"/>
          </a:p>
        </p:txBody>
      </p:sp>
      <p:sp>
        <p:nvSpPr>
          <p:cNvPr id="10" name="Holder 2">
            <a:extLst>
              <a:ext uri="{FF2B5EF4-FFF2-40B4-BE49-F238E27FC236}">
                <a16:creationId xmlns:a16="http://schemas.microsoft.com/office/drawing/2014/main" id="{951DF338-BF93-4268-9462-88423F7BD15F}"/>
              </a:ext>
            </a:extLst>
          </p:cNvPr>
          <p:cNvSpPr>
            <a:spLocks noGrp="1"/>
          </p:cNvSpPr>
          <p:nvPr>
            <p:ph type="title"/>
          </p:nvPr>
        </p:nvSpPr>
        <p:spPr>
          <a:xfrm>
            <a:off x="1036449" y="2421331"/>
            <a:ext cx="10238914" cy="930275"/>
          </a:xfrm>
          <a:prstGeom prst="rect">
            <a:avLst/>
          </a:prstGeom>
        </p:spPr>
        <p:txBody>
          <a:bodyPr wrap="square" lIns="0" tIns="0" rIns="0" bIns="0">
            <a:spAutoFit/>
          </a:bodyPr>
          <a:lstStyle>
            <a:lvl1pPr>
              <a:defRPr sz="5900" b="0" i="0">
                <a:solidFill>
                  <a:srgbClr val="5A4B9A"/>
                </a:solidFill>
                <a:latin typeface="Georgia"/>
                <a:cs typeface="Georgia"/>
              </a:defRPr>
            </a:lvl1pPr>
          </a:lstStyle>
          <a:p>
            <a:endParaRPr/>
          </a:p>
        </p:txBody>
      </p:sp>
      <p:sp>
        <p:nvSpPr>
          <p:cNvPr id="11" name="Picture Placeholder 10">
            <a:extLst>
              <a:ext uri="{FF2B5EF4-FFF2-40B4-BE49-F238E27FC236}">
                <a16:creationId xmlns:a16="http://schemas.microsoft.com/office/drawing/2014/main" id="{EEF99EB3-8ABF-4B01-A41D-87132CD27A2D}"/>
              </a:ext>
            </a:extLst>
          </p:cNvPr>
          <p:cNvSpPr>
            <a:spLocks noGrp="1"/>
          </p:cNvSpPr>
          <p:nvPr>
            <p:ph type="pic" sz="quarter" idx="10"/>
          </p:nvPr>
        </p:nvSpPr>
        <p:spPr>
          <a:xfrm>
            <a:off x="1036638" y="4359275"/>
            <a:ext cx="8712200" cy="5638800"/>
          </a:xfrm>
        </p:spPr>
        <p:txBody>
          <a:bodyPr/>
          <a:lstStyle/>
          <a:p>
            <a:endParaRPr lang="en-GB"/>
          </a:p>
        </p:txBody>
      </p:sp>
      <p:sp>
        <p:nvSpPr>
          <p:cNvPr id="12" name="Picture Placeholder 10">
            <a:extLst>
              <a:ext uri="{FF2B5EF4-FFF2-40B4-BE49-F238E27FC236}">
                <a16:creationId xmlns:a16="http://schemas.microsoft.com/office/drawing/2014/main" id="{C5CC71B5-7BAD-4AA8-B233-408191EB5FF9}"/>
              </a:ext>
            </a:extLst>
          </p:cNvPr>
          <p:cNvSpPr>
            <a:spLocks noGrp="1"/>
          </p:cNvSpPr>
          <p:nvPr>
            <p:ph type="pic" sz="quarter" idx="11"/>
          </p:nvPr>
        </p:nvSpPr>
        <p:spPr>
          <a:xfrm>
            <a:off x="10356852" y="4359275"/>
            <a:ext cx="8712200" cy="5638800"/>
          </a:xfrm>
        </p:spPr>
        <p:txBody>
          <a:bodyPr/>
          <a:lstStyle/>
          <a:p>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hree Content">
    <p:spTree>
      <p:nvGrpSpPr>
        <p:cNvPr id="1" name=""/>
        <p:cNvGrpSpPr/>
        <p:nvPr/>
      </p:nvGrpSpPr>
      <p:grpSpPr>
        <a:xfrm>
          <a:off x="0" y="0"/>
          <a:ext cx="0" cy="0"/>
          <a:chOff x="0" y="0"/>
          <a:chExt cx="0" cy="0"/>
        </a:xfrm>
      </p:grpSpPr>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8143CA78-A256-4C9C-A506-2702F2C7B5CC}" type="datetime1">
              <a:rPr lang="en-US" smtClean="0"/>
              <a:t>3/14/2022</a:t>
            </a:fld>
            <a:endParaRPr lang="en-US"/>
          </a:p>
        </p:txBody>
      </p:sp>
      <p:sp>
        <p:nvSpPr>
          <p:cNvPr id="9" name="Holder 6">
            <a:extLst>
              <a:ext uri="{FF2B5EF4-FFF2-40B4-BE49-F238E27FC236}">
                <a16:creationId xmlns:a16="http://schemas.microsoft.com/office/drawing/2014/main" id="{7F651765-6ECB-4139-933A-A28F299E2247}"/>
              </a:ext>
            </a:extLst>
          </p:cNvPr>
          <p:cNvSpPr>
            <a:spLocks noGrp="1"/>
          </p:cNvSpPr>
          <p:nvPr>
            <p:ph type="sldNum" sz="quarter" idx="7"/>
          </p:nvPr>
        </p:nvSpPr>
        <p:spPr>
          <a:xfrm>
            <a:off x="18434844" y="10794696"/>
            <a:ext cx="1191193" cy="218008"/>
          </a:xfrm>
          <a:prstGeom prst="rect">
            <a:avLst/>
          </a:prstGeom>
        </p:spPr>
        <p:txBody>
          <a:bodyPr wrap="square" lIns="0" tIns="0" rIns="0" bIns="0">
            <a:spAutoFit/>
          </a:bodyPr>
          <a:lstStyle>
            <a:lvl1pPr algn="r">
              <a:defRPr sz="2800" b="0" i="0" baseline="-25000">
                <a:solidFill>
                  <a:srgbClr val="958B87"/>
                </a:solidFill>
                <a:latin typeface="Arial"/>
                <a:cs typeface="Arial"/>
              </a:defRPr>
            </a:lvl1pPr>
          </a:lstStyle>
          <a:p>
            <a:pPr marL="38100">
              <a:lnSpc>
                <a:spcPts val="1735"/>
              </a:lnSpc>
            </a:pPr>
            <a:fld id="{81D60167-4931-47E6-BA6A-407CBD079E47}" type="slidenum">
              <a:rPr lang="en-GB" spc="15" smtClean="0"/>
              <a:pPr marL="38100">
                <a:lnSpc>
                  <a:spcPts val="1735"/>
                </a:lnSpc>
              </a:pPr>
              <a:t>‹#›</a:t>
            </a:fld>
            <a:endParaRPr lang="en-GB" spc="15"/>
          </a:p>
        </p:txBody>
      </p:sp>
      <p:sp>
        <p:nvSpPr>
          <p:cNvPr id="10" name="Holder 2">
            <a:extLst>
              <a:ext uri="{FF2B5EF4-FFF2-40B4-BE49-F238E27FC236}">
                <a16:creationId xmlns:a16="http://schemas.microsoft.com/office/drawing/2014/main" id="{951DF338-BF93-4268-9462-88423F7BD15F}"/>
              </a:ext>
            </a:extLst>
          </p:cNvPr>
          <p:cNvSpPr>
            <a:spLocks noGrp="1"/>
          </p:cNvSpPr>
          <p:nvPr>
            <p:ph type="title"/>
          </p:nvPr>
        </p:nvSpPr>
        <p:spPr>
          <a:xfrm>
            <a:off x="1036449" y="2421331"/>
            <a:ext cx="10238914" cy="930275"/>
          </a:xfrm>
          <a:prstGeom prst="rect">
            <a:avLst/>
          </a:prstGeom>
        </p:spPr>
        <p:txBody>
          <a:bodyPr wrap="square" lIns="0" tIns="0" rIns="0" bIns="0">
            <a:spAutoFit/>
          </a:bodyPr>
          <a:lstStyle>
            <a:lvl1pPr>
              <a:defRPr sz="5900" b="0" i="0">
                <a:solidFill>
                  <a:srgbClr val="5A4B9A"/>
                </a:solidFill>
                <a:latin typeface="Georgia"/>
                <a:cs typeface="Georgia"/>
              </a:defRPr>
            </a:lvl1pPr>
          </a:lstStyle>
          <a:p>
            <a:endParaRPr/>
          </a:p>
        </p:txBody>
      </p:sp>
      <p:sp>
        <p:nvSpPr>
          <p:cNvPr id="3" name="Content Placeholder 2">
            <a:extLst>
              <a:ext uri="{FF2B5EF4-FFF2-40B4-BE49-F238E27FC236}">
                <a16:creationId xmlns:a16="http://schemas.microsoft.com/office/drawing/2014/main" id="{F0C518B3-86BF-4E0F-8996-4814263E244B}"/>
              </a:ext>
            </a:extLst>
          </p:cNvPr>
          <p:cNvSpPr>
            <a:spLocks noGrp="1"/>
          </p:cNvSpPr>
          <p:nvPr>
            <p:ph sz="quarter" idx="10"/>
          </p:nvPr>
        </p:nvSpPr>
        <p:spPr>
          <a:xfrm>
            <a:off x="1036638" y="3643313"/>
            <a:ext cx="5799137" cy="559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Content Placeholder 6">
            <a:extLst>
              <a:ext uri="{FF2B5EF4-FFF2-40B4-BE49-F238E27FC236}">
                <a16:creationId xmlns:a16="http://schemas.microsoft.com/office/drawing/2014/main" id="{8EDEC4D9-7C35-45C3-8C55-D40BB8EC5ECF}"/>
              </a:ext>
            </a:extLst>
          </p:cNvPr>
          <p:cNvSpPr>
            <a:spLocks noGrp="1"/>
          </p:cNvSpPr>
          <p:nvPr>
            <p:ph sz="quarter" idx="11"/>
          </p:nvPr>
        </p:nvSpPr>
        <p:spPr>
          <a:xfrm>
            <a:off x="6951780" y="3643312"/>
            <a:ext cx="5799138" cy="559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Content Placeholder 12">
            <a:extLst>
              <a:ext uri="{FF2B5EF4-FFF2-40B4-BE49-F238E27FC236}">
                <a16:creationId xmlns:a16="http://schemas.microsoft.com/office/drawing/2014/main" id="{24B9CC8C-306B-4B9A-A8E1-C1B6D39E4834}"/>
              </a:ext>
            </a:extLst>
          </p:cNvPr>
          <p:cNvSpPr>
            <a:spLocks noGrp="1"/>
          </p:cNvSpPr>
          <p:nvPr>
            <p:ph sz="quarter" idx="12"/>
          </p:nvPr>
        </p:nvSpPr>
        <p:spPr>
          <a:xfrm>
            <a:off x="12866924" y="3643313"/>
            <a:ext cx="5799137" cy="559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53306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900" b="0" i="0">
                <a:solidFill>
                  <a:srgbClr val="5A4B9A"/>
                </a:solidFill>
                <a:latin typeface="Georgia"/>
                <a:cs typeface="Georgi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30054842-5404-4ABC-A89E-609B9F339BCF}" type="datetime1">
              <a:rPr lang="en-US" smtClean="0"/>
              <a:t>3/14/2022</a:t>
            </a:fld>
            <a:endParaRPr lang="en-US"/>
          </a:p>
        </p:txBody>
      </p:sp>
      <p:sp>
        <p:nvSpPr>
          <p:cNvPr id="7" name="Holder 6">
            <a:extLst>
              <a:ext uri="{FF2B5EF4-FFF2-40B4-BE49-F238E27FC236}">
                <a16:creationId xmlns:a16="http://schemas.microsoft.com/office/drawing/2014/main" id="{05DA99F3-539E-41B8-A19F-F5E463397CCB}"/>
              </a:ext>
            </a:extLst>
          </p:cNvPr>
          <p:cNvSpPr>
            <a:spLocks noGrp="1"/>
          </p:cNvSpPr>
          <p:nvPr>
            <p:ph type="sldNum" sz="quarter" idx="7"/>
          </p:nvPr>
        </p:nvSpPr>
        <p:spPr>
          <a:xfrm>
            <a:off x="18434844" y="10794696"/>
            <a:ext cx="1191193" cy="218008"/>
          </a:xfrm>
          <a:prstGeom prst="rect">
            <a:avLst/>
          </a:prstGeom>
        </p:spPr>
        <p:txBody>
          <a:bodyPr wrap="square" lIns="0" tIns="0" rIns="0" bIns="0">
            <a:spAutoFit/>
          </a:bodyPr>
          <a:lstStyle>
            <a:lvl1pPr algn="r">
              <a:defRPr sz="2800" b="0" i="0" baseline="-25000">
                <a:solidFill>
                  <a:srgbClr val="958B87"/>
                </a:solidFill>
                <a:latin typeface="Arial"/>
                <a:cs typeface="Arial"/>
              </a:defRPr>
            </a:lvl1pPr>
          </a:lstStyle>
          <a:p>
            <a:pPr marL="38100">
              <a:lnSpc>
                <a:spcPts val="1735"/>
              </a:lnSpc>
            </a:pPr>
            <a:fld id="{81D60167-4931-47E6-BA6A-407CBD079E47}" type="slidenum">
              <a:rPr lang="en-GB" spc="15" smtClean="0"/>
              <a:pPr marL="38100">
                <a:lnSpc>
                  <a:spcPts val="1735"/>
                </a:lnSpc>
              </a:pPr>
              <a:t>‹#›</a:t>
            </a:fld>
            <a:endParaRPr lang="en-GB" spc="15"/>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7BB5B522-FBBA-41F5-A6D2-57FF32238C1E}" type="datetime1">
              <a:rPr lang="en-US" smtClean="0"/>
              <a:t>3/14/2022</a:t>
            </a:fld>
            <a:endParaRPr lang="en-US"/>
          </a:p>
        </p:txBody>
      </p:sp>
      <p:sp>
        <p:nvSpPr>
          <p:cNvPr id="6" name="Holder 6">
            <a:extLst>
              <a:ext uri="{FF2B5EF4-FFF2-40B4-BE49-F238E27FC236}">
                <a16:creationId xmlns:a16="http://schemas.microsoft.com/office/drawing/2014/main" id="{FE1DBE01-4061-46DF-8CDA-D2098A9B1902}"/>
              </a:ext>
            </a:extLst>
          </p:cNvPr>
          <p:cNvSpPr>
            <a:spLocks noGrp="1"/>
          </p:cNvSpPr>
          <p:nvPr>
            <p:ph type="sldNum" sz="quarter" idx="7"/>
          </p:nvPr>
        </p:nvSpPr>
        <p:spPr>
          <a:xfrm>
            <a:off x="18434844" y="10794696"/>
            <a:ext cx="1191193" cy="218008"/>
          </a:xfrm>
          <a:prstGeom prst="rect">
            <a:avLst/>
          </a:prstGeom>
        </p:spPr>
        <p:txBody>
          <a:bodyPr wrap="square" lIns="0" tIns="0" rIns="0" bIns="0">
            <a:spAutoFit/>
          </a:bodyPr>
          <a:lstStyle>
            <a:lvl1pPr algn="r">
              <a:defRPr sz="2800" b="0" i="0" baseline="-25000">
                <a:solidFill>
                  <a:srgbClr val="958B87"/>
                </a:solidFill>
                <a:latin typeface="Arial"/>
                <a:cs typeface="Arial"/>
              </a:defRPr>
            </a:lvl1pPr>
          </a:lstStyle>
          <a:p>
            <a:pPr marL="38100">
              <a:lnSpc>
                <a:spcPts val="1735"/>
              </a:lnSpc>
            </a:pPr>
            <a:fld id="{81D60167-4931-47E6-BA6A-407CBD079E47}" type="slidenum">
              <a:rPr lang="en-GB" spc="15" smtClean="0"/>
              <a:pPr marL="38100">
                <a:lnSpc>
                  <a:spcPts val="1735"/>
                </a:lnSpc>
              </a:pPr>
              <a:t>‹#›</a:t>
            </a:fld>
            <a:endParaRPr lang="en-GB" spc="15"/>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6439" y="1884893"/>
            <a:ext cx="4523780" cy="2305519"/>
          </a:xfrm>
        </p:spPr>
        <p:txBody>
          <a:bodyPr anchor="b">
            <a:normAutofit/>
          </a:bodyPr>
          <a:lstStyle>
            <a:lvl1pPr>
              <a:defRPr sz="4617" b="0"/>
            </a:lvl1pPr>
          </a:lstStyle>
          <a:p>
            <a:r>
              <a:rPr lang="en-US"/>
              <a:t>Click to edit Master title style</a:t>
            </a:r>
          </a:p>
        </p:txBody>
      </p:sp>
      <p:sp>
        <p:nvSpPr>
          <p:cNvPr id="3" name="Picture Placeholder 2"/>
          <p:cNvSpPr>
            <a:spLocks noGrp="1" noChangeAspect="1"/>
          </p:cNvSpPr>
          <p:nvPr>
            <p:ph type="pic" idx="1"/>
          </p:nvPr>
        </p:nvSpPr>
        <p:spPr>
          <a:xfrm>
            <a:off x="5761011" y="1884891"/>
            <a:ext cx="13258238" cy="8171774"/>
          </a:xfrm>
          <a:solidFill>
            <a:schemeClr val="bg1">
              <a:lumMod val="75000"/>
            </a:schemeClr>
          </a:solidFill>
        </p:spPr>
        <p:txBody>
          <a:bodyPr anchor="t"/>
          <a:lstStyle>
            <a:lvl1pPr marL="0" indent="0">
              <a:buNone/>
              <a:defRPr sz="5277"/>
            </a:lvl1pPr>
            <a:lvl2pPr marL="753969" indent="0">
              <a:buNone/>
              <a:defRPr sz="4617"/>
            </a:lvl2pPr>
            <a:lvl3pPr marL="1507937" indent="0">
              <a:buNone/>
              <a:defRPr sz="3958"/>
            </a:lvl3pPr>
            <a:lvl4pPr marL="2261906" indent="0">
              <a:buNone/>
              <a:defRPr sz="3298"/>
            </a:lvl4pPr>
            <a:lvl5pPr marL="3015874" indent="0">
              <a:buNone/>
              <a:defRPr sz="3298"/>
            </a:lvl5pPr>
            <a:lvl6pPr marL="3769843" indent="0">
              <a:buNone/>
              <a:defRPr sz="3298"/>
            </a:lvl6pPr>
            <a:lvl7pPr marL="4523811" indent="0">
              <a:buNone/>
              <a:defRPr sz="3298"/>
            </a:lvl7pPr>
            <a:lvl8pPr marL="5277780" indent="0">
              <a:buNone/>
              <a:defRPr sz="3298"/>
            </a:lvl8pPr>
            <a:lvl9pPr marL="6031748" indent="0">
              <a:buNone/>
              <a:defRPr sz="3298"/>
            </a:lvl9pPr>
          </a:lstStyle>
          <a:p>
            <a:r>
              <a:rPr lang="en-US"/>
              <a:t>Click icon to add picture</a:t>
            </a:r>
          </a:p>
        </p:txBody>
      </p:sp>
      <p:sp>
        <p:nvSpPr>
          <p:cNvPr id="8" name="Date Placeholder 7"/>
          <p:cNvSpPr>
            <a:spLocks noGrp="1"/>
          </p:cNvSpPr>
          <p:nvPr>
            <p:ph type="dt" sz="half" idx="10"/>
          </p:nvPr>
        </p:nvSpPr>
        <p:spPr/>
        <p:txBody>
          <a:bodyPr/>
          <a:lstStyle/>
          <a:p>
            <a:fld id="{2DA0D9AA-B5C0-4D67-97AD-913E4B235FCF}" type="datetime1">
              <a:rPr lang="en-US" smtClean="0"/>
              <a:t>3/14/2022</a:t>
            </a:fld>
            <a:endParaRPr lang="en-US"/>
          </a:p>
        </p:txBody>
      </p:sp>
      <p:sp>
        <p:nvSpPr>
          <p:cNvPr id="9" name="Footer Placeholder 8"/>
          <p:cNvSpPr>
            <a:spLocks noGrp="1"/>
          </p:cNvSpPr>
          <p:nvPr>
            <p:ph type="ftr" sz="quarter" idx="11"/>
          </p:nvPr>
        </p:nvSpPr>
        <p:spPr>
          <a:xfrm>
            <a:off x="5770328" y="10482093"/>
            <a:ext cx="9748615" cy="602118"/>
          </a:xfrm>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2969943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626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189F6EE-53B6-42EC-967C-4C5AC84FBCC0}"/>
              </a:ext>
            </a:extLst>
          </p:cNvPr>
          <p:cNvSpPr/>
          <p:nvPr userDrawn="1"/>
        </p:nvSpPr>
        <p:spPr>
          <a:xfrm>
            <a:off x="0" y="0"/>
            <a:ext cx="20105688" cy="11309251"/>
          </a:xfrm>
          <a:prstGeom prst="rect">
            <a:avLst/>
          </a:prstGeom>
          <a:solidFill>
            <a:srgbClr val="5A4B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968" baseline="0"/>
          </a:p>
        </p:txBody>
      </p:sp>
      <p:sp>
        <p:nvSpPr>
          <p:cNvPr id="13" name="object 7">
            <a:extLst>
              <a:ext uri="{FF2B5EF4-FFF2-40B4-BE49-F238E27FC236}">
                <a16:creationId xmlns:a16="http://schemas.microsoft.com/office/drawing/2014/main" id="{00F3B09C-9886-4D53-A132-150AC7EED976}"/>
              </a:ext>
            </a:extLst>
          </p:cNvPr>
          <p:cNvSpPr/>
          <p:nvPr userDrawn="1"/>
        </p:nvSpPr>
        <p:spPr>
          <a:xfrm>
            <a:off x="3650952" y="2864716"/>
            <a:ext cx="11741150" cy="8444156"/>
          </a:xfrm>
          <a:custGeom>
            <a:avLst/>
            <a:gdLst/>
            <a:ahLst/>
            <a:cxnLst/>
            <a:rect l="l" t="t" r="r" b="b"/>
            <a:pathLst>
              <a:path w="11741150" h="8444230">
                <a:moveTo>
                  <a:pt x="8478129" y="0"/>
                </a:moveTo>
                <a:lnTo>
                  <a:pt x="0" y="0"/>
                </a:lnTo>
                <a:lnTo>
                  <a:pt x="3262298" y="8443816"/>
                </a:lnTo>
                <a:lnTo>
                  <a:pt x="11740689" y="8443816"/>
                </a:lnTo>
                <a:lnTo>
                  <a:pt x="8478129" y="0"/>
                </a:lnTo>
                <a:close/>
              </a:path>
            </a:pathLst>
          </a:custGeom>
          <a:solidFill>
            <a:srgbClr val="312C62"/>
          </a:solidFill>
        </p:spPr>
        <p:txBody>
          <a:bodyPr wrap="square" lIns="0" tIns="0" rIns="0" bIns="0" rtlCol="0"/>
          <a:lstStyle/>
          <a:p>
            <a:endParaRPr sz="2968" baseline="0">
              <a:solidFill>
                <a:srgbClr val="002060"/>
              </a:solidFill>
            </a:endParaRPr>
          </a:p>
        </p:txBody>
      </p:sp>
      <p:sp>
        <p:nvSpPr>
          <p:cNvPr id="14" name="object 11">
            <a:extLst>
              <a:ext uri="{FF2B5EF4-FFF2-40B4-BE49-F238E27FC236}">
                <a16:creationId xmlns:a16="http://schemas.microsoft.com/office/drawing/2014/main" id="{C5EF8DD7-1931-4376-B653-6CB6B76BAD2E}"/>
              </a:ext>
            </a:extLst>
          </p:cNvPr>
          <p:cNvSpPr/>
          <p:nvPr userDrawn="1"/>
        </p:nvSpPr>
        <p:spPr>
          <a:xfrm>
            <a:off x="1079616" y="1047087"/>
            <a:ext cx="2190750" cy="831208"/>
          </a:xfrm>
          <a:custGeom>
            <a:avLst/>
            <a:gdLst/>
            <a:ahLst/>
            <a:cxnLst/>
            <a:rect l="l" t="t" r="r" b="b"/>
            <a:pathLst>
              <a:path w="2190750" h="831214">
                <a:moveTo>
                  <a:pt x="532955" y="144754"/>
                </a:moveTo>
                <a:lnTo>
                  <a:pt x="505421" y="104444"/>
                </a:lnTo>
                <a:lnTo>
                  <a:pt x="471055" y="69532"/>
                </a:lnTo>
                <a:lnTo>
                  <a:pt x="430745" y="40894"/>
                </a:lnTo>
                <a:lnTo>
                  <a:pt x="385381" y="19367"/>
                </a:lnTo>
                <a:lnTo>
                  <a:pt x="335851" y="5829"/>
                </a:lnTo>
                <a:lnTo>
                  <a:pt x="283070" y="1117"/>
                </a:lnTo>
                <a:lnTo>
                  <a:pt x="232181" y="5486"/>
                </a:lnTo>
                <a:lnTo>
                  <a:pt x="184289" y="18059"/>
                </a:lnTo>
                <a:lnTo>
                  <a:pt x="140195" y="38100"/>
                </a:lnTo>
                <a:lnTo>
                  <a:pt x="100685" y="64820"/>
                </a:lnTo>
                <a:lnTo>
                  <a:pt x="66573" y="97459"/>
                </a:lnTo>
                <a:lnTo>
                  <a:pt x="38646" y="135255"/>
                </a:lnTo>
                <a:lnTo>
                  <a:pt x="17716" y="177457"/>
                </a:lnTo>
                <a:lnTo>
                  <a:pt x="4559" y="223278"/>
                </a:lnTo>
                <a:lnTo>
                  <a:pt x="0" y="271957"/>
                </a:lnTo>
                <a:lnTo>
                  <a:pt x="4559" y="320649"/>
                </a:lnTo>
                <a:lnTo>
                  <a:pt x="17716" y="366483"/>
                </a:lnTo>
                <a:lnTo>
                  <a:pt x="38646" y="408698"/>
                </a:lnTo>
                <a:lnTo>
                  <a:pt x="66573" y="446506"/>
                </a:lnTo>
                <a:lnTo>
                  <a:pt x="100685" y="479158"/>
                </a:lnTo>
                <a:lnTo>
                  <a:pt x="140195" y="505891"/>
                </a:lnTo>
                <a:lnTo>
                  <a:pt x="184289" y="525932"/>
                </a:lnTo>
                <a:lnTo>
                  <a:pt x="232181" y="538518"/>
                </a:lnTo>
                <a:lnTo>
                  <a:pt x="283070" y="542886"/>
                </a:lnTo>
                <a:lnTo>
                  <a:pt x="334302" y="538454"/>
                </a:lnTo>
                <a:lnTo>
                  <a:pt x="382498" y="525665"/>
                </a:lnTo>
                <a:lnTo>
                  <a:pt x="426834" y="505333"/>
                </a:lnTo>
                <a:lnTo>
                  <a:pt x="466496" y="478205"/>
                </a:lnTo>
                <a:lnTo>
                  <a:pt x="500659" y="445109"/>
                </a:lnTo>
                <a:lnTo>
                  <a:pt x="528510" y="406793"/>
                </a:lnTo>
                <a:lnTo>
                  <a:pt x="438569" y="356501"/>
                </a:lnTo>
                <a:lnTo>
                  <a:pt x="410654" y="391896"/>
                </a:lnTo>
                <a:lnTo>
                  <a:pt x="374269" y="419290"/>
                </a:lnTo>
                <a:lnTo>
                  <a:pt x="331152" y="436981"/>
                </a:lnTo>
                <a:lnTo>
                  <a:pt x="283070" y="443255"/>
                </a:lnTo>
                <a:lnTo>
                  <a:pt x="235470" y="437134"/>
                </a:lnTo>
                <a:lnTo>
                  <a:pt x="192709" y="419874"/>
                </a:lnTo>
                <a:lnTo>
                  <a:pt x="156489" y="393090"/>
                </a:lnTo>
                <a:lnTo>
                  <a:pt x="128511" y="358419"/>
                </a:lnTo>
                <a:lnTo>
                  <a:pt x="110477" y="317500"/>
                </a:lnTo>
                <a:lnTo>
                  <a:pt x="104089" y="271957"/>
                </a:lnTo>
                <a:lnTo>
                  <a:pt x="110477" y="226441"/>
                </a:lnTo>
                <a:lnTo>
                  <a:pt x="128511" y="185521"/>
                </a:lnTo>
                <a:lnTo>
                  <a:pt x="156489" y="150863"/>
                </a:lnTo>
                <a:lnTo>
                  <a:pt x="192709" y="124079"/>
                </a:lnTo>
                <a:lnTo>
                  <a:pt x="235470" y="106819"/>
                </a:lnTo>
                <a:lnTo>
                  <a:pt x="283070" y="100698"/>
                </a:lnTo>
                <a:lnTo>
                  <a:pt x="332193" y="107238"/>
                </a:lnTo>
                <a:lnTo>
                  <a:pt x="376097" y="125653"/>
                </a:lnTo>
                <a:lnTo>
                  <a:pt x="412889" y="154139"/>
                </a:lnTo>
                <a:lnTo>
                  <a:pt x="440690" y="190868"/>
                </a:lnTo>
                <a:lnTo>
                  <a:pt x="532955" y="144754"/>
                </a:lnTo>
                <a:close/>
              </a:path>
              <a:path w="2190750" h="831214">
                <a:moveTo>
                  <a:pt x="678294" y="9321"/>
                </a:moveTo>
                <a:lnTo>
                  <a:pt x="577380" y="9321"/>
                </a:lnTo>
                <a:lnTo>
                  <a:pt x="577380" y="533336"/>
                </a:lnTo>
                <a:lnTo>
                  <a:pt x="678294" y="533336"/>
                </a:lnTo>
                <a:lnTo>
                  <a:pt x="678294" y="9321"/>
                </a:lnTo>
                <a:close/>
              </a:path>
              <a:path w="2190750" h="831214">
                <a:moveTo>
                  <a:pt x="1105827" y="172135"/>
                </a:moveTo>
                <a:lnTo>
                  <a:pt x="1102880" y="138023"/>
                </a:lnTo>
                <a:lnTo>
                  <a:pt x="1093825" y="106654"/>
                </a:lnTo>
                <a:lnTo>
                  <a:pt x="1088986" y="97790"/>
                </a:lnTo>
                <a:lnTo>
                  <a:pt x="1078534" y="78638"/>
                </a:lnTo>
                <a:lnTo>
                  <a:pt x="1056868" y="54597"/>
                </a:lnTo>
                <a:lnTo>
                  <a:pt x="1029055" y="35229"/>
                </a:lnTo>
                <a:lnTo>
                  <a:pt x="1007389" y="26123"/>
                </a:lnTo>
                <a:lnTo>
                  <a:pt x="1007389" y="172135"/>
                </a:lnTo>
                <a:lnTo>
                  <a:pt x="1006424" y="184988"/>
                </a:lnTo>
                <a:lnTo>
                  <a:pt x="988872" y="221386"/>
                </a:lnTo>
                <a:lnTo>
                  <a:pt x="938098" y="244475"/>
                </a:lnTo>
                <a:lnTo>
                  <a:pt x="910234" y="246430"/>
                </a:lnTo>
                <a:lnTo>
                  <a:pt x="846340" y="246430"/>
                </a:lnTo>
                <a:lnTo>
                  <a:pt x="846340" y="97790"/>
                </a:lnTo>
                <a:lnTo>
                  <a:pt x="910234" y="97942"/>
                </a:lnTo>
                <a:lnTo>
                  <a:pt x="959993" y="105232"/>
                </a:lnTo>
                <a:lnTo>
                  <a:pt x="997559" y="134150"/>
                </a:lnTo>
                <a:lnTo>
                  <a:pt x="1007389" y="172135"/>
                </a:lnTo>
                <a:lnTo>
                  <a:pt x="1007389" y="26123"/>
                </a:lnTo>
                <a:lnTo>
                  <a:pt x="995299" y="21031"/>
                </a:lnTo>
                <a:lnTo>
                  <a:pt x="955662" y="12293"/>
                </a:lnTo>
                <a:lnTo>
                  <a:pt x="910234" y="9321"/>
                </a:lnTo>
                <a:lnTo>
                  <a:pt x="747915" y="9321"/>
                </a:lnTo>
                <a:lnTo>
                  <a:pt x="747915" y="533336"/>
                </a:lnTo>
                <a:lnTo>
                  <a:pt x="846340" y="533336"/>
                </a:lnTo>
                <a:lnTo>
                  <a:pt x="846340" y="334949"/>
                </a:lnTo>
                <a:lnTo>
                  <a:pt x="910234" y="334949"/>
                </a:lnTo>
                <a:lnTo>
                  <a:pt x="955662" y="331965"/>
                </a:lnTo>
                <a:lnTo>
                  <a:pt x="995299" y="323227"/>
                </a:lnTo>
                <a:lnTo>
                  <a:pt x="1056868" y="289712"/>
                </a:lnTo>
                <a:lnTo>
                  <a:pt x="1089037" y="246430"/>
                </a:lnTo>
                <a:lnTo>
                  <a:pt x="1093825" y="237655"/>
                </a:lnTo>
                <a:lnTo>
                  <a:pt x="1102880" y="206248"/>
                </a:lnTo>
                <a:lnTo>
                  <a:pt x="1105827" y="172135"/>
                </a:lnTo>
                <a:close/>
              </a:path>
              <a:path w="2190750" h="831214">
                <a:moveTo>
                  <a:pt x="1500822" y="9321"/>
                </a:moveTo>
                <a:lnTo>
                  <a:pt x="1137627" y="9321"/>
                </a:lnTo>
                <a:lnTo>
                  <a:pt x="1137627" y="533336"/>
                </a:lnTo>
                <a:lnTo>
                  <a:pt x="1236116" y="533336"/>
                </a:lnTo>
                <a:lnTo>
                  <a:pt x="1236116" y="315937"/>
                </a:lnTo>
                <a:lnTo>
                  <a:pt x="1382064" y="315937"/>
                </a:lnTo>
                <a:lnTo>
                  <a:pt x="1417066" y="227482"/>
                </a:lnTo>
                <a:lnTo>
                  <a:pt x="1236116" y="227482"/>
                </a:lnTo>
                <a:lnTo>
                  <a:pt x="1236116" y="97942"/>
                </a:lnTo>
                <a:lnTo>
                  <a:pt x="1465821" y="97942"/>
                </a:lnTo>
                <a:lnTo>
                  <a:pt x="1500822" y="9321"/>
                </a:lnTo>
                <a:close/>
              </a:path>
              <a:path w="2190750" h="831214">
                <a:moveTo>
                  <a:pt x="1859546" y="533336"/>
                </a:moveTo>
                <a:lnTo>
                  <a:pt x="1808302" y="403631"/>
                </a:lnTo>
                <a:lnTo>
                  <a:pt x="1773555" y="315671"/>
                </a:lnTo>
                <a:lnTo>
                  <a:pt x="1707095" y="147485"/>
                </a:lnTo>
                <a:lnTo>
                  <a:pt x="1673466" y="62395"/>
                </a:lnTo>
                <a:lnTo>
                  <a:pt x="1673466" y="315671"/>
                </a:lnTo>
                <a:lnTo>
                  <a:pt x="1547596" y="315671"/>
                </a:lnTo>
                <a:lnTo>
                  <a:pt x="1610652" y="147485"/>
                </a:lnTo>
                <a:lnTo>
                  <a:pt x="1673466" y="315671"/>
                </a:lnTo>
                <a:lnTo>
                  <a:pt x="1673466" y="62395"/>
                </a:lnTo>
                <a:lnTo>
                  <a:pt x="1652536" y="9423"/>
                </a:lnTo>
                <a:lnTo>
                  <a:pt x="1568691" y="9423"/>
                </a:lnTo>
                <a:lnTo>
                  <a:pt x="1361554" y="533336"/>
                </a:lnTo>
                <a:lnTo>
                  <a:pt x="1465922" y="533336"/>
                </a:lnTo>
                <a:lnTo>
                  <a:pt x="1514576" y="403631"/>
                </a:lnTo>
                <a:lnTo>
                  <a:pt x="1706219" y="403631"/>
                </a:lnTo>
                <a:lnTo>
                  <a:pt x="1754555" y="533336"/>
                </a:lnTo>
                <a:lnTo>
                  <a:pt x="1859546" y="533336"/>
                </a:lnTo>
                <a:close/>
              </a:path>
              <a:path w="2190750" h="831214">
                <a:moveTo>
                  <a:pt x="2190699" y="830986"/>
                </a:moveTo>
                <a:lnTo>
                  <a:pt x="1869617" y="0"/>
                </a:lnTo>
                <a:lnTo>
                  <a:pt x="1837232" y="0"/>
                </a:lnTo>
                <a:lnTo>
                  <a:pt x="2158301" y="830986"/>
                </a:lnTo>
                <a:lnTo>
                  <a:pt x="2190699" y="830986"/>
                </a:lnTo>
                <a:close/>
              </a:path>
            </a:pathLst>
          </a:custGeom>
          <a:solidFill>
            <a:srgbClr val="FFFFFF"/>
          </a:solidFill>
        </p:spPr>
        <p:txBody>
          <a:bodyPr wrap="square" lIns="0" tIns="0" rIns="0" bIns="0" rtlCol="0"/>
          <a:lstStyle/>
          <a:p>
            <a:endParaRPr sz="2968" baseline="0"/>
          </a:p>
        </p:txBody>
      </p:sp>
      <p:sp>
        <p:nvSpPr>
          <p:cNvPr id="2" name="Title 1"/>
          <p:cNvSpPr>
            <a:spLocks noGrp="1"/>
          </p:cNvSpPr>
          <p:nvPr userDrawn="1">
            <p:ph type="ctrTitle"/>
          </p:nvPr>
        </p:nvSpPr>
        <p:spPr>
          <a:xfrm>
            <a:off x="1086700" y="2142500"/>
            <a:ext cx="17932549" cy="4874528"/>
          </a:xfrm>
        </p:spPr>
        <p:txBody>
          <a:bodyPr lIns="0" tIns="0" rIns="0" bIns="0" anchor="b">
            <a:normAutofit/>
          </a:bodyPr>
          <a:lstStyle>
            <a:lvl1pPr algn="l">
              <a:defRPr sz="9730" spc="-165" baseline="0">
                <a:solidFill>
                  <a:srgbClr val="FFFFFF"/>
                </a:solidFill>
              </a:defRPr>
            </a:lvl1pPr>
          </a:lstStyle>
          <a:p>
            <a:r>
              <a:rPr lang="en-US" dirty="0"/>
              <a:t>Click to edit Master title style</a:t>
            </a:r>
          </a:p>
        </p:txBody>
      </p:sp>
      <p:sp>
        <p:nvSpPr>
          <p:cNvPr id="3" name="Subtitle 2"/>
          <p:cNvSpPr>
            <a:spLocks noGrp="1"/>
          </p:cNvSpPr>
          <p:nvPr userDrawn="1">
            <p:ph type="subTitle" idx="1"/>
          </p:nvPr>
        </p:nvSpPr>
        <p:spPr>
          <a:xfrm>
            <a:off x="1047871" y="7701582"/>
            <a:ext cx="12829565" cy="1507913"/>
          </a:xfrm>
        </p:spPr>
        <p:txBody>
          <a:bodyPr lIns="0" tIns="0" rIns="0" bIns="0" anchor="t">
            <a:normAutofit/>
          </a:bodyPr>
          <a:lstStyle>
            <a:lvl1pPr marL="0" indent="0" algn="l">
              <a:buNone/>
              <a:defRPr sz="3628" cap="none" spc="0" baseline="0">
                <a:solidFill>
                  <a:schemeClr val="bg1"/>
                </a:solidFill>
                <a:latin typeface="+mj-lt"/>
              </a:defRPr>
            </a:lvl1pPr>
            <a:lvl2pPr marL="753969" indent="0" algn="ctr">
              <a:buNone/>
              <a:defRPr sz="3628"/>
            </a:lvl2pPr>
            <a:lvl3pPr marL="1507937" indent="0" algn="ctr">
              <a:buNone/>
              <a:defRPr sz="3628"/>
            </a:lvl3pPr>
            <a:lvl4pPr marL="2261906" indent="0" algn="ctr">
              <a:buNone/>
              <a:defRPr sz="3298"/>
            </a:lvl4pPr>
            <a:lvl5pPr marL="3015874" indent="0" algn="ctr">
              <a:buNone/>
              <a:defRPr sz="3298"/>
            </a:lvl5pPr>
            <a:lvl6pPr marL="3769843" indent="0" algn="ctr">
              <a:buNone/>
              <a:defRPr sz="3298"/>
            </a:lvl6pPr>
            <a:lvl7pPr marL="4523811" indent="0" algn="ctr">
              <a:buNone/>
              <a:defRPr sz="3298"/>
            </a:lvl7pPr>
            <a:lvl8pPr marL="5277780" indent="0" algn="ctr">
              <a:buNone/>
              <a:defRPr sz="3298"/>
            </a:lvl8pPr>
            <a:lvl9pPr marL="6031748" indent="0" algn="ctr">
              <a:buNone/>
              <a:defRPr sz="3298"/>
            </a:lvl9pPr>
          </a:lstStyle>
          <a:p>
            <a:r>
              <a:rPr lang="en-US" dirty="0"/>
              <a:t>Click to edit Master subtitle style</a:t>
            </a:r>
          </a:p>
        </p:txBody>
      </p:sp>
      <p:sp>
        <p:nvSpPr>
          <p:cNvPr id="4" name="Date Placeholder 3"/>
          <p:cNvSpPr>
            <a:spLocks noGrp="1"/>
          </p:cNvSpPr>
          <p:nvPr userDrawn="1">
            <p:ph type="dt" sz="half" idx="10"/>
          </p:nvPr>
        </p:nvSpPr>
        <p:spPr>
          <a:xfrm>
            <a:off x="1086441" y="10482093"/>
            <a:ext cx="4523780" cy="602118"/>
          </a:xfrm>
        </p:spPr>
        <p:txBody>
          <a:bodyPr/>
          <a:lstStyle/>
          <a:p>
            <a:fld id="{9EC93B09-54BC-427A-8E56-16E55393F5E5}" type="datetime1">
              <a:rPr lang="en-US" smtClean="0"/>
              <a:t>3/14/2022</a:t>
            </a:fld>
            <a:endParaRPr lang="en-US" dirty="0"/>
          </a:p>
        </p:txBody>
      </p:sp>
      <p:sp>
        <p:nvSpPr>
          <p:cNvPr id="5" name="Footer Placeholder 4"/>
          <p:cNvSpPr>
            <a:spLocks noGrp="1"/>
          </p:cNvSpPr>
          <p:nvPr userDrawn="1">
            <p:ph type="ftr" sz="quarter" idx="11"/>
          </p:nvPr>
        </p:nvSpPr>
        <p:spPr/>
        <p:txBody>
          <a:bodyPr/>
          <a:lstStyle>
            <a:lvl1pPr>
              <a:defRPr>
                <a:solidFill>
                  <a:schemeClr val="bg1"/>
                </a:solidFill>
              </a:defRPr>
            </a:lvl1pPr>
          </a:lstStyle>
          <a:p>
            <a:r>
              <a:rPr lang="en-GB" dirty="0"/>
              <a:t>Copyright © CIPFA 2022 protected under UK and international law</a:t>
            </a:r>
            <a:endParaRPr lang="en-US" dirty="0"/>
          </a:p>
        </p:txBody>
      </p:sp>
      <p:sp>
        <p:nvSpPr>
          <p:cNvPr id="17" name="object 12">
            <a:extLst>
              <a:ext uri="{FF2B5EF4-FFF2-40B4-BE49-F238E27FC236}">
                <a16:creationId xmlns:a16="http://schemas.microsoft.com/office/drawing/2014/main" id="{D2865E8E-653A-41DC-B818-BEFAC5539999}"/>
              </a:ext>
            </a:extLst>
          </p:cNvPr>
          <p:cNvSpPr txBox="1"/>
          <p:nvPr userDrawn="1"/>
        </p:nvSpPr>
        <p:spPr>
          <a:xfrm>
            <a:off x="1047871" y="9699087"/>
            <a:ext cx="3505695" cy="571342"/>
          </a:xfrm>
          <a:prstGeom prst="rect">
            <a:avLst/>
          </a:prstGeom>
        </p:spPr>
        <p:txBody>
          <a:bodyPr vert="horz" wrap="square" lIns="0" tIns="12858" rIns="0" bIns="0" rtlCol="0">
            <a:spAutoFit/>
          </a:bodyPr>
          <a:lstStyle/>
          <a:p>
            <a:pPr marL="9525" marR="3809">
              <a:spcBef>
                <a:spcPts val="101"/>
              </a:spcBef>
            </a:pPr>
            <a:r>
              <a:rPr sz="1814" b="1" spc="-3" dirty="0">
                <a:solidFill>
                  <a:srgbClr val="FFFFFF"/>
                </a:solidFill>
                <a:latin typeface="Arial"/>
                <a:cs typeface="Arial"/>
              </a:rPr>
              <a:t>The </a:t>
            </a:r>
            <a:r>
              <a:rPr sz="1814" b="1" spc="-8" dirty="0">
                <a:solidFill>
                  <a:srgbClr val="FFFFFF"/>
                </a:solidFill>
                <a:latin typeface="Arial"/>
                <a:cs typeface="Arial"/>
              </a:rPr>
              <a:t>Chartered </a:t>
            </a:r>
            <a:r>
              <a:rPr sz="1814" b="1" spc="-12" dirty="0">
                <a:solidFill>
                  <a:srgbClr val="FFFFFF"/>
                </a:solidFill>
                <a:latin typeface="Arial"/>
                <a:cs typeface="Arial"/>
              </a:rPr>
              <a:t>Institute </a:t>
            </a:r>
            <a:r>
              <a:rPr sz="1814" b="1" spc="-3" dirty="0">
                <a:solidFill>
                  <a:srgbClr val="FFFFFF"/>
                </a:solidFill>
                <a:latin typeface="Arial"/>
                <a:cs typeface="Arial"/>
              </a:rPr>
              <a:t>of  </a:t>
            </a:r>
            <a:r>
              <a:rPr sz="1814" b="1" spc="-15" dirty="0">
                <a:solidFill>
                  <a:srgbClr val="FFFFFF"/>
                </a:solidFill>
                <a:latin typeface="Arial"/>
                <a:cs typeface="Arial"/>
              </a:rPr>
              <a:t>Public Finance </a:t>
            </a:r>
            <a:r>
              <a:rPr sz="1814" b="1" spc="15" dirty="0">
                <a:solidFill>
                  <a:srgbClr val="FFFFFF"/>
                </a:solidFill>
                <a:latin typeface="Arial"/>
                <a:cs typeface="Arial"/>
              </a:rPr>
              <a:t>&amp;</a:t>
            </a:r>
            <a:r>
              <a:rPr sz="1814" b="1" spc="-109" dirty="0">
                <a:solidFill>
                  <a:srgbClr val="FFFFFF"/>
                </a:solidFill>
                <a:latin typeface="Arial"/>
                <a:cs typeface="Arial"/>
              </a:rPr>
              <a:t> </a:t>
            </a:r>
            <a:r>
              <a:rPr sz="1814" b="1" spc="-12" dirty="0">
                <a:solidFill>
                  <a:srgbClr val="FFFFFF"/>
                </a:solidFill>
                <a:latin typeface="Arial"/>
                <a:cs typeface="Arial"/>
              </a:rPr>
              <a:t>Accountancy</a:t>
            </a:r>
            <a:endParaRPr sz="1814" dirty="0">
              <a:latin typeface="Arial"/>
              <a:cs typeface="Arial"/>
            </a:endParaRPr>
          </a:p>
        </p:txBody>
      </p:sp>
      <p:sp>
        <p:nvSpPr>
          <p:cNvPr id="6" name="Slide Number Placeholder 5"/>
          <p:cNvSpPr>
            <a:spLocks noGrp="1"/>
          </p:cNvSpPr>
          <p:nvPr userDrawn="1">
            <p:ph type="sldNum" sz="quarter" idx="12"/>
          </p:nvPr>
        </p:nvSpPr>
        <p:spPr>
          <a:xfrm>
            <a:off x="17346155" y="10482093"/>
            <a:ext cx="2524634" cy="602118"/>
          </a:xfr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370796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image" Target="../media/image2.sv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1.png"/><Relationship Id="rId5" Type="http://schemas.openxmlformats.org/officeDocument/2006/relationships/slideLayout" Target="../slideLayouts/slideLayout13.xml"/><Relationship Id="rId10" Type="http://schemas.openxmlformats.org/officeDocument/2006/relationships/theme" Target="../theme/theme2.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2.sv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image" Target="../media/image1.png"/><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theme" Target="../theme/theme3.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2377152" y="1047088"/>
            <a:ext cx="254020" cy="596900"/>
          </a:xfrm>
          <a:custGeom>
            <a:avLst/>
            <a:gdLst/>
            <a:ahLst/>
            <a:cxnLst/>
            <a:rect l="l" t="t" r="r" b="b"/>
            <a:pathLst>
              <a:path w="254000" h="596900">
                <a:moveTo>
                  <a:pt x="23255" y="0"/>
                </a:moveTo>
                <a:lnTo>
                  <a:pt x="0" y="0"/>
                </a:lnTo>
                <a:lnTo>
                  <a:pt x="230506" y="596620"/>
                </a:lnTo>
                <a:lnTo>
                  <a:pt x="253782" y="596620"/>
                </a:lnTo>
                <a:lnTo>
                  <a:pt x="23255" y="0"/>
                </a:lnTo>
                <a:close/>
              </a:path>
            </a:pathLst>
          </a:custGeom>
          <a:solidFill>
            <a:srgbClr val="C7C4C3"/>
          </a:solidFill>
        </p:spPr>
        <p:txBody>
          <a:bodyPr wrap="square" lIns="0" tIns="0" rIns="0" bIns="0" rtlCol="0"/>
          <a:lstStyle/>
          <a:p>
            <a:endParaRPr sz="1800"/>
          </a:p>
        </p:txBody>
      </p:sp>
      <p:sp>
        <p:nvSpPr>
          <p:cNvPr id="17" name="bg object 17"/>
          <p:cNvSpPr/>
          <p:nvPr/>
        </p:nvSpPr>
        <p:spPr>
          <a:xfrm>
            <a:off x="1472543" y="1053780"/>
            <a:ext cx="73031" cy="376555"/>
          </a:xfrm>
          <a:custGeom>
            <a:avLst/>
            <a:gdLst/>
            <a:ahLst/>
            <a:cxnLst/>
            <a:rect l="l" t="t" r="r" b="b"/>
            <a:pathLst>
              <a:path w="73025" h="376555">
                <a:moveTo>
                  <a:pt x="72458" y="0"/>
                </a:moveTo>
                <a:lnTo>
                  <a:pt x="0" y="0"/>
                </a:lnTo>
                <a:lnTo>
                  <a:pt x="0" y="376229"/>
                </a:lnTo>
                <a:lnTo>
                  <a:pt x="72458" y="376229"/>
                </a:lnTo>
                <a:lnTo>
                  <a:pt x="72458" y="0"/>
                </a:lnTo>
                <a:close/>
              </a:path>
            </a:pathLst>
          </a:custGeom>
          <a:solidFill>
            <a:srgbClr val="C7C4C3"/>
          </a:solidFill>
        </p:spPr>
        <p:txBody>
          <a:bodyPr wrap="square" lIns="0" tIns="0" rIns="0" bIns="0" rtlCol="0"/>
          <a:lstStyle/>
          <a:p>
            <a:endParaRPr sz="1800"/>
          </a:p>
        </p:txBody>
      </p:sp>
      <p:sp>
        <p:nvSpPr>
          <p:cNvPr id="18" name="bg object 18"/>
          <p:cNvSpPr/>
          <p:nvPr/>
        </p:nvSpPr>
        <p:spPr>
          <a:xfrm>
            <a:off x="1594999" y="1053770"/>
            <a:ext cx="257195" cy="376555"/>
          </a:xfrm>
          <a:custGeom>
            <a:avLst/>
            <a:gdLst/>
            <a:ahLst/>
            <a:cxnLst/>
            <a:rect l="l" t="t" r="r" b="b"/>
            <a:pathLst>
              <a:path w="257175" h="376555">
                <a:moveTo>
                  <a:pt x="116540" y="0"/>
                </a:moveTo>
                <a:lnTo>
                  <a:pt x="0" y="0"/>
                </a:lnTo>
                <a:lnTo>
                  <a:pt x="0" y="376229"/>
                </a:lnTo>
                <a:lnTo>
                  <a:pt x="70668" y="376229"/>
                </a:lnTo>
                <a:lnTo>
                  <a:pt x="70668" y="233804"/>
                </a:lnTo>
                <a:lnTo>
                  <a:pt x="116540" y="233804"/>
                </a:lnTo>
                <a:lnTo>
                  <a:pt x="177612" y="225384"/>
                </a:lnTo>
                <a:lnTo>
                  <a:pt x="221815" y="201313"/>
                </a:lnTo>
                <a:lnTo>
                  <a:pt x="244917" y="170246"/>
                </a:lnTo>
                <a:lnTo>
                  <a:pt x="70668" y="170246"/>
                </a:lnTo>
                <a:lnTo>
                  <a:pt x="70668" y="63516"/>
                </a:lnTo>
                <a:lnTo>
                  <a:pt x="244878" y="63516"/>
                </a:lnTo>
                <a:lnTo>
                  <a:pt x="237376" y="49775"/>
                </a:lnTo>
                <a:lnTo>
                  <a:pt x="221815" y="32512"/>
                </a:lnTo>
                <a:lnTo>
                  <a:pt x="201852" y="18606"/>
                </a:lnTo>
                <a:lnTo>
                  <a:pt x="177612" y="8410"/>
                </a:lnTo>
                <a:lnTo>
                  <a:pt x="149154" y="2138"/>
                </a:lnTo>
                <a:lnTo>
                  <a:pt x="116540" y="0"/>
                </a:lnTo>
                <a:close/>
              </a:path>
              <a:path w="257175" h="376555">
                <a:moveTo>
                  <a:pt x="244878" y="63516"/>
                </a:moveTo>
                <a:lnTo>
                  <a:pt x="70668" y="63516"/>
                </a:lnTo>
                <a:lnTo>
                  <a:pt x="116540" y="63631"/>
                </a:lnTo>
                <a:lnTo>
                  <a:pt x="136550" y="65033"/>
                </a:lnTo>
                <a:lnTo>
                  <a:pt x="172999" y="81557"/>
                </a:lnTo>
                <a:lnTo>
                  <a:pt x="186297" y="116896"/>
                </a:lnTo>
                <a:lnTo>
                  <a:pt x="185605" y="126125"/>
                </a:lnTo>
                <a:lnTo>
                  <a:pt x="164228" y="159295"/>
                </a:lnTo>
                <a:lnTo>
                  <a:pt x="116540" y="170246"/>
                </a:lnTo>
                <a:lnTo>
                  <a:pt x="244917" y="170246"/>
                </a:lnTo>
                <a:lnTo>
                  <a:pt x="248358" y="163938"/>
                </a:lnTo>
                <a:lnTo>
                  <a:pt x="254857" y="141394"/>
                </a:lnTo>
                <a:lnTo>
                  <a:pt x="256965" y="116896"/>
                </a:lnTo>
                <a:lnTo>
                  <a:pt x="254857" y="92412"/>
                </a:lnTo>
                <a:lnTo>
                  <a:pt x="248358" y="69890"/>
                </a:lnTo>
                <a:lnTo>
                  <a:pt x="244878" y="63516"/>
                </a:lnTo>
                <a:close/>
              </a:path>
            </a:pathLst>
          </a:custGeom>
          <a:solidFill>
            <a:srgbClr val="C7C4C3"/>
          </a:solidFill>
        </p:spPr>
        <p:txBody>
          <a:bodyPr wrap="square" lIns="0" tIns="0" rIns="0" bIns="0" rtlCol="0"/>
          <a:lstStyle/>
          <a:p>
            <a:endParaRPr sz="1800"/>
          </a:p>
        </p:txBody>
      </p:sp>
      <p:sp>
        <p:nvSpPr>
          <p:cNvPr id="19" name="bg object 19"/>
          <p:cNvSpPr/>
          <p:nvPr/>
        </p:nvSpPr>
        <p:spPr>
          <a:xfrm>
            <a:off x="1874821" y="1053789"/>
            <a:ext cx="518836" cy="376555"/>
          </a:xfrm>
          <a:custGeom>
            <a:avLst/>
            <a:gdLst/>
            <a:ahLst/>
            <a:cxnLst/>
            <a:rect l="l" t="t" r="r" b="b"/>
            <a:pathLst>
              <a:path w="518794" h="376555">
                <a:moveTo>
                  <a:pt x="260769" y="0"/>
                </a:moveTo>
                <a:lnTo>
                  <a:pt x="0" y="0"/>
                </a:lnTo>
                <a:lnTo>
                  <a:pt x="0" y="376224"/>
                </a:lnTo>
                <a:lnTo>
                  <a:pt x="70700" y="376224"/>
                </a:lnTo>
                <a:lnTo>
                  <a:pt x="70700" y="220141"/>
                </a:lnTo>
                <a:lnTo>
                  <a:pt x="175501" y="220141"/>
                </a:lnTo>
                <a:lnTo>
                  <a:pt x="200621" y="156629"/>
                </a:lnTo>
                <a:lnTo>
                  <a:pt x="70700" y="156629"/>
                </a:lnTo>
                <a:lnTo>
                  <a:pt x="70700" y="63627"/>
                </a:lnTo>
                <a:lnTo>
                  <a:pt x="235635" y="63627"/>
                </a:lnTo>
                <a:lnTo>
                  <a:pt x="260769" y="0"/>
                </a:lnTo>
                <a:close/>
              </a:path>
              <a:path w="518794" h="376555">
                <a:moveTo>
                  <a:pt x="518299" y="376224"/>
                </a:moveTo>
                <a:lnTo>
                  <a:pt x="481507" y="283095"/>
                </a:lnTo>
                <a:lnTo>
                  <a:pt x="456565" y="219964"/>
                </a:lnTo>
                <a:lnTo>
                  <a:pt x="408851" y="99199"/>
                </a:lnTo>
                <a:lnTo>
                  <a:pt x="384695" y="38074"/>
                </a:lnTo>
                <a:lnTo>
                  <a:pt x="384695" y="219964"/>
                </a:lnTo>
                <a:lnTo>
                  <a:pt x="294322" y="219964"/>
                </a:lnTo>
                <a:lnTo>
                  <a:pt x="339610" y="99199"/>
                </a:lnTo>
                <a:lnTo>
                  <a:pt x="384695" y="219964"/>
                </a:lnTo>
                <a:lnTo>
                  <a:pt x="384695" y="38074"/>
                </a:lnTo>
                <a:lnTo>
                  <a:pt x="369684" y="76"/>
                </a:lnTo>
                <a:lnTo>
                  <a:pt x="309473" y="76"/>
                </a:lnTo>
                <a:lnTo>
                  <a:pt x="160769" y="376224"/>
                </a:lnTo>
                <a:lnTo>
                  <a:pt x="235699" y="376224"/>
                </a:lnTo>
                <a:lnTo>
                  <a:pt x="270624" y="283095"/>
                </a:lnTo>
                <a:lnTo>
                  <a:pt x="408228" y="283095"/>
                </a:lnTo>
                <a:lnTo>
                  <a:pt x="442925" y="376224"/>
                </a:lnTo>
                <a:lnTo>
                  <a:pt x="518299" y="376224"/>
                </a:lnTo>
                <a:close/>
              </a:path>
            </a:pathLst>
          </a:custGeom>
          <a:solidFill>
            <a:srgbClr val="C7C4C3"/>
          </a:solidFill>
        </p:spPr>
        <p:txBody>
          <a:bodyPr wrap="square" lIns="0" tIns="0" rIns="0" bIns="0" rtlCol="0"/>
          <a:lstStyle/>
          <a:p>
            <a:endParaRPr sz="1800"/>
          </a:p>
        </p:txBody>
      </p:sp>
      <p:sp>
        <p:nvSpPr>
          <p:cNvPr id="20" name="bg object 20"/>
          <p:cNvSpPr/>
          <p:nvPr/>
        </p:nvSpPr>
        <p:spPr>
          <a:xfrm>
            <a:off x="1057978" y="1047885"/>
            <a:ext cx="382935" cy="389255"/>
          </a:xfrm>
          <a:custGeom>
            <a:avLst/>
            <a:gdLst/>
            <a:ahLst/>
            <a:cxnLst/>
            <a:rect l="l" t="t" r="r" b="b"/>
            <a:pathLst>
              <a:path w="382905" h="389255">
                <a:moveTo>
                  <a:pt x="203229" y="0"/>
                </a:moveTo>
                <a:lnTo>
                  <a:pt x="156628" y="5135"/>
                </a:lnTo>
                <a:lnTo>
                  <a:pt x="113851" y="19765"/>
                </a:lnTo>
                <a:lnTo>
                  <a:pt x="76116" y="42721"/>
                </a:lnTo>
                <a:lnTo>
                  <a:pt x="44644" y="72837"/>
                </a:lnTo>
                <a:lnTo>
                  <a:pt x="20655" y="108944"/>
                </a:lnTo>
                <a:lnTo>
                  <a:pt x="5367" y="149876"/>
                </a:lnTo>
                <a:lnTo>
                  <a:pt x="0" y="194465"/>
                </a:lnTo>
                <a:lnTo>
                  <a:pt x="5367" y="239063"/>
                </a:lnTo>
                <a:lnTo>
                  <a:pt x="20655" y="280005"/>
                </a:lnTo>
                <a:lnTo>
                  <a:pt x="44644" y="316122"/>
                </a:lnTo>
                <a:lnTo>
                  <a:pt x="76116" y="346246"/>
                </a:lnTo>
                <a:lnTo>
                  <a:pt x="113851" y="369210"/>
                </a:lnTo>
                <a:lnTo>
                  <a:pt x="156628" y="383845"/>
                </a:lnTo>
                <a:lnTo>
                  <a:pt x="203229" y="388982"/>
                </a:lnTo>
                <a:lnTo>
                  <a:pt x="257628" y="381924"/>
                </a:lnTo>
                <a:lnTo>
                  <a:pt x="306451" y="362016"/>
                </a:lnTo>
                <a:lnTo>
                  <a:pt x="347719" y="331163"/>
                </a:lnTo>
                <a:lnTo>
                  <a:pt x="379454" y="291268"/>
                </a:lnTo>
                <a:lnTo>
                  <a:pt x="314869" y="255154"/>
                </a:lnTo>
                <a:lnTo>
                  <a:pt x="294836" y="280564"/>
                </a:lnTo>
                <a:lnTo>
                  <a:pt x="268713" y="300235"/>
                </a:lnTo>
                <a:lnTo>
                  <a:pt x="237758" y="312938"/>
                </a:lnTo>
                <a:lnTo>
                  <a:pt x="203229" y="317445"/>
                </a:lnTo>
                <a:lnTo>
                  <a:pt x="153201" y="307783"/>
                </a:lnTo>
                <a:lnTo>
                  <a:pt x="112357" y="281431"/>
                </a:lnTo>
                <a:lnTo>
                  <a:pt x="84825" y="242341"/>
                </a:lnTo>
                <a:lnTo>
                  <a:pt x="74730" y="194465"/>
                </a:lnTo>
                <a:lnTo>
                  <a:pt x="84825" y="146604"/>
                </a:lnTo>
                <a:lnTo>
                  <a:pt x="112357" y="107516"/>
                </a:lnTo>
                <a:lnTo>
                  <a:pt x="153201" y="81160"/>
                </a:lnTo>
                <a:lnTo>
                  <a:pt x="203229" y="71495"/>
                </a:lnTo>
                <a:lnTo>
                  <a:pt x="238506" y="76194"/>
                </a:lnTo>
                <a:lnTo>
                  <a:pt x="270027" y="89421"/>
                </a:lnTo>
                <a:lnTo>
                  <a:pt x="296441" y="109873"/>
                </a:lnTo>
                <a:lnTo>
                  <a:pt x="316398" y="136247"/>
                </a:lnTo>
                <a:lnTo>
                  <a:pt x="382637" y="103138"/>
                </a:lnTo>
                <a:lnTo>
                  <a:pt x="351115" y="61136"/>
                </a:lnTo>
                <a:lnTo>
                  <a:pt x="309260" y="28559"/>
                </a:lnTo>
                <a:lnTo>
                  <a:pt x="259241" y="7486"/>
                </a:lnTo>
                <a:lnTo>
                  <a:pt x="203229" y="0"/>
                </a:lnTo>
                <a:close/>
              </a:path>
            </a:pathLst>
          </a:custGeom>
          <a:solidFill>
            <a:srgbClr val="C7C4C3"/>
          </a:solidFill>
        </p:spPr>
        <p:txBody>
          <a:bodyPr wrap="square" lIns="0" tIns="0" rIns="0" bIns="0" rtlCol="0"/>
          <a:lstStyle/>
          <a:p>
            <a:endParaRPr sz="1800"/>
          </a:p>
        </p:txBody>
      </p:sp>
      <p:sp>
        <p:nvSpPr>
          <p:cNvPr id="21" name="bg object 21"/>
          <p:cNvSpPr/>
          <p:nvPr/>
        </p:nvSpPr>
        <p:spPr>
          <a:xfrm>
            <a:off x="2713242" y="2043529"/>
            <a:ext cx="8526183" cy="9265285"/>
          </a:xfrm>
          <a:custGeom>
            <a:avLst/>
            <a:gdLst/>
            <a:ahLst/>
            <a:cxnLst/>
            <a:rect l="l" t="t" r="r" b="b"/>
            <a:pathLst>
              <a:path w="8525510" h="9265285">
                <a:moveTo>
                  <a:pt x="4949765" y="0"/>
                </a:moveTo>
                <a:lnTo>
                  <a:pt x="0" y="0"/>
                </a:lnTo>
                <a:lnTo>
                  <a:pt x="3575163" y="9265026"/>
                </a:lnTo>
                <a:lnTo>
                  <a:pt x="8525164" y="9265026"/>
                </a:lnTo>
                <a:lnTo>
                  <a:pt x="4949765" y="0"/>
                </a:lnTo>
                <a:close/>
              </a:path>
            </a:pathLst>
          </a:custGeom>
          <a:solidFill>
            <a:srgbClr val="EEF7F5"/>
          </a:solidFill>
        </p:spPr>
        <p:txBody>
          <a:bodyPr wrap="square" lIns="0" tIns="0" rIns="0" bIns="0" rtlCol="0"/>
          <a:lstStyle/>
          <a:p>
            <a:endParaRPr sz="1800"/>
          </a:p>
        </p:txBody>
      </p:sp>
      <p:sp>
        <p:nvSpPr>
          <p:cNvPr id="2" name="Holder 2"/>
          <p:cNvSpPr>
            <a:spLocks noGrp="1"/>
          </p:cNvSpPr>
          <p:nvPr>
            <p:ph type="title"/>
          </p:nvPr>
        </p:nvSpPr>
        <p:spPr>
          <a:xfrm>
            <a:off x="1036449" y="2421331"/>
            <a:ext cx="10238914" cy="930275"/>
          </a:xfrm>
          <a:prstGeom prst="rect">
            <a:avLst/>
          </a:prstGeom>
        </p:spPr>
        <p:txBody>
          <a:bodyPr wrap="square" lIns="0" tIns="0" rIns="0" bIns="0">
            <a:spAutoFit/>
          </a:bodyPr>
          <a:lstStyle>
            <a:lvl1pPr>
              <a:defRPr sz="5900" b="0" i="0">
                <a:solidFill>
                  <a:srgbClr val="5A4B9A"/>
                </a:solidFill>
                <a:latin typeface="Georgia"/>
                <a:cs typeface="Georgia"/>
              </a:defRPr>
            </a:lvl1pPr>
          </a:lstStyle>
          <a:p>
            <a:endParaRPr/>
          </a:p>
        </p:txBody>
      </p:sp>
      <p:sp>
        <p:nvSpPr>
          <p:cNvPr id="3" name="Holder 3"/>
          <p:cNvSpPr>
            <a:spLocks noGrp="1"/>
          </p:cNvSpPr>
          <p:nvPr>
            <p:ph type="body" idx="1"/>
          </p:nvPr>
        </p:nvSpPr>
        <p:spPr>
          <a:xfrm>
            <a:off x="1034470" y="4189188"/>
            <a:ext cx="18036747" cy="553998"/>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6835934" y="10517697"/>
            <a:ext cx="643382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05285" y="10517697"/>
            <a:ext cx="4624308" cy="276999"/>
          </a:xfrm>
          <a:prstGeom prst="rect">
            <a:avLst/>
          </a:prstGeom>
        </p:spPr>
        <p:txBody>
          <a:bodyPr wrap="square" lIns="0" tIns="0" rIns="0" bIns="0">
            <a:spAutoFit/>
          </a:bodyPr>
          <a:lstStyle>
            <a:lvl1pPr algn="l">
              <a:defRPr>
                <a:solidFill>
                  <a:schemeClr val="tx1">
                    <a:tint val="75000"/>
                  </a:schemeClr>
                </a:solidFill>
              </a:defRPr>
            </a:lvl1pPr>
          </a:lstStyle>
          <a:p>
            <a:fld id="{322E97BB-DF26-4812-9643-3E98A7D46D40}" type="datetime1">
              <a:rPr lang="en-US" smtClean="0"/>
              <a:t>3/14/2022</a:t>
            </a:fld>
            <a:endParaRPr lang="en-US"/>
          </a:p>
        </p:txBody>
      </p:sp>
      <p:sp>
        <p:nvSpPr>
          <p:cNvPr id="6" name="Holder 6"/>
          <p:cNvSpPr>
            <a:spLocks noGrp="1"/>
          </p:cNvSpPr>
          <p:nvPr>
            <p:ph type="sldNum" sz="quarter" idx="7"/>
          </p:nvPr>
        </p:nvSpPr>
        <p:spPr>
          <a:xfrm>
            <a:off x="18434844" y="10794696"/>
            <a:ext cx="1191193" cy="218008"/>
          </a:xfrm>
          <a:prstGeom prst="rect">
            <a:avLst/>
          </a:prstGeom>
        </p:spPr>
        <p:txBody>
          <a:bodyPr wrap="square" lIns="0" tIns="0" rIns="0" bIns="0">
            <a:spAutoFit/>
          </a:bodyPr>
          <a:lstStyle>
            <a:lvl1pPr algn="r">
              <a:defRPr sz="2800" b="0" i="0" baseline="-25000">
                <a:solidFill>
                  <a:srgbClr val="958B87"/>
                </a:solidFill>
                <a:latin typeface="Arial"/>
                <a:cs typeface="Arial"/>
              </a:defRPr>
            </a:lvl1pPr>
          </a:lstStyle>
          <a:p>
            <a:pPr marL="38100">
              <a:lnSpc>
                <a:spcPts val="1735"/>
              </a:lnSpc>
            </a:pPr>
            <a:fld id="{81D60167-4931-47E6-BA6A-407CBD079E47}" type="slidenum">
              <a:rPr lang="en-GB" spc="15" smtClean="0"/>
              <a:pPr marL="38100">
                <a:lnSpc>
                  <a:spcPts val="1735"/>
                </a:lnSpc>
              </a:pPr>
              <a:t>‹#›</a:t>
            </a:fld>
            <a:endParaRPr lang="en-GB" spc="15"/>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7" r:id="rId4"/>
    <p:sldLayoutId id="2147483664" r:id="rId5"/>
    <p:sldLayoutId id="2147483665" r:id="rId6"/>
    <p:sldLayoutId id="2147483666" r:id="rId7"/>
    <p:sldLayoutId id="2147483669" r:id="rId8"/>
  </p:sldLayoutIdLst>
  <p:hf sldNum="0" hdr="0" ftr="0" dt="0"/>
  <p:txStyles>
    <p:titleStyle>
      <a:lvl1pPr>
        <a:defRPr>
          <a:latin typeface="+mj-lt"/>
          <a:ea typeface="+mj-ea"/>
          <a:cs typeface="+mj-cs"/>
        </a:defRPr>
      </a:lvl1pPr>
    </p:titleStyle>
    <p:bodyStyle>
      <a:lvl1pPr marL="0">
        <a:defRPr sz="3600" baseline="0">
          <a:solidFill>
            <a:srgbClr val="312C62"/>
          </a:solidFill>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Graphic 11">
            <a:extLst>
              <a:ext uri="{FF2B5EF4-FFF2-40B4-BE49-F238E27FC236}">
                <a16:creationId xmlns:a16="http://schemas.microsoft.com/office/drawing/2014/main" id="{B5D2C421-AB7F-49ED-9CB6-3DF774F9C88A}"/>
              </a:ext>
            </a:extLst>
          </p:cNvPr>
          <p:cNvPicPr>
            <a:picLocks noChangeAspect="1"/>
          </p:cNvPicPr>
          <p:nvPr userDrawn="1"/>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46333" y="384956"/>
            <a:ext cx="1843021" cy="841814"/>
          </a:xfrm>
          <a:prstGeom prst="rect">
            <a:avLst/>
          </a:prstGeom>
        </p:spPr>
      </p:pic>
      <p:sp>
        <p:nvSpPr>
          <p:cNvPr id="13" name="bg object 21">
            <a:extLst>
              <a:ext uri="{FF2B5EF4-FFF2-40B4-BE49-F238E27FC236}">
                <a16:creationId xmlns:a16="http://schemas.microsoft.com/office/drawing/2014/main" id="{EC190276-4D5E-4D0E-89CE-0C29F78C27FB}"/>
              </a:ext>
            </a:extLst>
          </p:cNvPr>
          <p:cNvSpPr/>
          <p:nvPr userDrawn="1"/>
        </p:nvSpPr>
        <p:spPr>
          <a:xfrm>
            <a:off x="2728888" y="1503857"/>
            <a:ext cx="9023300" cy="9805493"/>
          </a:xfrm>
          <a:custGeom>
            <a:avLst/>
            <a:gdLst/>
            <a:ahLst/>
            <a:cxnLst/>
            <a:rect l="l" t="t" r="r" b="b"/>
            <a:pathLst>
              <a:path w="8525510" h="9265285">
                <a:moveTo>
                  <a:pt x="4949765" y="0"/>
                </a:moveTo>
                <a:lnTo>
                  <a:pt x="0" y="0"/>
                </a:lnTo>
                <a:lnTo>
                  <a:pt x="3575163" y="9265026"/>
                </a:lnTo>
                <a:lnTo>
                  <a:pt x="8525164" y="9265026"/>
                </a:lnTo>
                <a:lnTo>
                  <a:pt x="4949765" y="0"/>
                </a:lnTo>
                <a:close/>
              </a:path>
            </a:pathLst>
          </a:custGeom>
          <a:solidFill>
            <a:srgbClr val="EEF7F5"/>
          </a:solidFill>
        </p:spPr>
        <p:txBody>
          <a:bodyPr wrap="square" lIns="0" tIns="0" rIns="0" bIns="0" rtlCol="0"/>
          <a:lstStyle/>
          <a:p>
            <a:endParaRPr sz="1351"/>
          </a:p>
        </p:txBody>
      </p:sp>
      <p:sp>
        <p:nvSpPr>
          <p:cNvPr id="7" name="Rectangle 6"/>
          <p:cNvSpPr/>
          <p:nvPr userDrawn="1"/>
        </p:nvSpPr>
        <p:spPr>
          <a:xfrm>
            <a:off x="2" y="1251568"/>
            <a:ext cx="5678785" cy="87911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userDrawn="1">
            <p:ph type="title"/>
          </p:nvPr>
        </p:nvSpPr>
        <p:spPr>
          <a:xfrm>
            <a:off x="1086440" y="2385116"/>
            <a:ext cx="17932808" cy="1680286"/>
          </a:xfrm>
          <a:prstGeom prst="rect">
            <a:avLst/>
          </a:prstGeom>
        </p:spPr>
        <p:txBody>
          <a:bodyPr vert="horz" lIns="0" tIns="0" rIns="0" bIns="0" rtlCol="0" anchor="t" anchorCtr="0">
            <a:normAutofit/>
          </a:bodyPr>
          <a:lstStyle/>
          <a:p>
            <a:r>
              <a:rPr lang="en-US" dirty="0"/>
              <a:t>Click to edit Master title style</a:t>
            </a:r>
          </a:p>
        </p:txBody>
      </p:sp>
      <p:sp>
        <p:nvSpPr>
          <p:cNvPr id="3" name="Text Placeholder 2"/>
          <p:cNvSpPr>
            <a:spLocks noGrp="1"/>
          </p:cNvSpPr>
          <p:nvPr userDrawn="1">
            <p:ph type="body" idx="1"/>
          </p:nvPr>
        </p:nvSpPr>
        <p:spPr>
          <a:xfrm>
            <a:off x="1086439" y="4342488"/>
            <a:ext cx="17932806" cy="5914999"/>
          </a:xfrm>
          <a:prstGeom prst="rect">
            <a:avLst/>
          </a:prstGeom>
        </p:spPr>
        <p:txBody>
          <a:bodyPr vert="horz" lIns="0" tIns="0" rIns="0" bIns="0" rtlCol="0" anchor="t" anchorCtr="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userDrawn="1">
            <p:ph type="dt" sz="half" idx="2"/>
          </p:nvPr>
        </p:nvSpPr>
        <p:spPr>
          <a:xfrm>
            <a:off x="1086441" y="10482093"/>
            <a:ext cx="4523780" cy="602118"/>
          </a:xfrm>
          <a:prstGeom prst="rect">
            <a:avLst/>
          </a:prstGeom>
        </p:spPr>
        <p:txBody>
          <a:bodyPr vert="horz" lIns="91440" tIns="45720" rIns="91440" bIns="45720" rtlCol="0" anchor="ctr"/>
          <a:lstStyle>
            <a:lvl1pPr algn="l">
              <a:defRPr sz="1814">
                <a:solidFill>
                  <a:schemeClr val="tx1">
                    <a:lumMod val="50000"/>
                    <a:lumOff val="50000"/>
                  </a:schemeClr>
                </a:solidFill>
              </a:defRPr>
            </a:lvl1pPr>
          </a:lstStyle>
          <a:p>
            <a:fld id="{CFFF64AF-3D81-47ED-9D31-599498D77006}" type="datetime1">
              <a:rPr lang="en-US" smtClean="0"/>
              <a:t>3/14/2022</a:t>
            </a:fld>
            <a:endParaRPr lang="en-US" dirty="0"/>
          </a:p>
        </p:txBody>
      </p:sp>
      <p:sp>
        <p:nvSpPr>
          <p:cNvPr id="5" name="Footer Placeholder 4"/>
          <p:cNvSpPr>
            <a:spLocks noGrp="1"/>
          </p:cNvSpPr>
          <p:nvPr userDrawn="1">
            <p:ph type="ftr" sz="quarter" idx="3"/>
          </p:nvPr>
        </p:nvSpPr>
        <p:spPr>
          <a:xfrm>
            <a:off x="6380767" y="10482093"/>
            <a:ext cx="9748615" cy="602118"/>
          </a:xfrm>
          <a:prstGeom prst="rect">
            <a:avLst/>
          </a:prstGeom>
        </p:spPr>
        <p:txBody>
          <a:bodyPr vert="horz" lIns="91440" tIns="45720" rIns="91440" bIns="45720" rtlCol="0" anchor="ctr"/>
          <a:lstStyle>
            <a:lvl1pPr algn="l">
              <a:defRPr sz="1814">
                <a:solidFill>
                  <a:schemeClr val="tx1">
                    <a:lumMod val="50000"/>
                    <a:lumOff val="50000"/>
                  </a:schemeClr>
                </a:solidFill>
              </a:defRPr>
            </a:lvl1pPr>
          </a:lstStyle>
          <a:p>
            <a:r>
              <a:rPr lang="en-GB" dirty="0"/>
              <a:t>Copyright © CIPFA 2022 protected under UK and international law</a:t>
            </a:r>
            <a:endParaRPr lang="en-US" dirty="0"/>
          </a:p>
        </p:txBody>
      </p:sp>
      <p:sp>
        <p:nvSpPr>
          <p:cNvPr id="6" name="Slide Number Placeholder 5"/>
          <p:cNvSpPr>
            <a:spLocks noGrp="1"/>
          </p:cNvSpPr>
          <p:nvPr userDrawn="1">
            <p:ph type="sldNum" sz="quarter" idx="4"/>
          </p:nvPr>
        </p:nvSpPr>
        <p:spPr>
          <a:xfrm>
            <a:off x="17235046" y="10482093"/>
            <a:ext cx="2524634" cy="602118"/>
          </a:xfrm>
          <a:prstGeom prst="rect">
            <a:avLst/>
          </a:prstGeom>
        </p:spPr>
        <p:txBody>
          <a:bodyPr vert="horz" lIns="91440" tIns="45720" rIns="91440" bIns="45720" rtlCol="0" anchor="ctr"/>
          <a:lstStyle>
            <a:lvl1pPr algn="r">
              <a:defRPr sz="1979" b="1">
                <a:solidFill>
                  <a:schemeClr val="accent1"/>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2681256430"/>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hf hdr="0" dt="0"/>
  <p:txStyles>
    <p:titleStyle>
      <a:lvl1pPr algn="l" defTabSz="1507937" rtl="0" eaLnBrk="1" latinLnBrk="0" hangingPunct="1">
        <a:lnSpc>
          <a:spcPct val="90000"/>
        </a:lnSpc>
        <a:spcBef>
          <a:spcPct val="0"/>
        </a:spcBef>
        <a:buNone/>
        <a:defRPr sz="5937" kern="1200" spc="-99" baseline="0">
          <a:solidFill>
            <a:schemeClr val="accent1"/>
          </a:solidFill>
          <a:latin typeface="+mj-lt"/>
          <a:ea typeface="+mj-ea"/>
          <a:cs typeface="+mj-cs"/>
        </a:defRPr>
      </a:lvl1pPr>
    </p:titleStyle>
    <p:bodyStyle>
      <a:lvl1pPr marL="301587" indent="-301587" algn="l" defTabSz="1507937" rtl="0" eaLnBrk="1" latinLnBrk="0" hangingPunct="1">
        <a:lnSpc>
          <a:spcPct val="114000"/>
        </a:lnSpc>
        <a:spcBef>
          <a:spcPts val="0"/>
        </a:spcBef>
        <a:buClr>
          <a:schemeClr val="tx2"/>
        </a:buClr>
        <a:buFont typeface="Wingdings 2" pitchFamily="18" charset="2"/>
        <a:buChar char=""/>
        <a:defRPr sz="3628" kern="1200">
          <a:solidFill>
            <a:schemeClr val="tx2"/>
          </a:solidFill>
          <a:latin typeface="+mn-lt"/>
          <a:ea typeface="+mn-ea"/>
          <a:cs typeface="+mn-cs"/>
        </a:defRPr>
      </a:lvl1pPr>
      <a:lvl2pPr marL="1130953" indent="-301587" algn="l" defTabSz="1507937" rtl="0" eaLnBrk="1" latinLnBrk="0" hangingPunct="1">
        <a:lnSpc>
          <a:spcPct val="114000"/>
        </a:lnSpc>
        <a:spcBef>
          <a:spcPts val="412"/>
        </a:spcBef>
        <a:spcAft>
          <a:spcPts val="412"/>
        </a:spcAft>
        <a:buClr>
          <a:schemeClr val="tx2"/>
        </a:buClr>
        <a:buFont typeface="Wingdings 2" pitchFamily="18" charset="2"/>
        <a:buChar char=""/>
        <a:defRPr sz="3628" kern="1200">
          <a:solidFill>
            <a:schemeClr val="tx2"/>
          </a:solidFill>
          <a:latin typeface="+mn-lt"/>
          <a:ea typeface="+mn-ea"/>
          <a:cs typeface="+mn-cs"/>
        </a:defRPr>
      </a:lvl2pPr>
      <a:lvl3pPr marL="1884921" indent="-301587" algn="l" defTabSz="1507937" rtl="0" eaLnBrk="1" latinLnBrk="0" hangingPunct="1">
        <a:lnSpc>
          <a:spcPct val="114000"/>
        </a:lnSpc>
        <a:spcBef>
          <a:spcPts val="412"/>
        </a:spcBef>
        <a:spcAft>
          <a:spcPts val="412"/>
        </a:spcAft>
        <a:buClr>
          <a:schemeClr val="tx2"/>
        </a:buClr>
        <a:buFont typeface="Wingdings 2" pitchFamily="18" charset="2"/>
        <a:buChar char=""/>
        <a:defRPr sz="3298" kern="1200">
          <a:solidFill>
            <a:schemeClr val="tx2"/>
          </a:solidFill>
          <a:latin typeface="+mn-lt"/>
          <a:ea typeface="+mn-ea"/>
          <a:cs typeface="+mn-cs"/>
        </a:defRPr>
      </a:lvl3pPr>
      <a:lvl4pPr marL="2638890" indent="-301587" algn="l" defTabSz="1507937" rtl="0" eaLnBrk="1" latinLnBrk="0" hangingPunct="1">
        <a:lnSpc>
          <a:spcPct val="114000"/>
        </a:lnSpc>
        <a:spcBef>
          <a:spcPts val="412"/>
        </a:spcBef>
        <a:spcAft>
          <a:spcPts val="412"/>
        </a:spcAft>
        <a:buClr>
          <a:schemeClr val="tx2"/>
        </a:buClr>
        <a:buFont typeface="Wingdings 2" pitchFamily="18" charset="2"/>
        <a:buChar char=""/>
        <a:defRPr sz="3298" kern="1200">
          <a:solidFill>
            <a:schemeClr val="tx2"/>
          </a:solidFill>
          <a:latin typeface="+mn-lt"/>
          <a:ea typeface="+mn-ea"/>
          <a:cs typeface="+mn-cs"/>
        </a:defRPr>
      </a:lvl4pPr>
      <a:lvl5pPr marL="3392858" indent="-301587" algn="l" defTabSz="1507937" rtl="0" eaLnBrk="1" latinLnBrk="0" hangingPunct="1">
        <a:lnSpc>
          <a:spcPct val="114000"/>
        </a:lnSpc>
        <a:spcBef>
          <a:spcPts val="412"/>
        </a:spcBef>
        <a:spcAft>
          <a:spcPts val="412"/>
        </a:spcAft>
        <a:buClr>
          <a:schemeClr val="tx2"/>
        </a:buClr>
        <a:buFont typeface="Wingdings 2" pitchFamily="18" charset="2"/>
        <a:buChar char=""/>
        <a:defRPr sz="3298" kern="1200">
          <a:solidFill>
            <a:schemeClr val="tx2"/>
          </a:solidFill>
          <a:latin typeface="+mn-lt"/>
          <a:ea typeface="+mn-ea"/>
          <a:cs typeface="+mn-cs"/>
        </a:defRPr>
      </a:lvl5pPr>
      <a:lvl6pPr marL="4146827" indent="-376984" algn="l" defTabSz="1507937" rtl="0" eaLnBrk="1" latinLnBrk="0" hangingPunct="1">
        <a:lnSpc>
          <a:spcPct val="90000"/>
        </a:lnSpc>
        <a:spcBef>
          <a:spcPts val="412"/>
        </a:spcBef>
        <a:spcAft>
          <a:spcPts val="412"/>
        </a:spcAft>
        <a:buClr>
          <a:schemeClr val="accent1"/>
        </a:buClr>
        <a:buFont typeface="Wingdings 2" pitchFamily="18" charset="2"/>
        <a:buChar char=""/>
        <a:defRPr sz="2309" kern="1200">
          <a:solidFill>
            <a:schemeClr val="tx1">
              <a:lumMod val="65000"/>
              <a:lumOff val="35000"/>
            </a:schemeClr>
          </a:solidFill>
          <a:latin typeface="+mn-lt"/>
          <a:ea typeface="+mn-ea"/>
          <a:cs typeface="+mn-cs"/>
        </a:defRPr>
      </a:lvl6pPr>
      <a:lvl7pPr marL="4900795" indent="-376984" algn="l" defTabSz="1507937" rtl="0" eaLnBrk="1" latinLnBrk="0" hangingPunct="1">
        <a:lnSpc>
          <a:spcPct val="90000"/>
        </a:lnSpc>
        <a:spcBef>
          <a:spcPts val="412"/>
        </a:spcBef>
        <a:spcAft>
          <a:spcPts val="412"/>
        </a:spcAft>
        <a:buClr>
          <a:schemeClr val="accent1"/>
        </a:buClr>
        <a:buFont typeface="Wingdings 2" pitchFamily="18" charset="2"/>
        <a:buChar char=""/>
        <a:defRPr sz="2309" kern="1200">
          <a:solidFill>
            <a:schemeClr val="tx1">
              <a:lumMod val="65000"/>
              <a:lumOff val="35000"/>
            </a:schemeClr>
          </a:solidFill>
          <a:latin typeface="+mn-lt"/>
          <a:ea typeface="+mn-ea"/>
          <a:cs typeface="+mn-cs"/>
        </a:defRPr>
      </a:lvl7pPr>
      <a:lvl8pPr marL="5654764" indent="-376984" algn="l" defTabSz="1507937" rtl="0" eaLnBrk="1" latinLnBrk="0" hangingPunct="1">
        <a:lnSpc>
          <a:spcPct val="90000"/>
        </a:lnSpc>
        <a:spcBef>
          <a:spcPts val="412"/>
        </a:spcBef>
        <a:spcAft>
          <a:spcPts val="412"/>
        </a:spcAft>
        <a:buClr>
          <a:schemeClr val="accent1"/>
        </a:buClr>
        <a:buFont typeface="Wingdings 2" pitchFamily="18" charset="2"/>
        <a:buChar char=""/>
        <a:defRPr sz="2309" kern="1200">
          <a:solidFill>
            <a:schemeClr val="tx1">
              <a:lumMod val="65000"/>
              <a:lumOff val="35000"/>
            </a:schemeClr>
          </a:solidFill>
          <a:latin typeface="+mn-lt"/>
          <a:ea typeface="+mn-ea"/>
          <a:cs typeface="+mn-cs"/>
        </a:defRPr>
      </a:lvl8pPr>
      <a:lvl9pPr marL="6408732" indent="-376984" algn="l" defTabSz="1507937" rtl="0" eaLnBrk="1" latinLnBrk="0" hangingPunct="1">
        <a:lnSpc>
          <a:spcPct val="90000"/>
        </a:lnSpc>
        <a:spcBef>
          <a:spcPts val="412"/>
        </a:spcBef>
        <a:spcAft>
          <a:spcPts val="412"/>
        </a:spcAft>
        <a:buClr>
          <a:schemeClr val="accent1"/>
        </a:buClr>
        <a:buFont typeface="Wingdings 2" pitchFamily="18" charset="2"/>
        <a:buChar char=""/>
        <a:defRPr sz="2309" kern="1200">
          <a:solidFill>
            <a:schemeClr val="tx1">
              <a:lumMod val="65000"/>
              <a:lumOff val="35000"/>
            </a:schemeClr>
          </a:solidFill>
          <a:latin typeface="+mn-lt"/>
          <a:ea typeface="+mn-ea"/>
          <a:cs typeface="+mn-cs"/>
        </a:defRPr>
      </a:lvl9pPr>
    </p:bodyStyle>
    <p:otherStyle>
      <a:defPPr>
        <a:defRPr lang="en-US"/>
      </a:defPPr>
      <a:lvl1pPr marL="0" algn="l" defTabSz="1507937" rtl="0" eaLnBrk="1" latinLnBrk="0" hangingPunct="1">
        <a:defRPr sz="2968" kern="1200">
          <a:solidFill>
            <a:schemeClr val="tx1"/>
          </a:solidFill>
          <a:latin typeface="+mn-lt"/>
          <a:ea typeface="+mn-ea"/>
          <a:cs typeface="+mn-cs"/>
        </a:defRPr>
      </a:lvl1pPr>
      <a:lvl2pPr marL="753969" algn="l" defTabSz="1507937" rtl="0" eaLnBrk="1" latinLnBrk="0" hangingPunct="1">
        <a:defRPr sz="2968" kern="1200">
          <a:solidFill>
            <a:schemeClr val="tx1"/>
          </a:solidFill>
          <a:latin typeface="+mn-lt"/>
          <a:ea typeface="+mn-ea"/>
          <a:cs typeface="+mn-cs"/>
        </a:defRPr>
      </a:lvl2pPr>
      <a:lvl3pPr marL="1507937" algn="l" defTabSz="1507937" rtl="0" eaLnBrk="1" latinLnBrk="0" hangingPunct="1">
        <a:defRPr sz="2968" kern="1200">
          <a:solidFill>
            <a:schemeClr val="tx1"/>
          </a:solidFill>
          <a:latin typeface="+mn-lt"/>
          <a:ea typeface="+mn-ea"/>
          <a:cs typeface="+mn-cs"/>
        </a:defRPr>
      </a:lvl3pPr>
      <a:lvl4pPr marL="2261906" algn="l" defTabSz="1507937" rtl="0" eaLnBrk="1" latinLnBrk="0" hangingPunct="1">
        <a:defRPr sz="2968" kern="1200">
          <a:solidFill>
            <a:schemeClr val="tx1"/>
          </a:solidFill>
          <a:latin typeface="+mn-lt"/>
          <a:ea typeface="+mn-ea"/>
          <a:cs typeface="+mn-cs"/>
        </a:defRPr>
      </a:lvl4pPr>
      <a:lvl5pPr marL="3015874" algn="l" defTabSz="1507937" rtl="0" eaLnBrk="1" latinLnBrk="0" hangingPunct="1">
        <a:defRPr sz="2968" kern="1200">
          <a:solidFill>
            <a:schemeClr val="tx1"/>
          </a:solidFill>
          <a:latin typeface="+mn-lt"/>
          <a:ea typeface="+mn-ea"/>
          <a:cs typeface="+mn-cs"/>
        </a:defRPr>
      </a:lvl5pPr>
      <a:lvl6pPr marL="3769843" algn="l" defTabSz="1507937" rtl="0" eaLnBrk="1" latinLnBrk="0" hangingPunct="1">
        <a:defRPr sz="2968" kern="1200">
          <a:solidFill>
            <a:schemeClr val="tx1"/>
          </a:solidFill>
          <a:latin typeface="+mn-lt"/>
          <a:ea typeface="+mn-ea"/>
          <a:cs typeface="+mn-cs"/>
        </a:defRPr>
      </a:lvl6pPr>
      <a:lvl7pPr marL="4523811" algn="l" defTabSz="1507937" rtl="0" eaLnBrk="1" latinLnBrk="0" hangingPunct="1">
        <a:defRPr sz="2968" kern="1200">
          <a:solidFill>
            <a:schemeClr val="tx1"/>
          </a:solidFill>
          <a:latin typeface="+mn-lt"/>
          <a:ea typeface="+mn-ea"/>
          <a:cs typeface="+mn-cs"/>
        </a:defRPr>
      </a:lvl7pPr>
      <a:lvl8pPr marL="5277780" algn="l" defTabSz="1507937" rtl="0" eaLnBrk="1" latinLnBrk="0" hangingPunct="1">
        <a:defRPr sz="2968" kern="1200">
          <a:solidFill>
            <a:schemeClr val="tx1"/>
          </a:solidFill>
          <a:latin typeface="+mn-lt"/>
          <a:ea typeface="+mn-ea"/>
          <a:cs typeface="+mn-cs"/>
        </a:defRPr>
      </a:lvl8pPr>
      <a:lvl9pPr marL="6031748" algn="l" defTabSz="1507937" rtl="0" eaLnBrk="1" latinLnBrk="0" hangingPunct="1">
        <a:defRPr sz="2968"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5">
          <p15:clr>
            <a:srgbClr val="F26B43"/>
          </p15:clr>
        </p15:guide>
        <p15:guide id="2" pos="7265">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Graphic 11">
            <a:extLst>
              <a:ext uri="{FF2B5EF4-FFF2-40B4-BE49-F238E27FC236}">
                <a16:creationId xmlns:a16="http://schemas.microsoft.com/office/drawing/2014/main" id="{B5D2C421-AB7F-49ED-9CB6-3DF774F9C88A}"/>
              </a:ext>
            </a:extLst>
          </p:cNvPr>
          <p:cNvPicPr>
            <a:picLocks noChangeAspect="1"/>
          </p:cNvPicPr>
          <p:nvPr userDrawn="1"/>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946333" y="384956"/>
            <a:ext cx="1843021" cy="841814"/>
          </a:xfrm>
          <a:prstGeom prst="rect">
            <a:avLst/>
          </a:prstGeom>
        </p:spPr>
      </p:pic>
      <p:sp>
        <p:nvSpPr>
          <p:cNvPr id="13" name="bg object 21">
            <a:extLst>
              <a:ext uri="{FF2B5EF4-FFF2-40B4-BE49-F238E27FC236}">
                <a16:creationId xmlns:a16="http://schemas.microsoft.com/office/drawing/2014/main" id="{EC190276-4D5E-4D0E-89CE-0C29F78C27FB}"/>
              </a:ext>
            </a:extLst>
          </p:cNvPr>
          <p:cNvSpPr/>
          <p:nvPr userDrawn="1"/>
        </p:nvSpPr>
        <p:spPr>
          <a:xfrm>
            <a:off x="2728888" y="1503857"/>
            <a:ext cx="9023300" cy="9805493"/>
          </a:xfrm>
          <a:custGeom>
            <a:avLst/>
            <a:gdLst/>
            <a:ahLst/>
            <a:cxnLst/>
            <a:rect l="l" t="t" r="r" b="b"/>
            <a:pathLst>
              <a:path w="8525510" h="9265285">
                <a:moveTo>
                  <a:pt x="4949765" y="0"/>
                </a:moveTo>
                <a:lnTo>
                  <a:pt x="0" y="0"/>
                </a:lnTo>
                <a:lnTo>
                  <a:pt x="3575163" y="9265026"/>
                </a:lnTo>
                <a:lnTo>
                  <a:pt x="8525164" y="9265026"/>
                </a:lnTo>
                <a:lnTo>
                  <a:pt x="4949765" y="0"/>
                </a:lnTo>
                <a:close/>
              </a:path>
            </a:pathLst>
          </a:custGeom>
          <a:solidFill>
            <a:srgbClr val="EEF7F5"/>
          </a:solidFill>
        </p:spPr>
        <p:txBody>
          <a:bodyPr wrap="square" lIns="0" tIns="0" rIns="0" bIns="0" rtlCol="0"/>
          <a:lstStyle/>
          <a:p>
            <a:endParaRPr sz="1351" dirty="0"/>
          </a:p>
        </p:txBody>
      </p:sp>
      <p:sp>
        <p:nvSpPr>
          <p:cNvPr id="7" name="Rectangle 6"/>
          <p:cNvSpPr/>
          <p:nvPr userDrawn="1"/>
        </p:nvSpPr>
        <p:spPr>
          <a:xfrm>
            <a:off x="2" y="1251568"/>
            <a:ext cx="5678785" cy="87911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userDrawn="1">
            <p:ph type="title"/>
          </p:nvPr>
        </p:nvSpPr>
        <p:spPr>
          <a:xfrm>
            <a:off x="1086440" y="2385116"/>
            <a:ext cx="17932808" cy="1680286"/>
          </a:xfrm>
          <a:prstGeom prst="rect">
            <a:avLst/>
          </a:prstGeom>
        </p:spPr>
        <p:txBody>
          <a:bodyPr vert="horz" lIns="0" tIns="0" rIns="0" bIns="0" rtlCol="0" anchor="t" anchorCtr="0">
            <a:normAutofit/>
          </a:bodyPr>
          <a:lstStyle/>
          <a:p>
            <a:r>
              <a:rPr lang="en-US" dirty="0"/>
              <a:t>Click to edit Master title style</a:t>
            </a:r>
          </a:p>
        </p:txBody>
      </p:sp>
      <p:sp>
        <p:nvSpPr>
          <p:cNvPr id="3" name="Text Placeholder 2"/>
          <p:cNvSpPr>
            <a:spLocks noGrp="1"/>
          </p:cNvSpPr>
          <p:nvPr userDrawn="1">
            <p:ph type="body" idx="1"/>
          </p:nvPr>
        </p:nvSpPr>
        <p:spPr>
          <a:xfrm>
            <a:off x="1086439" y="4342488"/>
            <a:ext cx="17932806" cy="5914999"/>
          </a:xfrm>
          <a:prstGeom prst="rect">
            <a:avLst/>
          </a:prstGeom>
        </p:spPr>
        <p:txBody>
          <a:bodyPr vert="horz" lIns="0" tIns="0" rIns="0" bIns="0" rtlCol="0" anchor="t" anchorCtr="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userDrawn="1">
            <p:ph type="dt" sz="half" idx="2"/>
          </p:nvPr>
        </p:nvSpPr>
        <p:spPr>
          <a:xfrm>
            <a:off x="1086441" y="10482093"/>
            <a:ext cx="4523780" cy="602118"/>
          </a:xfrm>
          <a:prstGeom prst="rect">
            <a:avLst/>
          </a:prstGeom>
        </p:spPr>
        <p:txBody>
          <a:bodyPr vert="horz" lIns="91440" tIns="45720" rIns="91440" bIns="45720" rtlCol="0" anchor="ctr"/>
          <a:lstStyle>
            <a:lvl1pPr algn="l">
              <a:defRPr sz="1814">
                <a:solidFill>
                  <a:schemeClr val="tx1">
                    <a:lumMod val="50000"/>
                    <a:lumOff val="50000"/>
                  </a:schemeClr>
                </a:solidFill>
              </a:defRPr>
            </a:lvl1pPr>
          </a:lstStyle>
          <a:p>
            <a:fld id="{981B3B3F-ACA6-490F-9A76-B24BBE730DBA}" type="datetime1">
              <a:rPr lang="en-US" smtClean="0"/>
              <a:t>3/14/2022</a:t>
            </a:fld>
            <a:endParaRPr lang="en-US" dirty="0"/>
          </a:p>
        </p:txBody>
      </p:sp>
      <p:sp>
        <p:nvSpPr>
          <p:cNvPr id="5" name="Footer Placeholder 4"/>
          <p:cNvSpPr>
            <a:spLocks noGrp="1"/>
          </p:cNvSpPr>
          <p:nvPr userDrawn="1">
            <p:ph type="ftr" sz="quarter" idx="3"/>
          </p:nvPr>
        </p:nvSpPr>
        <p:spPr>
          <a:xfrm>
            <a:off x="6380767" y="10482093"/>
            <a:ext cx="9748615" cy="602118"/>
          </a:xfrm>
          <a:prstGeom prst="rect">
            <a:avLst/>
          </a:prstGeom>
        </p:spPr>
        <p:txBody>
          <a:bodyPr vert="horz" lIns="91440" tIns="45720" rIns="91440" bIns="45720" rtlCol="0" anchor="ctr"/>
          <a:lstStyle>
            <a:lvl1pPr algn="l">
              <a:defRPr sz="1814">
                <a:solidFill>
                  <a:schemeClr val="tx1">
                    <a:lumMod val="50000"/>
                    <a:lumOff val="50000"/>
                  </a:schemeClr>
                </a:solidFill>
              </a:defRPr>
            </a:lvl1pPr>
          </a:lstStyle>
          <a:p>
            <a:r>
              <a:rPr lang="en-GB" dirty="0"/>
              <a:t>Copyright © CIPFA 2020 protected under UK and international law</a:t>
            </a:r>
            <a:endParaRPr lang="en-US" dirty="0"/>
          </a:p>
        </p:txBody>
      </p:sp>
      <p:sp>
        <p:nvSpPr>
          <p:cNvPr id="6" name="Slide Number Placeholder 5"/>
          <p:cNvSpPr>
            <a:spLocks noGrp="1"/>
          </p:cNvSpPr>
          <p:nvPr userDrawn="1">
            <p:ph type="sldNum" sz="quarter" idx="4"/>
          </p:nvPr>
        </p:nvSpPr>
        <p:spPr>
          <a:xfrm>
            <a:off x="17235046" y="10482093"/>
            <a:ext cx="2524634" cy="602118"/>
          </a:xfrm>
          <a:prstGeom prst="rect">
            <a:avLst/>
          </a:prstGeom>
        </p:spPr>
        <p:txBody>
          <a:bodyPr vert="horz" lIns="91440" tIns="45720" rIns="91440" bIns="45720" rtlCol="0" anchor="ctr"/>
          <a:lstStyle>
            <a:lvl1pPr algn="r">
              <a:defRPr sz="1979" b="1">
                <a:solidFill>
                  <a:schemeClr val="accent1"/>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2355622798"/>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Lst>
  <p:hf hdr="0" ftr="0" dt="0"/>
  <p:txStyles>
    <p:titleStyle>
      <a:lvl1pPr algn="l" defTabSz="1507937" rtl="0" eaLnBrk="1" latinLnBrk="0" hangingPunct="1">
        <a:lnSpc>
          <a:spcPct val="90000"/>
        </a:lnSpc>
        <a:spcBef>
          <a:spcPct val="0"/>
        </a:spcBef>
        <a:buNone/>
        <a:defRPr sz="5937" kern="1200" spc="-99" baseline="0">
          <a:solidFill>
            <a:schemeClr val="accent1"/>
          </a:solidFill>
          <a:latin typeface="+mj-lt"/>
          <a:ea typeface="+mj-ea"/>
          <a:cs typeface="+mj-cs"/>
        </a:defRPr>
      </a:lvl1pPr>
    </p:titleStyle>
    <p:bodyStyle>
      <a:lvl1pPr marL="301587" indent="-301587" algn="l" defTabSz="1507937" rtl="0" eaLnBrk="1" latinLnBrk="0" hangingPunct="1">
        <a:lnSpc>
          <a:spcPct val="114000"/>
        </a:lnSpc>
        <a:spcBef>
          <a:spcPts val="0"/>
        </a:spcBef>
        <a:buClr>
          <a:schemeClr val="tx2"/>
        </a:buClr>
        <a:buFont typeface="Wingdings 2" pitchFamily="18" charset="2"/>
        <a:buChar char=""/>
        <a:defRPr sz="3628" kern="1200">
          <a:solidFill>
            <a:schemeClr val="tx2"/>
          </a:solidFill>
          <a:latin typeface="+mn-lt"/>
          <a:ea typeface="+mn-ea"/>
          <a:cs typeface="+mn-cs"/>
        </a:defRPr>
      </a:lvl1pPr>
      <a:lvl2pPr marL="1130953" indent="-301587" algn="l" defTabSz="1507937" rtl="0" eaLnBrk="1" latinLnBrk="0" hangingPunct="1">
        <a:lnSpc>
          <a:spcPct val="114000"/>
        </a:lnSpc>
        <a:spcBef>
          <a:spcPts val="412"/>
        </a:spcBef>
        <a:spcAft>
          <a:spcPts val="412"/>
        </a:spcAft>
        <a:buClr>
          <a:schemeClr val="tx2"/>
        </a:buClr>
        <a:buFont typeface="Wingdings 2" pitchFamily="18" charset="2"/>
        <a:buChar char=""/>
        <a:defRPr sz="3628" kern="1200">
          <a:solidFill>
            <a:schemeClr val="tx2"/>
          </a:solidFill>
          <a:latin typeface="+mn-lt"/>
          <a:ea typeface="+mn-ea"/>
          <a:cs typeface="+mn-cs"/>
        </a:defRPr>
      </a:lvl2pPr>
      <a:lvl3pPr marL="1884921" indent="-301587" algn="l" defTabSz="1507937" rtl="0" eaLnBrk="1" latinLnBrk="0" hangingPunct="1">
        <a:lnSpc>
          <a:spcPct val="114000"/>
        </a:lnSpc>
        <a:spcBef>
          <a:spcPts val="412"/>
        </a:spcBef>
        <a:spcAft>
          <a:spcPts val="412"/>
        </a:spcAft>
        <a:buClr>
          <a:schemeClr val="tx2"/>
        </a:buClr>
        <a:buFont typeface="Wingdings 2" pitchFamily="18" charset="2"/>
        <a:buChar char=""/>
        <a:defRPr sz="3298" kern="1200">
          <a:solidFill>
            <a:schemeClr val="tx2"/>
          </a:solidFill>
          <a:latin typeface="+mn-lt"/>
          <a:ea typeface="+mn-ea"/>
          <a:cs typeface="+mn-cs"/>
        </a:defRPr>
      </a:lvl3pPr>
      <a:lvl4pPr marL="2638890" indent="-301587" algn="l" defTabSz="1507937" rtl="0" eaLnBrk="1" latinLnBrk="0" hangingPunct="1">
        <a:lnSpc>
          <a:spcPct val="114000"/>
        </a:lnSpc>
        <a:spcBef>
          <a:spcPts val="412"/>
        </a:spcBef>
        <a:spcAft>
          <a:spcPts val="412"/>
        </a:spcAft>
        <a:buClr>
          <a:schemeClr val="tx2"/>
        </a:buClr>
        <a:buFont typeface="Wingdings 2" pitchFamily="18" charset="2"/>
        <a:buChar char=""/>
        <a:defRPr sz="3298" kern="1200">
          <a:solidFill>
            <a:schemeClr val="tx2"/>
          </a:solidFill>
          <a:latin typeface="+mn-lt"/>
          <a:ea typeface="+mn-ea"/>
          <a:cs typeface="+mn-cs"/>
        </a:defRPr>
      </a:lvl4pPr>
      <a:lvl5pPr marL="3392858" indent="-301587" algn="l" defTabSz="1507937" rtl="0" eaLnBrk="1" latinLnBrk="0" hangingPunct="1">
        <a:lnSpc>
          <a:spcPct val="114000"/>
        </a:lnSpc>
        <a:spcBef>
          <a:spcPts val="412"/>
        </a:spcBef>
        <a:spcAft>
          <a:spcPts val="412"/>
        </a:spcAft>
        <a:buClr>
          <a:schemeClr val="tx2"/>
        </a:buClr>
        <a:buFont typeface="Wingdings 2" pitchFamily="18" charset="2"/>
        <a:buChar char=""/>
        <a:defRPr sz="3298" kern="1200">
          <a:solidFill>
            <a:schemeClr val="tx2"/>
          </a:solidFill>
          <a:latin typeface="+mn-lt"/>
          <a:ea typeface="+mn-ea"/>
          <a:cs typeface="+mn-cs"/>
        </a:defRPr>
      </a:lvl5pPr>
      <a:lvl6pPr marL="4146827" indent="-376984" algn="l" defTabSz="1507937" rtl="0" eaLnBrk="1" latinLnBrk="0" hangingPunct="1">
        <a:lnSpc>
          <a:spcPct val="90000"/>
        </a:lnSpc>
        <a:spcBef>
          <a:spcPts val="412"/>
        </a:spcBef>
        <a:spcAft>
          <a:spcPts val="412"/>
        </a:spcAft>
        <a:buClr>
          <a:schemeClr val="accent1"/>
        </a:buClr>
        <a:buFont typeface="Wingdings 2" pitchFamily="18" charset="2"/>
        <a:buChar char=""/>
        <a:defRPr sz="2309" kern="1200">
          <a:solidFill>
            <a:schemeClr val="tx1">
              <a:lumMod val="65000"/>
              <a:lumOff val="35000"/>
            </a:schemeClr>
          </a:solidFill>
          <a:latin typeface="+mn-lt"/>
          <a:ea typeface="+mn-ea"/>
          <a:cs typeface="+mn-cs"/>
        </a:defRPr>
      </a:lvl6pPr>
      <a:lvl7pPr marL="4900795" indent="-376984" algn="l" defTabSz="1507937" rtl="0" eaLnBrk="1" latinLnBrk="0" hangingPunct="1">
        <a:lnSpc>
          <a:spcPct val="90000"/>
        </a:lnSpc>
        <a:spcBef>
          <a:spcPts val="412"/>
        </a:spcBef>
        <a:spcAft>
          <a:spcPts val="412"/>
        </a:spcAft>
        <a:buClr>
          <a:schemeClr val="accent1"/>
        </a:buClr>
        <a:buFont typeface="Wingdings 2" pitchFamily="18" charset="2"/>
        <a:buChar char=""/>
        <a:defRPr sz="2309" kern="1200">
          <a:solidFill>
            <a:schemeClr val="tx1">
              <a:lumMod val="65000"/>
              <a:lumOff val="35000"/>
            </a:schemeClr>
          </a:solidFill>
          <a:latin typeface="+mn-lt"/>
          <a:ea typeface="+mn-ea"/>
          <a:cs typeface="+mn-cs"/>
        </a:defRPr>
      </a:lvl7pPr>
      <a:lvl8pPr marL="5654764" indent="-376984" algn="l" defTabSz="1507937" rtl="0" eaLnBrk="1" latinLnBrk="0" hangingPunct="1">
        <a:lnSpc>
          <a:spcPct val="90000"/>
        </a:lnSpc>
        <a:spcBef>
          <a:spcPts val="412"/>
        </a:spcBef>
        <a:spcAft>
          <a:spcPts val="412"/>
        </a:spcAft>
        <a:buClr>
          <a:schemeClr val="accent1"/>
        </a:buClr>
        <a:buFont typeface="Wingdings 2" pitchFamily="18" charset="2"/>
        <a:buChar char=""/>
        <a:defRPr sz="2309" kern="1200">
          <a:solidFill>
            <a:schemeClr val="tx1">
              <a:lumMod val="65000"/>
              <a:lumOff val="35000"/>
            </a:schemeClr>
          </a:solidFill>
          <a:latin typeface="+mn-lt"/>
          <a:ea typeface="+mn-ea"/>
          <a:cs typeface="+mn-cs"/>
        </a:defRPr>
      </a:lvl8pPr>
      <a:lvl9pPr marL="6408732" indent="-376984" algn="l" defTabSz="1507937" rtl="0" eaLnBrk="1" latinLnBrk="0" hangingPunct="1">
        <a:lnSpc>
          <a:spcPct val="90000"/>
        </a:lnSpc>
        <a:spcBef>
          <a:spcPts val="412"/>
        </a:spcBef>
        <a:spcAft>
          <a:spcPts val="412"/>
        </a:spcAft>
        <a:buClr>
          <a:schemeClr val="accent1"/>
        </a:buClr>
        <a:buFont typeface="Wingdings 2" pitchFamily="18" charset="2"/>
        <a:buChar char=""/>
        <a:defRPr sz="2309" kern="1200">
          <a:solidFill>
            <a:schemeClr val="tx1">
              <a:lumMod val="65000"/>
              <a:lumOff val="35000"/>
            </a:schemeClr>
          </a:solidFill>
          <a:latin typeface="+mn-lt"/>
          <a:ea typeface="+mn-ea"/>
          <a:cs typeface="+mn-cs"/>
        </a:defRPr>
      </a:lvl9pPr>
    </p:bodyStyle>
    <p:otherStyle>
      <a:defPPr>
        <a:defRPr lang="en-US"/>
      </a:defPPr>
      <a:lvl1pPr marL="0" algn="l" defTabSz="1507937" rtl="0" eaLnBrk="1" latinLnBrk="0" hangingPunct="1">
        <a:defRPr sz="2968" kern="1200">
          <a:solidFill>
            <a:schemeClr val="tx1"/>
          </a:solidFill>
          <a:latin typeface="+mn-lt"/>
          <a:ea typeface="+mn-ea"/>
          <a:cs typeface="+mn-cs"/>
        </a:defRPr>
      </a:lvl1pPr>
      <a:lvl2pPr marL="753969" algn="l" defTabSz="1507937" rtl="0" eaLnBrk="1" latinLnBrk="0" hangingPunct="1">
        <a:defRPr sz="2968" kern="1200">
          <a:solidFill>
            <a:schemeClr val="tx1"/>
          </a:solidFill>
          <a:latin typeface="+mn-lt"/>
          <a:ea typeface="+mn-ea"/>
          <a:cs typeface="+mn-cs"/>
        </a:defRPr>
      </a:lvl2pPr>
      <a:lvl3pPr marL="1507937" algn="l" defTabSz="1507937" rtl="0" eaLnBrk="1" latinLnBrk="0" hangingPunct="1">
        <a:defRPr sz="2968" kern="1200">
          <a:solidFill>
            <a:schemeClr val="tx1"/>
          </a:solidFill>
          <a:latin typeface="+mn-lt"/>
          <a:ea typeface="+mn-ea"/>
          <a:cs typeface="+mn-cs"/>
        </a:defRPr>
      </a:lvl3pPr>
      <a:lvl4pPr marL="2261906" algn="l" defTabSz="1507937" rtl="0" eaLnBrk="1" latinLnBrk="0" hangingPunct="1">
        <a:defRPr sz="2968" kern="1200">
          <a:solidFill>
            <a:schemeClr val="tx1"/>
          </a:solidFill>
          <a:latin typeface="+mn-lt"/>
          <a:ea typeface="+mn-ea"/>
          <a:cs typeface="+mn-cs"/>
        </a:defRPr>
      </a:lvl4pPr>
      <a:lvl5pPr marL="3015874" algn="l" defTabSz="1507937" rtl="0" eaLnBrk="1" latinLnBrk="0" hangingPunct="1">
        <a:defRPr sz="2968" kern="1200">
          <a:solidFill>
            <a:schemeClr val="tx1"/>
          </a:solidFill>
          <a:latin typeface="+mn-lt"/>
          <a:ea typeface="+mn-ea"/>
          <a:cs typeface="+mn-cs"/>
        </a:defRPr>
      </a:lvl5pPr>
      <a:lvl6pPr marL="3769843" algn="l" defTabSz="1507937" rtl="0" eaLnBrk="1" latinLnBrk="0" hangingPunct="1">
        <a:defRPr sz="2968" kern="1200">
          <a:solidFill>
            <a:schemeClr val="tx1"/>
          </a:solidFill>
          <a:latin typeface="+mn-lt"/>
          <a:ea typeface="+mn-ea"/>
          <a:cs typeface="+mn-cs"/>
        </a:defRPr>
      </a:lvl6pPr>
      <a:lvl7pPr marL="4523811" algn="l" defTabSz="1507937" rtl="0" eaLnBrk="1" latinLnBrk="0" hangingPunct="1">
        <a:defRPr sz="2968" kern="1200">
          <a:solidFill>
            <a:schemeClr val="tx1"/>
          </a:solidFill>
          <a:latin typeface="+mn-lt"/>
          <a:ea typeface="+mn-ea"/>
          <a:cs typeface="+mn-cs"/>
        </a:defRPr>
      </a:lvl7pPr>
      <a:lvl8pPr marL="5277780" algn="l" defTabSz="1507937" rtl="0" eaLnBrk="1" latinLnBrk="0" hangingPunct="1">
        <a:defRPr sz="2968" kern="1200">
          <a:solidFill>
            <a:schemeClr val="tx1"/>
          </a:solidFill>
          <a:latin typeface="+mn-lt"/>
          <a:ea typeface="+mn-ea"/>
          <a:cs typeface="+mn-cs"/>
        </a:defRPr>
      </a:lvl8pPr>
      <a:lvl9pPr marL="6031748" algn="l" defTabSz="1507937" rtl="0" eaLnBrk="1" latinLnBrk="0" hangingPunct="1">
        <a:defRPr sz="2968"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5">
          <p15:clr>
            <a:srgbClr val="F26B43"/>
          </p15:clr>
        </p15:guide>
        <p15:guide id="2" pos="7265">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8.xml"/><Relationship Id="rId5" Type="http://schemas.openxmlformats.org/officeDocument/2006/relationships/image" Target="../media/image7.sv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4.xml"/><Relationship Id="rId13" Type="http://schemas.openxmlformats.org/officeDocument/2006/relationships/diagramData" Target="../diagrams/data5.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17" Type="http://schemas.microsoft.com/office/2007/relationships/diagramDrawing" Target="../diagrams/drawing5.xml"/><Relationship Id="rId2" Type="http://schemas.openxmlformats.org/officeDocument/2006/relationships/notesSlide" Target="../notesSlides/notesSlide4.xml"/><Relationship Id="rId16" Type="http://schemas.openxmlformats.org/officeDocument/2006/relationships/diagramColors" Target="../diagrams/colors5.xml"/><Relationship Id="rId1" Type="http://schemas.openxmlformats.org/officeDocument/2006/relationships/slideLayout" Target="../slideLayouts/slideLayout4.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5" Type="http://schemas.openxmlformats.org/officeDocument/2006/relationships/diagramQuickStyle" Target="../diagrams/quickStyle5.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 Id="rId14"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279079-7C1B-4513-A4EC-C84F98A2C9DE}"/>
              </a:ext>
            </a:extLst>
          </p:cNvPr>
          <p:cNvSpPr/>
          <p:nvPr/>
        </p:nvSpPr>
        <p:spPr>
          <a:xfrm>
            <a:off x="0" y="0"/>
            <a:ext cx="20105688" cy="11309350"/>
          </a:xfrm>
          <a:prstGeom prst="rect">
            <a:avLst/>
          </a:prstGeom>
          <a:solidFill>
            <a:srgbClr val="5A4B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bject 7"/>
          <p:cNvSpPr/>
          <p:nvPr/>
        </p:nvSpPr>
        <p:spPr>
          <a:xfrm>
            <a:off x="3619207" y="2864740"/>
            <a:ext cx="11741150" cy="8444230"/>
          </a:xfrm>
          <a:custGeom>
            <a:avLst/>
            <a:gdLst/>
            <a:ahLst/>
            <a:cxnLst/>
            <a:rect l="l" t="t" r="r" b="b"/>
            <a:pathLst>
              <a:path w="11741150" h="8444230">
                <a:moveTo>
                  <a:pt x="8478129" y="0"/>
                </a:moveTo>
                <a:lnTo>
                  <a:pt x="0" y="0"/>
                </a:lnTo>
                <a:lnTo>
                  <a:pt x="3262298" y="8443816"/>
                </a:lnTo>
                <a:lnTo>
                  <a:pt x="11740689" y="8443816"/>
                </a:lnTo>
                <a:lnTo>
                  <a:pt x="8478129" y="0"/>
                </a:lnTo>
                <a:close/>
              </a:path>
            </a:pathLst>
          </a:custGeom>
          <a:solidFill>
            <a:srgbClr val="312C62"/>
          </a:solidFill>
        </p:spPr>
        <p:txBody>
          <a:bodyPr wrap="square" lIns="0" tIns="0" rIns="0" bIns="0" rtlCol="0"/>
          <a:lstStyle/>
          <a:p>
            <a:endParaRPr>
              <a:solidFill>
                <a:srgbClr val="002060"/>
              </a:solidFill>
            </a:endParaRPr>
          </a:p>
        </p:txBody>
      </p:sp>
      <p:sp>
        <p:nvSpPr>
          <p:cNvPr id="8" name="object 8"/>
          <p:cNvSpPr txBox="1">
            <a:spLocks noGrp="1"/>
          </p:cNvSpPr>
          <p:nvPr>
            <p:ph type="title"/>
          </p:nvPr>
        </p:nvSpPr>
        <p:spPr>
          <a:xfrm>
            <a:off x="850787" y="2241789"/>
            <a:ext cx="18669000" cy="10416954"/>
          </a:xfrm>
          <a:prstGeom prst="rect">
            <a:avLst/>
          </a:prstGeom>
        </p:spPr>
        <p:txBody>
          <a:bodyPr vert="horz" wrap="square" lIns="0" tIns="13970" rIns="0" bIns="0" rtlCol="0">
            <a:spAutoFit/>
          </a:bodyPr>
          <a:lstStyle/>
          <a:p>
            <a:pPr marL="12700">
              <a:spcBef>
                <a:spcPts val="110"/>
              </a:spcBef>
            </a:pPr>
            <a:r>
              <a:rPr lang="en-GB" sz="8800" dirty="0">
                <a:solidFill>
                  <a:srgbClr val="FFFFFF"/>
                </a:solidFill>
                <a:latin typeface="+mn-lt"/>
              </a:rPr>
              <a:t>CIPFA</a:t>
            </a:r>
            <a:br>
              <a:rPr lang="en-GB" sz="8800" dirty="0">
                <a:solidFill>
                  <a:srgbClr val="FFFFFF"/>
                </a:solidFill>
                <a:latin typeface="+mn-lt"/>
              </a:rPr>
            </a:br>
            <a:br>
              <a:rPr lang="en-GB" sz="8800" dirty="0">
                <a:solidFill>
                  <a:srgbClr val="FFFFFF"/>
                </a:solidFill>
                <a:latin typeface="+mn-lt"/>
              </a:rPr>
            </a:br>
            <a:r>
              <a:rPr lang="en-GB" sz="8000" dirty="0">
                <a:solidFill>
                  <a:srgbClr val="FFFFFF"/>
                </a:solidFill>
                <a:latin typeface="+mn-lt"/>
              </a:rPr>
              <a:t>Commerciality, Codes and Updates  </a:t>
            </a:r>
            <a:br>
              <a:rPr lang="en-GB" sz="8800" dirty="0">
                <a:solidFill>
                  <a:srgbClr val="FFFFFF"/>
                </a:solidFill>
                <a:latin typeface="+mn-lt"/>
              </a:rPr>
            </a:br>
            <a:br>
              <a:rPr lang="en-GB" sz="8800" dirty="0">
                <a:solidFill>
                  <a:srgbClr val="FFFFFF"/>
                </a:solidFill>
                <a:latin typeface="+mn-lt"/>
              </a:rPr>
            </a:br>
            <a:r>
              <a:rPr lang="en-GB" sz="4400" dirty="0">
                <a:solidFill>
                  <a:srgbClr val="FFFFFF"/>
                </a:solidFill>
                <a:latin typeface="+mn-lt"/>
              </a:rPr>
              <a:t>Richard Lloyd-Bithell – Senior Policy and Technical Manager, CIPFA</a:t>
            </a:r>
            <a:br>
              <a:rPr lang="en-GB" sz="4400" dirty="0">
                <a:solidFill>
                  <a:srgbClr val="FFFFFF"/>
                </a:solidFill>
                <a:latin typeface="+mn-lt"/>
              </a:rPr>
            </a:br>
            <a:r>
              <a:rPr lang="en-GB" sz="4400" dirty="0">
                <a:solidFill>
                  <a:srgbClr val="FFFFFF"/>
                </a:solidFill>
                <a:latin typeface="+mn-lt"/>
              </a:rPr>
              <a:t>Joanne Pitt – Local Government Policy Advisor </a:t>
            </a:r>
            <a:br>
              <a:rPr lang="en-GB" sz="4400" dirty="0">
                <a:solidFill>
                  <a:srgbClr val="FFFFFF"/>
                </a:solidFill>
                <a:latin typeface="+mn-lt"/>
              </a:rPr>
            </a:br>
            <a:r>
              <a:rPr lang="en-GB" sz="4400" dirty="0">
                <a:solidFill>
                  <a:srgbClr val="FFFFFF"/>
                </a:solidFill>
                <a:latin typeface="+mn-lt"/>
              </a:rPr>
              <a:t>Kirsty Stanners – Head of CIPFA Policy and Technical </a:t>
            </a:r>
            <a:br>
              <a:rPr lang="en-GB" sz="4400" dirty="0">
                <a:solidFill>
                  <a:srgbClr val="FFFFFF"/>
                </a:solidFill>
                <a:latin typeface="+mn-lt"/>
              </a:rPr>
            </a:br>
            <a:br>
              <a:rPr lang="en-GB" sz="8800" dirty="0">
                <a:solidFill>
                  <a:srgbClr val="FFFFFF"/>
                </a:solidFill>
                <a:latin typeface="+mn-lt"/>
              </a:rPr>
            </a:br>
            <a:endParaRPr sz="11200" i="1" dirty="0">
              <a:latin typeface="+mn-lt"/>
            </a:endParaRPr>
          </a:p>
        </p:txBody>
      </p:sp>
      <p:sp>
        <p:nvSpPr>
          <p:cNvPr id="11" name="object 11"/>
          <p:cNvSpPr/>
          <p:nvPr/>
        </p:nvSpPr>
        <p:spPr>
          <a:xfrm>
            <a:off x="1047870" y="1047096"/>
            <a:ext cx="2190750" cy="831215"/>
          </a:xfrm>
          <a:custGeom>
            <a:avLst/>
            <a:gdLst/>
            <a:ahLst/>
            <a:cxnLst/>
            <a:rect l="l" t="t" r="r" b="b"/>
            <a:pathLst>
              <a:path w="2190750" h="831214">
                <a:moveTo>
                  <a:pt x="532955" y="144754"/>
                </a:moveTo>
                <a:lnTo>
                  <a:pt x="505421" y="104444"/>
                </a:lnTo>
                <a:lnTo>
                  <a:pt x="471055" y="69532"/>
                </a:lnTo>
                <a:lnTo>
                  <a:pt x="430745" y="40894"/>
                </a:lnTo>
                <a:lnTo>
                  <a:pt x="385381" y="19367"/>
                </a:lnTo>
                <a:lnTo>
                  <a:pt x="335851" y="5829"/>
                </a:lnTo>
                <a:lnTo>
                  <a:pt x="283070" y="1117"/>
                </a:lnTo>
                <a:lnTo>
                  <a:pt x="232181" y="5486"/>
                </a:lnTo>
                <a:lnTo>
                  <a:pt x="184289" y="18059"/>
                </a:lnTo>
                <a:lnTo>
                  <a:pt x="140195" y="38100"/>
                </a:lnTo>
                <a:lnTo>
                  <a:pt x="100685" y="64820"/>
                </a:lnTo>
                <a:lnTo>
                  <a:pt x="66573" y="97459"/>
                </a:lnTo>
                <a:lnTo>
                  <a:pt x="38646" y="135255"/>
                </a:lnTo>
                <a:lnTo>
                  <a:pt x="17716" y="177457"/>
                </a:lnTo>
                <a:lnTo>
                  <a:pt x="4559" y="223278"/>
                </a:lnTo>
                <a:lnTo>
                  <a:pt x="0" y="271957"/>
                </a:lnTo>
                <a:lnTo>
                  <a:pt x="4559" y="320649"/>
                </a:lnTo>
                <a:lnTo>
                  <a:pt x="17716" y="366483"/>
                </a:lnTo>
                <a:lnTo>
                  <a:pt x="38646" y="408698"/>
                </a:lnTo>
                <a:lnTo>
                  <a:pt x="66573" y="446506"/>
                </a:lnTo>
                <a:lnTo>
                  <a:pt x="100685" y="479158"/>
                </a:lnTo>
                <a:lnTo>
                  <a:pt x="140195" y="505891"/>
                </a:lnTo>
                <a:lnTo>
                  <a:pt x="184289" y="525932"/>
                </a:lnTo>
                <a:lnTo>
                  <a:pt x="232181" y="538518"/>
                </a:lnTo>
                <a:lnTo>
                  <a:pt x="283070" y="542886"/>
                </a:lnTo>
                <a:lnTo>
                  <a:pt x="334302" y="538454"/>
                </a:lnTo>
                <a:lnTo>
                  <a:pt x="382498" y="525665"/>
                </a:lnTo>
                <a:lnTo>
                  <a:pt x="426834" y="505333"/>
                </a:lnTo>
                <a:lnTo>
                  <a:pt x="466496" y="478205"/>
                </a:lnTo>
                <a:lnTo>
                  <a:pt x="500659" y="445109"/>
                </a:lnTo>
                <a:lnTo>
                  <a:pt x="528510" y="406793"/>
                </a:lnTo>
                <a:lnTo>
                  <a:pt x="438569" y="356501"/>
                </a:lnTo>
                <a:lnTo>
                  <a:pt x="410654" y="391896"/>
                </a:lnTo>
                <a:lnTo>
                  <a:pt x="374269" y="419290"/>
                </a:lnTo>
                <a:lnTo>
                  <a:pt x="331152" y="436981"/>
                </a:lnTo>
                <a:lnTo>
                  <a:pt x="283070" y="443255"/>
                </a:lnTo>
                <a:lnTo>
                  <a:pt x="235470" y="437134"/>
                </a:lnTo>
                <a:lnTo>
                  <a:pt x="192709" y="419874"/>
                </a:lnTo>
                <a:lnTo>
                  <a:pt x="156489" y="393090"/>
                </a:lnTo>
                <a:lnTo>
                  <a:pt x="128511" y="358419"/>
                </a:lnTo>
                <a:lnTo>
                  <a:pt x="110477" y="317500"/>
                </a:lnTo>
                <a:lnTo>
                  <a:pt x="104089" y="271957"/>
                </a:lnTo>
                <a:lnTo>
                  <a:pt x="110477" y="226441"/>
                </a:lnTo>
                <a:lnTo>
                  <a:pt x="128511" y="185521"/>
                </a:lnTo>
                <a:lnTo>
                  <a:pt x="156489" y="150863"/>
                </a:lnTo>
                <a:lnTo>
                  <a:pt x="192709" y="124079"/>
                </a:lnTo>
                <a:lnTo>
                  <a:pt x="235470" y="106819"/>
                </a:lnTo>
                <a:lnTo>
                  <a:pt x="283070" y="100698"/>
                </a:lnTo>
                <a:lnTo>
                  <a:pt x="332193" y="107238"/>
                </a:lnTo>
                <a:lnTo>
                  <a:pt x="376097" y="125653"/>
                </a:lnTo>
                <a:lnTo>
                  <a:pt x="412889" y="154139"/>
                </a:lnTo>
                <a:lnTo>
                  <a:pt x="440690" y="190868"/>
                </a:lnTo>
                <a:lnTo>
                  <a:pt x="532955" y="144754"/>
                </a:lnTo>
                <a:close/>
              </a:path>
              <a:path w="2190750" h="831214">
                <a:moveTo>
                  <a:pt x="678294" y="9321"/>
                </a:moveTo>
                <a:lnTo>
                  <a:pt x="577380" y="9321"/>
                </a:lnTo>
                <a:lnTo>
                  <a:pt x="577380" y="533336"/>
                </a:lnTo>
                <a:lnTo>
                  <a:pt x="678294" y="533336"/>
                </a:lnTo>
                <a:lnTo>
                  <a:pt x="678294" y="9321"/>
                </a:lnTo>
                <a:close/>
              </a:path>
              <a:path w="2190750" h="831214">
                <a:moveTo>
                  <a:pt x="1105827" y="172135"/>
                </a:moveTo>
                <a:lnTo>
                  <a:pt x="1102880" y="138023"/>
                </a:lnTo>
                <a:lnTo>
                  <a:pt x="1093825" y="106654"/>
                </a:lnTo>
                <a:lnTo>
                  <a:pt x="1088986" y="97790"/>
                </a:lnTo>
                <a:lnTo>
                  <a:pt x="1078534" y="78638"/>
                </a:lnTo>
                <a:lnTo>
                  <a:pt x="1056868" y="54597"/>
                </a:lnTo>
                <a:lnTo>
                  <a:pt x="1029055" y="35229"/>
                </a:lnTo>
                <a:lnTo>
                  <a:pt x="1007389" y="26123"/>
                </a:lnTo>
                <a:lnTo>
                  <a:pt x="1007389" y="172135"/>
                </a:lnTo>
                <a:lnTo>
                  <a:pt x="1006424" y="184988"/>
                </a:lnTo>
                <a:lnTo>
                  <a:pt x="988872" y="221386"/>
                </a:lnTo>
                <a:lnTo>
                  <a:pt x="938098" y="244475"/>
                </a:lnTo>
                <a:lnTo>
                  <a:pt x="910234" y="246430"/>
                </a:lnTo>
                <a:lnTo>
                  <a:pt x="846340" y="246430"/>
                </a:lnTo>
                <a:lnTo>
                  <a:pt x="846340" y="97790"/>
                </a:lnTo>
                <a:lnTo>
                  <a:pt x="910234" y="97942"/>
                </a:lnTo>
                <a:lnTo>
                  <a:pt x="959993" y="105232"/>
                </a:lnTo>
                <a:lnTo>
                  <a:pt x="997559" y="134150"/>
                </a:lnTo>
                <a:lnTo>
                  <a:pt x="1007389" y="172135"/>
                </a:lnTo>
                <a:lnTo>
                  <a:pt x="1007389" y="26123"/>
                </a:lnTo>
                <a:lnTo>
                  <a:pt x="995299" y="21031"/>
                </a:lnTo>
                <a:lnTo>
                  <a:pt x="955662" y="12293"/>
                </a:lnTo>
                <a:lnTo>
                  <a:pt x="910234" y="9321"/>
                </a:lnTo>
                <a:lnTo>
                  <a:pt x="747915" y="9321"/>
                </a:lnTo>
                <a:lnTo>
                  <a:pt x="747915" y="533336"/>
                </a:lnTo>
                <a:lnTo>
                  <a:pt x="846340" y="533336"/>
                </a:lnTo>
                <a:lnTo>
                  <a:pt x="846340" y="334949"/>
                </a:lnTo>
                <a:lnTo>
                  <a:pt x="910234" y="334949"/>
                </a:lnTo>
                <a:lnTo>
                  <a:pt x="955662" y="331965"/>
                </a:lnTo>
                <a:lnTo>
                  <a:pt x="995299" y="323227"/>
                </a:lnTo>
                <a:lnTo>
                  <a:pt x="1056868" y="289712"/>
                </a:lnTo>
                <a:lnTo>
                  <a:pt x="1089037" y="246430"/>
                </a:lnTo>
                <a:lnTo>
                  <a:pt x="1093825" y="237655"/>
                </a:lnTo>
                <a:lnTo>
                  <a:pt x="1102880" y="206248"/>
                </a:lnTo>
                <a:lnTo>
                  <a:pt x="1105827" y="172135"/>
                </a:lnTo>
                <a:close/>
              </a:path>
              <a:path w="2190750" h="831214">
                <a:moveTo>
                  <a:pt x="1500822" y="9321"/>
                </a:moveTo>
                <a:lnTo>
                  <a:pt x="1137627" y="9321"/>
                </a:lnTo>
                <a:lnTo>
                  <a:pt x="1137627" y="533336"/>
                </a:lnTo>
                <a:lnTo>
                  <a:pt x="1236116" y="533336"/>
                </a:lnTo>
                <a:lnTo>
                  <a:pt x="1236116" y="315937"/>
                </a:lnTo>
                <a:lnTo>
                  <a:pt x="1382064" y="315937"/>
                </a:lnTo>
                <a:lnTo>
                  <a:pt x="1417066" y="227482"/>
                </a:lnTo>
                <a:lnTo>
                  <a:pt x="1236116" y="227482"/>
                </a:lnTo>
                <a:lnTo>
                  <a:pt x="1236116" y="97942"/>
                </a:lnTo>
                <a:lnTo>
                  <a:pt x="1465821" y="97942"/>
                </a:lnTo>
                <a:lnTo>
                  <a:pt x="1500822" y="9321"/>
                </a:lnTo>
                <a:close/>
              </a:path>
              <a:path w="2190750" h="831214">
                <a:moveTo>
                  <a:pt x="1859546" y="533336"/>
                </a:moveTo>
                <a:lnTo>
                  <a:pt x="1808302" y="403631"/>
                </a:lnTo>
                <a:lnTo>
                  <a:pt x="1773555" y="315671"/>
                </a:lnTo>
                <a:lnTo>
                  <a:pt x="1707095" y="147485"/>
                </a:lnTo>
                <a:lnTo>
                  <a:pt x="1673466" y="62395"/>
                </a:lnTo>
                <a:lnTo>
                  <a:pt x="1673466" y="315671"/>
                </a:lnTo>
                <a:lnTo>
                  <a:pt x="1547596" y="315671"/>
                </a:lnTo>
                <a:lnTo>
                  <a:pt x="1610652" y="147485"/>
                </a:lnTo>
                <a:lnTo>
                  <a:pt x="1673466" y="315671"/>
                </a:lnTo>
                <a:lnTo>
                  <a:pt x="1673466" y="62395"/>
                </a:lnTo>
                <a:lnTo>
                  <a:pt x="1652536" y="9423"/>
                </a:lnTo>
                <a:lnTo>
                  <a:pt x="1568691" y="9423"/>
                </a:lnTo>
                <a:lnTo>
                  <a:pt x="1361554" y="533336"/>
                </a:lnTo>
                <a:lnTo>
                  <a:pt x="1465922" y="533336"/>
                </a:lnTo>
                <a:lnTo>
                  <a:pt x="1514576" y="403631"/>
                </a:lnTo>
                <a:lnTo>
                  <a:pt x="1706219" y="403631"/>
                </a:lnTo>
                <a:lnTo>
                  <a:pt x="1754555" y="533336"/>
                </a:lnTo>
                <a:lnTo>
                  <a:pt x="1859546" y="533336"/>
                </a:lnTo>
                <a:close/>
              </a:path>
              <a:path w="2190750" h="831214">
                <a:moveTo>
                  <a:pt x="2190699" y="830986"/>
                </a:moveTo>
                <a:lnTo>
                  <a:pt x="1869617" y="0"/>
                </a:lnTo>
                <a:lnTo>
                  <a:pt x="1837232" y="0"/>
                </a:lnTo>
                <a:lnTo>
                  <a:pt x="2158301" y="830986"/>
                </a:lnTo>
                <a:lnTo>
                  <a:pt x="2190699" y="830986"/>
                </a:lnTo>
                <a:close/>
              </a:path>
            </a:pathLst>
          </a:custGeom>
          <a:solidFill>
            <a:srgbClr val="FFFFFF"/>
          </a:solidFill>
        </p:spPr>
        <p:txBody>
          <a:bodyPr wrap="square" lIns="0" tIns="0" rIns="0" bIns="0" rtlCol="0"/>
          <a:lstStyle/>
          <a:p>
            <a:endParaRPr/>
          </a:p>
        </p:txBody>
      </p:sp>
      <p:sp>
        <p:nvSpPr>
          <p:cNvPr id="12" name="object 12"/>
          <p:cNvSpPr txBox="1"/>
          <p:nvPr/>
        </p:nvSpPr>
        <p:spPr>
          <a:xfrm>
            <a:off x="1035183" y="9786457"/>
            <a:ext cx="2661285" cy="473709"/>
          </a:xfrm>
          <a:prstGeom prst="rect">
            <a:avLst/>
          </a:prstGeom>
        </p:spPr>
        <p:txBody>
          <a:bodyPr vert="horz" wrap="square" lIns="0" tIns="17145" rIns="0" bIns="0" rtlCol="0">
            <a:spAutoFit/>
          </a:bodyPr>
          <a:lstStyle/>
          <a:p>
            <a:pPr marL="12700" marR="5080">
              <a:spcBef>
                <a:spcPts val="135"/>
              </a:spcBef>
            </a:pPr>
            <a:r>
              <a:rPr sz="1450" b="1" spc="-5">
                <a:solidFill>
                  <a:srgbClr val="FFFFFF"/>
                </a:solidFill>
                <a:latin typeface="Arial"/>
                <a:cs typeface="Arial"/>
              </a:rPr>
              <a:t>The </a:t>
            </a:r>
            <a:r>
              <a:rPr sz="1450" b="1" spc="-10">
                <a:solidFill>
                  <a:srgbClr val="FFFFFF"/>
                </a:solidFill>
                <a:latin typeface="Arial"/>
                <a:cs typeface="Arial"/>
              </a:rPr>
              <a:t>Chartered </a:t>
            </a:r>
            <a:r>
              <a:rPr sz="1450" b="1" spc="-15">
                <a:solidFill>
                  <a:srgbClr val="FFFFFF"/>
                </a:solidFill>
                <a:latin typeface="Arial"/>
                <a:cs typeface="Arial"/>
              </a:rPr>
              <a:t>Institute </a:t>
            </a:r>
            <a:r>
              <a:rPr sz="1450" b="1" spc="-5">
                <a:solidFill>
                  <a:srgbClr val="FFFFFF"/>
                </a:solidFill>
                <a:latin typeface="Arial"/>
                <a:cs typeface="Arial"/>
              </a:rPr>
              <a:t>of  </a:t>
            </a:r>
            <a:r>
              <a:rPr sz="1450" b="1" spc="-20">
                <a:solidFill>
                  <a:srgbClr val="FFFFFF"/>
                </a:solidFill>
                <a:latin typeface="Arial"/>
                <a:cs typeface="Arial"/>
              </a:rPr>
              <a:t>Public Finance </a:t>
            </a:r>
            <a:r>
              <a:rPr sz="1450" b="1" spc="20">
                <a:solidFill>
                  <a:srgbClr val="FFFFFF"/>
                </a:solidFill>
                <a:latin typeface="Arial"/>
                <a:cs typeface="Arial"/>
              </a:rPr>
              <a:t>&amp;</a:t>
            </a:r>
            <a:r>
              <a:rPr sz="1450" b="1" spc="-145">
                <a:solidFill>
                  <a:srgbClr val="FFFFFF"/>
                </a:solidFill>
                <a:latin typeface="Arial"/>
                <a:cs typeface="Arial"/>
              </a:rPr>
              <a:t> </a:t>
            </a:r>
            <a:r>
              <a:rPr sz="1450" b="1" spc="-15">
                <a:solidFill>
                  <a:srgbClr val="FFFFFF"/>
                </a:solidFill>
                <a:latin typeface="Arial"/>
                <a:cs typeface="Arial"/>
              </a:rPr>
              <a:t>Accountancy</a:t>
            </a:r>
            <a:endParaRPr sz="1450">
              <a:latin typeface="Arial"/>
              <a:cs typeface="Arial"/>
            </a:endParaRPr>
          </a:p>
        </p:txBody>
      </p:sp>
    </p:spTree>
    <p:extLst>
      <p:ext uri="{BB962C8B-B14F-4D97-AF65-F5344CB8AC3E}">
        <p14:creationId xmlns:p14="http://schemas.microsoft.com/office/powerpoint/2010/main" val="1715052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05687" cy="113093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09EC8BF-C02A-486F-A124-BFBEEFDFF653}"/>
              </a:ext>
            </a:extLst>
          </p:cNvPr>
          <p:cNvSpPr>
            <a:spLocks noGrp="1"/>
          </p:cNvSpPr>
          <p:nvPr>
            <p:ph type="title"/>
          </p:nvPr>
        </p:nvSpPr>
        <p:spPr>
          <a:xfrm>
            <a:off x="2538138" y="1424978"/>
            <a:ext cx="5069156" cy="8444313"/>
          </a:xfrm>
        </p:spPr>
        <p:txBody>
          <a:bodyPr>
            <a:normAutofit/>
          </a:bodyPr>
          <a:lstStyle/>
          <a:p>
            <a:pPr algn="r"/>
            <a:r>
              <a:rPr lang="en-GB" dirty="0">
                <a:solidFill>
                  <a:schemeClr val="tx1">
                    <a:lumMod val="85000"/>
                    <a:lumOff val="15000"/>
                  </a:schemeClr>
                </a:solidFill>
              </a:rPr>
              <a:t>FM Code Feedback  </a:t>
            </a:r>
          </a:p>
        </p:txBody>
      </p:sp>
      <p:sp>
        <p:nvSpPr>
          <p:cNvPr id="12" name="Rectangle 11">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256592"/>
            <a:ext cx="2122268" cy="8796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64850" y="3439442"/>
            <a:ext cx="0" cy="4430467"/>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786AB32-0ECD-41AA-B3D1-70CD2B5759A6}"/>
              </a:ext>
            </a:extLst>
          </p:cNvPr>
          <p:cNvSpPr>
            <a:spLocks noGrp="1"/>
          </p:cNvSpPr>
          <p:nvPr>
            <p:ph idx="1"/>
          </p:nvPr>
        </p:nvSpPr>
        <p:spPr>
          <a:xfrm>
            <a:off x="8722406" y="1424978"/>
            <a:ext cx="9747230" cy="8444314"/>
          </a:xfrm>
        </p:spPr>
        <p:txBody>
          <a:bodyPr>
            <a:normAutofit/>
          </a:bodyPr>
          <a:lstStyle/>
          <a:p>
            <a:pPr marL="571500" indent="-571500">
              <a:buFont typeface="Arial" panose="020B0604020202020204" pitchFamily="34" charset="0"/>
              <a:buChar char="•"/>
            </a:pPr>
            <a:r>
              <a:rPr lang="en-GB" dirty="0"/>
              <a:t>Relevant and easy to understand </a:t>
            </a:r>
          </a:p>
          <a:p>
            <a:pPr marL="571500" indent="-571500">
              <a:buFont typeface="Arial" panose="020B0604020202020204" pitchFamily="34" charset="0"/>
              <a:buChar char="•"/>
            </a:pPr>
            <a:r>
              <a:rPr lang="en-GB" dirty="0"/>
              <a:t>Assessment baseline approach ( RAG)</a:t>
            </a:r>
          </a:p>
          <a:p>
            <a:pPr marL="571500" indent="-571500">
              <a:buFont typeface="Arial" panose="020B0604020202020204" pitchFamily="34" charset="0"/>
              <a:buChar char="•"/>
            </a:pPr>
            <a:r>
              <a:rPr lang="en-GB" dirty="0"/>
              <a:t>Evidence </a:t>
            </a:r>
          </a:p>
          <a:p>
            <a:pPr marL="571500" indent="-571500">
              <a:buFont typeface="Arial" panose="020B0604020202020204" pitchFamily="34" charset="0"/>
              <a:buChar char="•"/>
            </a:pPr>
            <a:r>
              <a:rPr lang="en-GB" dirty="0"/>
              <a:t>Reporting variances </a:t>
            </a:r>
          </a:p>
          <a:p>
            <a:pPr marL="1702453" lvl="1" indent="-571500"/>
            <a:r>
              <a:rPr lang="en-GB" dirty="0"/>
              <a:t>Audit</a:t>
            </a:r>
          </a:p>
          <a:p>
            <a:pPr marL="1702453" lvl="1" indent="-571500"/>
            <a:r>
              <a:rPr lang="en-GB" dirty="0"/>
              <a:t>Leadership</a:t>
            </a:r>
          </a:p>
          <a:p>
            <a:pPr marL="1702453" lvl="1" indent="-571500"/>
            <a:r>
              <a:rPr lang="en-GB" dirty="0"/>
              <a:t>None </a:t>
            </a:r>
          </a:p>
          <a:p>
            <a:pPr marL="571500" indent="-571500">
              <a:buFont typeface="Arial" panose="020B0604020202020204" pitchFamily="34" charset="0"/>
              <a:buChar char="•"/>
            </a:pPr>
            <a:r>
              <a:rPr lang="en-GB" dirty="0"/>
              <a:t>Challenges </a:t>
            </a:r>
          </a:p>
          <a:p>
            <a:pPr marL="1702453" lvl="1" indent="-571500"/>
            <a:r>
              <a:rPr lang="en-GB" dirty="0"/>
              <a:t>VFM ( A ) </a:t>
            </a:r>
          </a:p>
          <a:p>
            <a:pPr marL="1702453" lvl="1" indent="-571500"/>
            <a:r>
              <a:rPr lang="en-GB" dirty="0"/>
              <a:t>Management Style ( E ) </a:t>
            </a:r>
          </a:p>
          <a:p>
            <a:pPr marL="1702453" lvl="1" indent="-571500"/>
            <a:r>
              <a:rPr lang="en-GB" dirty="0"/>
              <a:t>Reporting for decision making ( Q ) </a:t>
            </a:r>
          </a:p>
          <a:p>
            <a:pPr marL="1702453" lvl="1" indent="-571500"/>
            <a:r>
              <a:rPr lang="en-GB" dirty="0"/>
              <a:t>Collaborative working interpretation </a:t>
            </a:r>
          </a:p>
        </p:txBody>
      </p:sp>
      <p:sp>
        <p:nvSpPr>
          <p:cNvPr id="16" name="Rectangle 15">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67930" y="1266200"/>
            <a:ext cx="837757" cy="8786552"/>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591774B7-E1AA-4F2D-8275-73A2EA1E2B66}"/>
              </a:ext>
            </a:extLst>
          </p:cNvPr>
          <p:cNvSpPr>
            <a:spLocks noGrp="1"/>
          </p:cNvSpPr>
          <p:nvPr>
            <p:ph type="ftr" sz="quarter" idx="11"/>
          </p:nvPr>
        </p:nvSpPr>
        <p:spPr>
          <a:xfrm>
            <a:off x="6380765" y="10482091"/>
            <a:ext cx="9748615" cy="602119"/>
          </a:xfrm>
        </p:spPr>
        <p:txBody>
          <a:bodyPr>
            <a:normAutofit/>
          </a:bodyPr>
          <a:lstStyle/>
          <a:p>
            <a:pPr defTabSz="753969">
              <a:spcAft>
                <a:spcPts val="600"/>
              </a:spcAft>
            </a:pPr>
            <a:r>
              <a:rPr lang="en-GB">
                <a:latin typeface="Verdana"/>
              </a:rPr>
              <a:t>Copyright © CIPFA 2022 protected under UK and international law</a:t>
            </a:r>
          </a:p>
        </p:txBody>
      </p:sp>
      <p:sp>
        <p:nvSpPr>
          <p:cNvPr id="5" name="Slide Number Placeholder 4">
            <a:extLst>
              <a:ext uri="{FF2B5EF4-FFF2-40B4-BE49-F238E27FC236}">
                <a16:creationId xmlns:a16="http://schemas.microsoft.com/office/drawing/2014/main" id="{E1F2E4C4-703A-4535-8D82-FC628CFA75FA}"/>
              </a:ext>
            </a:extLst>
          </p:cNvPr>
          <p:cNvSpPr>
            <a:spLocks noGrp="1"/>
          </p:cNvSpPr>
          <p:nvPr>
            <p:ph type="sldNum" sz="quarter" idx="12"/>
          </p:nvPr>
        </p:nvSpPr>
        <p:spPr>
          <a:xfrm>
            <a:off x="17536630" y="10482091"/>
            <a:ext cx="2524634" cy="602119"/>
          </a:xfrm>
        </p:spPr>
        <p:txBody>
          <a:bodyPr>
            <a:normAutofit/>
          </a:bodyPr>
          <a:lstStyle/>
          <a:p>
            <a:pPr defTabSz="753969">
              <a:spcAft>
                <a:spcPts val="600"/>
              </a:spcAft>
            </a:pPr>
            <a:fld id="{4FAB73BC-B049-4115-A692-8D63A059BFB8}" type="slidenum">
              <a:rPr lang="en-US">
                <a:latin typeface="Arial"/>
              </a:rPr>
              <a:pPr defTabSz="753969">
                <a:spcAft>
                  <a:spcPts val="600"/>
                </a:spcAft>
              </a:pPr>
              <a:t>10</a:t>
            </a:fld>
            <a:endParaRPr lang="en-US">
              <a:latin typeface="Arial"/>
            </a:endParaRPr>
          </a:p>
        </p:txBody>
      </p:sp>
    </p:spTree>
    <p:extLst>
      <p:ext uri="{BB962C8B-B14F-4D97-AF65-F5344CB8AC3E}">
        <p14:creationId xmlns:p14="http://schemas.microsoft.com/office/powerpoint/2010/main" val="2985528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05687" cy="113093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09EC8BF-C02A-486F-A124-BFBEEFDFF653}"/>
              </a:ext>
            </a:extLst>
          </p:cNvPr>
          <p:cNvSpPr>
            <a:spLocks noGrp="1"/>
          </p:cNvSpPr>
          <p:nvPr>
            <p:ph type="title"/>
          </p:nvPr>
        </p:nvSpPr>
        <p:spPr>
          <a:xfrm>
            <a:off x="2538138" y="1424978"/>
            <a:ext cx="5069156" cy="8444313"/>
          </a:xfrm>
        </p:spPr>
        <p:txBody>
          <a:bodyPr>
            <a:normAutofit/>
          </a:bodyPr>
          <a:lstStyle/>
          <a:p>
            <a:pPr algn="r"/>
            <a:r>
              <a:rPr lang="en-GB">
                <a:solidFill>
                  <a:schemeClr val="tx1">
                    <a:lumMod val="85000"/>
                    <a:lumOff val="15000"/>
                  </a:schemeClr>
                </a:solidFill>
              </a:rPr>
              <a:t>New Guidance on Council Owned companies </a:t>
            </a:r>
          </a:p>
        </p:txBody>
      </p:sp>
      <p:sp>
        <p:nvSpPr>
          <p:cNvPr id="12" name="Rectangle 11">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256592"/>
            <a:ext cx="2122268" cy="8796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64850" y="3439442"/>
            <a:ext cx="0" cy="4430467"/>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786AB32-0ECD-41AA-B3D1-70CD2B5759A6}"/>
              </a:ext>
            </a:extLst>
          </p:cNvPr>
          <p:cNvSpPr>
            <a:spLocks noGrp="1"/>
          </p:cNvSpPr>
          <p:nvPr>
            <p:ph idx="1"/>
          </p:nvPr>
        </p:nvSpPr>
        <p:spPr>
          <a:xfrm>
            <a:off x="8722406" y="1424978"/>
            <a:ext cx="9747230" cy="8444314"/>
          </a:xfrm>
        </p:spPr>
        <p:txBody>
          <a:bodyPr>
            <a:normAutofit/>
          </a:bodyPr>
          <a:lstStyle/>
          <a:p>
            <a:pPr marL="571500" indent="-571500">
              <a:buFont typeface="Arial" panose="020B0604020202020204" pitchFamily="34" charset="0"/>
              <a:buChar char="•"/>
            </a:pPr>
            <a:r>
              <a:rPr lang="en-GB" dirty="0"/>
              <a:t>Recognition of the increasing risks to local authorities and sector  </a:t>
            </a:r>
          </a:p>
          <a:p>
            <a:pPr marL="571500" indent="-571500">
              <a:buFont typeface="Arial" panose="020B0604020202020204" pitchFamily="34" charset="0"/>
              <a:buChar char="•"/>
            </a:pPr>
            <a:r>
              <a:rPr lang="en-GB" dirty="0"/>
              <a:t>Complimentary to CIPFA’s Codes and Guidance </a:t>
            </a:r>
          </a:p>
          <a:p>
            <a:pPr marL="1702453" lvl="1" indent="-571500"/>
            <a:r>
              <a:rPr lang="en-GB" dirty="0"/>
              <a:t>Financial Management Code </a:t>
            </a:r>
          </a:p>
          <a:p>
            <a:pPr marL="1702453" lvl="1" indent="-571500"/>
            <a:r>
              <a:rPr lang="en-GB" dirty="0"/>
              <a:t>Financial Resilience Index </a:t>
            </a:r>
          </a:p>
          <a:p>
            <a:pPr marL="1702453" lvl="1" indent="-571500"/>
            <a:r>
              <a:rPr lang="en-GB" dirty="0"/>
              <a:t>Governance Code </a:t>
            </a:r>
          </a:p>
          <a:p>
            <a:pPr marL="571500" indent="-571500">
              <a:buFont typeface="Arial" panose="020B0604020202020204" pitchFamily="34" charset="0"/>
              <a:buChar char="•"/>
            </a:pPr>
            <a:r>
              <a:rPr lang="en-GB" dirty="0"/>
              <a:t>Builds on the lessons learnt</a:t>
            </a:r>
          </a:p>
          <a:p>
            <a:pPr marL="571500" indent="-571500">
              <a:buFont typeface="Arial" panose="020B0604020202020204" pitchFamily="34" charset="0"/>
              <a:buChar char="•"/>
            </a:pPr>
            <a:r>
              <a:rPr lang="en-GB" dirty="0"/>
              <a:t>Stakeholder conversations </a:t>
            </a:r>
          </a:p>
          <a:p>
            <a:pPr marL="571500" indent="-571500">
              <a:buFont typeface="Arial" panose="020B0604020202020204" pitchFamily="34" charset="0"/>
              <a:buChar char="•"/>
            </a:pPr>
            <a:r>
              <a:rPr lang="en-GB" dirty="0"/>
              <a:t>CIPFA’s consultant experiences </a:t>
            </a:r>
          </a:p>
          <a:p>
            <a:pPr marL="571500" indent="-571500">
              <a:buFont typeface="Arial" panose="020B0604020202020204" pitchFamily="34" charset="0"/>
              <a:buChar char="•"/>
            </a:pPr>
            <a:r>
              <a:rPr lang="en-GB" dirty="0"/>
              <a:t>Principles-based guidance </a:t>
            </a:r>
          </a:p>
          <a:p>
            <a:endParaRPr lang="en-GB" dirty="0"/>
          </a:p>
        </p:txBody>
      </p:sp>
      <p:sp>
        <p:nvSpPr>
          <p:cNvPr id="16" name="Rectangle 15">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67930" y="1266200"/>
            <a:ext cx="837757" cy="8786552"/>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591774B7-E1AA-4F2D-8275-73A2EA1E2B66}"/>
              </a:ext>
            </a:extLst>
          </p:cNvPr>
          <p:cNvSpPr>
            <a:spLocks noGrp="1"/>
          </p:cNvSpPr>
          <p:nvPr>
            <p:ph type="ftr" sz="quarter" idx="11"/>
          </p:nvPr>
        </p:nvSpPr>
        <p:spPr>
          <a:xfrm>
            <a:off x="6380765" y="10482091"/>
            <a:ext cx="9748615" cy="602119"/>
          </a:xfrm>
        </p:spPr>
        <p:txBody>
          <a:bodyPr>
            <a:normAutofit/>
          </a:bodyPr>
          <a:lstStyle/>
          <a:p>
            <a:pPr defTabSz="753969">
              <a:spcAft>
                <a:spcPts val="600"/>
              </a:spcAft>
            </a:pPr>
            <a:r>
              <a:rPr lang="en-GB">
                <a:latin typeface="Verdana"/>
              </a:rPr>
              <a:t>Copyright © CIPFA 2022 protected under UK and international law</a:t>
            </a:r>
          </a:p>
        </p:txBody>
      </p:sp>
      <p:sp>
        <p:nvSpPr>
          <p:cNvPr id="5" name="Slide Number Placeholder 4">
            <a:extLst>
              <a:ext uri="{FF2B5EF4-FFF2-40B4-BE49-F238E27FC236}">
                <a16:creationId xmlns:a16="http://schemas.microsoft.com/office/drawing/2014/main" id="{E1F2E4C4-703A-4535-8D82-FC628CFA75FA}"/>
              </a:ext>
            </a:extLst>
          </p:cNvPr>
          <p:cNvSpPr>
            <a:spLocks noGrp="1"/>
          </p:cNvSpPr>
          <p:nvPr>
            <p:ph type="sldNum" sz="quarter" idx="12"/>
          </p:nvPr>
        </p:nvSpPr>
        <p:spPr>
          <a:xfrm>
            <a:off x="17536630" y="10482091"/>
            <a:ext cx="2524634" cy="602119"/>
          </a:xfrm>
        </p:spPr>
        <p:txBody>
          <a:bodyPr>
            <a:normAutofit/>
          </a:bodyPr>
          <a:lstStyle/>
          <a:p>
            <a:pPr defTabSz="753969">
              <a:spcAft>
                <a:spcPts val="600"/>
              </a:spcAft>
            </a:pPr>
            <a:fld id="{4FAB73BC-B049-4115-A692-8D63A059BFB8}" type="slidenum">
              <a:rPr lang="en-US">
                <a:latin typeface="Arial"/>
              </a:rPr>
              <a:pPr defTabSz="753969">
                <a:spcAft>
                  <a:spcPts val="600"/>
                </a:spcAft>
              </a:pPr>
              <a:t>11</a:t>
            </a:fld>
            <a:endParaRPr lang="en-US">
              <a:latin typeface="Arial"/>
            </a:endParaRPr>
          </a:p>
        </p:txBody>
      </p:sp>
    </p:spTree>
    <p:extLst>
      <p:ext uri="{BB962C8B-B14F-4D97-AF65-F5344CB8AC3E}">
        <p14:creationId xmlns:p14="http://schemas.microsoft.com/office/powerpoint/2010/main" val="2247634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82BE8-A0C8-4F96-8C16-E4C537EDD50E}"/>
              </a:ext>
            </a:extLst>
          </p:cNvPr>
          <p:cNvSpPr>
            <a:spLocks noGrp="1"/>
          </p:cNvSpPr>
          <p:nvPr>
            <p:ph type="title"/>
          </p:nvPr>
        </p:nvSpPr>
        <p:spPr>
          <a:xfrm>
            <a:off x="1086519" y="1064460"/>
            <a:ext cx="17932650" cy="1680286"/>
          </a:xfrm>
        </p:spPr>
        <p:txBody>
          <a:bodyPr/>
          <a:lstStyle/>
          <a:p>
            <a:r>
              <a:rPr lang="en-GB" dirty="0"/>
              <a:t>Common causes of failure</a:t>
            </a:r>
          </a:p>
        </p:txBody>
      </p:sp>
      <p:sp>
        <p:nvSpPr>
          <p:cNvPr id="5" name="Slide Number Placeholder 4">
            <a:extLst>
              <a:ext uri="{FF2B5EF4-FFF2-40B4-BE49-F238E27FC236}">
                <a16:creationId xmlns:a16="http://schemas.microsoft.com/office/drawing/2014/main" id="{65E8DFE2-9489-42D7-A981-84726B6D18C5}"/>
              </a:ext>
            </a:extLst>
          </p:cNvPr>
          <p:cNvSpPr>
            <a:spLocks noGrp="1"/>
          </p:cNvSpPr>
          <p:nvPr>
            <p:ph type="sldNum" sz="quarter" idx="12"/>
          </p:nvPr>
        </p:nvSpPr>
        <p:spPr/>
        <p:txBody>
          <a:bodyPr/>
          <a:lstStyle/>
          <a:p>
            <a:pPr defTabSz="753969"/>
            <a:fld id="{4FAB73BC-B049-4115-A692-8D63A059BFB8}" type="slidenum">
              <a:rPr lang="en-US">
                <a:solidFill>
                  <a:srgbClr val="5A4B9A"/>
                </a:solidFill>
                <a:latin typeface="Arial"/>
              </a:rPr>
              <a:pPr defTabSz="753969"/>
              <a:t>12</a:t>
            </a:fld>
            <a:endParaRPr lang="en-US" dirty="0">
              <a:solidFill>
                <a:srgbClr val="5A4B9A"/>
              </a:solidFill>
              <a:latin typeface="Arial"/>
            </a:endParaRPr>
          </a:p>
        </p:txBody>
      </p:sp>
      <p:sp>
        <p:nvSpPr>
          <p:cNvPr id="6" name="TextBox 5">
            <a:extLst>
              <a:ext uri="{FF2B5EF4-FFF2-40B4-BE49-F238E27FC236}">
                <a16:creationId xmlns:a16="http://schemas.microsoft.com/office/drawing/2014/main" id="{DB625278-C416-407B-BCE2-018307BCD5C9}"/>
              </a:ext>
            </a:extLst>
          </p:cNvPr>
          <p:cNvSpPr txBox="1"/>
          <p:nvPr/>
        </p:nvSpPr>
        <p:spPr>
          <a:xfrm>
            <a:off x="1086518" y="1712459"/>
            <a:ext cx="19019081" cy="8963672"/>
          </a:xfrm>
          <a:prstGeom prst="rect">
            <a:avLst/>
          </a:prstGeom>
          <a:noFill/>
        </p:spPr>
        <p:txBody>
          <a:bodyPr wrap="square">
            <a:spAutoFit/>
          </a:bodyPr>
          <a:lstStyle/>
          <a:p>
            <a:pPr marL="565476" indent="-565476" defTabSz="753969">
              <a:lnSpc>
                <a:spcPct val="120000"/>
              </a:lnSpc>
              <a:buFont typeface="Arial" panose="020B0604020202020204" pitchFamily="34" charset="0"/>
              <a:buChar char="•"/>
            </a:pPr>
            <a:r>
              <a:rPr lang="en-GB" sz="3958" dirty="0">
                <a:solidFill>
                  <a:prstClr val="black"/>
                </a:solidFill>
                <a:latin typeface="Arial"/>
              </a:rPr>
              <a:t>No common understanding of what </a:t>
            </a:r>
            <a:r>
              <a:rPr lang="en-GB" sz="4617" dirty="0">
                <a:solidFill>
                  <a:prstClr val="black"/>
                </a:solidFill>
                <a:latin typeface="Arial"/>
              </a:rPr>
              <a:t>“being commercial” </a:t>
            </a:r>
            <a:r>
              <a:rPr lang="en-GB" sz="3958" dirty="0">
                <a:solidFill>
                  <a:prstClr val="black"/>
                </a:solidFill>
                <a:latin typeface="Arial"/>
              </a:rPr>
              <a:t>actually means.</a:t>
            </a:r>
          </a:p>
          <a:p>
            <a:pPr marL="565476" indent="-565476" defTabSz="753969">
              <a:lnSpc>
                <a:spcPct val="120000"/>
              </a:lnSpc>
              <a:buFont typeface="Arial" panose="020B0604020202020204" pitchFamily="34" charset="0"/>
              <a:buChar char="•"/>
            </a:pPr>
            <a:r>
              <a:rPr lang="en-GB" sz="3958" dirty="0">
                <a:solidFill>
                  <a:prstClr val="black"/>
                </a:solidFill>
                <a:latin typeface="Arial"/>
              </a:rPr>
              <a:t>Weak options appraisal - rationale for creation is poor – </a:t>
            </a:r>
            <a:r>
              <a:rPr lang="en-GB" sz="4617" dirty="0">
                <a:solidFill>
                  <a:prstClr val="black"/>
                </a:solidFill>
                <a:latin typeface="Arial"/>
              </a:rPr>
              <a:t>optimism bias</a:t>
            </a:r>
            <a:r>
              <a:rPr lang="en-GB" sz="3958" dirty="0">
                <a:solidFill>
                  <a:prstClr val="black"/>
                </a:solidFill>
                <a:latin typeface="Arial"/>
              </a:rPr>
              <a:t>.</a:t>
            </a:r>
          </a:p>
          <a:p>
            <a:pPr marL="565476" indent="-565476" defTabSz="753969">
              <a:lnSpc>
                <a:spcPct val="120000"/>
              </a:lnSpc>
              <a:buFont typeface="Arial" panose="020B0604020202020204" pitchFamily="34" charset="0"/>
              <a:buChar char="•"/>
            </a:pPr>
            <a:r>
              <a:rPr lang="en-GB" sz="3958" dirty="0">
                <a:solidFill>
                  <a:prstClr val="black"/>
                </a:solidFill>
                <a:latin typeface="Arial"/>
              </a:rPr>
              <a:t>Lack of alignment with local authority’s objectives – </a:t>
            </a:r>
            <a:r>
              <a:rPr lang="en-GB" sz="4617" dirty="0">
                <a:solidFill>
                  <a:prstClr val="black"/>
                </a:solidFill>
                <a:latin typeface="Arial"/>
              </a:rPr>
              <a:t>divergent thinking</a:t>
            </a:r>
            <a:r>
              <a:rPr lang="en-GB" sz="3958" dirty="0">
                <a:solidFill>
                  <a:prstClr val="black"/>
                </a:solidFill>
                <a:latin typeface="Arial"/>
              </a:rPr>
              <a:t>.</a:t>
            </a:r>
          </a:p>
          <a:p>
            <a:pPr marL="565476" indent="-565476" defTabSz="753969">
              <a:lnSpc>
                <a:spcPct val="120000"/>
              </a:lnSpc>
              <a:buFont typeface="Arial" panose="020B0604020202020204" pitchFamily="34" charset="0"/>
              <a:buChar char="•"/>
            </a:pPr>
            <a:r>
              <a:rPr lang="en-GB" sz="3958" dirty="0">
                <a:solidFill>
                  <a:prstClr val="black"/>
                </a:solidFill>
                <a:latin typeface="Arial"/>
              </a:rPr>
              <a:t>Not identifying / clarifying what the </a:t>
            </a:r>
            <a:r>
              <a:rPr lang="en-GB" sz="4617" dirty="0">
                <a:solidFill>
                  <a:prstClr val="black"/>
                </a:solidFill>
                <a:latin typeface="Arial"/>
              </a:rPr>
              <a:t>desired outcomes </a:t>
            </a:r>
            <a:r>
              <a:rPr lang="en-GB" sz="3958" dirty="0">
                <a:solidFill>
                  <a:prstClr val="black"/>
                </a:solidFill>
                <a:latin typeface="Arial"/>
              </a:rPr>
              <a:t>are. </a:t>
            </a:r>
          </a:p>
          <a:p>
            <a:pPr marL="565476" indent="-565476" defTabSz="753969">
              <a:lnSpc>
                <a:spcPct val="120000"/>
              </a:lnSpc>
              <a:buFont typeface="Arial" panose="020B0604020202020204" pitchFamily="34" charset="0"/>
              <a:buChar char="•"/>
            </a:pPr>
            <a:r>
              <a:rPr lang="en-GB" sz="3958" dirty="0">
                <a:solidFill>
                  <a:prstClr val="black"/>
                </a:solidFill>
                <a:latin typeface="Arial"/>
              </a:rPr>
              <a:t>Lack of formal or </a:t>
            </a:r>
            <a:r>
              <a:rPr lang="en-GB" sz="4617" dirty="0">
                <a:solidFill>
                  <a:prstClr val="black"/>
                </a:solidFill>
                <a:latin typeface="Arial"/>
              </a:rPr>
              <a:t>inconsistent set-up </a:t>
            </a:r>
            <a:r>
              <a:rPr lang="en-GB" sz="3958" dirty="0">
                <a:solidFill>
                  <a:prstClr val="black"/>
                </a:solidFill>
                <a:latin typeface="Arial"/>
              </a:rPr>
              <a:t>procedures– can lead to poor decisions re structural model chosen.</a:t>
            </a:r>
          </a:p>
          <a:p>
            <a:pPr marL="565476" indent="-565476" defTabSz="753969">
              <a:lnSpc>
                <a:spcPct val="120000"/>
              </a:lnSpc>
              <a:buFont typeface="Arial" panose="020B0604020202020204" pitchFamily="34" charset="0"/>
              <a:buChar char="•"/>
            </a:pPr>
            <a:r>
              <a:rPr lang="en-GB" sz="4617" dirty="0">
                <a:solidFill>
                  <a:prstClr val="black"/>
                </a:solidFill>
                <a:latin typeface="Arial"/>
              </a:rPr>
              <a:t>Weak scrutiny and challenge -</a:t>
            </a:r>
            <a:r>
              <a:rPr lang="en-GB" sz="4617" b="1" dirty="0">
                <a:solidFill>
                  <a:prstClr val="black"/>
                </a:solidFill>
                <a:latin typeface="Arial"/>
              </a:rPr>
              <a:t> </a:t>
            </a:r>
            <a:r>
              <a:rPr lang="en-GB" sz="3958" dirty="0">
                <a:solidFill>
                  <a:prstClr val="black"/>
                </a:solidFill>
                <a:latin typeface="Arial"/>
              </a:rPr>
              <a:t>ineffective company boards.</a:t>
            </a:r>
          </a:p>
          <a:p>
            <a:pPr marL="565476" indent="-565476" defTabSz="753969">
              <a:lnSpc>
                <a:spcPct val="120000"/>
              </a:lnSpc>
              <a:buFont typeface="Arial" panose="020B0604020202020204" pitchFamily="34" charset="0"/>
              <a:buChar char="•"/>
            </a:pPr>
            <a:r>
              <a:rPr lang="en-GB" sz="4617" dirty="0">
                <a:solidFill>
                  <a:prstClr val="black"/>
                </a:solidFill>
                <a:latin typeface="Arial"/>
              </a:rPr>
              <a:t>Unclear legal control framework </a:t>
            </a:r>
            <a:r>
              <a:rPr lang="en-GB" sz="3958" dirty="0">
                <a:solidFill>
                  <a:prstClr val="black"/>
                </a:solidFill>
                <a:latin typeface="Arial"/>
              </a:rPr>
              <a:t>– shareholder/service agreements.</a:t>
            </a:r>
          </a:p>
          <a:p>
            <a:pPr marL="565476" indent="-565476" defTabSz="753969">
              <a:lnSpc>
                <a:spcPct val="120000"/>
              </a:lnSpc>
              <a:buFont typeface="Arial" panose="020B0604020202020204" pitchFamily="34" charset="0"/>
              <a:buChar char="•"/>
            </a:pPr>
            <a:r>
              <a:rPr lang="en-GB" sz="4617" dirty="0">
                <a:solidFill>
                  <a:prstClr val="black"/>
                </a:solidFill>
                <a:latin typeface="Arial"/>
              </a:rPr>
              <a:t>Poor market knowledge </a:t>
            </a:r>
            <a:r>
              <a:rPr lang="en-GB" sz="3958" dirty="0">
                <a:solidFill>
                  <a:prstClr val="black"/>
                </a:solidFill>
                <a:latin typeface="Arial"/>
              </a:rPr>
              <a:t>– buyer behaviour/ competitors not understood.</a:t>
            </a:r>
          </a:p>
          <a:p>
            <a:pPr marL="565476" indent="-565476" defTabSz="753969">
              <a:buFont typeface="Arial" panose="020B0604020202020204" pitchFamily="34" charset="0"/>
              <a:buChar char="•"/>
            </a:pPr>
            <a:r>
              <a:rPr lang="en-GB" sz="4617" dirty="0">
                <a:solidFill>
                  <a:prstClr val="black"/>
                </a:solidFill>
                <a:latin typeface="Arial"/>
              </a:rPr>
              <a:t>Business plans -</a:t>
            </a:r>
            <a:r>
              <a:rPr lang="en-GB" sz="4617" b="1" dirty="0">
                <a:solidFill>
                  <a:prstClr val="black"/>
                </a:solidFill>
                <a:latin typeface="Arial"/>
              </a:rPr>
              <a:t> </a:t>
            </a:r>
            <a:r>
              <a:rPr lang="en-GB" sz="3958" dirty="0">
                <a:solidFill>
                  <a:prstClr val="black"/>
                </a:solidFill>
                <a:latin typeface="Arial"/>
              </a:rPr>
              <a:t>not up-to-date or simply don’t exist, costs of delivery not transparent.</a:t>
            </a:r>
          </a:p>
        </p:txBody>
      </p:sp>
    </p:spTree>
    <p:extLst>
      <p:ext uri="{BB962C8B-B14F-4D97-AF65-F5344CB8AC3E}">
        <p14:creationId xmlns:p14="http://schemas.microsoft.com/office/powerpoint/2010/main" val="1402088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Shape 47626">
            <a:extLst>
              <a:ext uri="{FF2B5EF4-FFF2-40B4-BE49-F238E27FC236}">
                <a16:creationId xmlns:a16="http://schemas.microsoft.com/office/drawing/2014/main" id="{B5C2AE74-E7A0-F840-9351-5A849AB1B918}"/>
              </a:ext>
            </a:extLst>
          </p:cNvPr>
          <p:cNvSpPr/>
          <p:nvPr/>
        </p:nvSpPr>
        <p:spPr>
          <a:xfrm rot="10800000" flipH="1">
            <a:off x="17147955" y="7106591"/>
            <a:ext cx="1199904" cy="63529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close/>
              </a:path>
            </a:pathLst>
          </a:custGeom>
          <a:solidFill>
            <a:schemeClr val="accent4">
              <a:lumMod val="75000"/>
            </a:schemeClr>
          </a:solidFill>
          <a:ln w="12700" cap="flat">
            <a:noFill/>
            <a:miter lim="400000"/>
          </a:ln>
          <a:effectLst/>
        </p:spPr>
        <p:txBody>
          <a:bodyPr wrap="square" lIns="0" tIns="0" rIns="0" bIns="0" numCol="1" anchor="t">
            <a:noAutofit/>
          </a:bodyPr>
          <a:lstStyle/>
          <a:p>
            <a:endParaRPr sz="4176" dirty="0">
              <a:latin typeface="Lato Light" panose="020F0502020204030203" pitchFamily="34" charset="0"/>
            </a:endParaRPr>
          </a:p>
        </p:txBody>
      </p:sp>
      <p:sp>
        <p:nvSpPr>
          <p:cNvPr id="48" name="Shape 47627">
            <a:extLst>
              <a:ext uri="{FF2B5EF4-FFF2-40B4-BE49-F238E27FC236}">
                <a16:creationId xmlns:a16="http://schemas.microsoft.com/office/drawing/2014/main" id="{A255F2CA-76B1-434E-A0A5-FC3235841E12}"/>
              </a:ext>
            </a:extLst>
          </p:cNvPr>
          <p:cNvSpPr/>
          <p:nvPr/>
        </p:nvSpPr>
        <p:spPr>
          <a:xfrm rot="10800000">
            <a:off x="9300378" y="5068390"/>
            <a:ext cx="9047480" cy="20730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16179" y="0"/>
                </a:lnTo>
                <a:lnTo>
                  <a:pt x="0" y="0"/>
                </a:lnTo>
                <a:close/>
              </a:path>
            </a:pathLst>
          </a:custGeom>
          <a:solidFill>
            <a:schemeClr val="accent4"/>
          </a:solidFill>
          <a:ln w="12700" cap="flat">
            <a:noFill/>
            <a:miter lim="400000"/>
          </a:ln>
          <a:effectLst/>
        </p:spPr>
        <p:txBody>
          <a:bodyPr wrap="square" lIns="0" tIns="0" rIns="0" bIns="0" numCol="1" anchor="t">
            <a:noAutofit/>
          </a:bodyPr>
          <a:lstStyle/>
          <a:p>
            <a:endParaRPr sz="4176" dirty="0">
              <a:latin typeface="Lato Light" panose="020F0502020204030203" pitchFamily="34" charset="0"/>
            </a:endParaRPr>
          </a:p>
        </p:txBody>
      </p:sp>
      <p:sp>
        <p:nvSpPr>
          <p:cNvPr id="31" name="Shape 47644">
            <a:extLst>
              <a:ext uri="{FF2B5EF4-FFF2-40B4-BE49-F238E27FC236}">
                <a16:creationId xmlns:a16="http://schemas.microsoft.com/office/drawing/2014/main" id="{10BE30CF-DF7C-6D47-AC18-3BB49174F48D}"/>
              </a:ext>
            </a:extLst>
          </p:cNvPr>
          <p:cNvSpPr/>
          <p:nvPr/>
        </p:nvSpPr>
        <p:spPr>
          <a:xfrm rot="10800000" flipH="1">
            <a:off x="17147955" y="4167422"/>
            <a:ext cx="1199904" cy="63529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close/>
              </a:path>
            </a:pathLst>
          </a:custGeom>
          <a:solidFill>
            <a:schemeClr val="accent2">
              <a:lumMod val="75000"/>
            </a:schemeClr>
          </a:solidFill>
          <a:ln w="12700" cap="flat">
            <a:noFill/>
            <a:miter lim="400000"/>
          </a:ln>
          <a:effectLst/>
        </p:spPr>
        <p:txBody>
          <a:bodyPr wrap="square" lIns="0" tIns="0" rIns="0" bIns="0" numCol="1" anchor="t">
            <a:noAutofit/>
          </a:bodyPr>
          <a:lstStyle/>
          <a:p>
            <a:endParaRPr sz="4176" dirty="0">
              <a:latin typeface="Lato Light" panose="020F0502020204030203" pitchFamily="34" charset="0"/>
            </a:endParaRPr>
          </a:p>
        </p:txBody>
      </p:sp>
      <p:sp>
        <p:nvSpPr>
          <p:cNvPr id="32" name="Shape 47645">
            <a:extLst>
              <a:ext uri="{FF2B5EF4-FFF2-40B4-BE49-F238E27FC236}">
                <a16:creationId xmlns:a16="http://schemas.microsoft.com/office/drawing/2014/main" id="{A1DD19AF-4437-F84E-BD6E-B912B2411350}"/>
              </a:ext>
            </a:extLst>
          </p:cNvPr>
          <p:cNvSpPr/>
          <p:nvPr/>
        </p:nvSpPr>
        <p:spPr>
          <a:xfrm rot="10800000">
            <a:off x="9300378" y="2094326"/>
            <a:ext cx="9047480" cy="20730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16179" y="0"/>
                </a:lnTo>
                <a:lnTo>
                  <a:pt x="0" y="0"/>
                </a:lnTo>
                <a:close/>
              </a:path>
            </a:pathLst>
          </a:custGeom>
          <a:solidFill>
            <a:schemeClr val="accent2"/>
          </a:solidFill>
          <a:ln w="12700" cap="flat">
            <a:noFill/>
            <a:miter lim="400000"/>
          </a:ln>
          <a:effectLst/>
        </p:spPr>
        <p:txBody>
          <a:bodyPr wrap="square" lIns="0" tIns="0" rIns="0" bIns="0" numCol="1" anchor="t">
            <a:noAutofit/>
          </a:bodyPr>
          <a:lstStyle/>
          <a:p>
            <a:endParaRPr sz="4176" dirty="0">
              <a:latin typeface="Lato Light" panose="020F0502020204030203" pitchFamily="34" charset="0"/>
            </a:endParaRPr>
          </a:p>
        </p:txBody>
      </p:sp>
      <p:sp>
        <p:nvSpPr>
          <p:cNvPr id="55" name="Shape 47617">
            <a:extLst>
              <a:ext uri="{FF2B5EF4-FFF2-40B4-BE49-F238E27FC236}">
                <a16:creationId xmlns:a16="http://schemas.microsoft.com/office/drawing/2014/main" id="{52951C90-2F1E-534A-B72A-5E202AE06651}"/>
              </a:ext>
            </a:extLst>
          </p:cNvPr>
          <p:cNvSpPr/>
          <p:nvPr/>
        </p:nvSpPr>
        <p:spPr>
          <a:xfrm rot="10800000" flipH="1">
            <a:off x="17147955" y="10045757"/>
            <a:ext cx="1199904" cy="63529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close/>
              </a:path>
            </a:pathLst>
          </a:custGeom>
          <a:solidFill>
            <a:schemeClr val="accent6">
              <a:lumMod val="75000"/>
            </a:schemeClr>
          </a:solidFill>
          <a:ln w="12700" cap="flat">
            <a:noFill/>
            <a:miter lim="400000"/>
          </a:ln>
          <a:effectLst/>
        </p:spPr>
        <p:txBody>
          <a:bodyPr wrap="square" lIns="0" tIns="0" rIns="0" bIns="0" numCol="1" anchor="t">
            <a:noAutofit/>
          </a:bodyPr>
          <a:lstStyle/>
          <a:p>
            <a:endParaRPr sz="4176" dirty="0">
              <a:latin typeface="Lato Light" panose="020F0502020204030203" pitchFamily="34" charset="0"/>
            </a:endParaRPr>
          </a:p>
        </p:txBody>
      </p:sp>
      <p:sp>
        <p:nvSpPr>
          <p:cNvPr id="56" name="Shape 47618">
            <a:extLst>
              <a:ext uri="{FF2B5EF4-FFF2-40B4-BE49-F238E27FC236}">
                <a16:creationId xmlns:a16="http://schemas.microsoft.com/office/drawing/2014/main" id="{684BB475-57BB-0843-B7CA-C4B4DB0868E4}"/>
              </a:ext>
            </a:extLst>
          </p:cNvPr>
          <p:cNvSpPr/>
          <p:nvPr/>
        </p:nvSpPr>
        <p:spPr>
          <a:xfrm rot="10800000">
            <a:off x="9300378" y="7972660"/>
            <a:ext cx="9047480" cy="20730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16179" y="0"/>
                </a:lnTo>
                <a:lnTo>
                  <a:pt x="0" y="0"/>
                </a:lnTo>
                <a:close/>
              </a:path>
            </a:pathLst>
          </a:custGeom>
          <a:solidFill>
            <a:schemeClr val="accent6"/>
          </a:solidFill>
          <a:ln w="12700" cap="flat">
            <a:noFill/>
            <a:miter lim="400000"/>
          </a:ln>
          <a:effectLst/>
        </p:spPr>
        <p:txBody>
          <a:bodyPr wrap="square" lIns="0" tIns="0" rIns="0" bIns="0" numCol="1" anchor="t">
            <a:noAutofit/>
          </a:bodyPr>
          <a:lstStyle/>
          <a:p>
            <a:endParaRPr sz="4176" dirty="0">
              <a:latin typeface="Lato Light" panose="020F0502020204030203" pitchFamily="34" charset="0"/>
            </a:endParaRPr>
          </a:p>
        </p:txBody>
      </p:sp>
      <p:sp>
        <p:nvSpPr>
          <p:cNvPr id="39" name="Shape 47635">
            <a:extLst>
              <a:ext uri="{FF2B5EF4-FFF2-40B4-BE49-F238E27FC236}">
                <a16:creationId xmlns:a16="http://schemas.microsoft.com/office/drawing/2014/main" id="{6EF70BEF-5D54-F043-8120-3FC14CD638FC}"/>
              </a:ext>
            </a:extLst>
          </p:cNvPr>
          <p:cNvSpPr/>
          <p:nvPr/>
        </p:nvSpPr>
        <p:spPr>
          <a:xfrm rot="10800000">
            <a:off x="1799717" y="7106591"/>
            <a:ext cx="1199904" cy="63529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close/>
              </a:path>
            </a:pathLst>
          </a:custGeom>
          <a:solidFill>
            <a:schemeClr val="accent3">
              <a:lumMod val="75000"/>
            </a:schemeClr>
          </a:solidFill>
          <a:ln w="12700" cap="flat">
            <a:noFill/>
            <a:miter lim="400000"/>
          </a:ln>
          <a:effectLst/>
        </p:spPr>
        <p:txBody>
          <a:bodyPr wrap="square" lIns="0" tIns="0" rIns="0" bIns="0" numCol="1" anchor="t">
            <a:noAutofit/>
          </a:bodyPr>
          <a:lstStyle/>
          <a:p>
            <a:endParaRPr sz="4176" dirty="0">
              <a:latin typeface="Lato Light" panose="020F0502020204030203" pitchFamily="34" charset="0"/>
            </a:endParaRPr>
          </a:p>
        </p:txBody>
      </p:sp>
      <p:sp>
        <p:nvSpPr>
          <p:cNvPr id="40" name="Shape 47636">
            <a:extLst>
              <a:ext uri="{FF2B5EF4-FFF2-40B4-BE49-F238E27FC236}">
                <a16:creationId xmlns:a16="http://schemas.microsoft.com/office/drawing/2014/main" id="{4CB975F5-4D10-D141-A509-240DA56DD5CC}"/>
              </a:ext>
            </a:extLst>
          </p:cNvPr>
          <p:cNvSpPr/>
          <p:nvPr/>
        </p:nvSpPr>
        <p:spPr>
          <a:xfrm>
            <a:off x="1799716" y="5033497"/>
            <a:ext cx="9047480" cy="20730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16179" y="0"/>
                </a:lnTo>
                <a:lnTo>
                  <a:pt x="0" y="0"/>
                </a:lnTo>
                <a:close/>
              </a:path>
            </a:pathLst>
          </a:custGeom>
          <a:solidFill>
            <a:schemeClr val="accent3"/>
          </a:solidFill>
          <a:ln w="12700" cap="flat">
            <a:noFill/>
            <a:miter lim="400000"/>
          </a:ln>
          <a:effectLst/>
        </p:spPr>
        <p:txBody>
          <a:bodyPr wrap="square" lIns="0" tIns="0" rIns="0" bIns="0" numCol="1" anchor="t">
            <a:noAutofit/>
          </a:bodyPr>
          <a:lstStyle/>
          <a:p>
            <a:endParaRPr sz="4176" dirty="0">
              <a:latin typeface="Lato Light" panose="020F0502020204030203" pitchFamily="34" charset="0"/>
            </a:endParaRPr>
          </a:p>
        </p:txBody>
      </p:sp>
      <p:sp>
        <p:nvSpPr>
          <p:cNvPr id="23" name="Shape 47653">
            <a:extLst>
              <a:ext uri="{FF2B5EF4-FFF2-40B4-BE49-F238E27FC236}">
                <a16:creationId xmlns:a16="http://schemas.microsoft.com/office/drawing/2014/main" id="{63E81952-23E5-2C4F-BD60-1F62CB868D53}"/>
              </a:ext>
            </a:extLst>
          </p:cNvPr>
          <p:cNvSpPr/>
          <p:nvPr/>
        </p:nvSpPr>
        <p:spPr>
          <a:xfrm rot="10800000">
            <a:off x="1799717" y="4167422"/>
            <a:ext cx="1199904" cy="63529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close/>
              </a:path>
            </a:pathLst>
          </a:custGeom>
          <a:solidFill>
            <a:schemeClr val="accent1">
              <a:lumMod val="75000"/>
            </a:schemeClr>
          </a:solidFill>
          <a:ln w="12700" cap="flat">
            <a:noFill/>
            <a:miter lim="400000"/>
          </a:ln>
          <a:effectLst/>
        </p:spPr>
        <p:txBody>
          <a:bodyPr wrap="square" lIns="0" tIns="0" rIns="0" bIns="0" numCol="1" anchor="t">
            <a:noAutofit/>
          </a:bodyPr>
          <a:lstStyle/>
          <a:p>
            <a:endParaRPr sz="4176" dirty="0">
              <a:latin typeface="Lato Light" panose="020F0502020204030203" pitchFamily="34" charset="0"/>
            </a:endParaRPr>
          </a:p>
        </p:txBody>
      </p:sp>
      <p:sp>
        <p:nvSpPr>
          <p:cNvPr id="24" name="Shape 47654">
            <a:extLst>
              <a:ext uri="{FF2B5EF4-FFF2-40B4-BE49-F238E27FC236}">
                <a16:creationId xmlns:a16="http://schemas.microsoft.com/office/drawing/2014/main" id="{9D100863-AEED-0949-8C4A-80F23469D587}"/>
              </a:ext>
            </a:extLst>
          </p:cNvPr>
          <p:cNvSpPr/>
          <p:nvPr/>
        </p:nvSpPr>
        <p:spPr>
          <a:xfrm>
            <a:off x="1799716" y="2094328"/>
            <a:ext cx="9047480" cy="20730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16179" y="0"/>
                </a:lnTo>
                <a:lnTo>
                  <a:pt x="0" y="0"/>
                </a:lnTo>
                <a:close/>
              </a:path>
            </a:pathLst>
          </a:custGeom>
          <a:solidFill>
            <a:schemeClr val="accent1"/>
          </a:solidFill>
          <a:ln w="12700" cap="flat">
            <a:noFill/>
            <a:miter lim="400000"/>
          </a:ln>
          <a:effectLst/>
        </p:spPr>
        <p:txBody>
          <a:bodyPr wrap="square" lIns="0" tIns="0" rIns="0" bIns="0" numCol="1" anchor="t">
            <a:noAutofit/>
          </a:bodyPr>
          <a:lstStyle/>
          <a:p>
            <a:endParaRPr sz="4176" dirty="0">
              <a:latin typeface="Lato Light" panose="020F0502020204030203" pitchFamily="34" charset="0"/>
            </a:endParaRPr>
          </a:p>
        </p:txBody>
      </p:sp>
      <p:sp>
        <p:nvSpPr>
          <p:cNvPr id="15" name="Shape 47662">
            <a:extLst>
              <a:ext uri="{FF2B5EF4-FFF2-40B4-BE49-F238E27FC236}">
                <a16:creationId xmlns:a16="http://schemas.microsoft.com/office/drawing/2014/main" id="{3492D11A-2482-D047-ABEB-1B8F96E86234}"/>
              </a:ext>
            </a:extLst>
          </p:cNvPr>
          <p:cNvSpPr/>
          <p:nvPr/>
        </p:nvSpPr>
        <p:spPr>
          <a:xfrm rot="10800000">
            <a:off x="1799717" y="10045756"/>
            <a:ext cx="1199904" cy="63529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close/>
              </a:path>
            </a:pathLst>
          </a:custGeom>
          <a:solidFill>
            <a:schemeClr val="accent5"/>
          </a:solidFill>
          <a:ln w="12700" cap="flat">
            <a:noFill/>
            <a:miter lim="400000"/>
          </a:ln>
          <a:effectLst/>
        </p:spPr>
        <p:txBody>
          <a:bodyPr wrap="square" lIns="0" tIns="0" rIns="0" bIns="0" numCol="1" anchor="t">
            <a:noAutofit/>
          </a:bodyPr>
          <a:lstStyle/>
          <a:p>
            <a:endParaRPr sz="4176" dirty="0">
              <a:latin typeface="Lato Light" panose="020F0502020204030203" pitchFamily="34" charset="0"/>
            </a:endParaRPr>
          </a:p>
        </p:txBody>
      </p:sp>
      <p:sp>
        <p:nvSpPr>
          <p:cNvPr id="16" name="Shape 47663">
            <a:extLst>
              <a:ext uri="{FF2B5EF4-FFF2-40B4-BE49-F238E27FC236}">
                <a16:creationId xmlns:a16="http://schemas.microsoft.com/office/drawing/2014/main" id="{CA53F45F-6145-094C-AD82-16EA4A02969C}"/>
              </a:ext>
            </a:extLst>
          </p:cNvPr>
          <p:cNvSpPr/>
          <p:nvPr/>
        </p:nvSpPr>
        <p:spPr>
          <a:xfrm>
            <a:off x="1799716" y="7972662"/>
            <a:ext cx="9047480" cy="20730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16179" y="0"/>
                </a:lnTo>
                <a:lnTo>
                  <a:pt x="0" y="0"/>
                </a:lnTo>
                <a:close/>
              </a:path>
            </a:pathLst>
          </a:custGeom>
          <a:solidFill>
            <a:schemeClr val="accent5">
              <a:lumMod val="90000"/>
              <a:lumOff val="10000"/>
            </a:schemeClr>
          </a:solidFill>
          <a:ln w="12700" cap="flat">
            <a:noFill/>
            <a:miter lim="400000"/>
          </a:ln>
          <a:effectLst/>
        </p:spPr>
        <p:txBody>
          <a:bodyPr wrap="square" lIns="0" tIns="0" rIns="0" bIns="0" numCol="1" anchor="t">
            <a:noAutofit/>
          </a:bodyPr>
          <a:lstStyle/>
          <a:p>
            <a:endParaRPr sz="4176" dirty="0">
              <a:latin typeface="Lato Light" panose="020F0502020204030203" pitchFamily="34" charset="0"/>
            </a:endParaRPr>
          </a:p>
        </p:txBody>
      </p:sp>
      <p:sp>
        <p:nvSpPr>
          <p:cNvPr id="68" name="TextBox 67">
            <a:extLst>
              <a:ext uri="{FF2B5EF4-FFF2-40B4-BE49-F238E27FC236}">
                <a16:creationId xmlns:a16="http://schemas.microsoft.com/office/drawing/2014/main" id="{4A9135E2-B656-974C-A77D-0225C398E2D7}"/>
              </a:ext>
            </a:extLst>
          </p:cNvPr>
          <p:cNvSpPr txBox="1"/>
          <p:nvPr/>
        </p:nvSpPr>
        <p:spPr>
          <a:xfrm>
            <a:off x="10843595" y="2216275"/>
            <a:ext cx="6004843" cy="498470"/>
          </a:xfrm>
          <a:prstGeom prst="rect">
            <a:avLst/>
          </a:prstGeom>
          <a:noFill/>
        </p:spPr>
        <p:txBody>
          <a:bodyPr wrap="square" rtlCol="0" anchor="b">
            <a:spAutoFit/>
          </a:bodyPr>
          <a:lstStyle/>
          <a:p>
            <a:pPr algn="r"/>
            <a:r>
              <a:rPr lang="en-US" sz="2639" b="1" dirty="0">
                <a:solidFill>
                  <a:schemeClr val="bg1"/>
                </a:solidFill>
                <a:latin typeface="Poppins" pitchFamily="2" charset="77"/>
                <a:cs typeface="Poppins" pitchFamily="2" charset="77"/>
              </a:rPr>
              <a:t>GOVERNANCE</a:t>
            </a:r>
          </a:p>
        </p:txBody>
      </p:sp>
      <p:sp>
        <p:nvSpPr>
          <p:cNvPr id="69" name="TextBox 68">
            <a:extLst>
              <a:ext uri="{FF2B5EF4-FFF2-40B4-BE49-F238E27FC236}">
                <a16:creationId xmlns:a16="http://schemas.microsoft.com/office/drawing/2014/main" id="{8CAC8DC7-FE54-394E-93BB-D4444DF97796}"/>
              </a:ext>
            </a:extLst>
          </p:cNvPr>
          <p:cNvSpPr txBox="1"/>
          <p:nvPr/>
        </p:nvSpPr>
        <p:spPr>
          <a:xfrm>
            <a:off x="10847543" y="2547739"/>
            <a:ext cx="6001243" cy="1540999"/>
          </a:xfrm>
          <a:prstGeom prst="rect">
            <a:avLst/>
          </a:prstGeom>
          <a:noFill/>
        </p:spPr>
        <p:txBody>
          <a:bodyPr wrap="square" rtlCol="0" anchor="t">
            <a:spAutoFit/>
          </a:bodyPr>
          <a:lstStyle/>
          <a:p>
            <a:pPr algn="r">
              <a:lnSpc>
                <a:spcPts val="2886"/>
              </a:lnSpc>
            </a:pPr>
            <a:r>
              <a:rPr lang="en-US" sz="1979" dirty="0">
                <a:solidFill>
                  <a:schemeClr val="bg1"/>
                </a:solidFill>
                <a:latin typeface="Lato Light" panose="020F0502020204030203" pitchFamily="34" charset="0"/>
                <a:ea typeface="Lato Light" panose="020F0502020204030203" pitchFamily="34" charset="0"/>
                <a:cs typeface="Lato Light" panose="020F0502020204030203" pitchFamily="34" charset="0"/>
              </a:rPr>
              <a:t>Appointing the right people to boards</a:t>
            </a:r>
          </a:p>
          <a:p>
            <a:pPr algn="r">
              <a:lnSpc>
                <a:spcPts val="2886"/>
              </a:lnSpc>
            </a:pPr>
            <a:r>
              <a:rPr lang="en-US" sz="1979" dirty="0">
                <a:solidFill>
                  <a:schemeClr val="bg1"/>
                </a:solidFill>
                <a:latin typeface="Lato Light" panose="020F0502020204030203" pitchFamily="34" charset="0"/>
                <a:ea typeface="Lato Light" panose="020F0502020204030203" pitchFamily="34" charset="0"/>
                <a:cs typeface="Lato Light" panose="020F0502020204030203" pitchFamily="34" charset="0"/>
              </a:rPr>
              <a:t>Shareholder Reps</a:t>
            </a:r>
          </a:p>
          <a:p>
            <a:pPr algn="r">
              <a:lnSpc>
                <a:spcPts val="2886"/>
              </a:lnSpc>
            </a:pPr>
            <a:r>
              <a:rPr lang="en-US" sz="1979" dirty="0">
                <a:solidFill>
                  <a:schemeClr val="bg1"/>
                </a:solidFill>
                <a:latin typeface="Lato Light" panose="020F0502020204030203" pitchFamily="34" charset="0"/>
                <a:ea typeface="Lato Light" panose="020F0502020204030203" pitchFamily="34" charset="0"/>
                <a:cs typeface="Lato Light" panose="020F0502020204030203" pitchFamily="34" charset="0"/>
              </a:rPr>
              <a:t>Non-Executive Directors</a:t>
            </a:r>
          </a:p>
          <a:p>
            <a:pPr algn="r">
              <a:lnSpc>
                <a:spcPts val="2886"/>
              </a:lnSpc>
            </a:pPr>
            <a:r>
              <a:rPr lang="en-US" sz="1979" dirty="0">
                <a:solidFill>
                  <a:schemeClr val="bg1"/>
                </a:solidFill>
                <a:latin typeface="Lato Light" panose="020F0502020204030203" pitchFamily="34" charset="0"/>
                <a:ea typeface="Lato Light" panose="020F0502020204030203" pitchFamily="34" charset="0"/>
                <a:cs typeface="Lato Light" panose="020F0502020204030203" pitchFamily="34" charset="0"/>
              </a:rPr>
              <a:t>Role of MO and Scrutiny</a:t>
            </a:r>
          </a:p>
        </p:txBody>
      </p:sp>
      <p:sp>
        <p:nvSpPr>
          <p:cNvPr id="77" name="TextBox 76">
            <a:extLst>
              <a:ext uri="{FF2B5EF4-FFF2-40B4-BE49-F238E27FC236}">
                <a16:creationId xmlns:a16="http://schemas.microsoft.com/office/drawing/2014/main" id="{1C519031-24DF-974C-B6FE-D1CD1960B098}"/>
              </a:ext>
            </a:extLst>
          </p:cNvPr>
          <p:cNvSpPr txBox="1"/>
          <p:nvPr/>
        </p:nvSpPr>
        <p:spPr>
          <a:xfrm>
            <a:off x="10843593" y="5411135"/>
            <a:ext cx="6009140" cy="498470"/>
          </a:xfrm>
          <a:prstGeom prst="rect">
            <a:avLst/>
          </a:prstGeom>
          <a:noFill/>
        </p:spPr>
        <p:txBody>
          <a:bodyPr wrap="square" rtlCol="0" anchor="b">
            <a:spAutoFit/>
          </a:bodyPr>
          <a:lstStyle/>
          <a:p>
            <a:pPr algn="r"/>
            <a:r>
              <a:rPr lang="en-US" sz="2639" b="1" dirty="0">
                <a:solidFill>
                  <a:schemeClr val="bg1"/>
                </a:solidFill>
                <a:latin typeface="Poppins" pitchFamily="2" charset="77"/>
                <a:cs typeface="Poppins" pitchFamily="2" charset="77"/>
              </a:rPr>
              <a:t>REALISM</a:t>
            </a:r>
          </a:p>
        </p:txBody>
      </p:sp>
      <p:sp>
        <p:nvSpPr>
          <p:cNvPr id="78" name="TextBox 77">
            <a:extLst>
              <a:ext uri="{FF2B5EF4-FFF2-40B4-BE49-F238E27FC236}">
                <a16:creationId xmlns:a16="http://schemas.microsoft.com/office/drawing/2014/main" id="{2829170F-FEFE-D047-97AF-14B2703FB0DC}"/>
              </a:ext>
            </a:extLst>
          </p:cNvPr>
          <p:cNvSpPr txBox="1"/>
          <p:nvPr/>
        </p:nvSpPr>
        <p:spPr>
          <a:xfrm>
            <a:off x="10847196" y="5917945"/>
            <a:ext cx="6005539" cy="1178143"/>
          </a:xfrm>
          <a:prstGeom prst="rect">
            <a:avLst/>
          </a:prstGeom>
          <a:noFill/>
        </p:spPr>
        <p:txBody>
          <a:bodyPr wrap="square" rtlCol="0" anchor="t">
            <a:spAutoFit/>
          </a:bodyPr>
          <a:lstStyle/>
          <a:p>
            <a:pPr algn="r">
              <a:lnSpc>
                <a:spcPts val="2886"/>
              </a:lnSpc>
            </a:pPr>
            <a:r>
              <a:rPr lang="en-US" sz="2309" dirty="0">
                <a:solidFill>
                  <a:schemeClr val="bg1"/>
                </a:solidFill>
                <a:latin typeface="Lato Light" panose="020F0502020204030203" pitchFamily="34" charset="0"/>
                <a:ea typeface="Lato Light" panose="020F0502020204030203" pitchFamily="34" charset="0"/>
                <a:cs typeface="Lato Light" panose="020F0502020204030203" pitchFamily="34" charset="0"/>
              </a:rPr>
              <a:t>Creating companies is not a quick fix</a:t>
            </a:r>
          </a:p>
          <a:p>
            <a:pPr algn="r">
              <a:lnSpc>
                <a:spcPts val="2886"/>
              </a:lnSpc>
            </a:pPr>
            <a:r>
              <a:rPr lang="en-US" sz="2309" dirty="0">
                <a:solidFill>
                  <a:schemeClr val="bg1"/>
                </a:solidFill>
                <a:latin typeface="Lato Light" panose="020F0502020204030203" pitchFamily="34" charset="0"/>
                <a:ea typeface="Lato Light" panose="020F0502020204030203" pitchFamily="34" charset="0"/>
                <a:cs typeface="Lato Light" panose="020F0502020204030203" pitchFamily="34" charset="0"/>
              </a:rPr>
              <a:t>for solving other problems in a council</a:t>
            </a:r>
          </a:p>
          <a:p>
            <a:pPr algn="r">
              <a:lnSpc>
                <a:spcPts val="2886"/>
              </a:lnSpc>
            </a:pPr>
            <a:r>
              <a:rPr lang="en-US" sz="2309" dirty="0">
                <a:solidFill>
                  <a:schemeClr val="bg1"/>
                </a:solidFill>
                <a:latin typeface="Lato Light" panose="020F0502020204030203" pitchFamily="34" charset="0"/>
                <a:ea typeface="Lato Light" panose="020F0502020204030203" pitchFamily="34" charset="0"/>
                <a:cs typeface="Lato Light" panose="020F0502020204030203" pitchFamily="34" charset="0"/>
              </a:rPr>
              <a:t>Setting realistic outcomes </a:t>
            </a:r>
          </a:p>
        </p:txBody>
      </p:sp>
      <p:sp>
        <p:nvSpPr>
          <p:cNvPr id="80" name="TextBox 79">
            <a:extLst>
              <a:ext uri="{FF2B5EF4-FFF2-40B4-BE49-F238E27FC236}">
                <a16:creationId xmlns:a16="http://schemas.microsoft.com/office/drawing/2014/main" id="{53A640F6-2316-0340-B580-59CA72CC6A1A}"/>
              </a:ext>
            </a:extLst>
          </p:cNvPr>
          <p:cNvSpPr txBox="1"/>
          <p:nvPr/>
        </p:nvSpPr>
        <p:spPr>
          <a:xfrm>
            <a:off x="10802053" y="8346606"/>
            <a:ext cx="6046732" cy="498470"/>
          </a:xfrm>
          <a:prstGeom prst="rect">
            <a:avLst/>
          </a:prstGeom>
          <a:noFill/>
        </p:spPr>
        <p:txBody>
          <a:bodyPr wrap="square" rtlCol="0" anchor="b">
            <a:spAutoFit/>
          </a:bodyPr>
          <a:lstStyle/>
          <a:p>
            <a:pPr algn="r"/>
            <a:r>
              <a:rPr lang="en-US" sz="2639" b="1" dirty="0">
                <a:solidFill>
                  <a:schemeClr val="bg1"/>
                </a:solidFill>
                <a:latin typeface="Poppins" pitchFamily="2" charset="77"/>
                <a:cs typeface="Poppins" pitchFamily="2" charset="77"/>
              </a:rPr>
              <a:t>EXIT PLAN</a:t>
            </a:r>
          </a:p>
        </p:txBody>
      </p:sp>
      <p:sp>
        <p:nvSpPr>
          <p:cNvPr id="81" name="TextBox 80">
            <a:extLst>
              <a:ext uri="{FF2B5EF4-FFF2-40B4-BE49-F238E27FC236}">
                <a16:creationId xmlns:a16="http://schemas.microsoft.com/office/drawing/2014/main" id="{800313E7-121F-C244-B3AE-8869F460808B}"/>
              </a:ext>
            </a:extLst>
          </p:cNvPr>
          <p:cNvSpPr txBox="1"/>
          <p:nvPr/>
        </p:nvSpPr>
        <p:spPr>
          <a:xfrm>
            <a:off x="10806003" y="8748207"/>
            <a:ext cx="6046732" cy="1169103"/>
          </a:xfrm>
          <a:prstGeom prst="rect">
            <a:avLst/>
          </a:prstGeom>
          <a:noFill/>
        </p:spPr>
        <p:txBody>
          <a:bodyPr wrap="square" rtlCol="0" anchor="t">
            <a:spAutoFit/>
          </a:bodyPr>
          <a:lstStyle/>
          <a:p>
            <a:pPr algn="r">
              <a:lnSpc>
                <a:spcPts val="2886"/>
              </a:lnSpc>
            </a:pPr>
            <a:r>
              <a:rPr lang="en-US" sz="1979" dirty="0">
                <a:solidFill>
                  <a:schemeClr val="bg1"/>
                </a:solidFill>
                <a:latin typeface="Lato Light" panose="020F0502020204030203" pitchFamily="34" charset="0"/>
                <a:ea typeface="Lato Light" panose="020F0502020204030203" pitchFamily="34" charset="0"/>
                <a:cs typeface="Lato Light" panose="020F0502020204030203" pitchFamily="34" charset="0"/>
              </a:rPr>
              <a:t>Understanding what the end point looks like</a:t>
            </a:r>
          </a:p>
          <a:p>
            <a:pPr algn="r">
              <a:lnSpc>
                <a:spcPts val="2886"/>
              </a:lnSpc>
            </a:pPr>
            <a:r>
              <a:rPr lang="en-US" sz="1979" dirty="0">
                <a:solidFill>
                  <a:schemeClr val="bg1"/>
                </a:solidFill>
                <a:latin typeface="Lato Light" panose="020F0502020204030203" pitchFamily="34" charset="0"/>
                <a:ea typeface="Lato Light" panose="020F0502020204030203" pitchFamily="34" charset="0"/>
                <a:cs typeface="Lato Light" panose="020F0502020204030203" pitchFamily="34" charset="0"/>
              </a:rPr>
              <a:t>What will it cost?</a:t>
            </a:r>
          </a:p>
          <a:p>
            <a:pPr algn="r">
              <a:lnSpc>
                <a:spcPts val="2886"/>
              </a:lnSpc>
            </a:pPr>
            <a:r>
              <a:rPr lang="en-US" sz="1979" dirty="0">
                <a:solidFill>
                  <a:schemeClr val="bg1"/>
                </a:solidFill>
                <a:latin typeface="Lato Light" panose="020F0502020204030203" pitchFamily="34" charset="0"/>
                <a:ea typeface="Lato Light" panose="020F0502020204030203" pitchFamily="34" charset="0"/>
                <a:cs typeface="Lato Light" panose="020F0502020204030203" pitchFamily="34" charset="0"/>
              </a:rPr>
              <a:t>Can we terminate early?</a:t>
            </a:r>
          </a:p>
        </p:txBody>
      </p:sp>
      <p:sp>
        <p:nvSpPr>
          <p:cNvPr id="83" name="TextBox 82">
            <a:extLst>
              <a:ext uri="{FF2B5EF4-FFF2-40B4-BE49-F238E27FC236}">
                <a16:creationId xmlns:a16="http://schemas.microsoft.com/office/drawing/2014/main" id="{D5A9EE4B-B8D7-4749-BA83-DB94A43F265A}"/>
              </a:ext>
            </a:extLst>
          </p:cNvPr>
          <p:cNvSpPr txBox="1"/>
          <p:nvPr/>
        </p:nvSpPr>
        <p:spPr>
          <a:xfrm>
            <a:off x="3260319" y="2479288"/>
            <a:ext cx="6040062" cy="498470"/>
          </a:xfrm>
          <a:prstGeom prst="rect">
            <a:avLst/>
          </a:prstGeom>
          <a:noFill/>
        </p:spPr>
        <p:txBody>
          <a:bodyPr wrap="square" rtlCol="0" anchor="b">
            <a:spAutoFit/>
          </a:bodyPr>
          <a:lstStyle/>
          <a:p>
            <a:r>
              <a:rPr lang="en-US" sz="2639" b="1" dirty="0">
                <a:solidFill>
                  <a:schemeClr val="bg1"/>
                </a:solidFill>
                <a:latin typeface="Poppins" pitchFamily="2" charset="77"/>
                <a:cs typeface="Poppins" pitchFamily="2" charset="77"/>
              </a:rPr>
              <a:t>CLEAR STRATEGY</a:t>
            </a:r>
          </a:p>
        </p:txBody>
      </p:sp>
      <p:sp>
        <p:nvSpPr>
          <p:cNvPr id="84" name="TextBox 83">
            <a:extLst>
              <a:ext uri="{FF2B5EF4-FFF2-40B4-BE49-F238E27FC236}">
                <a16:creationId xmlns:a16="http://schemas.microsoft.com/office/drawing/2014/main" id="{ACB1D6BA-0483-D441-99C7-5E76FE313E23}"/>
              </a:ext>
            </a:extLst>
          </p:cNvPr>
          <p:cNvSpPr txBox="1"/>
          <p:nvPr/>
        </p:nvSpPr>
        <p:spPr>
          <a:xfrm>
            <a:off x="3255774" y="2880888"/>
            <a:ext cx="6044607" cy="1178143"/>
          </a:xfrm>
          <a:prstGeom prst="rect">
            <a:avLst/>
          </a:prstGeom>
          <a:noFill/>
        </p:spPr>
        <p:txBody>
          <a:bodyPr wrap="square" rtlCol="0" anchor="t">
            <a:spAutoFit/>
          </a:bodyPr>
          <a:lstStyle/>
          <a:p>
            <a:pPr>
              <a:lnSpc>
                <a:spcPts val="2886"/>
              </a:lnSpc>
            </a:pPr>
            <a:r>
              <a:rPr lang="en-US" sz="2309" dirty="0">
                <a:solidFill>
                  <a:schemeClr val="bg1"/>
                </a:solidFill>
                <a:latin typeface="Lato Light" panose="020F0502020204030203" pitchFamily="34" charset="0"/>
                <a:ea typeface="Lato Light" panose="020F0502020204030203" pitchFamily="34" charset="0"/>
                <a:cs typeface="Lato Light" panose="020F0502020204030203" pitchFamily="34" charset="0"/>
              </a:rPr>
              <a:t>Commercial design principles</a:t>
            </a:r>
          </a:p>
          <a:p>
            <a:pPr>
              <a:lnSpc>
                <a:spcPts val="2886"/>
              </a:lnSpc>
            </a:pPr>
            <a:r>
              <a:rPr lang="en-US" sz="2309" dirty="0">
                <a:solidFill>
                  <a:schemeClr val="bg1"/>
                </a:solidFill>
                <a:latin typeface="Lato Light" panose="020F0502020204030203" pitchFamily="34" charset="0"/>
                <a:ea typeface="Lato Light" panose="020F0502020204030203" pitchFamily="34" charset="0"/>
                <a:cs typeface="Lato Light" panose="020F0502020204030203" pitchFamily="34" charset="0"/>
              </a:rPr>
              <a:t>Commercial Strategy</a:t>
            </a:r>
          </a:p>
          <a:p>
            <a:pPr>
              <a:lnSpc>
                <a:spcPts val="2886"/>
              </a:lnSpc>
            </a:pPr>
            <a:r>
              <a:rPr lang="en-US" sz="2309" dirty="0">
                <a:solidFill>
                  <a:schemeClr val="bg1"/>
                </a:solidFill>
                <a:latin typeface="Lato Light" panose="020F0502020204030203" pitchFamily="34" charset="0"/>
                <a:ea typeface="Lato Light" panose="020F0502020204030203" pitchFamily="34" charset="0"/>
                <a:cs typeface="Lato Light" panose="020F0502020204030203" pitchFamily="34" charset="0"/>
              </a:rPr>
              <a:t>Alignment to Corporate Strategy/Council Plan</a:t>
            </a:r>
          </a:p>
        </p:txBody>
      </p:sp>
      <p:sp>
        <p:nvSpPr>
          <p:cNvPr id="86" name="TextBox 85">
            <a:extLst>
              <a:ext uri="{FF2B5EF4-FFF2-40B4-BE49-F238E27FC236}">
                <a16:creationId xmlns:a16="http://schemas.microsoft.com/office/drawing/2014/main" id="{85799A95-ED25-B34F-80C5-E34877278D13}"/>
              </a:ext>
            </a:extLst>
          </p:cNvPr>
          <p:cNvSpPr txBox="1"/>
          <p:nvPr/>
        </p:nvSpPr>
        <p:spPr>
          <a:xfrm>
            <a:off x="3260319" y="5174096"/>
            <a:ext cx="6040062" cy="498470"/>
          </a:xfrm>
          <a:prstGeom prst="rect">
            <a:avLst/>
          </a:prstGeom>
          <a:noFill/>
        </p:spPr>
        <p:txBody>
          <a:bodyPr wrap="square" rtlCol="0" anchor="b">
            <a:spAutoFit/>
          </a:bodyPr>
          <a:lstStyle/>
          <a:p>
            <a:r>
              <a:rPr lang="en-US" sz="2639" b="1" dirty="0">
                <a:solidFill>
                  <a:schemeClr val="bg1"/>
                </a:solidFill>
                <a:latin typeface="Poppins" pitchFamily="2" charset="77"/>
                <a:cs typeface="Poppins" pitchFamily="2" charset="77"/>
              </a:rPr>
              <a:t>QUALIFICATION</a:t>
            </a:r>
          </a:p>
        </p:txBody>
      </p:sp>
      <p:sp>
        <p:nvSpPr>
          <p:cNvPr id="87" name="TextBox 86">
            <a:extLst>
              <a:ext uri="{FF2B5EF4-FFF2-40B4-BE49-F238E27FC236}">
                <a16:creationId xmlns:a16="http://schemas.microsoft.com/office/drawing/2014/main" id="{026BAD6D-B1C6-8749-8C79-E3DA610E2855}"/>
              </a:ext>
            </a:extLst>
          </p:cNvPr>
          <p:cNvSpPr txBox="1"/>
          <p:nvPr/>
        </p:nvSpPr>
        <p:spPr>
          <a:xfrm>
            <a:off x="3273309" y="5505561"/>
            <a:ext cx="6047865" cy="1540999"/>
          </a:xfrm>
          <a:prstGeom prst="rect">
            <a:avLst/>
          </a:prstGeom>
          <a:noFill/>
        </p:spPr>
        <p:txBody>
          <a:bodyPr wrap="square" rtlCol="0" anchor="t">
            <a:spAutoFit/>
          </a:bodyPr>
          <a:lstStyle/>
          <a:p>
            <a:pPr>
              <a:lnSpc>
                <a:spcPts val="2886"/>
              </a:lnSpc>
            </a:pPr>
            <a:r>
              <a:rPr lang="en-US" sz="1979" dirty="0">
                <a:solidFill>
                  <a:schemeClr val="bg1"/>
                </a:solidFill>
                <a:latin typeface="Lato Light" panose="020F0502020204030203" pitchFamily="34" charset="0"/>
                <a:ea typeface="Lato Light" panose="020F0502020204030203" pitchFamily="34" charset="0"/>
                <a:cs typeface="Lato Light" panose="020F0502020204030203" pitchFamily="34" charset="0"/>
              </a:rPr>
              <a:t>Open and transparent, Project Brief, Business Case</a:t>
            </a:r>
          </a:p>
          <a:p>
            <a:pPr>
              <a:lnSpc>
                <a:spcPts val="2886"/>
              </a:lnSpc>
            </a:pPr>
            <a:r>
              <a:rPr lang="en-US" sz="1979" dirty="0">
                <a:solidFill>
                  <a:schemeClr val="bg1"/>
                </a:solidFill>
                <a:latin typeface="Lato Light" panose="020F0502020204030203" pitchFamily="34" charset="0"/>
                <a:ea typeface="Lato Light" panose="020F0502020204030203" pitchFamily="34" charset="0"/>
                <a:cs typeface="Lato Light" panose="020F0502020204030203" pitchFamily="34" charset="0"/>
              </a:rPr>
              <a:t>Passes the “challenge” test: internal/external</a:t>
            </a:r>
          </a:p>
          <a:p>
            <a:pPr>
              <a:lnSpc>
                <a:spcPts val="2886"/>
              </a:lnSpc>
            </a:pPr>
            <a:r>
              <a:rPr lang="en-US" sz="1979" dirty="0">
                <a:solidFill>
                  <a:schemeClr val="bg1"/>
                </a:solidFill>
                <a:latin typeface="Lato Light" panose="020F0502020204030203" pitchFamily="34" charset="0"/>
                <a:ea typeface="Lato Light" panose="020F0502020204030203" pitchFamily="34" charset="0"/>
                <a:cs typeface="Lato Light" panose="020F0502020204030203" pitchFamily="34" charset="0"/>
              </a:rPr>
              <a:t>Solid, </a:t>
            </a:r>
            <a:r>
              <a:rPr lang="en-US" sz="1979" dirty="0" err="1">
                <a:solidFill>
                  <a:schemeClr val="bg1"/>
                </a:solidFill>
                <a:latin typeface="Lato Light" panose="020F0502020204030203" pitchFamily="34" charset="0"/>
                <a:ea typeface="Lato Light" panose="020F0502020204030203" pitchFamily="34" charset="0"/>
                <a:cs typeface="Lato Light" panose="020F0502020204030203" pitchFamily="34" charset="0"/>
              </a:rPr>
              <a:t>referencable</a:t>
            </a:r>
            <a:r>
              <a:rPr lang="en-US" sz="1979" dirty="0">
                <a:solidFill>
                  <a:schemeClr val="bg1"/>
                </a:solidFill>
                <a:latin typeface="Lato Light" panose="020F0502020204030203" pitchFamily="34" charset="0"/>
                <a:ea typeface="Lato Light" panose="020F0502020204030203" pitchFamily="34" charset="0"/>
                <a:cs typeface="Lato Light" panose="020F0502020204030203" pitchFamily="34" charset="0"/>
              </a:rPr>
              <a:t> market research</a:t>
            </a:r>
          </a:p>
          <a:p>
            <a:pPr>
              <a:lnSpc>
                <a:spcPts val="2886"/>
              </a:lnSpc>
            </a:pPr>
            <a:r>
              <a:rPr lang="en-US" sz="1979" dirty="0">
                <a:solidFill>
                  <a:schemeClr val="bg1"/>
                </a:solidFill>
                <a:latin typeface="Lato Light" panose="020F0502020204030203" pitchFamily="34" charset="0"/>
                <a:ea typeface="Lato Light" panose="020F0502020204030203" pitchFamily="34" charset="0"/>
                <a:cs typeface="Lato Light" panose="020F0502020204030203" pitchFamily="34" charset="0"/>
              </a:rPr>
              <a:t>Based on sound financial modelling</a:t>
            </a:r>
          </a:p>
        </p:txBody>
      </p:sp>
      <p:sp>
        <p:nvSpPr>
          <p:cNvPr id="89" name="TextBox 88">
            <a:extLst>
              <a:ext uri="{FF2B5EF4-FFF2-40B4-BE49-F238E27FC236}">
                <a16:creationId xmlns:a16="http://schemas.microsoft.com/office/drawing/2014/main" id="{9641FF23-D896-6F4C-8E7C-CC2A5E73E4A9}"/>
              </a:ext>
            </a:extLst>
          </p:cNvPr>
          <p:cNvSpPr txBox="1"/>
          <p:nvPr/>
        </p:nvSpPr>
        <p:spPr>
          <a:xfrm>
            <a:off x="3260319" y="8358746"/>
            <a:ext cx="6040062" cy="498470"/>
          </a:xfrm>
          <a:prstGeom prst="rect">
            <a:avLst/>
          </a:prstGeom>
          <a:noFill/>
        </p:spPr>
        <p:txBody>
          <a:bodyPr wrap="square" rtlCol="0" anchor="b">
            <a:spAutoFit/>
          </a:bodyPr>
          <a:lstStyle/>
          <a:p>
            <a:r>
              <a:rPr lang="en-US" sz="2639" b="1" dirty="0">
                <a:solidFill>
                  <a:schemeClr val="bg1"/>
                </a:solidFill>
                <a:latin typeface="Poppins" pitchFamily="2" charset="77"/>
                <a:cs typeface="Poppins" pitchFamily="2" charset="77"/>
              </a:rPr>
              <a:t>CULTURE</a:t>
            </a:r>
          </a:p>
        </p:txBody>
      </p:sp>
      <p:sp>
        <p:nvSpPr>
          <p:cNvPr id="90" name="TextBox 89">
            <a:extLst>
              <a:ext uri="{FF2B5EF4-FFF2-40B4-BE49-F238E27FC236}">
                <a16:creationId xmlns:a16="http://schemas.microsoft.com/office/drawing/2014/main" id="{A18B9EEB-36ED-9C47-ABAA-B6391DD20E67}"/>
              </a:ext>
            </a:extLst>
          </p:cNvPr>
          <p:cNvSpPr txBox="1"/>
          <p:nvPr/>
        </p:nvSpPr>
        <p:spPr>
          <a:xfrm>
            <a:off x="3273309" y="8690209"/>
            <a:ext cx="6779536" cy="1169103"/>
          </a:xfrm>
          <a:prstGeom prst="rect">
            <a:avLst/>
          </a:prstGeom>
          <a:noFill/>
        </p:spPr>
        <p:txBody>
          <a:bodyPr wrap="square" rtlCol="0" anchor="t">
            <a:spAutoFit/>
          </a:bodyPr>
          <a:lstStyle/>
          <a:p>
            <a:pPr>
              <a:lnSpc>
                <a:spcPts val="2886"/>
              </a:lnSpc>
            </a:pPr>
            <a:r>
              <a:rPr lang="en-US" sz="1979" dirty="0">
                <a:solidFill>
                  <a:schemeClr val="bg1"/>
                </a:solidFill>
                <a:latin typeface="Lato Light" panose="020F0502020204030203" pitchFamily="34" charset="0"/>
                <a:ea typeface="Lato Light" panose="020F0502020204030203" pitchFamily="34" charset="0"/>
                <a:cs typeface="Lato Light" panose="020F0502020204030203" pitchFamily="34" charset="0"/>
              </a:rPr>
              <a:t>Communicating key messages</a:t>
            </a:r>
          </a:p>
          <a:p>
            <a:pPr>
              <a:lnSpc>
                <a:spcPts val="2886"/>
              </a:lnSpc>
            </a:pPr>
            <a:r>
              <a:rPr lang="en-US" sz="1979" dirty="0">
                <a:solidFill>
                  <a:schemeClr val="bg1"/>
                </a:solidFill>
                <a:latin typeface="Lato Light" panose="020F0502020204030203" pitchFamily="34" charset="0"/>
                <a:ea typeface="Lato Light" panose="020F0502020204030203" pitchFamily="34" charset="0"/>
                <a:cs typeface="Lato Light" panose="020F0502020204030203" pitchFamily="34" charset="0"/>
              </a:rPr>
              <a:t>Measuring behavioral change</a:t>
            </a:r>
          </a:p>
          <a:p>
            <a:pPr>
              <a:lnSpc>
                <a:spcPts val="2886"/>
              </a:lnSpc>
            </a:pPr>
            <a:r>
              <a:rPr lang="en-US" sz="1979" dirty="0">
                <a:solidFill>
                  <a:schemeClr val="bg1"/>
                </a:solidFill>
                <a:latin typeface="Lato Light" panose="020F0502020204030203" pitchFamily="34" charset="0"/>
                <a:ea typeface="Lato Light" panose="020F0502020204030203" pitchFamily="34" charset="0"/>
                <a:cs typeface="Lato Light" panose="020F0502020204030203" pitchFamily="34" charset="0"/>
              </a:rPr>
              <a:t>Checking on who has had the “conversion” experience</a:t>
            </a:r>
          </a:p>
        </p:txBody>
      </p:sp>
      <p:sp>
        <p:nvSpPr>
          <p:cNvPr id="91" name="Freeform 41">
            <a:extLst>
              <a:ext uri="{FF2B5EF4-FFF2-40B4-BE49-F238E27FC236}">
                <a16:creationId xmlns:a16="http://schemas.microsoft.com/office/drawing/2014/main" id="{FC611B36-F247-AD43-B72F-C084553EDAC5}"/>
              </a:ext>
            </a:extLst>
          </p:cNvPr>
          <p:cNvSpPr>
            <a:spLocks noChangeArrowheads="1"/>
          </p:cNvSpPr>
          <p:nvPr/>
        </p:nvSpPr>
        <p:spPr bwMode="auto">
          <a:xfrm>
            <a:off x="2171972" y="2759787"/>
            <a:ext cx="696363" cy="742177"/>
          </a:xfrm>
          <a:custGeom>
            <a:avLst/>
            <a:gdLst>
              <a:gd name="T0" fmla="*/ 450379 w 2344"/>
              <a:gd name="T1" fmla="*/ 478140 h 2500"/>
              <a:gd name="T2" fmla="*/ 731775 w 2344"/>
              <a:gd name="T3" fmla="*/ 421973 h 2500"/>
              <a:gd name="T4" fmla="*/ 731775 w 2344"/>
              <a:gd name="T5" fmla="*/ 703168 h 2500"/>
              <a:gd name="T6" fmla="*/ 450379 w 2344"/>
              <a:gd name="T7" fmla="*/ 646641 h 2500"/>
              <a:gd name="T8" fmla="*/ 731775 w 2344"/>
              <a:gd name="T9" fmla="*/ 703168 h 2500"/>
              <a:gd name="T10" fmla="*/ 366068 w 2344"/>
              <a:gd name="T11" fmla="*/ 365446 h 2500"/>
              <a:gd name="T12" fmla="*/ 337964 w 2344"/>
              <a:gd name="T13" fmla="*/ 337362 h 2500"/>
              <a:gd name="T14" fmla="*/ 366068 w 2344"/>
              <a:gd name="T15" fmla="*/ 309279 h 2500"/>
              <a:gd name="T16" fmla="*/ 394171 w 2344"/>
              <a:gd name="T17" fmla="*/ 337362 h 2500"/>
              <a:gd name="T18" fmla="*/ 366068 w 2344"/>
              <a:gd name="T19" fmla="*/ 478140 h 2500"/>
              <a:gd name="T20" fmla="*/ 337964 w 2344"/>
              <a:gd name="T21" fmla="*/ 449696 h 2500"/>
              <a:gd name="T22" fmla="*/ 366068 w 2344"/>
              <a:gd name="T23" fmla="*/ 421973 h 2500"/>
              <a:gd name="T24" fmla="*/ 394171 w 2344"/>
              <a:gd name="T25" fmla="*/ 449696 h 2500"/>
              <a:gd name="T26" fmla="*/ 366068 w 2344"/>
              <a:gd name="T27" fmla="*/ 478140 h 2500"/>
              <a:gd name="T28" fmla="*/ 366068 w 2344"/>
              <a:gd name="T29" fmla="*/ 590474 h 2500"/>
              <a:gd name="T30" fmla="*/ 337964 w 2344"/>
              <a:gd name="T31" fmla="*/ 562391 h 2500"/>
              <a:gd name="T32" fmla="*/ 366068 w 2344"/>
              <a:gd name="T33" fmla="*/ 534307 h 2500"/>
              <a:gd name="T34" fmla="*/ 394171 w 2344"/>
              <a:gd name="T35" fmla="*/ 562391 h 2500"/>
              <a:gd name="T36" fmla="*/ 366068 w 2344"/>
              <a:gd name="T37" fmla="*/ 703168 h 2500"/>
              <a:gd name="T38" fmla="*/ 337964 w 2344"/>
              <a:gd name="T39" fmla="*/ 674725 h 2500"/>
              <a:gd name="T40" fmla="*/ 366068 w 2344"/>
              <a:gd name="T41" fmla="*/ 646641 h 2500"/>
              <a:gd name="T42" fmla="*/ 394171 w 2344"/>
              <a:gd name="T43" fmla="*/ 674725 h 2500"/>
              <a:gd name="T44" fmla="*/ 366068 w 2344"/>
              <a:gd name="T45" fmla="*/ 703168 h 2500"/>
              <a:gd name="T46" fmla="*/ 619000 w 2344"/>
              <a:gd name="T47" fmla="*/ 534307 h 2500"/>
              <a:gd name="T48" fmla="*/ 450379 w 2344"/>
              <a:gd name="T49" fmla="*/ 590474 h 2500"/>
              <a:gd name="T50" fmla="*/ 450379 w 2344"/>
              <a:gd name="T51" fmla="*/ 309279 h 2500"/>
              <a:gd name="T52" fmla="*/ 703311 w 2344"/>
              <a:gd name="T53" fmla="*/ 365446 h 2500"/>
              <a:gd name="T54" fmla="*/ 450379 w 2344"/>
              <a:gd name="T55" fmla="*/ 309279 h 2500"/>
              <a:gd name="T56" fmla="*/ 647104 w 2344"/>
              <a:gd name="T57" fmla="*/ 140418 h 2500"/>
              <a:gd name="T58" fmla="*/ 450379 w 2344"/>
              <a:gd name="T59" fmla="*/ 196585 h 2500"/>
              <a:gd name="T60" fmla="*/ 225189 w 2344"/>
              <a:gd name="T61" fmla="*/ 815502 h 2500"/>
              <a:gd name="T62" fmla="*/ 197086 w 2344"/>
              <a:gd name="T63" fmla="*/ 843586 h 2500"/>
              <a:gd name="T64" fmla="*/ 168982 w 2344"/>
              <a:gd name="T65" fmla="*/ 815502 h 2500"/>
              <a:gd name="T66" fmla="*/ 168982 w 2344"/>
              <a:gd name="T67" fmla="*/ 309279 h 2500"/>
              <a:gd name="T68" fmla="*/ 225189 w 2344"/>
              <a:gd name="T69" fmla="*/ 281195 h 2500"/>
              <a:gd name="T70" fmla="*/ 112775 w 2344"/>
              <a:gd name="T71" fmla="*/ 590474 h 2500"/>
              <a:gd name="T72" fmla="*/ 56568 w 2344"/>
              <a:gd name="T73" fmla="*/ 309279 h 2500"/>
              <a:gd name="T74" fmla="*/ 84311 w 2344"/>
              <a:gd name="T75" fmla="*/ 281195 h 2500"/>
              <a:gd name="T76" fmla="*/ 112775 w 2344"/>
              <a:gd name="T77" fmla="*/ 309279 h 2500"/>
              <a:gd name="T78" fmla="*/ 225189 w 2344"/>
              <a:gd name="T79" fmla="*/ 0 h 2500"/>
              <a:gd name="T80" fmla="*/ 84311 w 2344"/>
              <a:gd name="T81" fmla="*/ 225028 h 2500"/>
              <a:gd name="T82" fmla="*/ 0 w 2344"/>
              <a:gd name="T83" fmla="*/ 309279 h 2500"/>
              <a:gd name="T84" fmla="*/ 112775 w 2344"/>
              <a:gd name="T85" fmla="*/ 646641 h 2500"/>
              <a:gd name="T86" fmla="*/ 112775 w 2344"/>
              <a:gd name="T87" fmla="*/ 815502 h 2500"/>
              <a:gd name="T88" fmla="*/ 759879 w 2344"/>
              <a:gd name="T89" fmla="*/ 899753 h 2500"/>
              <a:gd name="T90" fmla="*/ 844190 w 2344"/>
              <a:gd name="T91" fmla="*/ 815502 h 2500"/>
              <a:gd name="T92" fmla="*/ 225189 w 2344"/>
              <a:gd name="T93" fmla="*/ 0 h 25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44" h="2500">
                <a:moveTo>
                  <a:pt x="2031" y="1328"/>
                </a:moveTo>
                <a:lnTo>
                  <a:pt x="1250" y="1328"/>
                </a:lnTo>
                <a:lnTo>
                  <a:pt x="1250" y="1172"/>
                </a:lnTo>
                <a:lnTo>
                  <a:pt x="2031" y="1172"/>
                </a:lnTo>
                <a:lnTo>
                  <a:pt x="2031" y="1328"/>
                </a:lnTo>
                <a:close/>
                <a:moveTo>
                  <a:pt x="2031" y="1953"/>
                </a:moveTo>
                <a:lnTo>
                  <a:pt x="1250" y="1953"/>
                </a:lnTo>
                <a:lnTo>
                  <a:pt x="1250" y="1796"/>
                </a:lnTo>
                <a:lnTo>
                  <a:pt x="2031" y="1796"/>
                </a:lnTo>
                <a:lnTo>
                  <a:pt x="2031" y="1953"/>
                </a:lnTo>
                <a:close/>
                <a:moveTo>
                  <a:pt x="1016" y="1015"/>
                </a:moveTo>
                <a:lnTo>
                  <a:pt x="1016" y="1015"/>
                </a:lnTo>
                <a:cubicBezTo>
                  <a:pt x="972" y="1015"/>
                  <a:pt x="938" y="980"/>
                  <a:pt x="938" y="937"/>
                </a:cubicBezTo>
                <a:cubicBezTo>
                  <a:pt x="938" y="893"/>
                  <a:pt x="972" y="859"/>
                  <a:pt x="1016" y="859"/>
                </a:cubicBezTo>
                <a:cubicBezTo>
                  <a:pt x="1059" y="859"/>
                  <a:pt x="1094" y="893"/>
                  <a:pt x="1094" y="937"/>
                </a:cubicBezTo>
                <a:cubicBezTo>
                  <a:pt x="1094" y="980"/>
                  <a:pt x="1059" y="1015"/>
                  <a:pt x="1016" y="1015"/>
                </a:cubicBezTo>
                <a:close/>
                <a:moveTo>
                  <a:pt x="1016" y="1328"/>
                </a:moveTo>
                <a:lnTo>
                  <a:pt x="1016" y="1328"/>
                </a:lnTo>
                <a:cubicBezTo>
                  <a:pt x="972" y="1328"/>
                  <a:pt x="938" y="1293"/>
                  <a:pt x="938" y="1249"/>
                </a:cubicBezTo>
                <a:cubicBezTo>
                  <a:pt x="938" y="1206"/>
                  <a:pt x="972" y="1172"/>
                  <a:pt x="1016" y="1172"/>
                </a:cubicBezTo>
                <a:cubicBezTo>
                  <a:pt x="1059" y="1172"/>
                  <a:pt x="1094" y="1206"/>
                  <a:pt x="1094" y="1249"/>
                </a:cubicBezTo>
                <a:cubicBezTo>
                  <a:pt x="1094" y="1293"/>
                  <a:pt x="1059" y="1328"/>
                  <a:pt x="1016" y="1328"/>
                </a:cubicBezTo>
                <a:close/>
                <a:moveTo>
                  <a:pt x="1016" y="1640"/>
                </a:moveTo>
                <a:lnTo>
                  <a:pt x="1016" y="1640"/>
                </a:lnTo>
                <a:cubicBezTo>
                  <a:pt x="972" y="1640"/>
                  <a:pt x="938" y="1605"/>
                  <a:pt x="938" y="1562"/>
                </a:cubicBezTo>
                <a:cubicBezTo>
                  <a:pt x="938" y="1519"/>
                  <a:pt x="972" y="1484"/>
                  <a:pt x="1016" y="1484"/>
                </a:cubicBezTo>
                <a:cubicBezTo>
                  <a:pt x="1059" y="1484"/>
                  <a:pt x="1094" y="1519"/>
                  <a:pt x="1094" y="1562"/>
                </a:cubicBezTo>
                <a:cubicBezTo>
                  <a:pt x="1094" y="1605"/>
                  <a:pt x="1059" y="1640"/>
                  <a:pt x="1016" y="1640"/>
                </a:cubicBezTo>
                <a:close/>
                <a:moveTo>
                  <a:pt x="1016" y="1953"/>
                </a:moveTo>
                <a:lnTo>
                  <a:pt x="1016" y="1953"/>
                </a:lnTo>
                <a:cubicBezTo>
                  <a:pt x="972" y="1953"/>
                  <a:pt x="938" y="1917"/>
                  <a:pt x="938" y="1874"/>
                </a:cubicBezTo>
                <a:cubicBezTo>
                  <a:pt x="938" y="1831"/>
                  <a:pt x="972" y="1796"/>
                  <a:pt x="1016" y="1796"/>
                </a:cubicBezTo>
                <a:cubicBezTo>
                  <a:pt x="1059" y="1796"/>
                  <a:pt x="1094" y="1831"/>
                  <a:pt x="1094" y="1874"/>
                </a:cubicBezTo>
                <a:cubicBezTo>
                  <a:pt x="1094" y="1917"/>
                  <a:pt x="1059" y="1953"/>
                  <a:pt x="1016" y="1953"/>
                </a:cubicBezTo>
                <a:close/>
                <a:moveTo>
                  <a:pt x="1250" y="1484"/>
                </a:moveTo>
                <a:lnTo>
                  <a:pt x="1718" y="1484"/>
                </a:lnTo>
                <a:lnTo>
                  <a:pt x="1718" y="1640"/>
                </a:lnTo>
                <a:lnTo>
                  <a:pt x="1250" y="1640"/>
                </a:lnTo>
                <a:lnTo>
                  <a:pt x="1250" y="1484"/>
                </a:lnTo>
                <a:close/>
                <a:moveTo>
                  <a:pt x="1250" y="859"/>
                </a:moveTo>
                <a:lnTo>
                  <a:pt x="1952" y="859"/>
                </a:lnTo>
                <a:lnTo>
                  <a:pt x="1952" y="1015"/>
                </a:lnTo>
                <a:lnTo>
                  <a:pt x="1250" y="1015"/>
                </a:lnTo>
                <a:lnTo>
                  <a:pt x="1250" y="859"/>
                </a:lnTo>
                <a:close/>
                <a:moveTo>
                  <a:pt x="1250" y="390"/>
                </a:moveTo>
                <a:lnTo>
                  <a:pt x="1796" y="390"/>
                </a:lnTo>
                <a:lnTo>
                  <a:pt x="1796" y="546"/>
                </a:lnTo>
                <a:lnTo>
                  <a:pt x="1250" y="546"/>
                </a:lnTo>
                <a:lnTo>
                  <a:pt x="1250" y="390"/>
                </a:lnTo>
                <a:close/>
                <a:moveTo>
                  <a:pt x="625" y="2265"/>
                </a:moveTo>
                <a:lnTo>
                  <a:pt x="625" y="2265"/>
                </a:lnTo>
                <a:cubicBezTo>
                  <a:pt x="625" y="2308"/>
                  <a:pt x="590" y="2343"/>
                  <a:pt x="547" y="2343"/>
                </a:cubicBezTo>
                <a:cubicBezTo>
                  <a:pt x="504" y="2343"/>
                  <a:pt x="469" y="2308"/>
                  <a:pt x="469" y="2265"/>
                </a:cubicBezTo>
                <a:lnTo>
                  <a:pt x="469" y="859"/>
                </a:lnTo>
                <a:cubicBezTo>
                  <a:pt x="469" y="831"/>
                  <a:pt x="463" y="806"/>
                  <a:pt x="454" y="781"/>
                </a:cubicBezTo>
                <a:lnTo>
                  <a:pt x="625" y="781"/>
                </a:lnTo>
                <a:lnTo>
                  <a:pt x="625" y="2265"/>
                </a:lnTo>
                <a:close/>
                <a:moveTo>
                  <a:pt x="313" y="1640"/>
                </a:moveTo>
                <a:lnTo>
                  <a:pt x="157" y="1640"/>
                </a:lnTo>
                <a:lnTo>
                  <a:pt x="157" y="859"/>
                </a:lnTo>
                <a:cubicBezTo>
                  <a:pt x="157" y="816"/>
                  <a:pt x="191" y="781"/>
                  <a:pt x="234" y="781"/>
                </a:cubicBezTo>
                <a:cubicBezTo>
                  <a:pt x="277" y="781"/>
                  <a:pt x="313" y="816"/>
                  <a:pt x="313" y="859"/>
                </a:cubicBezTo>
                <a:lnTo>
                  <a:pt x="313" y="1640"/>
                </a:lnTo>
                <a:close/>
                <a:moveTo>
                  <a:pt x="625" y="0"/>
                </a:moveTo>
                <a:lnTo>
                  <a:pt x="625" y="625"/>
                </a:lnTo>
                <a:lnTo>
                  <a:pt x="234" y="625"/>
                </a:lnTo>
                <a:cubicBezTo>
                  <a:pt x="105" y="625"/>
                  <a:pt x="0" y="730"/>
                  <a:pt x="0" y="859"/>
                </a:cubicBezTo>
                <a:lnTo>
                  <a:pt x="0" y="1796"/>
                </a:lnTo>
                <a:lnTo>
                  <a:pt x="313" y="1796"/>
                </a:lnTo>
                <a:lnTo>
                  <a:pt x="313" y="2265"/>
                </a:lnTo>
                <a:cubicBezTo>
                  <a:pt x="313" y="2394"/>
                  <a:pt x="418" y="2499"/>
                  <a:pt x="547" y="2499"/>
                </a:cubicBezTo>
                <a:lnTo>
                  <a:pt x="2109" y="2499"/>
                </a:lnTo>
                <a:cubicBezTo>
                  <a:pt x="2238" y="2499"/>
                  <a:pt x="2343" y="2394"/>
                  <a:pt x="2343" y="2265"/>
                </a:cubicBezTo>
                <a:lnTo>
                  <a:pt x="2343" y="0"/>
                </a:lnTo>
                <a:lnTo>
                  <a:pt x="625" y="0"/>
                </a:lnTo>
                <a:close/>
              </a:path>
            </a:pathLst>
          </a:custGeom>
          <a:solidFill>
            <a:schemeClr val="bg1"/>
          </a:solidFill>
          <a:ln>
            <a:noFill/>
          </a:ln>
          <a:effectLst/>
        </p:spPr>
        <p:txBody>
          <a:bodyPr wrap="none" anchor="ctr"/>
          <a:lstStyle/>
          <a:p>
            <a:endParaRPr lang="en-US" sz="1484" dirty="0">
              <a:latin typeface="Lato Light" panose="020F0502020204030203" pitchFamily="34" charset="0"/>
            </a:endParaRPr>
          </a:p>
        </p:txBody>
      </p:sp>
      <p:sp>
        <p:nvSpPr>
          <p:cNvPr id="92" name="Freeform 91">
            <a:extLst>
              <a:ext uri="{FF2B5EF4-FFF2-40B4-BE49-F238E27FC236}">
                <a16:creationId xmlns:a16="http://schemas.microsoft.com/office/drawing/2014/main" id="{25A4FD87-AB48-494A-BD70-C0CCFCB82428}"/>
              </a:ext>
            </a:extLst>
          </p:cNvPr>
          <p:cNvSpPr>
            <a:spLocks noChangeArrowheads="1"/>
          </p:cNvSpPr>
          <p:nvPr/>
        </p:nvSpPr>
        <p:spPr bwMode="auto">
          <a:xfrm>
            <a:off x="2171973" y="5727740"/>
            <a:ext cx="742177" cy="695053"/>
          </a:xfrm>
          <a:custGeom>
            <a:avLst/>
            <a:gdLst>
              <a:gd name="T0" fmla="*/ 642085 w 899753"/>
              <a:gd name="T1" fmla="*/ 505575 h 842602"/>
              <a:gd name="T2" fmla="*/ 781355 w 899753"/>
              <a:gd name="T3" fmla="*/ 645275 h 842602"/>
              <a:gd name="T4" fmla="*/ 838935 w 899753"/>
              <a:gd name="T5" fmla="*/ 505575 h 842602"/>
              <a:gd name="T6" fmla="*/ 506413 w 899753"/>
              <a:gd name="T7" fmla="*/ 449262 h 842602"/>
              <a:gd name="T8" fmla="*/ 899753 w 899753"/>
              <a:gd name="T9" fmla="*/ 449262 h 842602"/>
              <a:gd name="T10" fmla="*/ 784594 w 899753"/>
              <a:gd name="T11" fmla="*/ 728301 h 842602"/>
              <a:gd name="T12" fmla="*/ 506990 w 899753"/>
              <a:gd name="T13" fmla="*/ 61123 h 842602"/>
              <a:gd name="T14" fmla="*/ 506990 w 899753"/>
              <a:gd name="T15" fmla="*/ 336892 h 842602"/>
              <a:gd name="T16" fmla="*/ 783372 w 899753"/>
              <a:gd name="T17" fmla="*/ 336892 h 842602"/>
              <a:gd name="T18" fmla="*/ 506990 w 899753"/>
              <a:gd name="T19" fmla="*/ 61123 h 842602"/>
              <a:gd name="T20" fmla="*/ 394203 w 899753"/>
              <a:gd name="T21" fmla="*/ 55562 h 842602"/>
              <a:gd name="T22" fmla="*/ 394203 w 899753"/>
              <a:gd name="T23" fmla="*/ 449082 h 842602"/>
              <a:gd name="T24" fmla="*/ 672740 w 899753"/>
              <a:gd name="T25" fmla="*/ 727390 h 842602"/>
              <a:gd name="T26" fmla="*/ 394203 w 899753"/>
              <a:gd name="T27" fmla="*/ 842602 h 842602"/>
              <a:gd name="T28" fmla="*/ 0 w 899753"/>
              <a:gd name="T29" fmla="*/ 449082 h 842602"/>
              <a:gd name="T30" fmla="*/ 394203 w 899753"/>
              <a:gd name="T31" fmla="*/ 55562 h 842602"/>
              <a:gd name="T32" fmla="*/ 450850 w 899753"/>
              <a:gd name="T33" fmla="*/ 0 h 842602"/>
              <a:gd name="T34" fmla="*/ 844190 w 899753"/>
              <a:gd name="T35" fmla="*/ 393341 h 842602"/>
              <a:gd name="T36" fmla="*/ 450850 w 899753"/>
              <a:gd name="T37" fmla="*/ 393341 h 8426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99753" h="842602">
                <a:moveTo>
                  <a:pt x="642085" y="505575"/>
                </a:moveTo>
                <a:lnTo>
                  <a:pt x="781355" y="645275"/>
                </a:lnTo>
                <a:cubicBezTo>
                  <a:pt x="810865" y="603763"/>
                  <a:pt x="830658" y="556113"/>
                  <a:pt x="838935" y="505575"/>
                </a:cubicBezTo>
                <a:lnTo>
                  <a:pt x="642085" y="505575"/>
                </a:lnTo>
                <a:close/>
                <a:moveTo>
                  <a:pt x="506413" y="449262"/>
                </a:moveTo>
                <a:lnTo>
                  <a:pt x="899753" y="449262"/>
                </a:lnTo>
                <a:cubicBezTo>
                  <a:pt x="899753" y="558279"/>
                  <a:pt x="855849" y="656827"/>
                  <a:pt x="784594" y="728301"/>
                </a:cubicBezTo>
                <a:lnTo>
                  <a:pt x="506413" y="449262"/>
                </a:lnTo>
                <a:close/>
                <a:moveTo>
                  <a:pt x="506990" y="61123"/>
                </a:moveTo>
                <a:lnTo>
                  <a:pt x="506990" y="336892"/>
                </a:lnTo>
                <a:lnTo>
                  <a:pt x="783372" y="336892"/>
                </a:lnTo>
                <a:cubicBezTo>
                  <a:pt x="759620" y="195951"/>
                  <a:pt x="648060" y="84493"/>
                  <a:pt x="506990" y="61123"/>
                </a:cubicBezTo>
                <a:close/>
                <a:moveTo>
                  <a:pt x="394203" y="55562"/>
                </a:moveTo>
                <a:lnTo>
                  <a:pt x="394203" y="449082"/>
                </a:lnTo>
                <a:lnTo>
                  <a:pt x="672740" y="727390"/>
                </a:lnTo>
                <a:cubicBezTo>
                  <a:pt x="601394" y="798678"/>
                  <a:pt x="502663" y="842602"/>
                  <a:pt x="394203" y="842602"/>
                </a:cubicBezTo>
                <a:cubicBezTo>
                  <a:pt x="176203" y="842602"/>
                  <a:pt x="0" y="666544"/>
                  <a:pt x="0" y="449082"/>
                </a:cubicBezTo>
                <a:cubicBezTo>
                  <a:pt x="0" y="231620"/>
                  <a:pt x="176203" y="55562"/>
                  <a:pt x="394203" y="55562"/>
                </a:cubicBezTo>
                <a:close/>
                <a:moveTo>
                  <a:pt x="450850" y="0"/>
                </a:moveTo>
                <a:cubicBezTo>
                  <a:pt x="668213" y="0"/>
                  <a:pt x="844190" y="176176"/>
                  <a:pt x="844190" y="393341"/>
                </a:cubicBezTo>
                <a:lnTo>
                  <a:pt x="450850" y="393341"/>
                </a:lnTo>
                <a:lnTo>
                  <a:pt x="450850" y="0"/>
                </a:lnTo>
                <a:close/>
              </a:path>
            </a:pathLst>
          </a:custGeom>
          <a:solidFill>
            <a:schemeClr val="bg1"/>
          </a:solidFill>
          <a:ln>
            <a:noFill/>
          </a:ln>
          <a:effectLst/>
        </p:spPr>
        <p:txBody>
          <a:bodyPr anchor="ctr"/>
          <a:lstStyle/>
          <a:p>
            <a:endParaRPr lang="en-US" sz="1484" dirty="0">
              <a:latin typeface="Lato Light" panose="020F0502020204030203" pitchFamily="34" charset="0"/>
            </a:endParaRPr>
          </a:p>
        </p:txBody>
      </p:sp>
      <p:sp>
        <p:nvSpPr>
          <p:cNvPr id="97" name="Freeform 90">
            <a:extLst>
              <a:ext uri="{FF2B5EF4-FFF2-40B4-BE49-F238E27FC236}">
                <a16:creationId xmlns:a16="http://schemas.microsoft.com/office/drawing/2014/main" id="{8EBEF519-E5B2-1144-938E-69A5C4CF24AE}"/>
              </a:ext>
            </a:extLst>
          </p:cNvPr>
          <p:cNvSpPr>
            <a:spLocks noChangeArrowheads="1"/>
          </p:cNvSpPr>
          <p:nvPr/>
        </p:nvSpPr>
        <p:spPr bwMode="auto">
          <a:xfrm>
            <a:off x="2162295" y="8703285"/>
            <a:ext cx="743485" cy="695053"/>
          </a:xfrm>
          <a:custGeom>
            <a:avLst/>
            <a:gdLst>
              <a:gd name="T0" fmla="*/ 619798 w 901340"/>
              <a:gd name="T1" fmla="*/ 730250 h 842602"/>
              <a:gd name="T2" fmla="*/ 845104 w 901340"/>
              <a:gd name="T3" fmla="*/ 730250 h 842602"/>
              <a:gd name="T4" fmla="*/ 901340 w 901340"/>
              <a:gd name="T5" fmla="*/ 786426 h 842602"/>
              <a:gd name="T6" fmla="*/ 901340 w 901340"/>
              <a:gd name="T7" fmla="*/ 842602 h 842602"/>
              <a:gd name="T8" fmla="*/ 563562 w 901340"/>
              <a:gd name="T9" fmla="*/ 842602 h 842602"/>
              <a:gd name="T10" fmla="*/ 563562 w 901340"/>
              <a:gd name="T11" fmla="*/ 786426 h 842602"/>
              <a:gd name="T12" fmla="*/ 56536 w 901340"/>
              <a:gd name="T13" fmla="*/ 730250 h 842602"/>
              <a:gd name="T14" fmla="*/ 281241 w 901340"/>
              <a:gd name="T15" fmla="*/ 730250 h 842602"/>
              <a:gd name="T16" fmla="*/ 337777 w 901340"/>
              <a:gd name="T17" fmla="*/ 786426 h 842602"/>
              <a:gd name="T18" fmla="*/ 337777 w 901340"/>
              <a:gd name="T19" fmla="*/ 842602 h 842602"/>
              <a:gd name="T20" fmla="*/ 0 w 901340"/>
              <a:gd name="T21" fmla="*/ 842602 h 842602"/>
              <a:gd name="T22" fmla="*/ 0 w 901340"/>
              <a:gd name="T23" fmla="*/ 786426 h 842602"/>
              <a:gd name="T24" fmla="*/ 318349 w 901340"/>
              <a:gd name="T25" fmla="*/ 612775 h 842602"/>
              <a:gd name="T26" fmla="*/ 582992 w 901340"/>
              <a:gd name="T27" fmla="*/ 612775 h 842602"/>
              <a:gd name="T28" fmla="*/ 609241 w 901340"/>
              <a:gd name="T29" fmla="*/ 662402 h 842602"/>
              <a:gd name="T30" fmla="*/ 450670 w 901340"/>
              <a:gd name="T31" fmla="*/ 701318 h 842602"/>
              <a:gd name="T32" fmla="*/ 292100 w 901340"/>
              <a:gd name="T33" fmla="*/ 662402 h 842602"/>
              <a:gd name="T34" fmla="*/ 732270 w 901340"/>
              <a:gd name="T35" fmla="*/ 504825 h 842602"/>
              <a:gd name="T36" fmla="*/ 817201 w 901340"/>
              <a:gd name="T37" fmla="*/ 588881 h 842602"/>
              <a:gd name="T38" fmla="*/ 817201 w 901340"/>
              <a:gd name="T39" fmla="*/ 616900 h 842602"/>
              <a:gd name="T40" fmla="*/ 732270 w 901340"/>
              <a:gd name="T41" fmla="*/ 701316 h 842602"/>
              <a:gd name="T42" fmla="*/ 647700 w 901340"/>
              <a:gd name="T43" fmla="*/ 616900 h 842602"/>
              <a:gd name="T44" fmla="*/ 647700 w 901340"/>
              <a:gd name="T45" fmla="*/ 588881 h 842602"/>
              <a:gd name="T46" fmla="*/ 732270 w 901340"/>
              <a:gd name="T47" fmla="*/ 504825 h 842602"/>
              <a:gd name="T48" fmla="*/ 168095 w 901340"/>
              <a:gd name="T49" fmla="*/ 504825 h 842602"/>
              <a:gd name="T50" fmla="*/ 252053 w 901340"/>
              <a:gd name="T51" fmla="*/ 588881 h 842602"/>
              <a:gd name="T52" fmla="*/ 252053 w 901340"/>
              <a:gd name="T53" fmla="*/ 616900 h 842602"/>
              <a:gd name="T54" fmla="*/ 168095 w 901340"/>
              <a:gd name="T55" fmla="*/ 701316 h 842602"/>
              <a:gd name="T56" fmla="*/ 84137 w 901340"/>
              <a:gd name="T57" fmla="*/ 616900 h 842602"/>
              <a:gd name="T58" fmla="*/ 84137 w 901340"/>
              <a:gd name="T59" fmla="*/ 588881 h 842602"/>
              <a:gd name="T60" fmla="*/ 168095 w 901340"/>
              <a:gd name="T61" fmla="*/ 504825 h 842602"/>
              <a:gd name="T62" fmla="*/ 337524 w 901340"/>
              <a:gd name="T63" fmla="*/ 223837 h 842602"/>
              <a:gd name="T64" fmla="*/ 562589 w 901340"/>
              <a:gd name="T65" fmla="*/ 223837 h 842602"/>
              <a:gd name="T66" fmla="*/ 618765 w 901340"/>
              <a:gd name="T67" fmla="*/ 280013 h 842602"/>
              <a:gd name="T68" fmla="*/ 618765 w 901340"/>
              <a:gd name="T69" fmla="*/ 336190 h 842602"/>
              <a:gd name="T70" fmla="*/ 280987 w 901340"/>
              <a:gd name="T71" fmla="*/ 336190 h 842602"/>
              <a:gd name="T72" fmla="*/ 280987 w 901340"/>
              <a:gd name="T73" fmla="*/ 280013 h 842602"/>
              <a:gd name="T74" fmla="*/ 337524 w 901340"/>
              <a:gd name="T75" fmla="*/ 223837 h 842602"/>
              <a:gd name="T76" fmla="*/ 637877 w 901340"/>
              <a:gd name="T77" fmla="*/ 142875 h 842602"/>
              <a:gd name="T78" fmla="*/ 788626 w 901340"/>
              <a:gd name="T79" fmla="*/ 421914 h 842602"/>
              <a:gd name="T80" fmla="*/ 732230 w 901340"/>
              <a:gd name="T81" fmla="*/ 421914 h 842602"/>
              <a:gd name="T82" fmla="*/ 606425 w 901340"/>
              <a:gd name="T83" fmla="*/ 189742 h 842602"/>
              <a:gd name="T84" fmla="*/ 261899 w 901340"/>
              <a:gd name="T85" fmla="*/ 142875 h 842602"/>
              <a:gd name="T86" fmla="*/ 293326 w 901340"/>
              <a:gd name="T87" fmla="*/ 189657 h 842602"/>
              <a:gd name="T88" fmla="*/ 169064 w 901340"/>
              <a:gd name="T89" fmla="*/ 420327 h 842602"/>
              <a:gd name="T90" fmla="*/ 112712 w 901340"/>
              <a:gd name="T91" fmla="*/ 420327 h 842602"/>
              <a:gd name="T92" fmla="*/ 261899 w 901340"/>
              <a:gd name="T93" fmla="*/ 142875 h 842602"/>
              <a:gd name="T94" fmla="*/ 450670 w 901340"/>
              <a:gd name="T95" fmla="*/ 0 h 842602"/>
              <a:gd name="T96" fmla="*/ 534628 w 901340"/>
              <a:gd name="T97" fmla="*/ 84415 h 842602"/>
              <a:gd name="T98" fmla="*/ 534628 w 901340"/>
              <a:gd name="T99" fmla="*/ 112434 h 842602"/>
              <a:gd name="T100" fmla="*/ 450670 w 901340"/>
              <a:gd name="T101" fmla="*/ 196491 h 842602"/>
              <a:gd name="T102" fmla="*/ 366712 w 901340"/>
              <a:gd name="T103" fmla="*/ 112434 h 842602"/>
              <a:gd name="T104" fmla="*/ 366712 w 901340"/>
              <a:gd name="T105" fmla="*/ 84415 h 842602"/>
              <a:gd name="T106" fmla="*/ 450670 w 901340"/>
              <a:gd name="T107" fmla="*/ 0 h 84260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901340" h="842602">
                <a:moveTo>
                  <a:pt x="619798" y="730250"/>
                </a:moveTo>
                <a:lnTo>
                  <a:pt x="845104" y="730250"/>
                </a:lnTo>
                <a:cubicBezTo>
                  <a:pt x="867093" y="752216"/>
                  <a:pt x="879350" y="764460"/>
                  <a:pt x="901340" y="786426"/>
                </a:cubicBezTo>
                <a:lnTo>
                  <a:pt x="901340" y="842602"/>
                </a:lnTo>
                <a:lnTo>
                  <a:pt x="563562" y="842602"/>
                </a:lnTo>
                <a:lnTo>
                  <a:pt x="563562" y="786426"/>
                </a:lnTo>
                <a:lnTo>
                  <a:pt x="619798" y="730250"/>
                </a:lnTo>
                <a:close/>
                <a:moveTo>
                  <a:pt x="56536" y="730250"/>
                </a:moveTo>
                <a:lnTo>
                  <a:pt x="281241" y="730250"/>
                </a:lnTo>
                <a:lnTo>
                  <a:pt x="337777" y="786426"/>
                </a:lnTo>
                <a:lnTo>
                  <a:pt x="337777" y="842602"/>
                </a:lnTo>
                <a:lnTo>
                  <a:pt x="0" y="842602"/>
                </a:lnTo>
                <a:lnTo>
                  <a:pt x="0" y="786426"/>
                </a:lnTo>
                <a:lnTo>
                  <a:pt x="56536" y="730250"/>
                </a:lnTo>
                <a:close/>
                <a:moveTo>
                  <a:pt x="318349" y="612775"/>
                </a:moveTo>
                <a:cubicBezTo>
                  <a:pt x="399252" y="655618"/>
                  <a:pt x="502089" y="655618"/>
                  <a:pt x="582992" y="612775"/>
                </a:cubicBezTo>
                <a:lnTo>
                  <a:pt x="609241" y="662402"/>
                </a:lnTo>
                <a:cubicBezTo>
                  <a:pt x="561058" y="687751"/>
                  <a:pt x="506044" y="701318"/>
                  <a:pt x="450670" y="701318"/>
                </a:cubicBezTo>
                <a:cubicBezTo>
                  <a:pt x="395297" y="701318"/>
                  <a:pt x="340642" y="687751"/>
                  <a:pt x="292100" y="662402"/>
                </a:cubicBezTo>
                <a:lnTo>
                  <a:pt x="318349" y="612775"/>
                </a:lnTo>
                <a:close/>
                <a:moveTo>
                  <a:pt x="732270" y="504825"/>
                </a:moveTo>
                <a:cubicBezTo>
                  <a:pt x="778892" y="504825"/>
                  <a:pt x="817201" y="542542"/>
                  <a:pt x="817201" y="588881"/>
                </a:cubicBezTo>
                <a:lnTo>
                  <a:pt x="817201" y="616900"/>
                </a:lnTo>
                <a:cubicBezTo>
                  <a:pt x="817201" y="663598"/>
                  <a:pt x="778892" y="701316"/>
                  <a:pt x="732270" y="701316"/>
                </a:cubicBezTo>
                <a:cubicBezTo>
                  <a:pt x="685648" y="701316"/>
                  <a:pt x="647700" y="663598"/>
                  <a:pt x="647700" y="616900"/>
                </a:cubicBezTo>
                <a:lnTo>
                  <a:pt x="647700" y="588881"/>
                </a:lnTo>
                <a:cubicBezTo>
                  <a:pt x="647700" y="542542"/>
                  <a:pt x="685648" y="504825"/>
                  <a:pt x="732270" y="504825"/>
                </a:cubicBezTo>
                <a:close/>
                <a:moveTo>
                  <a:pt x="168095" y="504825"/>
                </a:moveTo>
                <a:cubicBezTo>
                  <a:pt x="214739" y="504825"/>
                  <a:pt x="252053" y="542542"/>
                  <a:pt x="252053" y="588881"/>
                </a:cubicBezTo>
                <a:lnTo>
                  <a:pt x="252053" y="616900"/>
                </a:lnTo>
                <a:cubicBezTo>
                  <a:pt x="252053" y="663598"/>
                  <a:pt x="214739" y="701316"/>
                  <a:pt x="168095" y="701316"/>
                </a:cubicBezTo>
                <a:cubicBezTo>
                  <a:pt x="121811" y="701316"/>
                  <a:pt x="84137" y="663598"/>
                  <a:pt x="84137" y="616900"/>
                </a:cubicBezTo>
                <a:lnTo>
                  <a:pt x="84137" y="588881"/>
                </a:lnTo>
                <a:cubicBezTo>
                  <a:pt x="84137" y="542542"/>
                  <a:pt x="121811" y="504825"/>
                  <a:pt x="168095" y="504825"/>
                </a:cubicBezTo>
                <a:close/>
                <a:moveTo>
                  <a:pt x="337524" y="223837"/>
                </a:moveTo>
                <a:lnTo>
                  <a:pt x="562589" y="223837"/>
                </a:lnTo>
                <a:cubicBezTo>
                  <a:pt x="584555" y="245803"/>
                  <a:pt x="596799" y="258407"/>
                  <a:pt x="618765" y="280013"/>
                </a:cubicBezTo>
                <a:lnTo>
                  <a:pt x="618765" y="336190"/>
                </a:lnTo>
                <a:lnTo>
                  <a:pt x="280987" y="336190"/>
                </a:lnTo>
                <a:lnTo>
                  <a:pt x="280987" y="280013"/>
                </a:lnTo>
                <a:cubicBezTo>
                  <a:pt x="302954" y="258407"/>
                  <a:pt x="315557" y="245803"/>
                  <a:pt x="337524" y="223837"/>
                </a:cubicBezTo>
                <a:close/>
                <a:moveTo>
                  <a:pt x="637877" y="142875"/>
                </a:moveTo>
                <a:cubicBezTo>
                  <a:pt x="732230" y="205605"/>
                  <a:pt x="788626" y="309794"/>
                  <a:pt x="788626" y="421914"/>
                </a:cubicBezTo>
                <a:lnTo>
                  <a:pt x="732230" y="421914"/>
                </a:lnTo>
                <a:cubicBezTo>
                  <a:pt x="732230" y="328901"/>
                  <a:pt x="685234" y="242017"/>
                  <a:pt x="606425" y="189742"/>
                </a:cubicBezTo>
                <a:lnTo>
                  <a:pt x="637877" y="142875"/>
                </a:lnTo>
                <a:close/>
                <a:moveTo>
                  <a:pt x="261899" y="142875"/>
                </a:moveTo>
                <a:lnTo>
                  <a:pt x="293326" y="189657"/>
                </a:lnTo>
                <a:cubicBezTo>
                  <a:pt x="215301" y="241477"/>
                  <a:pt x="169064" y="327843"/>
                  <a:pt x="169064" y="420327"/>
                </a:cubicBezTo>
                <a:lnTo>
                  <a:pt x="112712" y="420327"/>
                </a:lnTo>
                <a:cubicBezTo>
                  <a:pt x="112712" y="309130"/>
                  <a:pt x="168341" y="205491"/>
                  <a:pt x="261899" y="142875"/>
                </a:cubicBezTo>
                <a:close/>
                <a:moveTo>
                  <a:pt x="450670" y="0"/>
                </a:moveTo>
                <a:cubicBezTo>
                  <a:pt x="496955" y="0"/>
                  <a:pt x="534628" y="37717"/>
                  <a:pt x="534628" y="84415"/>
                </a:cubicBezTo>
                <a:lnTo>
                  <a:pt x="534628" y="112434"/>
                </a:lnTo>
                <a:cubicBezTo>
                  <a:pt x="534628" y="158773"/>
                  <a:pt x="496955" y="196491"/>
                  <a:pt x="450670" y="196491"/>
                </a:cubicBezTo>
                <a:cubicBezTo>
                  <a:pt x="404386" y="196491"/>
                  <a:pt x="366712" y="158773"/>
                  <a:pt x="366712" y="112434"/>
                </a:cubicBezTo>
                <a:lnTo>
                  <a:pt x="366712" y="84415"/>
                </a:lnTo>
                <a:cubicBezTo>
                  <a:pt x="366712" y="37717"/>
                  <a:pt x="404386" y="0"/>
                  <a:pt x="450670" y="0"/>
                </a:cubicBezTo>
                <a:close/>
              </a:path>
            </a:pathLst>
          </a:custGeom>
          <a:solidFill>
            <a:schemeClr val="bg1"/>
          </a:solidFill>
          <a:ln>
            <a:noFill/>
          </a:ln>
          <a:effectLst/>
        </p:spPr>
        <p:txBody>
          <a:bodyPr anchor="ctr"/>
          <a:lstStyle/>
          <a:p>
            <a:endParaRPr lang="en-US" sz="1484" dirty="0">
              <a:latin typeface="Lato Light" panose="020F0502020204030203" pitchFamily="34" charset="0"/>
            </a:endParaRPr>
          </a:p>
        </p:txBody>
      </p:sp>
      <p:sp>
        <p:nvSpPr>
          <p:cNvPr id="98" name="Freeform 82">
            <a:extLst>
              <a:ext uri="{FF2B5EF4-FFF2-40B4-BE49-F238E27FC236}">
                <a16:creationId xmlns:a16="http://schemas.microsoft.com/office/drawing/2014/main" id="{C01B331E-7737-3D4B-B3E2-F6331A921580}"/>
              </a:ext>
            </a:extLst>
          </p:cNvPr>
          <p:cNvSpPr>
            <a:spLocks noChangeArrowheads="1"/>
          </p:cNvSpPr>
          <p:nvPr/>
        </p:nvSpPr>
        <p:spPr bwMode="auto">
          <a:xfrm>
            <a:off x="17223952" y="2780329"/>
            <a:ext cx="742177" cy="695055"/>
          </a:xfrm>
          <a:custGeom>
            <a:avLst/>
            <a:gdLst>
              <a:gd name="T0" fmla="*/ 28575 w 899753"/>
              <a:gd name="T1" fmla="*/ 444500 h 842603"/>
              <a:gd name="T2" fmla="*/ 65686 w 899753"/>
              <a:gd name="T3" fmla="*/ 449899 h 842603"/>
              <a:gd name="T4" fmla="*/ 366179 w 899753"/>
              <a:gd name="T5" fmla="*/ 475816 h 842603"/>
              <a:gd name="T6" fmla="*/ 366179 w 899753"/>
              <a:gd name="T7" fmla="*/ 533047 h 842603"/>
              <a:gd name="T8" fmla="*/ 535161 w 899753"/>
              <a:gd name="T9" fmla="*/ 533047 h 842603"/>
              <a:gd name="T10" fmla="*/ 535161 w 899753"/>
              <a:gd name="T11" fmla="*/ 475816 h 842603"/>
              <a:gd name="T12" fmla="*/ 835293 w 899753"/>
              <a:gd name="T13" fmla="*/ 449899 h 842603"/>
              <a:gd name="T14" fmla="*/ 872765 w 899753"/>
              <a:gd name="T15" fmla="*/ 444500 h 842603"/>
              <a:gd name="T16" fmla="*/ 872765 w 899753"/>
              <a:gd name="T17" fmla="*/ 769894 h 842603"/>
              <a:gd name="T18" fmla="*/ 799984 w 899753"/>
              <a:gd name="T19" fmla="*/ 842603 h 842603"/>
              <a:gd name="T20" fmla="*/ 101356 w 899753"/>
              <a:gd name="T21" fmla="*/ 842603 h 842603"/>
              <a:gd name="T22" fmla="*/ 28575 w 899753"/>
              <a:gd name="T23" fmla="*/ 769894 h 842603"/>
              <a:gd name="T24" fmla="*/ 348884 w 899753"/>
              <a:gd name="T25" fmla="*/ 56606 h 842603"/>
              <a:gd name="T26" fmla="*/ 337362 w 899753"/>
              <a:gd name="T27" fmla="*/ 68144 h 842603"/>
              <a:gd name="T28" fmla="*/ 337362 w 899753"/>
              <a:gd name="T29" fmla="*/ 112852 h 842603"/>
              <a:gd name="T30" fmla="*/ 562391 w 899753"/>
              <a:gd name="T31" fmla="*/ 112852 h 842603"/>
              <a:gd name="T32" fmla="*/ 562391 w 899753"/>
              <a:gd name="T33" fmla="*/ 68144 h 842603"/>
              <a:gd name="T34" fmla="*/ 550869 w 899753"/>
              <a:gd name="T35" fmla="*/ 56606 h 842603"/>
              <a:gd name="T36" fmla="*/ 325841 w 899753"/>
              <a:gd name="T37" fmla="*/ 0 h 842603"/>
              <a:gd name="T38" fmla="*/ 573912 w 899753"/>
              <a:gd name="T39" fmla="*/ 0 h 842603"/>
              <a:gd name="T40" fmla="*/ 618558 w 899753"/>
              <a:gd name="T41" fmla="*/ 44708 h 842603"/>
              <a:gd name="T42" fmla="*/ 618558 w 899753"/>
              <a:gd name="T43" fmla="*/ 112852 h 842603"/>
              <a:gd name="T44" fmla="*/ 855108 w 899753"/>
              <a:gd name="T45" fmla="*/ 112852 h 842603"/>
              <a:gd name="T46" fmla="*/ 899753 w 899753"/>
              <a:gd name="T47" fmla="*/ 157561 h 842603"/>
              <a:gd name="T48" fmla="*/ 899753 w 899753"/>
              <a:gd name="T49" fmla="*/ 390837 h 842603"/>
              <a:gd name="T50" fmla="*/ 816943 w 899753"/>
              <a:gd name="T51" fmla="*/ 402014 h 842603"/>
              <a:gd name="T52" fmla="*/ 534307 w 899753"/>
              <a:gd name="T53" fmla="*/ 425089 h 842603"/>
              <a:gd name="T54" fmla="*/ 534307 w 899753"/>
              <a:gd name="T55" fmla="*/ 366320 h 842603"/>
              <a:gd name="T56" fmla="*/ 365446 w 899753"/>
              <a:gd name="T57" fmla="*/ 366320 h 842603"/>
              <a:gd name="T58" fmla="*/ 365446 w 899753"/>
              <a:gd name="T59" fmla="*/ 425089 h 842603"/>
              <a:gd name="T60" fmla="*/ 83171 w 899753"/>
              <a:gd name="T61" fmla="*/ 402014 h 842603"/>
              <a:gd name="T62" fmla="*/ 0 w 899753"/>
              <a:gd name="T63" fmla="*/ 390837 h 842603"/>
              <a:gd name="T64" fmla="*/ 0 w 899753"/>
              <a:gd name="T65" fmla="*/ 157561 h 842603"/>
              <a:gd name="T66" fmla="*/ 44646 w 899753"/>
              <a:gd name="T67" fmla="*/ 112852 h 842603"/>
              <a:gd name="T68" fmla="*/ 281195 w 899753"/>
              <a:gd name="T69" fmla="*/ 112852 h 842603"/>
              <a:gd name="T70" fmla="*/ 281195 w 899753"/>
              <a:gd name="T71" fmla="*/ 44708 h 84260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9753" h="842603">
                <a:moveTo>
                  <a:pt x="28575" y="444500"/>
                </a:moveTo>
                <a:lnTo>
                  <a:pt x="65686" y="449899"/>
                </a:lnTo>
                <a:cubicBezTo>
                  <a:pt x="165490" y="463937"/>
                  <a:pt x="265654" y="472576"/>
                  <a:pt x="366179" y="475816"/>
                </a:cubicBezTo>
                <a:lnTo>
                  <a:pt x="366179" y="533047"/>
                </a:lnTo>
                <a:lnTo>
                  <a:pt x="535161" y="533047"/>
                </a:lnTo>
                <a:lnTo>
                  <a:pt x="535161" y="475816"/>
                </a:lnTo>
                <a:cubicBezTo>
                  <a:pt x="635325" y="472576"/>
                  <a:pt x="735850" y="463937"/>
                  <a:pt x="835293" y="449899"/>
                </a:cubicBezTo>
                <a:lnTo>
                  <a:pt x="872765" y="444500"/>
                </a:lnTo>
                <a:lnTo>
                  <a:pt x="872765" y="769894"/>
                </a:lnTo>
                <a:lnTo>
                  <a:pt x="799984" y="842603"/>
                </a:lnTo>
                <a:lnTo>
                  <a:pt x="101356" y="842603"/>
                </a:lnTo>
                <a:lnTo>
                  <a:pt x="28575" y="769894"/>
                </a:lnTo>
                <a:lnTo>
                  <a:pt x="28575" y="444500"/>
                </a:lnTo>
                <a:close/>
                <a:moveTo>
                  <a:pt x="348884" y="56606"/>
                </a:moveTo>
                <a:lnTo>
                  <a:pt x="337362" y="68144"/>
                </a:lnTo>
                <a:lnTo>
                  <a:pt x="337362" y="112852"/>
                </a:lnTo>
                <a:lnTo>
                  <a:pt x="562391" y="112852"/>
                </a:lnTo>
                <a:lnTo>
                  <a:pt x="562391" y="68144"/>
                </a:lnTo>
                <a:lnTo>
                  <a:pt x="550869" y="56606"/>
                </a:lnTo>
                <a:lnTo>
                  <a:pt x="348884" y="56606"/>
                </a:lnTo>
                <a:close/>
                <a:moveTo>
                  <a:pt x="325841" y="0"/>
                </a:moveTo>
                <a:lnTo>
                  <a:pt x="573912" y="0"/>
                </a:lnTo>
                <a:lnTo>
                  <a:pt x="618558" y="44708"/>
                </a:lnTo>
                <a:lnTo>
                  <a:pt x="618558" y="112852"/>
                </a:lnTo>
                <a:lnTo>
                  <a:pt x="855108" y="112852"/>
                </a:lnTo>
                <a:lnTo>
                  <a:pt x="899753" y="157561"/>
                </a:lnTo>
                <a:lnTo>
                  <a:pt x="899753" y="390837"/>
                </a:lnTo>
                <a:lnTo>
                  <a:pt x="816943" y="402014"/>
                </a:lnTo>
                <a:cubicBezTo>
                  <a:pt x="722971" y="414633"/>
                  <a:pt x="628639" y="422205"/>
                  <a:pt x="534307" y="425089"/>
                </a:cubicBezTo>
                <a:lnTo>
                  <a:pt x="534307" y="366320"/>
                </a:lnTo>
                <a:lnTo>
                  <a:pt x="365446" y="366320"/>
                </a:lnTo>
                <a:lnTo>
                  <a:pt x="365446" y="425089"/>
                </a:lnTo>
                <a:cubicBezTo>
                  <a:pt x="271114" y="422205"/>
                  <a:pt x="176782" y="414633"/>
                  <a:pt x="83171" y="402014"/>
                </a:cubicBezTo>
                <a:lnTo>
                  <a:pt x="0" y="390837"/>
                </a:lnTo>
                <a:lnTo>
                  <a:pt x="0" y="157561"/>
                </a:lnTo>
                <a:lnTo>
                  <a:pt x="44646" y="112852"/>
                </a:lnTo>
                <a:lnTo>
                  <a:pt x="281195" y="112852"/>
                </a:lnTo>
                <a:lnTo>
                  <a:pt x="281195" y="44708"/>
                </a:lnTo>
                <a:lnTo>
                  <a:pt x="325841" y="0"/>
                </a:lnTo>
                <a:close/>
              </a:path>
            </a:pathLst>
          </a:custGeom>
          <a:solidFill>
            <a:schemeClr val="bg1"/>
          </a:solidFill>
          <a:ln>
            <a:noFill/>
          </a:ln>
          <a:effectLst/>
        </p:spPr>
        <p:txBody>
          <a:bodyPr anchor="ctr"/>
          <a:lstStyle/>
          <a:p>
            <a:endParaRPr lang="en-US" sz="1484" dirty="0">
              <a:latin typeface="Lato Light" panose="020F0502020204030203" pitchFamily="34" charset="0"/>
            </a:endParaRPr>
          </a:p>
        </p:txBody>
      </p:sp>
      <p:sp>
        <p:nvSpPr>
          <p:cNvPr id="34" name="Title 1">
            <a:extLst>
              <a:ext uri="{FF2B5EF4-FFF2-40B4-BE49-F238E27FC236}">
                <a16:creationId xmlns:a16="http://schemas.microsoft.com/office/drawing/2014/main" id="{B8023E82-22AD-44AE-B593-7272AB6395FF}"/>
              </a:ext>
            </a:extLst>
          </p:cNvPr>
          <p:cNvSpPr txBox="1">
            <a:spLocks/>
          </p:cNvSpPr>
          <p:nvPr/>
        </p:nvSpPr>
        <p:spPr>
          <a:xfrm>
            <a:off x="5922006" y="867452"/>
            <a:ext cx="17932650" cy="1680286"/>
          </a:xfrm>
          <a:prstGeom prst="rect">
            <a:avLst/>
          </a:prstGeom>
        </p:spPr>
        <p:txBody>
          <a:bodyPr/>
          <a:lstStyle>
            <a:lvl1pPr algn="l" defTabSz="914400" rtl="0" eaLnBrk="1" latinLnBrk="0" hangingPunct="1">
              <a:lnSpc>
                <a:spcPct val="90000"/>
              </a:lnSpc>
              <a:spcBef>
                <a:spcPct val="0"/>
              </a:spcBef>
              <a:buNone/>
              <a:defRPr sz="3600" kern="1200" spc="-60" baseline="0">
                <a:solidFill>
                  <a:schemeClr val="accent1"/>
                </a:solidFill>
                <a:latin typeface="+mj-lt"/>
                <a:ea typeface="+mj-ea"/>
                <a:cs typeface="+mj-cs"/>
              </a:defRPr>
            </a:lvl1pPr>
          </a:lstStyle>
          <a:p>
            <a:r>
              <a:rPr lang="en-GB" sz="5937" dirty="0">
                <a:solidFill>
                  <a:srgbClr val="7030A0"/>
                </a:solidFill>
              </a:rPr>
              <a:t>What good looks like</a:t>
            </a:r>
          </a:p>
        </p:txBody>
      </p:sp>
      <p:pic>
        <p:nvPicPr>
          <p:cNvPr id="3" name="Graphic 2" descr="Daily calendar with solid fill">
            <a:extLst>
              <a:ext uri="{FF2B5EF4-FFF2-40B4-BE49-F238E27FC236}">
                <a16:creationId xmlns:a16="http://schemas.microsoft.com/office/drawing/2014/main" id="{40EBEB98-69EA-40E3-B742-9AEFDE52F77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222645" y="8453013"/>
            <a:ext cx="895983" cy="895983"/>
          </a:xfrm>
          <a:prstGeom prst="rect">
            <a:avLst/>
          </a:prstGeom>
        </p:spPr>
      </p:pic>
      <p:pic>
        <p:nvPicPr>
          <p:cNvPr id="5" name="Graphic 4" descr="Iceberg with solid fill">
            <a:extLst>
              <a:ext uri="{FF2B5EF4-FFF2-40B4-BE49-F238E27FC236}">
                <a16:creationId xmlns:a16="http://schemas.microsoft.com/office/drawing/2014/main" id="{E9F20E16-7852-42BF-BCAA-8B4AB814A1E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7141937" y="5482262"/>
            <a:ext cx="1064100" cy="1064100"/>
          </a:xfrm>
          <a:prstGeom prst="rect">
            <a:avLst/>
          </a:prstGeom>
        </p:spPr>
      </p:pic>
    </p:spTree>
    <p:extLst>
      <p:ext uri="{BB962C8B-B14F-4D97-AF65-F5344CB8AC3E}">
        <p14:creationId xmlns:p14="http://schemas.microsoft.com/office/powerpoint/2010/main" val="701356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D3374-8687-4394-AFD6-69162F9FB0F9}"/>
              </a:ext>
            </a:extLst>
          </p:cNvPr>
          <p:cNvSpPr>
            <a:spLocks noGrp="1"/>
          </p:cNvSpPr>
          <p:nvPr>
            <p:ph type="title"/>
          </p:nvPr>
        </p:nvSpPr>
        <p:spPr>
          <a:xfrm>
            <a:off x="1065477" y="2144250"/>
            <a:ext cx="13971322" cy="907941"/>
          </a:xfrm>
        </p:spPr>
        <p:txBody>
          <a:bodyPr/>
          <a:lstStyle/>
          <a:p>
            <a:r>
              <a:rPr lang="en-GB" dirty="0"/>
              <a:t>Practice Oversight Panel </a:t>
            </a:r>
          </a:p>
        </p:txBody>
      </p:sp>
      <p:graphicFrame>
        <p:nvGraphicFramePr>
          <p:cNvPr id="4" name="Diagram 3">
            <a:extLst>
              <a:ext uri="{FF2B5EF4-FFF2-40B4-BE49-F238E27FC236}">
                <a16:creationId xmlns:a16="http://schemas.microsoft.com/office/drawing/2014/main" id="{E81B5EE7-34F9-41DD-84EA-CD6658A0A9D2}"/>
              </a:ext>
            </a:extLst>
          </p:cNvPr>
          <p:cNvGraphicFramePr/>
          <p:nvPr>
            <p:extLst>
              <p:ext uri="{D42A27DB-BD31-4B8C-83A1-F6EECF244321}">
                <p14:modId xmlns:p14="http://schemas.microsoft.com/office/powerpoint/2010/main" val="3292664077"/>
              </p:ext>
            </p:extLst>
          </p:nvPr>
        </p:nvGraphicFramePr>
        <p:xfrm>
          <a:off x="860299" y="3740727"/>
          <a:ext cx="18179912" cy="56318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66826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96A6B-DB5D-4DAB-980C-89CF8E5F10AA}"/>
              </a:ext>
            </a:extLst>
          </p:cNvPr>
          <p:cNvSpPr>
            <a:spLocks noGrp="1"/>
          </p:cNvSpPr>
          <p:nvPr>
            <p:ph type="title"/>
          </p:nvPr>
        </p:nvSpPr>
        <p:spPr>
          <a:xfrm>
            <a:off x="1036448" y="2421331"/>
            <a:ext cx="17505551" cy="907941"/>
          </a:xfrm>
        </p:spPr>
        <p:txBody>
          <a:bodyPr/>
          <a:lstStyle/>
          <a:p>
            <a:r>
              <a:rPr lang="en-GB" dirty="0"/>
              <a:t>Changes to Continued Professional Development </a:t>
            </a:r>
          </a:p>
        </p:txBody>
      </p:sp>
      <p:graphicFrame>
        <p:nvGraphicFramePr>
          <p:cNvPr id="5" name="Diagram 4">
            <a:extLst>
              <a:ext uri="{FF2B5EF4-FFF2-40B4-BE49-F238E27FC236}">
                <a16:creationId xmlns:a16="http://schemas.microsoft.com/office/drawing/2014/main" id="{A59A435D-4E4C-4AFA-A146-8B64DB8CF1C2}"/>
              </a:ext>
            </a:extLst>
          </p:cNvPr>
          <p:cNvGraphicFramePr/>
          <p:nvPr>
            <p:extLst>
              <p:ext uri="{D42A27DB-BD31-4B8C-83A1-F6EECF244321}">
                <p14:modId xmlns:p14="http://schemas.microsoft.com/office/powerpoint/2010/main" val="2296250763"/>
              </p:ext>
            </p:extLst>
          </p:nvPr>
        </p:nvGraphicFramePr>
        <p:xfrm>
          <a:off x="1034470" y="4206875"/>
          <a:ext cx="18036747" cy="44319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60105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3BE6F-EFFB-48A0-9370-4918114E8F47}"/>
              </a:ext>
            </a:extLst>
          </p:cNvPr>
          <p:cNvSpPr>
            <a:spLocks noGrp="1"/>
          </p:cNvSpPr>
          <p:nvPr>
            <p:ph type="title"/>
          </p:nvPr>
        </p:nvSpPr>
        <p:spPr>
          <a:xfrm>
            <a:off x="862277" y="1789959"/>
            <a:ext cx="10238914" cy="930275"/>
          </a:xfrm>
        </p:spPr>
        <p:txBody>
          <a:bodyPr/>
          <a:lstStyle/>
          <a:p>
            <a:r>
              <a:rPr lang="en-GB" dirty="0"/>
              <a:t>Procurement Update </a:t>
            </a:r>
          </a:p>
        </p:txBody>
      </p:sp>
      <p:sp>
        <p:nvSpPr>
          <p:cNvPr id="3" name="Text Placeholder 2">
            <a:extLst>
              <a:ext uri="{FF2B5EF4-FFF2-40B4-BE49-F238E27FC236}">
                <a16:creationId xmlns:a16="http://schemas.microsoft.com/office/drawing/2014/main" id="{B4EAE2F9-620A-4E90-866A-27DBFEA4A078}"/>
              </a:ext>
            </a:extLst>
          </p:cNvPr>
          <p:cNvSpPr>
            <a:spLocks noGrp="1"/>
          </p:cNvSpPr>
          <p:nvPr>
            <p:ph type="body" idx="1"/>
          </p:nvPr>
        </p:nvSpPr>
        <p:spPr>
          <a:xfrm>
            <a:off x="862277" y="3031055"/>
            <a:ext cx="18036747" cy="7940635"/>
          </a:xfrm>
        </p:spPr>
        <p:txBody>
          <a:bodyPr/>
          <a:lstStyle/>
          <a:p>
            <a:r>
              <a:rPr lang="en-GB" sz="4800" dirty="0"/>
              <a:t>Concern over the impact of rising costs on procurement budgets </a:t>
            </a:r>
          </a:p>
          <a:p>
            <a:r>
              <a:rPr lang="en-GB" sz="4800" dirty="0"/>
              <a:t>Webinar on 24 March to look at the issues </a:t>
            </a:r>
          </a:p>
          <a:p>
            <a:endParaRPr lang="en-GB" sz="4800" dirty="0"/>
          </a:p>
          <a:p>
            <a:r>
              <a:rPr lang="en-GB" sz="4800" dirty="0"/>
              <a:t>CIPFA Procurement Expert highlights some challenges </a:t>
            </a:r>
          </a:p>
          <a:p>
            <a:pPr marL="571500" indent="-571500">
              <a:buFont typeface="Arial" panose="020B0604020202020204" pitchFamily="34" charset="0"/>
              <a:buChar char="•"/>
            </a:pPr>
            <a:r>
              <a:rPr lang="en-GB" sz="4800" dirty="0"/>
              <a:t>New Procurement Bill – timescale </a:t>
            </a:r>
          </a:p>
          <a:p>
            <a:pPr marL="571500" indent="-571500">
              <a:buFont typeface="Arial" panose="020B0604020202020204" pitchFamily="34" charset="0"/>
              <a:buChar char="•"/>
            </a:pPr>
            <a:r>
              <a:rPr lang="en-GB" sz="4800" dirty="0"/>
              <a:t>Aim of simplification – Challenging </a:t>
            </a:r>
          </a:p>
          <a:p>
            <a:pPr marL="571500" indent="-571500">
              <a:buFont typeface="Arial" panose="020B0604020202020204" pitchFamily="34" charset="0"/>
              <a:buChar char="•"/>
            </a:pPr>
            <a:r>
              <a:rPr lang="en-GB" sz="4800" dirty="0"/>
              <a:t>Need to review procurement process and rules – next 12 months </a:t>
            </a:r>
          </a:p>
          <a:p>
            <a:pPr marL="571500" indent="-571500">
              <a:buFont typeface="Arial" panose="020B0604020202020204" pitchFamily="34" charset="0"/>
              <a:buChar char="•"/>
            </a:pPr>
            <a:r>
              <a:rPr lang="en-GB" sz="4800" dirty="0"/>
              <a:t>Challenges of VAT now added to contracts causing problems </a:t>
            </a:r>
          </a:p>
          <a:p>
            <a:pPr marL="571500" indent="-571500">
              <a:buFont typeface="Arial" panose="020B0604020202020204" pitchFamily="34" charset="0"/>
              <a:buChar char="•"/>
            </a:pPr>
            <a:r>
              <a:rPr lang="en-GB" sz="4800" dirty="0"/>
              <a:t>Capacity and resources issues generating risks</a:t>
            </a:r>
          </a:p>
          <a:p>
            <a:endParaRPr lang="en-GB" dirty="0"/>
          </a:p>
        </p:txBody>
      </p:sp>
    </p:spTree>
    <p:extLst>
      <p:ext uri="{BB962C8B-B14F-4D97-AF65-F5344CB8AC3E}">
        <p14:creationId xmlns:p14="http://schemas.microsoft.com/office/powerpoint/2010/main" val="82557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BAE84EC-5481-421E-B039-8148E457F418}"/>
              </a:ext>
            </a:extLst>
          </p:cNvPr>
          <p:cNvSpPr>
            <a:spLocks noGrp="1"/>
          </p:cNvSpPr>
          <p:nvPr>
            <p:ph type="title"/>
          </p:nvPr>
        </p:nvSpPr>
        <p:spPr>
          <a:xfrm>
            <a:off x="1086439" y="1884893"/>
            <a:ext cx="4523780" cy="2305519"/>
          </a:xfrm>
        </p:spPr>
        <p:txBody>
          <a:bodyPr wrap="square" anchor="b">
            <a:normAutofit/>
          </a:bodyPr>
          <a:lstStyle/>
          <a:p>
            <a:r>
              <a:rPr lang="en-US" dirty="0"/>
              <a:t>Any Questions?</a:t>
            </a:r>
            <a:endParaRPr lang="en-GB" dirty="0"/>
          </a:p>
        </p:txBody>
      </p:sp>
      <p:pic>
        <p:nvPicPr>
          <p:cNvPr id="13" name="Picture 6" descr="3D black question marks with one yellow question mark">
            <a:extLst>
              <a:ext uri="{FF2B5EF4-FFF2-40B4-BE49-F238E27FC236}">
                <a16:creationId xmlns:a16="http://schemas.microsoft.com/office/drawing/2014/main" id="{B02EA736-A24F-4497-9302-CE2F6CAA5726}"/>
              </a:ext>
            </a:extLst>
          </p:cNvPr>
          <p:cNvPicPr>
            <a:picLocks noChangeAspect="1"/>
          </p:cNvPicPr>
          <p:nvPr/>
        </p:nvPicPr>
        <p:blipFill rotWithShape="1">
          <a:blip r:embed="rId3"/>
          <a:srcRect l="31825" r="8956"/>
          <a:stretch/>
        </p:blipFill>
        <p:spPr>
          <a:xfrm>
            <a:off x="5761011" y="1884891"/>
            <a:ext cx="13258238" cy="8171774"/>
          </a:xfrm>
          <a:prstGeom prst="rect">
            <a:avLst/>
          </a:prstGeom>
          <a:noFill/>
        </p:spPr>
      </p:pic>
    </p:spTree>
    <p:extLst>
      <p:ext uri="{BB962C8B-B14F-4D97-AF65-F5344CB8AC3E}">
        <p14:creationId xmlns:p14="http://schemas.microsoft.com/office/powerpoint/2010/main" val="2151841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62F6C-F3D4-438C-881A-8E93E5A992AA}"/>
              </a:ext>
            </a:extLst>
          </p:cNvPr>
          <p:cNvSpPr>
            <a:spLocks noGrp="1"/>
          </p:cNvSpPr>
          <p:nvPr>
            <p:ph type="title"/>
          </p:nvPr>
        </p:nvSpPr>
        <p:spPr>
          <a:xfrm>
            <a:off x="3082964" y="737674"/>
            <a:ext cx="15393722" cy="1815882"/>
          </a:xfrm>
        </p:spPr>
        <p:txBody>
          <a:bodyPr/>
          <a:lstStyle/>
          <a:p>
            <a:r>
              <a:rPr lang="en-GB" dirty="0"/>
              <a:t>Prudential Code update – what has changed?</a:t>
            </a:r>
          </a:p>
        </p:txBody>
      </p:sp>
      <p:graphicFrame>
        <p:nvGraphicFramePr>
          <p:cNvPr id="4" name="Table 3">
            <a:extLst>
              <a:ext uri="{FF2B5EF4-FFF2-40B4-BE49-F238E27FC236}">
                <a16:creationId xmlns:a16="http://schemas.microsoft.com/office/drawing/2014/main" id="{34C2B8CB-B31C-4605-ADD7-C5E7D1F6959D}"/>
              </a:ext>
            </a:extLst>
          </p:cNvPr>
          <p:cNvGraphicFramePr>
            <a:graphicFrameLocks noGrp="1"/>
          </p:cNvGraphicFramePr>
          <p:nvPr>
            <p:extLst>
              <p:ext uri="{D42A27DB-BD31-4B8C-83A1-F6EECF244321}">
                <p14:modId xmlns:p14="http://schemas.microsoft.com/office/powerpoint/2010/main" val="3973150957"/>
              </p:ext>
            </p:extLst>
          </p:nvPr>
        </p:nvGraphicFramePr>
        <p:xfrm>
          <a:off x="605292" y="2027121"/>
          <a:ext cx="18895104" cy="8399412"/>
        </p:xfrm>
        <a:graphic>
          <a:graphicData uri="http://schemas.openxmlformats.org/drawingml/2006/table">
            <a:tbl>
              <a:tblPr>
                <a:tableStyleId>{5940675A-B579-460E-94D1-54222C63F5DA}</a:tableStyleId>
              </a:tblPr>
              <a:tblGrid>
                <a:gridCol w="1011314">
                  <a:extLst>
                    <a:ext uri="{9D8B030D-6E8A-4147-A177-3AD203B41FA5}">
                      <a16:colId xmlns:a16="http://schemas.microsoft.com/office/drawing/2014/main" val="3818973816"/>
                    </a:ext>
                  </a:extLst>
                </a:gridCol>
                <a:gridCol w="14794782">
                  <a:extLst>
                    <a:ext uri="{9D8B030D-6E8A-4147-A177-3AD203B41FA5}">
                      <a16:colId xmlns:a16="http://schemas.microsoft.com/office/drawing/2014/main" val="1356446887"/>
                    </a:ext>
                  </a:extLst>
                </a:gridCol>
                <a:gridCol w="3089008">
                  <a:extLst>
                    <a:ext uri="{9D8B030D-6E8A-4147-A177-3AD203B41FA5}">
                      <a16:colId xmlns:a16="http://schemas.microsoft.com/office/drawing/2014/main" val="3732144257"/>
                    </a:ext>
                  </a:extLst>
                </a:gridCol>
              </a:tblGrid>
              <a:tr h="599529">
                <a:tc>
                  <a:txBody>
                    <a:bodyPr/>
                    <a:lstStyle/>
                    <a:p>
                      <a:pPr algn="ctr" fontAlgn="t"/>
                      <a:endParaRPr lang="en-GB" sz="1600" b="1" i="0" u="none" strike="noStrike" dirty="0">
                        <a:solidFill>
                          <a:srgbClr val="000000"/>
                        </a:solidFill>
                        <a:effectLst/>
                        <a:latin typeface="Calibri" panose="020F0502020204030204" pitchFamily="34" charset="0"/>
                      </a:endParaRPr>
                    </a:p>
                  </a:txBody>
                  <a:tcPr marL="815" marR="815" marT="815" marB="0"/>
                </a:tc>
                <a:tc>
                  <a:txBody>
                    <a:bodyPr/>
                    <a:lstStyle/>
                    <a:p>
                      <a:pPr algn="l" fontAlgn="t"/>
                      <a:r>
                        <a:rPr lang="en-GB" sz="1600" b="1" u="none" strike="noStrike" dirty="0">
                          <a:effectLst/>
                        </a:rPr>
                        <a:t>Material revisions to the Prudential Code</a:t>
                      </a:r>
                      <a:br>
                        <a:rPr lang="en-GB" sz="1600" b="1" u="none" strike="noStrike" dirty="0">
                          <a:effectLst/>
                        </a:rPr>
                      </a:br>
                      <a:r>
                        <a:rPr lang="en-GB" sz="1600" b="1" u="none" strike="noStrike" dirty="0">
                          <a:effectLst/>
                        </a:rPr>
                        <a:t>(CQ refers to consultation question numbers)</a:t>
                      </a:r>
                      <a:endParaRPr lang="en-GB" sz="1600" b="1" i="0" u="none" strike="noStrike" dirty="0">
                        <a:solidFill>
                          <a:srgbClr val="000000"/>
                        </a:solidFill>
                        <a:effectLst/>
                        <a:latin typeface="Calibri" panose="020F0502020204030204" pitchFamily="34" charset="0"/>
                      </a:endParaRPr>
                    </a:p>
                  </a:txBody>
                  <a:tcPr marL="815" marR="815" marT="815" marB="0"/>
                </a:tc>
                <a:tc>
                  <a:txBody>
                    <a:bodyPr/>
                    <a:lstStyle/>
                    <a:p>
                      <a:pPr algn="ctr" fontAlgn="t"/>
                      <a:r>
                        <a:rPr lang="en-GB" sz="1600" u="none" strike="noStrike">
                          <a:effectLst/>
                        </a:rPr>
                        <a:t>Prudential Code para</a:t>
                      </a:r>
                      <a:endParaRPr lang="en-GB" sz="1600" b="1" i="0" u="none" strike="noStrike">
                        <a:solidFill>
                          <a:srgbClr val="000000"/>
                        </a:solidFill>
                        <a:effectLst/>
                        <a:latin typeface="Calibri" panose="020F0502020204030204" pitchFamily="34" charset="0"/>
                      </a:endParaRPr>
                    </a:p>
                  </a:txBody>
                  <a:tcPr marL="815" marR="815" marT="815" marB="0"/>
                </a:tc>
                <a:extLst>
                  <a:ext uri="{0D108BD9-81ED-4DB2-BD59-A6C34878D82A}">
                    <a16:rowId xmlns:a16="http://schemas.microsoft.com/office/drawing/2014/main" val="907229428"/>
                  </a:ext>
                </a:extLst>
              </a:tr>
              <a:tr h="300265">
                <a:tc>
                  <a:txBody>
                    <a:bodyPr/>
                    <a:lstStyle/>
                    <a:p>
                      <a:pPr algn="ctr" fontAlgn="t"/>
                      <a:r>
                        <a:rPr lang="en-GB" sz="1600" u="none" strike="noStrike">
                          <a:effectLst/>
                        </a:rPr>
                        <a:t>1</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l" fontAlgn="t"/>
                      <a:r>
                        <a:rPr lang="en-GB" sz="1600" u="none" strike="noStrike">
                          <a:effectLst/>
                        </a:rPr>
                        <a:t>A new Objective for proportionate commercial investments (CQ 3&amp;4)</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ctr" fontAlgn="t"/>
                      <a:r>
                        <a:rPr lang="en-GB" sz="1600" u="none" strike="noStrike">
                          <a:effectLst/>
                        </a:rPr>
                        <a:t>1(f)</a:t>
                      </a:r>
                      <a:endParaRPr lang="en-GB" sz="1600" b="0" i="0" u="none" strike="noStrike">
                        <a:solidFill>
                          <a:srgbClr val="000000"/>
                        </a:solidFill>
                        <a:effectLst/>
                        <a:latin typeface="Calibri" panose="020F0502020204030204" pitchFamily="34" charset="0"/>
                      </a:endParaRPr>
                    </a:p>
                  </a:txBody>
                  <a:tcPr marL="815" marR="815" marT="815" marB="0"/>
                </a:tc>
                <a:extLst>
                  <a:ext uri="{0D108BD9-81ED-4DB2-BD59-A6C34878D82A}">
                    <a16:rowId xmlns:a16="http://schemas.microsoft.com/office/drawing/2014/main" val="2009462099"/>
                  </a:ext>
                </a:extLst>
              </a:tr>
              <a:tr h="300265">
                <a:tc>
                  <a:txBody>
                    <a:bodyPr/>
                    <a:lstStyle/>
                    <a:p>
                      <a:pPr algn="ctr" fontAlgn="t"/>
                      <a:r>
                        <a:rPr lang="en-GB" sz="1600" u="none" strike="noStrike">
                          <a:effectLst/>
                        </a:rPr>
                        <a:t>2</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l" fontAlgn="t"/>
                      <a:r>
                        <a:rPr lang="en-GB" sz="1600" u="none" strike="noStrike">
                          <a:effectLst/>
                        </a:rPr>
                        <a:t>Include the legal status of the Code in Chapter 3 (CQ 9)</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ctr" fontAlgn="t"/>
                      <a:r>
                        <a:rPr lang="en-GB" sz="1600" u="none" strike="noStrike">
                          <a:effectLst/>
                        </a:rPr>
                        <a:t>12</a:t>
                      </a:r>
                      <a:endParaRPr lang="en-GB" sz="1600" b="0" i="0" u="none" strike="noStrike">
                        <a:solidFill>
                          <a:srgbClr val="000000"/>
                        </a:solidFill>
                        <a:effectLst/>
                        <a:latin typeface="Calibri" panose="020F0502020204030204" pitchFamily="34" charset="0"/>
                      </a:endParaRPr>
                    </a:p>
                  </a:txBody>
                  <a:tcPr marL="815" marR="815" marT="815" marB="0"/>
                </a:tc>
                <a:extLst>
                  <a:ext uri="{0D108BD9-81ED-4DB2-BD59-A6C34878D82A}">
                    <a16:rowId xmlns:a16="http://schemas.microsoft.com/office/drawing/2014/main" val="1491043764"/>
                  </a:ext>
                </a:extLst>
              </a:tr>
              <a:tr h="300265">
                <a:tc>
                  <a:txBody>
                    <a:bodyPr/>
                    <a:lstStyle/>
                    <a:p>
                      <a:pPr algn="ctr" fontAlgn="t"/>
                      <a:r>
                        <a:rPr lang="en-GB" sz="1600" u="none" strike="noStrike">
                          <a:effectLst/>
                        </a:rPr>
                        <a:t>3</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l" fontAlgn="t"/>
                      <a:r>
                        <a:rPr lang="en-GB" sz="1600" u="none" strike="noStrike">
                          <a:effectLst/>
                        </a:rPr>
                        <a:t>Reference to environmental sustainability in contents of Capital Strategy (CQ 5)</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ctr" fontAlgn="t"/>
                      <a:r>
                        <a:rPr lang="en-GB" sz="1600" u="none" strike="noStrike">
                          <a:effectLst/>
                        </a:rPr>
                        <a:t>24</a:t>
                      </a:r>
                      <a:endParaRPr lang="en-GB" sz="1600" b="0" i="0" u="none" strike="noStrike">
                        <a:solidFill>
                          <a:srgbClr val="000000"/>
                        </a:solidFill>
                        <a:effectLst/>
                        <a:latin typeface="Calibri" panose="020F0502020204030204" pitchFamily="34" charset="0"/>
                      </a:endParaRPr>
                    </a:p>
                  </a:txBody>
                  <a:tcPr marL="815" marR="815" marT="815" marB="0"/>
                </a:tc>
                <a:extLst>
                  <a:ext uri="{0D108BD9-81ED-4DB2-BD59-A6C34878D82A}">
                    <a16:rowId xmlns:a16="http://schemas.microsoft.com/office/drawing/2014/main" val="3952958702"/>
                  </a:ext>
                </a:extLst>
              </a:tr>
              <a:tr h="599529">
                <a:tc>
                  <a:txBody>
                    <a:bodyPr/>
                    <a:lstStyle/>
                    <a:p>
                      <a:pPr algn="ctr" fontAlgn="t"/>
                      <a:r>
                        <a:rPr lang="en-GB" sz="1600" u="none" strike="noStrike" dirty="0">
                          <a:effectLst/>
                        </a:rPr>
                        <a:t>4</a:t>
                      </a:r>
                      <a:endParaRPr lang="en-GB" sz="1600" b="0" i="0" u="none" strike="noStrike" dirty="0">
                        <a:solidFill>
                          <a:srgbClr val="000000"/>
                        </a:solidFill>
                        <a:effectLst/>
                        <a:latin typeface="Calibri" panose="020F0502020204030204" pitchFamily="34" charset="0"/>
                      </a:endParaRPr>
                    </a:p>
                  </a:txBody>
                  <a:tcPr marL="815" marR="815" marT="815" marB="0"/>
                </a:tc>
                <a:tc>
                  <a:txBody>
                    <a:bodyPr/>
                    <a:lstStyle/>
                    <a:p>
                      <a:pPr algn="l" fontAlgn="t"/>
                      <a:r>
                        <a:rPr lang="en-GB" sz="1600" u="none" strike="noStrike" dirty="0">
                          <a:effectLst/>
                        </a:rPr>
                        <a:t>Capital Strategy to summarise investments into treasury management, service and commercial purposes </a:t>
                      </a:r>
                      <a:endParaRPr lang="en-GB" sz="1600" b="0" i="0" u="none" strike="noStrike" dirty="0">
                        <a:solidFill>
                          <a:srgbClr val="000000"/>
                        </a:solidFill>
                        <a:effectLst/>
                        <a:latin typeface="Calibri" panose="020F0502020204030204" pitchFamily="34" charset="0"/>
                      </a:endParaRPr>
                    </a:p>
                  </a:txBody>
                  <a:tcPr marL="815" marR="815" marT="815" marB="0"/>
                </a:tc>
                <a:tc>
                  <a:txBody>
                    <a:bodyPr/>
                    <a:lstStyle/>
                    <a:p>
                      <a:pPr algn="ctr" fontAlgn="t"/>
                      <a:r>
                        <a:rPr lang="en-GB" sz="1600" u="none" strike="noStrike">
                          <a:effectLst/>
                        </a:rPr>
                        <a:t>24</a:t>
                      </a:r>
                      <a:br>
                        <a:rPr lang="en-GB" sz="1600" u="none" strike="noStrike">
                          <a:effectLst/>
                        </a:rPr>
                      </a:br>
                      <a:r>
                        <a:rPr lang="en-GB" sz="1600" u="none" strike="noStrike">
                          <a:effectLst/>
                        </a:rPr>
                        <a:t> </a:t>
                      </a:r>
                      <a:endParaRPr lang="en-GB" sz="1600" b="0" i="0" u="none" strike="noStrike">
                        <a:solidFill>
                          <a:srgbClr val="000000"/>
                        </a:solidFill>
                        <a:effectLst/>
                        <a:latin typeface="Calibri" panose="020F0502020204030204" pitchFamily="34" charset="0"/>
                      </a:endParaRPr>
                    </a:p>
                  </a:txBody>
                  <a:tcPr marL="815" marR="815" marT="815" marB="0"/>
                </a:tc>
                <a:extLst>
                  <a:ext uri="{0D108BD9-81ED-4DB2-BD59-A6C34878D82A}">
                    <a16:rowId xmlns:a16="http://schemas.microsoft.com/office/drawing/2014/main" val="1563211587"/>
                  </a:ext>
                </a:extLst>
              </a:tr>
              <a:tr h="599529">
                <a:tc>
                  <a:txBody>
                    <a:bodyPr/>
                    <a:lstStyle/>
                    <a:p>
                      <a:pPr algn="ctr" fontAlgn="t"/>
                      <a:r>
                        <a:rPr lang="en-GB" sz="1600" u="none" strike="noStrike">
                          <a:effectLst/>
                        </a:rPr>
                        <a:t>5</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l" fontAlgn="t"/>
                      <a:r>
                        <a:rPr lang="en-GB" sz="1600" u="none" strike="noStrike" dirty="0">
                          <a:effectLst/>
                        </a:rPr>
                        <a:t>Greater clarity on commercial and service investments in the Capital Strategy, including limits, and compliance with requirement not to borrow to invest for return (CQ 10)</a:t>
                      </a:r>
                      <a:endParaRPr lang="en-GB" sz="1600" b="0" i="0" u="none" strike="noStrike" dirty="0">
                        <a:solidFill>
                          <a:srgbClr val="000000"/>
                        </a:solidFill>
                        <a:effectLst/>
                        <a:latin typeface="Calibri" panose="020F0502020204030204" pitchFamily="34" charset="0"/>
                      </a:endParaRPr>
                    </a:p>
                  </a:txBody>
                  <a:tcPr marL="815" marR="815" marT="815" marB="0"/>
                </a:tc>
                <a:tc>
                  <a:txBody>
                    <a:bodyPr/>
                    <a:lstStyle/>
                    <a:p>
                      <a:pPr algn="ctr" fontAlgn="t"/>
                      <a:r>
                        <a:rPr lang="en-GB" sz="1600" u="none" strike="noStrike">
                          <a:effectLst/>
                        </a:rPr>
                        <a:t>24</a:t>
                      </a:r>
                      <a:endParaRPr lang="en-GB" sz="1600" b="0" i="0" u="none" strike="noStrike">
                        <a:solidFill>
                          <a:srgbClr val="000000"/>
                        </a:solidFill>
                        <a:effectLst/>
                        <a:latin typeface="Calibri" panose="020F0502020204030204" pitchFamily="34" charset="0"/>
                      </a:endParaRPr>
                    </a:p>
                  </a:txBody>
                  <a:tcPr marL="815" marR="815" marT="815" marB="0"/>
                </a:tc>
                <a:extLst>
                  <a:ext uri="{0D108BD9-81ED-4DB2-BD59-A6C34878D82A}">
                    <a16:rowId xmlns:a16="http://schemas.microsoft.com/office/drawing/2014/main" val="2089346395"/>
                  </a:ext>
                </a:extLst>
              </a:tr>
              <a:tr h="599529">
                <a:tc>
                  <a:txBody>
                    <a:bodyPr/>
                    <a:lstStyle/>
                    <a:p>
                      <a:pPr algn="ctr" fontAlgn="t"/>
                      <a:r>
                        <a:rPr lang="en-GB" sz="1600" u="none" strike="noStrike">
                          <a:effectLst/>
                        </a:rPr>
                        <a:t>6</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l" fontAlgn="t"/>
                      <a:r>
                        <a:rPr lang="en-GB" sz="1600" u="none" strike="noStrike" dirty="0">
                          <a:effectLst/>
                        </a:rPr>
                        <a:t>Explicit requirement to set and monitor the treasury management prudential indicators in the TM Code LA Guidance</a:t>
                      </a:r>
                      <a:endParaRPr lang="en-GB" sz="1600" b="0" i="0" u="none" strike="noStrike" dirty="0">
                        <a:solidFill>
                          <a:srgbClr val="000000"/>
                        </a:solidFill>
                        <a:effectLst/>
                        <a:latin typeface="Calibri" panose="020F0502020204030204" pitchFamily="34" charset="0"/>
                      </a:endParaRPr>
                    </a:p>
                  </a:txBody>
                  <a:tcPr marL="815" marR="815" marT="815" marB="0"/>
                </a:tc>
                <a:tc>
                  <a:txBody>
                    <a:bodyPr/>
                    <a:lstStyle/>
                    <a:p>
                      <a:pPr algn="ctr" fontAlgn="t"/>
                      <a:r>
                        <a:rPr lang="en-GB" sz="1600" u="none" strike="noStrike">
                          <a:effectLst/>
                        </a:rPr>
                        <a:t>43</a:t>
                      </a:r>
                      <a:endParaRPr lang="en-GB" sz="1600" b="0" i="0" u="none" strike="noStrike">
                        <a:solidFill>
                          <a:srgbClr val="000000"/>
                        </a:solidFill>
                        <a:effectLst/>
                        <a:latin typeface="Calibri" panose="020F0502020204030204" pitchFamily="34" charset="0"/>
                      </a:endParaRPr>
                    </a:p>
                  </a:txBody>
                  <a:tcPr marL="815" marR="815" marT="815" marB="0"/>
                </a:tc>
                <a:extLst>
                  <a:ext uri="{0D108BD9-81ED-4DB2-BD59-A6C34878D82A}">
                    <a16:rowId xmlns:a16="http://schemas.microsoft.com/office/drawing/2014/main" val="1563902485"/>
                  </a:ext>
                </a:extLst>
              </a:tr>
              <a:tr h="300265">
                <a:tc>
                  <a:txBody>
                    <a:bodyPr/>
                    <a:lstStyle/>
                    <a:p>
                      <a:pPr algn="ctr" fontAlgn="t"/>
                      <a:r>
                        <a:rPr lang="en-GB" sz="1600" u="none" strike="noStrike">
                          <a:effectLst/>
                        </a:rPr>
                        <a:t>7</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l" fontAlgn="t"/>
                      <a:r>
                        <a:rPr lang="en-GB" sz="1600" u="none" strike="noStrike" dirty="0">
                          <a:effectLst/>
                        </a:rPr>
                        <a:t>Quarterly monitoring of prudential indicators as part of normal budget monitoring reports</a:t>
                      </a:r>
                      <a:endParaRPr lang="en-GB" sz="1600" b="0" i="0" u="none" strike="noStrike" dirty="0">
                        <a:solidFill>
                          <a:srgbClr val="000000"/>
                        </a:solidFill>
                        <a:effectLst/>
                        <a:latin typeface="Calibri" panose="020F0502020204030204" pitchFamily="34" charset="0"/>
                      </a:endParaRPr>
                    </a:p>
                  </a:txBody>
                  <a:tcPr marL="815" marR="815" marT="815" marB="0"/>
                </a:tc>
                <a:tc>
                  <a:txBody>
                    <a:bodyPr/>
                    <a:lstStyle/>
                    <a:p>
                      <a:pPr algn="ctr" fontAlgn="t"/>
                      <a:r>
                        <a:rPr lang="en-GB" sz="1600" u="none" strike="noStrike">
                          <a:effectLst/>
                        </a:rPr>
                        <a:t>44</a:t>
                      </a:r>
                      <a:endParaRPr lang="en-GB" sz="1600" b="0" i="0" u="none" strike="noStrike">
                        <a:solidFill>
                          <a:srgbClr val="000000"/>
                        </a:solidFill>
                        <a:effectLst/>
                        <a:latin typeface="Calibri" panose="020F0502020204030204" pitchFamily="34" charset="0"/>
                      </a:endParaRPr>
                    </a:p>
                  </a:txBody>
                  <a:tcPr marL="815" marR="815" marT="815" marB="0"/>
                </a:tc>
                <a:extLst>
                  <a:ext uri="{0D108BD9-81ED-4DB2-BD59-A6C34878D82A}">
                    <a16:rowId xmlns:a16="http://schemas.microsoft.com/office/drawing/2014/main" val="924118034"/>
                  </a:ext>
                </a:extLst>
              </a:tr>
              <a:tr h="599529">
                <a:tc>
                  <a:txBody>
                    <a:bodyPr/>
                    <a:lstStyle/>
                    <a:p>
                      <a:pPr algn="ctr" fontAlgn="t"/>
                      <a:r>
                        <a:rPr lang="en-GB" sz="1600" u="none" strike="noStrike">
                          <a:effectLst/>
                        </a:rPr>
                        <a:t>8</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l" fontAlgn="t"/>
                      <a:r>
                        <a:rPr lang="en-GB" sz="1600" u="none" strike="noStrike" dirty="0">
                          <a:effectLst/>
                        </a:rPr>
                        <a:t>Replace old para 45 (no borrowing in advance) with new requirement not to borrow to invest primarily for financial return (CQ 1&amp;2)</a:t>
                      </a:r>
                      <a:endParaRPr lang="en-GB" sz="1600" b="0" i="0" u="none" strike="noStrike" dirty="0">
                        <a:solidFill>
                          <a:srgbClr val="000000"/>
                        </a:solidFill>
                        <a:effectLst/>
                        <a:latin typeface="Calibri" panose="020F0502020204030204" pitchFamily="34" charset="0"/>
                      </a:endParaRPr>
                    </a:p>
                  </a:txBody>
                  <a:tcPr marL="815" marR="815" marT="815" marB="0"/>
                </a:tc>
                <a:tc>
                  <a:txBody>
                    <a:bodyPr/>
                    <a:lstStyle/>
                    <a:p>
                      <a:pPr algn="ctr" fontAlgn="t"/>
                      <a:r>
                        <a:rPr lang="en-GB" sz="1600" u="none" strike="noStrike">
                          <a:effectLst/>
                        </a:rPr>
                        <a:t>48-52</a:t>
                      </a:r>
                      <a:endParaRPr lang="en-GB" sz="1600" b="0" i="0" u="none" strike="noStrike">
                        <a:solidFill>
                          <a:srgbClr val="000000"/>
                        </a:solidFill>
                        <a:effectLst/>
                        <a:latin typeface="Calibri" panose="020F0502020204030204" pitchFamily="34" charset="0"/>
                      </a:endParaRPr>
                    </a:p>
                  </a:txBody>
                  <a:tcPr marL="815" marR="815" marT="815" marB="0"/>
                </a:tc>
                <a:extLst>
                  <a:ext uri="{0D108BD9-81ED-4DB2-BD59-A6C34878D82A}">
                    <a16:rowId xmlns:a16="http://schemas.microsoft.com/office/drawing/2014/main" val="1719021241"/>
                  </a:ext>
                </a:extLst>
              </a:tr>
              <a:tr h="599529">
                <a:tc>
                  <a:txBody>
                    <a:bodyPr/>
                    <a:lstStyle/>
                    <a:p>
                      <a:pPr algn="ctr" fontAlgn="t"/>
                      <a:r>
                        <a:rPr lang="en-GB" sz="1600" u="none" strike="noStrike" dirty="0">
                          <a:effectLst/>
                        </a:rPr>
                        <a:t>9</a:t>
                      </a:r>
                      <a:endParaRPr lang="en-GB" sz="1600" b="0" i="0" u="none" strike="noStrike" dirty="0">
                        <a:solidFill>
                          <a:srgbClr val="000000"/>
                        </a:solidFill>
                        <a:effectLst/>
                        <a:latin typeface="Calibri" panose="020F0502020204030204" pitchFamily="34" charset="0"/>
                      </a:endParaRPr>
                    </a:p>
                  </a:txBody>
                  <a:tcPr marL="815" marR="815" marT="815" marB="0"/>
                </a:tc>
                <a:tc>
                  <a:txBody>
                    <a:bodyPr/>
                    <a:lstStyle/>
                    <a:p>
                      <a:pPr algn="l" fontAlgn="t"/>
                      <a:r>
                        <a:rPr lang="en-GB" sz="1600" u="none" strike="noStrike">
                          <a:effectLst/>
                        </a:rPr>
                        <a:t>Authorities with commercial financial investments who expect to borrow: annual strategy to review options for exiting commercial investments</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ctr" fontAlgn="t"/>
                      <a:r>
                        <a:rPr lang="en-GB" sz="1600" u="none" strike="noStrike">
                          <a:effectLst/>
                        </a:rPr>
                        <a:t>53</a:t>
                      </a:r>
                      <a:endParaRPr lang="en-GB" sz="1600" b="0" i="0" u="none" strike="noStrike">
                        <a:solidFill>
                          <a:srgbClr val="000000"/>
                        </a:solidFill>
                        <a:effectLst/>
                        <a:latin typeface="Calibri" panose="020F0502020204030204" pitchFamily="34" charset="0"/>
                      </a:endParaRPr>
                    </a:p>
                  </a:txBody>
                  <a:tcPr marL="815" marR="815" marT="815" marB="0"/>
                </a:tc>
                <a:extLst>
                  <a:ext uri="{0D108BD9-81ED-4DB2-BD59-A6C34878D82A}">
                    <a16:rowId xmlns:a16="http://schemas.microsoft.com/office/drawing/2014/main" val="845882404"/>
                  </a:ext>
                </a:extLst>
              </a:tr>
              <a:tr h="599529">
                <a:tc>
                  <a:txBody>
                    <a:bodyPr/>
                    <a:lstStyle/>
                    <a:p>
                      <a:pPr algn="ctr" fontAlgn="t"/>
                      <a:r>
                        <a:rPr lang="en-GB" sz="1600" u="none" strike="noStrike" dirty="0">
                          <a:effectLst/>
                        </a:rPr>
                        <a:t>11</a:t>
                      </a:r>
                      <a:endParaRPr lang="en-GB" sz="1600" b="0" i="0" u="none" strike="noStrike" dirty="0">
                        <a:solidFill>
                          <a:srgbClr val="000000"/>
                        </a:solidFill>
                        <a:effectLst/>
                        <a:latin typeface="Calibri" panose="020F0502020204030204" pitchFamily="34" charset="0"/>
                      </a:endParaRPr>
                    </a:p>
                  </a:txBody>
                  <a:tcPr marL="815" marR="815" marT="815" marB="0"/>
                </a:tc>
                <a:tc>
                  <a:txBody>
                    <a:bodyPr/>
                    <a:lstStyle/>
                    <a:p>
                      <a:pPr algn="l" fontAlgn="t"/>
                      <a:r>
                        <a:rPr lang="en-GB" sz="1600" u="none" strike="noStrike">
                          <a:effectLst/>
                        </a:rPr>
                        <a:t>New pru indicator for net income from commercial and service investments as % of net revenue stream (CQ 13)</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ctr" fontAlgn="t"/>
                      <a:r>
                        <a:rPr lang="en-GB" sz="1600" u="none" strike="noStrike">
                          <a:effectLst/>
                        </a:rPr>
                        <a:t>81-85</a:t>
                      </a:r>
                      <a:endParaRPr lang="en-GB" sz="1600" b="0" i="0" u="none" strike="noStrike">
                        <a:solidFill>
                          <a:srgbClr val="000000"/>
                        </a:solidFill>
                        <a:effectLst/>
                        <a:latin typeface="Calibri" panose="020F0502020204030204" pitchFamily="34" charset="0"/>
                      </a:endParaRPr>
                    </a:p>
                  </a:txBody>
                  <a:tcPr marL="815" marR="815" marT="815" marB="0"/>
                </a:tc>
                <a:extLst>
                  <a:ext uri="{0D108BD9-81ED-4DB2-BD59-A6C34878D82A}">
                    <a16:rowId xmlns:a16="http://schemas.microsoft.com/office/drawing/2014/main" val="901355294"/>
                  </a:ext>
                </a:extLst>
              </a:tr>
              <a:tr h="599529">
                <a:tc>
                  <a:txBody>
                    <a:bodyPr/>
                    <a:lstStyle/>
                    <a:p>
                      <a:pPr algn="ctr" fontAlgn="t"/>
                      <a:r>
                        <a:rPr lang="en-GB" sz="1600" u="none" strike="noStrike" dirty="0">
                          <a:effectLst/>
                        </a:rPr>
                        <a:t>12</a:t>
                      </a:r>
                      <a:endParaRPr lang="en-GB" sz="1600" b="0" i="0" u="none" strike="noStrike" dirty="0">
                        <a:solidFill>
                          <a:srgbClr val="000000"/>
                        </a:solidFill>
                        <a:effectLst/>
                        <a:latin typeface="Calibri" panose="020F0502020204030204" pitchFamily="34" charset="0"/>
                      </a:endParaRPr>
                    </a:p>
                  </a:txBody>
                  <a:tcPr marL="815" marR="815" marT="815" marB="0"/>
                </a:tc>
                <a:tc>
                  <a:txBody>
                    <a:bodyPr/>
                    <a:lstStyle/>
                    <a:p>
                      <a:pPr algn="l" fontAlgn="t"/>
                      <a:r>
                        <a:rPr lang="en-GB" sz="1600" u="none" strike="noStrike">
                          <a:effectLst/>
                        </a:rPr>
                        <a:t>Investment Pru Indicators to be reported together with investment indicators under Statutory Investment Guidance</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ctr" fontAlgn="t"/>
                      <a:r>
                        <a:rPr lang="en-GB" sz="1600" u="none" strike="noStrike">
                          <a:effectLst/>
                        </a:rPr>
                        <a:t>83</a:t>
                      </a:r>
                      <a:endParaRPr lang="en-GB" sz="1600" b="0" i="0" u="none" strike="noStrike">
                        <a:solidFill>
                          <a:srgbClr val="000000"/>
                        </a:solidFill>
                        <a:effectLst/>
                        <a:latin typeface="Calibri" panose="020F0502020204030204" pitchFamily="34" charset="0"/>
                      </a:endParaRPr>
                    </a:p>
                  </a:txBody>
                  <a:tcPr marL="815" marR="815" marT="815" marB="0"/>
                </a:tc>
                <a:extLst>
                  <a:ext uri="{0D108BD9-81ED-4DB2-BD59-A6C34878D82A}">
                    <a16:rowId xmlns:a16="http://schemas.microsoft.com/office/drawing/2014/main" val="522903380"/>
                  </a:ext>
                </a:extLst>
              </a:tr>
              <a:tr h="300265">
                <a:tc>
                  <a:txBody>
                    <a:bodyPr/>
                    <a:lstStyle/>
                    <a:p>
                      <a:pPr algn="ctr" fontAlgn="t"/>
                      <a:r>
                        <a:rPr lang="en-GB" sz="1600" u="none" strike="noStrike" dirty="0">
                          <a:effectLst/>
                        </a:rPr>
                        <a:t>13</a:t>
                      </a:r>
                      <a:endParaRPr lang="en-GB" sz="1600" b="0" i="0" u="none" strike="noStrike" dirty="0">
                        <a:solidFill>
                          <a:srgbClr val="000000"/>
                        </a:solidFill>
                        <a:effectLst/>
                        <a:latin typeface="Calibri" panose="020F0502020204030204" pitchFamily="34" charset="0"/>
                      </a:endParaRPr>
                    </a:p>
                  </a:txBody>
                  <a:tcPr marL="815" marR="815" marT="815" marB="0"/>
                </a:tc>
                <a:tc>
                  <a:txBody>
                    <a:bodyPr/>
                    <a:lstStyle/>
                    <a:p>
                      <a:pPr algn="l" fontAlgn="t"/>
                      <a:r>
                        <a:rPr lang="en-GB" sz="1600" u="none" strike="noStrike">
                          <a:effectLst/>
                        </a:rPr>
                        <a:t>Include Heritage Assets in definition of CFR</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ctr" fontAlgn="t"/>
                      <a:r>
                        <a:rPr lang="en-GB" sz="1600" u="none" strike="noStrike">
                          <a:effectLst/>
                        </a:rPr>
                        <a:t>90</a:t>
                      </a:r>
                      <a:endParaRPr lang="en-GB" sz="1600" b="0" i="0" u="none" strike="noStrike">
                        <a:solidFill>
                          <a:srgbClr val="000000"/>
                        </a:solidFill>
                        <a:effectLst/>
                        <a:latin typeface="Calibri" panose="020F0502020204030204" pitchFamily="34" charset="0"/>
                      </a:endParaRPr>
                    </a:p>
                  </a:txBody>
                  <a:tcPr marL="815" marR="815" marT="815" marB="0"/>
                </a:tc>
                <a:extLst>
                  <a:ext uri="{0D108BD9-81ED-4DB2-BD59-A6C34878D82A}">
                    <a16:rowId xmlns:a16="http://schemas.microsoft.com/office/drawing/2014/main" val="512800713"/>
                  </a:ext>
                </a:extLst>
              </a:tr>
              <a:tr h="300265">
                <a:tc>
                  <a:txBody>
                    <a:bodyPr/>
                    <a:lstStyle/>
                    <a:p>
                      <a:pPr algn="ctr" fontAlgn="t"/>
                      <a:r>
                        <a:rPr lang="en-GB" sz="1600" u="none" strike="noStrike">
                          <a:effectLst/>
                        </a:rPr>
                        <a:t>14</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l" fontAlgn="t"/>
                      <a:r>
                        <a:rPr lang="en-GB" sz="1600" u="none" strike="noStrike">
                          <a:effectLst/>
                        </a:rPr>
                        <a:t>New definition of Commercial Property</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ctr" fontAlgn="t"/>
                      <a:r>
                        <a:rPr lang="en-GB" sz="1600" u="none" strike="noStrike">
                          <a:effectLst/>
                        </a:rPr>
                        <a:t>92</a:t>
                      </a:r>
                      <a:endParaRPr lang="en-GB" sz="1600" b="0" i="0" u="none" strike="noStrike">
                        <a:solidFill>
                          <a:srgbClr val="000000"/>
                        </a:solidFill>
                        <a:effectLst/>
                        <a:latin typeface="Calibri" panose="020F0502020204030204" pitchFamily="34" charset="0"/>
                      </a:endParaRPr>
                    </a:p>
                  </a:txBody>
                  <a:tcPr marL="815" marR="815" marT="815" marB="0"/>
                </a:tc>
                <a:extLst>
                  <a:ext uri="{0D108BD9-81ED-4DB2-BD59-A6C34878D82A}">
                    <a16:rowId xmlns:a16="http://schemas.microsoft.com/office/drawing/2014/main" val="2354874847"/>
                  </a:ext>
                </a:extLst>
              </a:tr>
              <a:tr h="300265">
                <a:tc>
                  <a:txBody>
                    <a:bodyPr/>
                    <a:lstStyle/>
                    <a:p>
                      <a:pPr algn="ctr" fontAlgn="t"/>
                      <a:r>
                        <a:rPr lang="en-GB" sz="1600" u="none" strike="noStrike">
                          <a:effectLst/>
                        </a:rPr>
                        <a:t>15</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l" fontAlgn="t"/>
                      <a:r>
                        <a:rPr lang="en-GB" sz="1600" u="none" strike="noStrike">
                          <a:effectLst/>
                        </a:rPr>
                        <a:t>remove deduction for interest and investment income from definition of Financing Costs</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ctr" fontAlgn="t"/>
                      <a:r>
                        <a:rPr lang="en-GB" sz="1600" u="none" strike="noStrike">
                          <a:effectLst/>
                        </a:rPr>
                        <a:t>94</a:t>
                      </a:r>
                      <a:endParaRPr lang="en-GB" sz="1600" b="0" i="0" u="none" strike="noStrike">
                        <a:solidFill>
                          <a:srgbClr val="000000"/>
                        </a:solidFill>
                        <a:effectLst/>
                        <a:latin typeface="Calibri" panose="020F0502020204030204" pitchFamily="34" charset="0"/>
                      </a:endParaRPr>
                    </a:p>
                  </a:txBody>
                  <a:tcPr marL="815" marR="815" marT="815" marB="0"/>
                </a:tc>
                <a:extLst>
                  <a:ext uri="{0D108BD9-81ED-4DB2-BD59-A6C34878D82A}">
                    <a16:rowId xmlns:a16="http://schemas.microsoft.com/office/drawing/2014/main" val="447424129"/>
                  </a:ext>
                </a:extLst>
              </a:tr>
              <a:tr h="300265">
                <a:tc>
                  <a:txBody>
                    <a:bodyPr/>
                    <a:lstStyle/>
                    <a:p>
                      <a:pPr algn="ctr" fontAlgn="t"/>
                      <a:r>
                        <a:rPr lang="en-GB" sz="1600" u="none" strike="noStrike" dirty="0">
                          <a:effectLst/>
                        </a:rPr>
                        <a:t>16</a:t>
                      </a:r>
                      <a:endParaRPr lang="en-GB" sz="1600" b="0" i="0" u="none" strike="noStrike" dirty="0">
                        <a:solidFill>
                          <a:srgbClr val="000000"/>
                        </a:solidFill>
                        <a:effectLst/>
                        <a:latin typeface="Calibri" panose="020F0502020204030204" pitchFamily="34" charset="0"/>
                      </a:endParaRPr>
                    </a:p>
                  </a:txBody>
                  <a:tcPr marL="815" marR="815" marT="815" marB="0"/>
                </a:tc>
                <a:tc>
                  <a:txBody>
                    <a:bodyPr/>
                    <a:lstStyle/>
                    <a:p>
                      <a:pPr algn="l" fontAlgn="t"/>
                      <a:r>
                        <a:rPr lang="en-GB" sz="1600" u="none" strike="noStrike">
                          <a:effectLst/>
                        </a:rPr>
                        <a:t>Revised definition of Investments (to include non-financial assets held primarily for financial return)</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ctr" fontAlgn="t"/>
                      <a:r>
                        <a:rPr lang="en-GB" sz="1600" u="none" strike="noStrike">
                          <a:effectLst/>
                        </a:rPr>
                        <a:t>95</a:t>
                      </a:r>
                      <a:endParaRPr lang="en-GB" sz="1600" b="0" i="0" u="none" strike="noStrike">
                        <a:solidFill>
                          <a:srgbClr val="000000"/>
                        </a:solidFill>
                        <a:effectLst/>
                        <a:latin typeface="Calibri" panose="020F0502020204030204" pitchFamily="34" charset="0"/>
                      </a:endParaRPr>
                    </a:p>
                  </a:txBody>
                  <a:tcPr marL="815" marR="815" marT="815" marB="0"/>
                </a:tc>
                <a:extLst>
                  <a:ext uri="{0D108BD9-81ED-4DB2-BD59-A6C34878D82A}">
                    <a16:rowId xmlns:a16="http://schemas.microsoft.com/office/drawing/2014/main" val="858850604"/>
                  </a:ext>
                </a:extLst>
              </a:tr>
              <a:tr h="300265">
                <a:tc>
                  <a:txBody>
                    <a:bodyPr/>
                    <a:lstStyle/>
                    <a:p>
                      <a:pPr algn="ctr" fontAlgn="t"/>
                      <a:r>
                        <a:rPr lang="en-GB" sz="1600" u="none" strike="noStrike">
                          <a:effectLst/>
                        </a:rPr>
                        <a:t>17</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l" fontAlgn="t"/>
                      <a:r>
                        <a:rPr lang="en-GB" sz="1600" u="none" strike="noStrike">
                          <a:effectLst/>
                        </a:rPr>
                        <a:t>sub-definitions for treasury management, service and commercial investments (CQ 10)</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ctr" fontAlgn="t"/>
                      <a:r>
                        <a:rPr lang="en-GB" sz="1600" u="none" strike="noStrike">
                          <a:effectLst/>
                        </a:rPr>
                        <a:t>95</a:t>
                      </a:r>
                      <a:endParaRPr lang="en-GB" sz="1600" b="0" i="0" u="none" strike="noStrike">
                        <a:solidFill>
                          <a:srgbClr val="000000"/>
                        </a:solidFill>
                        <a:effectLst/>
                        <a:latin typeface="Calibri" panose="020F0502020204030204" pitchFamily="34" charset="0"/>
                      </a:endParaRPr>
                    </a:p>
                  </a:txBody>
                  <a:tcPr marL="815" marR="815" marT="815" marB="0"/>
                </a:tc>
                <a:extLst>
                  <a:ext uri="{0D108BD9-81ED-4DB2-BD59-A6C34878D82A}">
                    <a16:rowId xmlns:a16="http://schemas.microsoft.com/office/drawing/2014/main" val="1077349234"/>
                  </a:ext>
                </a:extLst>
              </a:tr>
              <a:tr h="300265">
                <a:tc>
                  <a:txBody>
                    <a:bodyPr/>
                    <a:lstStyle/>
                    <a:p>
                      <a:pPr algn="ctr" fontAlgn="t"/>
                      <a:r>
                        <a:rPr lang="en-GB" sz="1600" u="none" strike="noStrike" dirty="0">
                          <a:effectLst/>
                        </a:rPr>
                        <a:t>18</a:t>
                      </a:r>
                      <a:endParaRPr lang="en-GB" sz="1600" b="0" i="0" u="none" strike="noStrike" dirty="0">
                        <a:solidFill>
                          <a:srgbClr val="000000"/>
                        </a:solidFill>
                        <a:effectLst/>
                        <a:latin typeface="Calibri" panose="020F0502020204030204" pitchFamily="34" charset="0"/>
                      </a:endParaRPr>
                    </a:p>
                  </a:txBody>
                  <a:tcPr marL="815" marR="815" marT="815" marB="0"/>
                </a:tc>
                <a:tc>
                  <a:txBody>
                    <a:bodyPr/>
                    <a:lstStyle/>
                    <a:p>
                      <a:pPr algn="l" fontAlgn="t"/>
                      <a:r>
                        <a:rPr lang="en-GB" sz="1600" u="none" strike="noStrike">
                          <a:effectLst/>
                        </a:rPr>
                        <a:t>clarification that Net Revenue Stream excludes capital grants etc</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ctr" fontAlgn="t"/>
                      <a:r>
                        <a:rPr lang="en-GB" sz="1600" u="none" strike="noStrike">
                          <a:effectLst/>
                        </a:rPr>
                        <a:t>96</a:t>
                      </a:r>
                      <a:endParaRPr lang="en-GB" sz="1600" b="0" i="0" u="none" strike="noStrike">
                        <a:solidFill>
                          <a:srgbClr val="000000"/>
                        </a:solidFill>
                        <a:effectLst/>
                        <a:latin typeface="Calibri" panose="020F0502020204030204" pitchFamily="34" charset="0"/>
                      </a:endParaRPr>
                    </a:p>
                  </a:txBody>
                  <a:tcPr marL="815" marR="815" marT="815" marB="0"/>
                </a:tc>
                <a:extLst>
                  <a:ext uri="{0D108BD9-81ED-4DB2-BD59-A6C34878D82A}">
                    <a16:rowId xmlns:a16="http://schemas.microsoft.com/office/drawing/2014/main" val="1315538654"/>
                  </a:ext>
                </a:extLst>
              </a:tr>
              <a:tr h="300265">
                <a:tc>
                  <a:txBody>
                    <a:bodyPr/>
                    <a:lstStyle/>
                    <a:p>
                      <a:pPr algn="ctr" fontAlgn="t"/>
                      <a:r>
                        <a:rPr lang="en-GB" sz="1600" u="none" strike="noStrike" dirty="0">
                          <a:effectLst/>
                        </a:rPr>
                        <a:t>19</a:t>
                      </a:r>
                      <a:endParaRPr lang="en-GB" sz="1600" b="0" i="0" u="none" strike="noStrike" dirty="0">
                        <a:solidFill>
                          <a:srgbClr val="000000"/>
                        </a:solidFill>
                        <a:effectLst/>
                        <a:latin typeface="Calibri" panose="020F0502020204030204" pitchFamily="34" charset="0"/>
                      </a:endParaRPr>
                    </a:p>
                  </a:txBody>
                  <a:tcPr marL="815" marR="815" marT="815" marB="0"/>
                </a:tc>
                <a:tc>
                  <a:txBody>
                    <a:bodyPr/>
                    <a:lstStyle/>
                    <a:p>
                      <a:pPr algn="l" fontAlgn="t"/>
                      <a:r>
                        <a:rPr lang="en-GB" sz="1600" u="none" strike="noStrike">
                          <a:effectLst/>
                        </a:rPr>
                        <a:t>Consequential changes and cross references relating to the above items</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ctr" fontAlgn="t"/>
                      <a:r>
                        <a:rPr lang="en-GB" sz="1600" u="none" strike="noStrike">
                          <a:effectLst/>
                        </a:rPr>
                        <a:t>throughout</a:t>
                      </a:r>
                      <a:endParaRPr lang="en-GB" sz="1600" b="0" i="0" u="none" strike="noStrike">
                        <a:solidFill>
                          <a:srgbClr val="000000"/>
                        </a:solidFill>
                        <a:effectLst/>
                        <a:latin typeface="Calibri" panose="020F0502020204030204" pitchFamily="34" charset="0"/>
                      </a:endParaRPr>
                    </a:p>
                  </a:txBody>
                  <a:tcPr marL="815" marR="815" marT="815" marB="0"/>
                </a:tc>
                <a:extLst>
                  <a:ext uri="{0D108BD9-81ED-4DB2-BD59-A6C34878D82A}">
                    <a16:rowId xmlns:a16="http://schemas.microsoft.com/office/drawing/2014/main" val="3127506636"/>
                  </a:ext>
                </a:extLst>
              </a:tr>
              <a:tr h="300265">
                <a:tc>
                  <a:txBody>
                    <a:bodyPr/>
                    <a:lstStyle/>
                    <a:p>
                      <a:pPr algn="ctr" fontAlgn="t"/>
                      <a:r>
                        <a:rPr lang="en-GB" sz="1600" u="none" strike="noStrike" dirty="0">
                          <a:effectLst/>
                        </a:rPr>
                        <a:t>20</a:t>
                      </a:r>
                      <a:endParaRPr lang="en-GB" sz="1600" b="0" i="0" u="none" strike="noStrike" dirty="0">
                        <a:solidFill>
                          <a:srgbClr val="000000"/>
                        </a:solidFill>
                        <a:effectLst/>
                        <a:latin typeface="Calibri" panose="020F0502020204030204" pitchFamily="34" charset="0"/>
                      </a:endParaRPr>
                    </a:p>
                  </a:txBody>
                  <a:tcPr marL="815" marR="815" marT="815" marB="0"/>
                </a:tc>
                <a:tc>
                  <a:txBody>
                    <a:bodyPr/>
                    <a:lstStyle/>
                    <a:p>
                      <a:pPr algn="l" fontAlgn="t"/>
                      <a:r>
                        <a:rPr lang="en-GB" sz="1600" u="none" strike="noStrike">
                          <a:effectLst/>
                        </a:rPr>
                        <a:t>Move some procedural paragraphs into the Governance chapter</a:t>
                      </a:r>
                      <a:endParaRPr lang="en-GB" sz="1600" b="0" i="0" u="none" strike="noStrike">
                        <a:solidFill>
                          <a:srgbClr val="000000"/>
                        </a:solidFill>
                        <a:effectLst/>
                        <a:latin typeface="Calibri" panose="020F0502020204030204" pitchFamily="34" charset="0"/>
                      </a:endParaRPr>
                    </a:p>
                  </a:txBody>
                  <a:tcPr marL="815" marR="815" marT="815" marB="0"/>
                </a:tc>
                <a:tc>
                  <a:txBody>
                    <a:bodyPr/>
                    <a:lstStyle/>
                    <a:p>
                      <a:pPr algn="ctr" fontAlgn="t"/>
                      <a:r>
                        <a:rPr lang="en-GB" sz="1600" u="none" strike="noStrike" dirty="0">
                          <a:effectLst/>
                        </a:rPr>
                        <a:t>throughout</a:t>
                      </a:r>
                      <a:endParaRPr lang="en-GB" sz="1600" b="0" i="0" u="none" strike="noStrike" dirty="0">
                        <a:solidFill>
                          <a:srgbClr val="000000"/>
                        </a:solidFill>
                        <a:effectLst/>
                        <a:latin typeface="Calibri" panose="020F0502020204030204" pitchFamily="34" charset="0"/>
                      </a:endParaRPr>
                    </a:p>
                  </a:txBody>
                  <a:tcPr marL="815" marR="815" marT="815" marB="0"/>
                </a:tc>
                <a:extLst>
                  <a:ext uri="{0D108BD9-81ED-4DB2-BD59-A6C34878D82A}">
                    <a16:rowId xmlns:a16="http://schemas.microsoft.com/office/drawing/2014/main" val="3130043246"/>
                  </a:ext>
                </a:extLst>
              </a:tr>
            </a:tbl>
          </a:graphicData>
        </a:graphic>
      </p:graphicFrame>
    </p:spTree>
    <p:extLst>
      <p:ext uri="{BB962C8B-B14F-4D97-AF65-F5344CB8AC3E}">
        <p14:creationId xmlns:p14="http://schemas.microsoft.com/office/powerpoint/2010/main" val="2079555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FAAEE-89FB-4BDA-B8C3-3CAE3BFC9890}"/>
              </a:ext>
            </a:extLst>
          </p:cNvPr>
          <p:cNvSpPr>
            <a:spLocks noGrp="1"/>
          </p:cNvSpPr>
          <p:nvPr>
            <p:ph type="title"/>
          </p:nvPr>
        </p:nvSpPr>
        <p:spPr>
          <a:xfrm>
            <a:off x="1036449" y="2421331"/>
            <a:ext cx="13199096" cy="986887"/>
          </a:xfrm>
        </p:spPr>
        <p:txBody>
          <a:bodyPr/>
          <a:lstStyle/>
          <a:p>
            <a:r>
              <a:rPr lang="en-US" dirty="0"/>
              <a:t>Prudence in Borrowing and Investment</a:t>
            </a:r>
            <a:endParaRPr lang="en-GB" dirty="0"/>
          </a:p>
        </p:txBody>
      </p:sp>
      <p:graphicFrame>
        <p:nvGraphicFramePr>
          <p:cNvPr id="4" name="Diagram 3">
            <a:extLst>
              <a:ext uri="{FF2B5EF4-FFF2-40B4-BE49-F238E27FC236}">
                <a16:creationId xmlns:a16="http://schemas.microsoft.com/office/drawing/2014/main" id="{20972E62-D622-4251-B851-4C0F74F47D59}"/>
              </a:ext>
            </a:extLst>
          </p:cNvPr>
          <p:cNvGraphicFramePr/>
          <p:nvPr>
            <p:extLst>
              <p:ext uri="{D42A27DB-BD31-4B8C-83A1-F6EECF244321}">
                <p14:modId xmlns:p14="http://schemas.microsoft.com/office/powerpoint/2010/main" val="1528265263"/>
              </p:ext>
            </p:extLst>
          </p:nvPr>
        </p:nvGraphicFramePr>
        <p:xfrm>
          <a:off x="1034470" y="3782291"/>
          <a:ext cx="18036747" cy="68522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22491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D07BA-F438-4FAD-B9B9-45F584ECEA2A}"/>
              </a:ext>
            </a:extLst>
          </p:cNvPr>
          <p:cNvSpPr>
            <a:spLocks noGrp="1"/>
          </p:cNvSpPr>
          <p:nvPr>
            <p:ph type="title"/>
          </p:nvPr>
        </p:nvSpPr>
        <p:spPr>
          <a:xfrm>
            <a:off x="1036448" y="2421331"/>
            <a:ext cx="11515769" cy="966105"/>
          </a:xfrm>
        </p:spPr>
        <p:txBody>
          <a:bodyPr/>
          <a:lstStyle/>
          <a:p>
            <a:r>
              <a:rPr lang="en-GB" dirty="0"/>
              <a:t>The Prudential Code determines </a:t>
            </a:r>
          </a:p>
        </p:txBody>
      </p:sp>
      <p:graphicFrame>
        <p:nvGraphicFramePr>
          <p:cNvPr id="5" name="Diagram 4">
            <a:extLst>
              <a:ext uri="{FF2B5EF4-FFF2-40B4-BE49-F238E27FC236}">
                <a16:creationId xmlns:a16="http://schemas.microsoft.com/office/drawing/2014/main" id="{A2DD320E-1008-456F-9E1C-FEBE067B083F}"/>
              </a:ext>
            </a:extLst>
          </p:cNvPr>
          <p:cNvGraphicFramePr/>
          <p:nvPr>
            <p:extLst>
              <p:ext uri="{D42A27DB-BD31-4B8C-83A1-F6EECF244321}">
                <p14:modId xmlns:p14="http://schemas.microsoft.com/office/powerpoint/2010/main" val="99123912"/>
              </p:ext>
            </p:extLst>
          </p:nvPr>
        </p:nvGraphicFramePr>
        <p:xfrm>
          <a:off x="1036448" y="3687329"/>
          <a:ext cx="18036747" cy="53527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25931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FD1C35-CA5B-4084-BFCD-FCF10BEA380E}"/>
              </a:ext>
            </a:extLst>
          </p:cNvPr>
          <p:cNvSpPr>
            <a:spLocks noGrp="1"/>
          </p:cNvSpPr>
          <p:nvPr>
            <p:ph type="title"/>
          </p:nvPr>
        </p:nvSpPr>
        <p:spPr/>
        <p:txBody>
          <a:bodyPr/>
          <a:lstStyle/>
          <a:p>
            <a:r>
              <a:rPr lang="en-US" dirty="0"/>
              <a:t>Definitions in Summary</a:t>
            </a:r>
            <a:endParaRPr lang="en-GB" dirty="0"/>
          </a:p>
        </p:txBody>
      </p:sp>
      <p:graphicFrame>
        <p:nvGraphicFramePr>
          <p:cNvPr id="8" name="Content Placeholder 7">
            <a:extLst>
              <a:ext uri="{FF2B5EF4-FFF2-40B4-BE49-F238E27FC236}">
                <a16:creationId xmlns:a16="http://schemas.microsoft.com/office/drawing/2014/main" id="{12466E75-3113-4F52-85B4-EDEF21069D5B}"/>
              </a:ext>
            </a:extLst>
          </p:cNvPr>
          <p:cNvGraphicFramePr>
            <a:graphicFrameLocks noGrp="1"/>
          </p:cNvGraphicFramePr>
          <p:nvPr>
            <p:ph sz="quarter" idx="10"/>
            <p:extLst>
              <p:ext uri="{D42A27DB-BD31-4B8C-83A1-F6EECF244321}">
                <p14:modId xmlns:p14="http://schemas.microsoft.com/office/powerpoint/2010/main" val="3582902089"/>
              </p:ext>
            </p:extLst>
          </p:nvPr>
        </p:nvGraphicFramePr>
        <p:xfrm>
          <a:off x="1036638" y="3643311"/>
          <a:ext cx="5799137" cy="58124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Content Placeholder 8">
            <a:extLst>
              <a:ext uri="{FF2B5EF4-FFF2-40B4-BE49-F238E27FC236}">
                <a16:creationId xmlns:a16="http://schemas.microsoft.com/office/drawing/2014/main" id="{FF2FEB58-568C-4DBC-8DFB-49CFCFF5BB99}"/>
              </a:ext>
            </a:extLst>
          </p:cNvPr>
          <p:cNvGraphicFramePr>
            <a:graphicFrameLocks noGrp="1"/>
          </p:cNvGraphicFramePr>
          <p:nvPr>
            <p:ph sz="quarter" idx="11"/>
            <p:extLst>
              <p:ext uri="{D42A27DB-BD31-4B8C-83A1-F6EECF244321}">
                <p14:modId xmlns:p14="http://schemas.microsoft.com/office/powerpoint/2010/main" val="1791385552"/>
              </p:ext>
            </p:extLst>
          </p:nvPr>
        </p:nvGraphicFramePr>
        <p:xfrm>
          <a:off x="6951780" y="3643311"/>
          <a:ext cx="5799138" cy="581241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0" name="Content Placeholder 9">
            <a:extLst>
              <a:ext uri="{FF2B5EF4-FFF2-40B4-BE49-F238E27FC236}">
                <a16:creationId xmlns:a16="http://schemas.microsoft.com/office/drawing/2014/main" id="{E0951D95-30CF-419B-9B34-7C7ACBA31F2E}"/>
              </a:ext>
            </a:extLst>
          </p:cNvPr>
          <p:cNvGraphicFramePr>
            <a:graphicFrameLocks noGrp="1"/>
          </p:cNvGraphicFramePr>
          <p:nvPr>
            <p:ph sz="quarter" idx="12"/>
            <p:extLst>
              <p:ext uri="{D42A27DB-BD31-4B8C-83A1-F6EECF244321}">
                <p14:modId xmlns:p14="http://schemas.microsoft.com/office/powerpoint/2010/main" val="3765236418"/>
              </p:ext>
            </p:extLst>
          </p:nvPr>
        </p:nvGraphicFramePr>
        <p:xfrm>
          <a:off x="12866924" y="3643313"/>
          <a:ext cx="5799137" cy="5812413"/>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27527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D3374-8687-4394-AFD6-69162F9FB0F9}"/>
              </a:ext>
            </a:extLst>
          </p:cNvPr>
          <p:cNvSpPr>
            <a:spLocks noGrp="1"/>
          </p:cNvSpPr>
          <p:nvPr>
            <p:ph type="title"/>
          </p:nvPr>
        </p:nvSpPr>
        <p:spPr>
          <a:xfrm>
            <a:off x="1065477" y="2144250"/>
            <a:ext cx="13971322" cy="1815882"/>
          </a:xfrm>
        </p:spPr>
        <p:txBody>
          <a:bodyPr/>
          <a:lstStyle/>
          <a:p>
            <a:r>
              <a:rPr lang="en-GB" dirty="0"/>
              <a:t>Monitoring Prudential Indicators</a:t>
            </a:r>
          </a:p>
        </p:txBody>
      </p:sp>
      <p:graphicFrame>
        <p:nvGraphicFramePr>
          <p:cNvPr id="4" name="Diagram 3">
            <a:extLst>
              <a:ext uri="{FF2B5EF4-FFF2-40B4-BE49-F238E27FC236}">
                <a16:creationId xmlns:a16="http://schemas.microsoft.com/office/drawing/2014/main" id="{E81B5EE7-34F9-41DD-84EA-CD6658A0A9D2}"/>
              </a:ext>
            </a:extLst>
          </p:cNvPr>
          <p:cNvGraphicFramePr/>
          <p:nvPr>
            <p:extLst>
              <p:ext uri="{D42A27DB-BD31-4B8C-83A1-F6EECF244321}">
                <p14:modId xmlns:p14="http://schemas.microsoft.com/office/powerpoint/2010/main" val="4532185"/>
              </p:ext>
            </p:extLst>
          </p:nvPr>
        </p:nvGraphicFramePr>
        <p:xfrm>
          <a:off x="860299" y="3740727"/>
          <a:ext cx="18179912" cy="56318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22539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03058-4EBE-43C7-90B4-374D892582F5}"/>
              </a:ext>
            </a:extLst>
          </p:cNvPr>
          <p:cNvSpPr>
            <a:spLocks noGrp="1"/>
          </p:cNvSpPr>
          <p:nvPr>
            <p:ph type="title"/>
          </p:nvPr>
        </p:nvSpPr>
        <p:spPr>
          <a:xfrm>
            <a:off x="3141018" y="810244"/>
            <a:ext cx="15379209" cy="907941"/>
          </a:xfrm>
        </p:spPr>
        <p:txBody>
          <a:bodyPr/>
          <a:lstStyle/>
          <a:p>
            <a:r>
              <a:rPr lang="en-GB" dirty="0"/>
              <a:t>Treasury Code - what has changed?</a:t>
            </a:r>
          </a:p>
        </p:txBody>
      </p:sp>
      <p:graphicFrame>
        <p:nvGraphicFramePr>
          <p:cNvPr id="4" name="Table 3">
            <a:extLst>
              <a:ext uri="{FF2B5EF4-FFF2-40B4-BE49-F238E27FC236}">
                <a16:creationId xmlns:a16="http://schemas.microsoft.com/office/drawing/2014/main" id="{64BEBFB3-739C-44E6-A638-B4F7545803E2}"/>
              </a:ext>
            </a:extLst>
          </p:cNvPr>
          <p:cNvGraphicFramePr>
            <a:graphicFrameLocks noGrp="1"/>
          </p:cNvGraphicFramePr>
          <p:nvPr>
            <p:extLst>
              <p:ext uri="{D42A27DB-BD31-4B8C-83A1-F6EECF244321}">
                <p14:modId xmlns:p14="http://schemas.microsoft.com/office/powerpoint/2010/main" val="2448751334"/>
              </p:ext>
            </p:extLst>
          </p:nvPr>
        </p:nvGraphicFramePr>
        <p:xfrm>
          <a:off x="573864" y="2450527"/>
          <a:ext cx="18957960" cy="7374456"/>
        </p:xfrm>
        <a:graphic>
          <a:graphicData uri="http://schemas.openxmlformats.org/drawingml/2006/table">
            <a:tbl>
              <a:tblPr/>
              <a:tblGrid>
                <a:gridCol w="902747">
                  <a:extLst>
                    <a:ext uri="{9D8B030D-6E8A-4147-A177-3AD203B41FA5}">
                      <a16:colId xmlns:a16="http://schemas.microsoft.com/office/drawing/2014/main" val="1072969076"/>
                    </a:ext>
                  </a:extLst>
                </a:gridCol>
                <a:gridCol w="14936585">
                  <a:extLst>
                    <a:ext uri="{9D8B030D-6E8A-4147-A177-3AD203B41FA5}">
                      <a16:colId xmlns:a16="http://schemas.microsoft.com/office/drawing/2014/main" val="3142084179"/>
                    </a:ext>
                  </a:extLst>
                </a:gridCol>
                <a:gridCol w="3118628">
                  <a:extLst>
                    <a:ext uri="{9D8B030D-6E8A-4147-A177-3AD203B41FA5}">
                      <a16:colId xmlns:a16="http://schemas.microsoft.com/office/drawing/2014/main" val="338960876"/>
                    </a:ext>
                  </a:extLst>
                </a:gridCol>
              </a:tblGrid>
              <a:tr h="491886">
                <a:tc>
                  <a:txBody>
                    <a:bodyPr/>
                    <a:lstStyle/>
                    <a:p>
                      <a:pPr algn="ctr" fontAlgn="t"/>
                      <a:endParaRPr lang="en-GB" sz="1800" b="0" i="0" u="none" strike="noStrike">
                        <a:solidFill>
                          <a:srgbClr val="000000"/>
                        </a:solidFill>
                        <a:effectLst/>
                        <a:latin typeface="Calibri" panose="020F0502020204030204" pitchFamily="34" charset="0"/>
                      </a:endParaRP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1800" b="1" i="0" u="none" strike="noStrike" dirty="0">
                          <a:solidFill>
                            <a:srgbClr val="000000"/>
                          </a:solidFill>
                          <a:effectLst/>
                          <a:latin typeface="Calibri" panose="020F0502020204030204" pitchFamily="34" charset="0"/>
                        </a:rPr>
                        <a:t>Material revisions to the Treasury Management Code</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1800" b="1" i="0" u="none" strike="noStrike">
                          <a:solidFill>
                            <a:srgbClr val="000000"/>
                          </a:solidFill>
                          <a:effectLst/>
                          <a:latin typeface="Calibri" panose="020F0502020204030204" pitchFamily="34" charset="0"/>
                        </a:rPr>
                        <a:t>TM Code section</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5951618"/>
                  </a:ext>
                </a:extLst>
              </a:tr>
              <a:tr h="981855">
                <a:tc>
                  <a:txBody>
                    <a:bodyPr/>
                    <a:lstStyle/>
                    <a:p>
                      <a:pPr algn="ctr" fontAlgn="t"/>
                      <a:r>
                        <a:rPr lang="en-GB" sz="1800" b="0" i="0" u="none" strike="noStrike">
                          <a:solidFill>
                            <a:srgbClr val="000000"/>
                          </a:solidFill>
                          <a:effectLst/>
                          <a:latin typeface="Calibri" panose="020F0502020204030204" pitchFamily="34" charset="0"/>
                        </a:rPr>
                        <a:t>1</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1800" b="0" i="0" u="none" strike="noStrike" dirty="0">
                          <a:solidFill>
                            <a:srgbClr val="000000"/>
                          </a:solidFill>
                          <a:effectLst/>
                          <a:latin typeface="Calibri" panose="020F0502020204030204" pitchFamily="34" charset="0"/>
                        </a:rPr>
                        <a:t>Investment Management Practices and other recommendations relating to non-treasury investments in Section 8 are required under the Clauses to be formally adopted </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1800" b="0" i="0" u="none" strike="noStrike">
                          <a:solidFill>
                            <a:srgbClr val="000000"/>
                          </a:solidFill>
                          <a:effectLst/>
                          <a:latin typeface="Calibri" panose="020F0502020204030204" pitchFamily="34" charset="0"/>
                        </a:rPr>
                        <a:t>5.</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2793964"/>
                  </a:ext>
                </a:extLst>
              </a:tr>
              <a:tr h="491886">
                <a:tc>
                  <a:txBody>
                    <a:bodyPr/>
                    <a:lstStyle/>
                    <a:p>
                      <a:pPr algn="ctr" fontAlgn="t"/>
                      <a:r>
                        <a:rPr lang="en-GB" sz="1800" b="0" i="0" u="none" strike="noStrike">
                          <a:solidFill>
                            <a:srgbClr val="000000"/>
                          </a:solidFill>
                          <a:effectLst/>
                          <a:latin typeface="Calibri" panose="020F0502020204030204" pitchFamily="34" charset="0"/>
                        </a:rPr>
                        <a:t>2</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1800" b="0" i="0" u="none" strike="noStrike">
                          <a:solidFill>
                            <a:srgbClr val="000000"/>
                          </a:solidFill>
                          <a:effectLst/>
                          <a:latin typeface="Calibri" panose="020F0502020204030204" pitchFamily="34" charset="0"/>
                        </a:rPr>
                        <a:t>Definition of treasury management amended to explicitly include borrowing</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1800" b="0" i="0" u="none" strike="noStrike">
                          <a:solidFill>
                            <a:srgbClr val="000000"/>
                          </a:solidFill>
                          <a:effectLst/>
                          <a:latin typeface="Calibri" panose="020F0502020204030204" pitchFamily="34" charset="0"/>
                        </a:rPr>
                        <a:t>6.</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6753639"/>
                  </a:ext>
                </a:extLst>
              </a:tr>
              <a:tr h="981855">
                <a:tc>
                  <a:txBody>
                    <a:bodyPr/>
                    <a:lstStyle/>
                    <a:p>
                      <a:pPr algn="ctr" fontAlgn="t"/>
                      <a:r>
                        <a:rPr lang="en-GB" sz="1800" b="0" i="0" u="none" strike="noStrike">
                          <a:solidFill>
                            <a:srgbClr val="000000"/>
                          </a:solidFill>
                          <a:effectLst/>
                          <a:latin typeface="Calibri" panose="020F0502020204030204" pitchFamily="34" charset="0"/>
                        </a:rPr>
                        <a:t>3</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1800" b="0" i="0" u="none" strike="noStrike">
                          <a:solidFill>
                            <a:srgbClr val="000000"/>
                          </a:solidFill>
                          <a:effectLst/>
                          <a:latin typeface="Calibri" panose="020F0502020204030204" pitchFamily="34" charset="0"/>
                        </a:rPr>
                        <a:t>TMP1 (1) on counterparty credit risk: counterparty policy to set out the organisation’s policy and practices relating to environmental, social and governance (ESG) investment considerations</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1800" b="0" i="0" u="none" strike="noStrike">
                          <a:solidFill>
                            <a:srgbClr val="000000"/>
                          </a:solidFill>
                          <a:effectLst/>
                          <a:latin typeface="Calibri" panose="020F0502020204030204" pitchFamily="34" charset="0"/>
                        </a:rPr>
                        <a:t>7.</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4264800"/>
                  </a:ext>
                </a:extLst>
              </a:tr>
              <a:tr h="491886">
                <a:tc>
                  <a:txBody>
                    <a:bodyPr/>
                    <a:lstStyle/>
                    <a:p>
                      <a:pPr algn="ctr" fontAlgn="t"/>
                      <a:r>
                        <a:rPr lang="en-GB" sz="1800" b="0" i="0" u="none" strike="noStrike">
                          <a:solidFill>
                            <a:srgbClr val="000000"/>
                          </a:solidFill>
                          <a:effectLst/>
                          <a:latin typeface="Calibri" panose="020F0502020204030204" pitchFamily="34" charset="0"/>
                        </a:rPr>
                        <a:t>4</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1800" b="0" i="0" u="none" strike="noStrike">
                          <a:solidFill>
                            <a:srgbClr val="000000"/>
                          </a:solidFill>
                          <a:effectLst/>
                          <a:latin typeface="Calibri" panose="020F0502020204030204" pitchFamily="34" charset="0"/>
                        </a:rPr>
                        <a:t>Some TMP 1 treasury risks have been renamed to align with general practice</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1800" b="0" i="0" u="none" strike="noStrike">
                          <a:solidFill>
                            <a:srgbClr val="000000"/>
                          </a:solidFill>
                          <a:effectLst/>
                          <a:latin typeface="Calibri" panose="020F0502020204030204" pitchFamily="34" charset="0"/>
                        </a:rPr>
                        <a:t>7.</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748255"/>
                  </a:ext>
                </a:extLst>
              </a:tr>
              <a:tr h="491886">
                <a:tc>
                  <a:txBody>
                    <a:bodyPr/>
                    <a:lstStyle/>
                    <a:p>
                      <a:pPr algn="ctr" fontAlgn="t"/>
                      <a:r>
                        <a:rPr lang="en-GB" sz="1800" b="0" i="0" u="none" strike="noStrike">
                          <a:solidFill>
                            <a:srgbClr val="000000"/>
                          </a:solidFill>
                          <a:effectLst/>
                          <a:latin typeface="Calibri" panose="020F0502020204030204" pitchFamily="34" charset="0"/>
                        </a:rPr>
                        <a:t>5</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1800" b="0" i="0" u="none" strike="noStrike">
                          <a:solidFill>
                            <a:srgbClr val="000000"/>
                          </a:solidFill>
                          <a:effectLst/>
                          <a:latin typeface="Calibri" panose="020F0502020204030204" pitchFamily="34" charset="0"/>
                        </a:rPr>
                        <a:t>TMP 10 on training requires a Knowledge and skills schedule (CQ 1)</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1800" b="0" i="0" u="none" strike="noStrike">
                          <a:solidFill>
                            <a:srgbClr val="000000"/>
                          </a:solidFill>
                          <a:effectLst/>
                          <a:latin typeface="Calibri" panose="020F0502020204030204" pitchFamily="34" charset="0"/>
                        </a:rPr>
                        <a:t>7.</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0298475"/>
                  </a:ext>
                </a:extLst>
              </a:tr>
              <a:tr h="491886">
                <a:tc>
                  <a:txBody>
                    <a:bodyPr/>
                    <a:lstStyle/>
                    <a:p>
                      <a:pPr algn="ctr" fontAlgn="t"/>
                      <a:r>
                        <a:rPr lang="en-GB" sz="1800" b="0" i="0" u="none" strike="noStrike">
                          <a:solidFill>
                            <a:srgbClr val="000000"/>
                          </a:solidFill>
                          <a:effectLst/>
                          <a:latin typeface="Calibri" panose="020F0502020204030204" pitchFamily="34" charset="0"/>
                        </a:rPr>
                        <a:t>6</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1800" b="0" i="0" u="none" strike="noStrike">
                          <a:solidFill>
                            <a:srgbClr val="000000"/>
                          </a:solidFill>
                          <a:effectLst/>
                          <a:latin typeface="Calibri" panose="020F0502020204030204" pitchFamily="34" charset="0"/>
                        </a:rPr>
                        <a:t>Section 8 on non-treasury (ie service and commercial) investments definitions updated in line with Prudential Code</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1800" b="0" i="0" u="none" strike="noStrike">
                          <a:solidFill>
                            <a:srgbClr val="000000"/>
                          </a:solidFill>
                          <a:effectLst/>
                          <a:latin typeface="Calibri" panose="020F0502020204030204" pitchFamily="34" charset="0"/>
                        </a:rPr>
                        <a:t>8.</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2928482"/>
                  </a:ext>
                </a:extLst>
              </a:tr>
              <a:tr h="491886">
                <a:tc>
                  <a:txBody>
                    <a:bodyPr/>
                    <a:lstStyle/>
                    <a:p>
                      <a:pPr algn="ctr" fontAlgn="t"/>
                      <a:r>
                        <a:rPr lang="en-GB" sz="1800" b="0" i="0" u="none" strike="noStrike">
                          <a:solidFill>
                            <a:srgbClr val="000000"/>
                          </a:solidFill>
                          <a:effectLst/>
                          <a:latin typeface="Calibri" panose="020F0502020204030204" pitchFamily="34" charset="0"/>
                        </a:rPr>
                        <a:t>7</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1800" b="0" i="0" u="none" strike="noStrike">
                          <a:solidFill>
                            <a:srgbClr val="000000"/>
                          </a:solidFill>
                          <a:effectLst/>
                          <a:latin typeface="Calibri" panose="020F0502020204030204" pitchFamily="34" charset="0"/>
                        </a:rPr>
                        <a:t>All reporting under the TM Code to address service and commercial investments in appropriate categories, as well as treasury ones</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1800" b="0" i="0" u="none" strike="noStrike">
                          <a:solidFill>
                            <a:srgbClr val="000000"/>
                          </a:solidFill>
                          <a:effectLst/>
                          <a:latin typeface="Calibri" panose="020F0502020204030204" pitchFamily="34" charset="0"/>
                        </a:rPr>
                        <a:t>8.</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4966102"/>
                  </a:ext>
                </a:extLst>
              </a:tr>
              <a:tr h="491886">
                <a:tc>
                  <a:txBody>
                    <a:bodyPr/>
                    <a:lstStyle/>
                    <a:p>
                      <a:pPr algn="ctr" fontAlgn="t"/>
                      <a:r>
                        <a:rPr lang="en-GB" sz="1800" b="0" i="0" u="none" strike="noStrike">
                          <a:solidFill>
                            <a:srgbClr val="000000"/>
                          </a:solidFill>
                          <a:effectLst/>
                          <a:latin typeface="Calibri" panose="020F0502020204030204" pitchFamily="34" charset="0"/>
                        </a:rPr>
                        <a:t>8</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1800" b="0" i="0" u="none" strike="noStrike">
                          <a:solidFill>
                            <a:srgbClr val="000000"/>
                          </a:solidFill>
                          <a:effectLst/>
                          <a:latin typeface="Calibri" panose="020F0502020204030204" pitchFamily="34" charset="0"/>
                        </a:rPr>
                        <a:t>The purposes, objectives and management of each category of service and commercial investment should be described.</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1800" b="0" i="0" u="none" strike="noStrike">
                          <a:solidFill>
                            <a:srgbClr val="000000"/>
                          </a:solidFill>
                          <a:effectLst/>
                          <a:latin typeface="Calibri" panose="020F0502020204030204" pitchFamily="34" charset="0"/>
                        </a:rPr>
                        <a:t>8.</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9877037"/>
                  </a:ext>
                </a:extLst>
              </a:tr>
              <a:tr h="491886">
                <a:tc>
                  <a:txBody>
                    <a:bodyPr/>
                    <a:lstStyle/>
                    <a:p>
                      <a:pPr algn="ctr" fontAlgn="t"/>
                      <a:r>
                        <a:rPr lang="en-GB" sz="1800" b="0" i="0" u="none" strike="noStrike">
                          <a:solidFill>
                            <a:srgbClr val="000000"/>
                          </a:solidFill>
                          <a:effectLst/>
                          <a:latin typeface="Calibri" panose="020F0502020204030204" pitchFamily="34" charset="0"/>
                        </a:rPr>
                        <a:t>9</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1800" b="0" i="0" u="none" strike="noStrike">
                          <a:solidFill>
                            <a:srgbClr val="000000"/>
                          </a:solidFill>
                          <a:effectLst/>
                          <a:latin typeface="Calibri" panose="020F0502020204030204" pitchFamily="34" charset="0"/>
                        </a:rPr>
                        <a:t>The risks of commercial investments should be proportionate to the organisation's financial capacity (as per Pru Code)</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1800" b="0" i="0" u="none" strike="noStrike">
                          <a:solidFill>
                            <a:srgbClr val="000000"/>
                          </a:solidFill>
                          <a:effectLst/>
                          <a:latin typeface="Calibri" panose="020F0502020204030204" pitchFamily="34" charset="0"/>
                        </a:rPr>
                        <a:t>8.</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7251690"/>
                  </a:ext>
                </a:extLst>
              </a:tr>
              <a:tr h="491886">
                <a:tc>
                  <a:txBody>
                    <a:bodyPr/>
                    <a:lstStyle/>
                    <a:p>
                      <a:pPr algn="ctr" fontAlgn="t"/>
                      <a:r>
                        <a:rPr lang="en-GB" sz="1800" b="0" i="0" u="none" strike="noStrike">
                          <a:solidFill>
                            <a:srgbClr val="000000"/>
                          </a:solidFill>
                          <a:effectLst/>
                          <a:latin typeface="Calibri" panose="020F0502020204030204" pitchFamily="34" charset="0"/>
                        </a:rPr>
                        <a:t>10</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1800" b="0" i="0" u="none" strike="noStrike">
                          <a:solidFill>
                            <a:srgbClr val="000000"/>
                          </a:solidFill>
                          <a:effectLst/>
                          <a:latin typeface="Calibri" panose="020F0502020204030204" pitchFamily="34" charset="0"/>
                        </a:rPr>
                        <a:t>Local authorities must not borrow to invest for commercial return; other public service orgs may decide that this principle applies to them also</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1800" b="0" i="0" u="none" strike="noStrike">
                          <a:solidFill>
                            <a:srgbClr val="000000"/>
                          </a:solidFill>
                          <a:effectLst/>
                          <a:latin typeface="Calibri" panose="020F0502020204030204" pitchFamily="34" charset="0"/>
                        </a:rPr>
                        <a:t>8.</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9508640"/>
                  </a:ext>
                </a:extLst>
              </a:tr>
              <a:tr h="491886">
                <a:tc>
                  <a:txBody>
                    <a:bodyPr/>
                    <a:lstStyle/>
                    <a:p>
                      <a:pPr algn="ctr" fontAlgn="t"/>
                      <a:r>
                        <a:rPr lang="en-GB" sz="1800" b="0" i="0" u="none" strike="noStrike">
                          <a:solidFill>
                            <a:srgbClr val="000000"/>
                          </a:solidFill>
                          <a:effectLst/>
                          <a:latin typeface="Calibri" panose="020F0502020204030204" pitchFamily="34" charset="0"/>
                        </a:rPr>
                        <a:t>11</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1800" b="0" i="0" u="none" strike="noStrike">
                          <a:solidFill>
                            <a:srgbClr val="000000"/>
                          </a:solidFill>
                          <a:effectLst/>
                          <a:latin typeface="Calibri" panose="020F0502020204030204" pitchFamily="34" charset="0"/>
                        </a:rPr>
                        <a:t>Investment Management Practices for non-treasury investments - updated</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1800" b="0" i="0" u="none" strike="noStrike">
                          <a:solidFill>
                            <a:srgbClr val="000000"/>
                          </a:solidFill>
                          <a:effectLst/>
                          <a:latin typeface="Calibri" panose="020F0502020204030204" pitchFamily="34" charset="0"/>
                        </a:rPr>
                        <a:t>8.</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4611658"/>
                  </a:ext>
                </a:extLst>
              </a:tr>
              <a:tr h="491886">
                <a:tc>
                  <a:txBody>
                    <a:bodyPr/>
                    <a:lstStyle/>
                    <a:p>
                      <a:pPr algn="ctr" fontAlgn="t"/>
                      <a:r>
                        <a:rPr lang="en-GB" sz="1800" b="0" i="0" u="none" strike="noStrike" dirty="0">
                          <a:solidFill>
                            <a:srgbClr val="000000"/>
                          </a:solidFill>
                          <a:effectLst/>
                          <a:latin typeface="Calibri" panose="020F0502020204030204" pitchFamily="34" charset="0"/>
                        </a:rPr>
                        <a:t>12</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1800" b="0" i="0" u="none" strike="noStrike">
                          <a:solidFill>
                            <a:srgbClr val="000000"/>
                          </a:solidFill>
                          <a:effectLst/>
                          <a:latin typeface="Calibri" panose="020F0502020204030204" pitchFamily="34" charset="0"/>
                        </a:rPr>
                        <a:t>A new Illustrative Competencies schedule (CQ1)</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1800" b="0" i="0" u="none" strike="noStrike" dirty="0">
                          <a:solidFill>
                            <a:srgbClr val="000000"/>
                          </a:solidFill>
                          <a:effectLst/>
                          <a:latin typeface="Calibri" panose="020F0502020204030204" pitchFamily="34" charset="0"/>
                        </a:rPr>
                        <a:t>Guidance Appx 1</a:t>
                      </a:r>
                    </a:p>
                  </a:txBody>
                  <a:tcPr marL="1073" marR="1073" marT="107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7248951"/>
                  </a:ext>
                </a:extLst>
              </a:tr>
            </a:tbl>
          </a:graphicData>
        </a:graphic>
      </p:graphicFrame>
    </p:spTree>
    <p:extLst>
      <p:ext uri="{BB962C8B-B14F-4D97-AF65-F5344CB8AC3E}">
        <p14:creationId xmlns:p14="http://schemas.microsoft.com/office/powerpoint/2010/main" val="1668028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B5CB3-BCA5-4F54-9442-B82E3B5E7B56}"/>
              </a:ext>
            </a:extLst>
          </p:cNvPr>
          <p:cNvSpPr>
            <a:spLocks noGrp="1"/>
          </p:cNvSpPr>
          <p:nvPr>
            <p:ph type="title"/>
          </p:nvPr>
        </p:nvSpPr>
        <p:spPr>
          <a:xfrm>
            <a:off x="3859443" y="516331"/>
            <a:ext cx="10238914" cy="930275"/>
          </a:xfrm>
        </p:spPr>
        <p:txBody>
          <a:bodyPr/>
          <a:lstStyle/>
          <a:p>
            <a:r>
              <a:rPr lang="en-GB" dirty="0"/>
              <a:t>Liability Benchmark</a:t>
            </a:r>
          </a:p>
        </p:txBody>
      </p:sp>
      <p:pic>
        <p:nvPicPr>
          <p:cNvPr id="6" name="Picture 5">
            <a:extLst>
              <a:ext uri="{FF2B5EF4-FFF2-40B4-BE49-F238E27FC236}">
                <a16:creationId xmlns:a16="http://schemas.microsoft.com/office/drawing/2014/main" id="{B84E04BA-4D5E-4BF0-9569-923D5177FFF1}"/>
              </a:ext>
            </a:extLst>
          </p:cNvPr>
          <p:cNvPicPr>
            <a:picLocks noChangeAspect="1"/>
          </p:cNvPicPr>
          <p:nvPr/>
        </p:nvPicPr>
        <p:blipFill>
          <a:blip r:embed="rId3"/>
          <a:stretch>
            <a:fillRect/>
          </a:stretch>
        </p:blipFill>
        <p:spPr>
          <a:xfrm>
            <a:off x="1727200" y="1980133"/>
            <a:ext cx="15773400" cy="9283860"/>
          </a:xfrm>
          <a:prstGeom prst="rect">
            <a:avLst/>
          </a:prstGeom>
        </p:spPr>
      </p:pic>
    </p:spTree>
    <p:extLst>
      <p:ext uri="{BB962C8B-B14F-4D97-AF65-F5344CB8AC3E}">
        <p14:creationId xmlns:p14="http://schemas.microsoft.com/office/powerpoint/2010/main" val="2265613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B5CB3-BCA5-4F54-9442-B82E3B5E7B56}"/>
              </a:ext>
            </a:extLst>
          </p:cNvPr>
          <p:cNvSpPr>
            <a:spLocks noGrp="1"/>
          </p:cNvSpPr>
          <p:nvPr>
            <p:ph type="title"/>
          </p:nvPr>
        </p:nvSpPr>
        <p:spPr>
          <a:xfrm>
            <a:off x="1036449" y="2421331"/>
            <a:ext cx="15090242" cy="930275"/>
          </a:xfrm>
        </p:spPr>
        <p:txBody>
          <a:bodyPr/>
          <a:lstStyle/>
          <a:p>
            <a:r>
              <a:rPr lang="en-GB" dirty="0"/>
              <a:t>The FM Code Review </a:t>
            </a:r>
          </a:p>
        </p:txBody>
      </p:sp>
      <p:graphicFrame>
        <p:nvGraphicFramePr>
          <p:cNvPr id="3" name="Diagram 2">
            <a:extLst>
              <a:ext uri="{FF2B5EF4-FFF2-40B4-BE49-F238E27FC236}">
                <a16:creationId xmlns:a16="http://schemas.microsoft.com/office/drawing/2014/main" id="{C06E2A74-CCF7-434F-ADBA-3138DFFCBF53}"/>
              </a:ext>
            </a:extLst>
          </p:cNvPr>
          <p:cNvGraphicFramePr/>
          <p:nvPr>
            <p:extLst>
              <p:ext uri="{D42A27DB-BD31-4B8C-83A1-F6EECF244321}">
                <p14:modId xmlns:p14="http://schemas.microsoft.com/office/powerpoint/2010/main" val="3115464628"/>
              </p:ext>
            </p:extLst>
          </p:nvPr>
        </p:nvGraphicFramePr>
        <p:xfrm>
          <a:off x="1036449" y="3833751"/>
          <a:ext cx="18034768"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845186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8"/>
</p:tagLst>
</file>

<file path=ppt/theme/theme1.xml><?xml version="1.0" encoding="utf-8"?>
<a:theme xmlns:a="http://schemas.openxmlformats.org/drawingml/2006/main" name="Office Theme">
  <a:themeElements>
    <a:clrScheme name="Custom 4">
      <a:dk1>
        <a:sysClr val="windowText" lastClr="000000"/>
      </a:dk1>
      <a:lt1>
        <a:sysClr val="window" lastClr="FFFFFF"/>
      </a:lt1>
      <a:dk2>
        <a:srgbClr val="1F497D"/>
      </a:dk2>
      <a:lt2>
        <a:srgbClr val="EEECE1"/>
      </a:lt2>
      <a:accent1>
        <a:srgbClr val="49B9B1"/>
      </a:accent1>
      <a:accent2>
        <a:srgbClr val="C0504D"/>
      </a:accent2>
      <a:accent3>
        <a:srgbClr val="9BBB59"/>
      </a:accent3>
      <a:accent4>
        <a:srgbClr val="5A4B9A"/>
      </a:accent4>
      <a:accent5>
        <a:srgbClr val="4BACC6"/>
      </a:accent5>
      <a:accent6>
        <a:srgbClr val="F79646"/>
      </a:accent6>
      <a:hlink>
        <a:srgbClr val="312C62"/>
      </a:hlink>
      <a:folHlink>
        <a:srgbClr val="800080"/>
      </a:folHlink>
    </a:clrScheme>
    <a:fontScheme name="Georgia+Arial">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rame">
  <a:themeElements>
    <a:clrScheme name="CIPFA colours">
      <a:dk1>
        <a:sysClr val="windowText" lastClr="000000"/>
      </a:dk1>
      <a:lt1>
        <a:sysClr val="window" lastClr="FFFFFF"/>
      </a:lt1>
      <a:dk2>
        <a:srgbClr val="312C62"/>
      </a:dk2>
      <a:lt2>
        <a:srgbClr val="C7C4C3"/>
      </a:lt2>
      <a:accent1>
        <a:srgbClr val="5A4B9A"/>
      </a:accent1>
      <a:accent2>
        <a:srgbClr val="EA5042"/>
      </a:accent2>
      <a:accent3>
        <a:srgbClr val="958B87"/>
      </a:accent3>
      <a:accent4>
        <a:srgbClr val="F8AF61"/>
      </a:accent4>
      <a:accent5>
        <a:srgbClr val="83C0EA"/>
      </a:accent5>
      <a:accent6>
        <a:srgbClr val="00958D"/>
      </a:accent6>
      <a:hlink>
        <a:srgbClr val="5A4B9A"/>
      </a:hlink>
      <a:folHlink>
        <a:srgbClr val="5A4B9A"/>
      </a:folHlink>
    </a:clrScheme>
    <a:fontScheme name="Georgia+Arial">
      <a:majorFont>
        <a:latin typeface="Georgia"/>
        <a:ea typeface=""/>
        <a:cs typeface=""/>
      </a:majorFont>
      <a:minorFont>
        <a:latin typeface="Arial"/>
        <a:ea typeface=""/>
        <a:cs typeface=""/>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3.xml><?xml version="1.0" encoding="utf-8"?>
<a:theme xmlns:a="http://schemas.openxmlformats.org/drawingml/2006/main" name="1_Frame">
  <a:themeElements>
    <a:clrScheme name="CIPFA colours">
      <a:dk1>
        <a:sysClr val="windowText" lastClr="000000"/>
      </a:dk1>
      <a:lt1>
        <a:sysClr val="window" lastClr="FFFFFF"/>
      </a:lt1>
      <a:dk2>
        <a:srgbClr val="312C62"/>
      </a:dk2>
      <a:lt2>
        <a:srgbClr val="C7C4C3"/>
      </a:lt2>
      <a:accent1>
        <a:srgbClr val="5A4B9A"/>
      </a:accent1>
      <a:accent2>
        <a:srgbClr val="EA5042"/>
      </a:accent2>
      <a:accent3>
        <a:srgbClr val="958B87"/>
      </a:accent3>
      <a:accent4>
        <a:srgbClr val="F8AF61"/>
      </a:accent4>
      <a:accent5>
        <a:srgbClr val="83C0EA"/>
      </a:accent5>
      <a:accent6>
        <a:srgbClr val="00958D"/>
      </a:accent6>
      <a:hlink>
        <a:srgbClr val="5A4B9A"/>
      </a:hlink>
      <a:folHlink>
        <a:srgbClr val="5A4B9A"/>
      </a:folHlink>
    </a:clrScheme>
    <a:fontScheme name="Georgia+Arial">
      <a:majorFont>
        <a:latin typeface="Georgia"/>
        <a:ea typeface=""/>
        <a:cs typeface=""/>
      </a:majorFont>
      <a:minorFont>
        <a:latin typeface="Arial"/>
        <a:ea typeface=""/>
        <a:cs typeface=""/>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89E2237A5A0764797BAEB17894936B5" ma:contentTypeVersion="12" ma:contentTypeDescription="Create a new document." ma:contentTypeScope="" ma:versionID="3661e5a7300bbcf39c92c49423df6073">
  <xsd:schema xmlns:xsd="http://www.w3.org/2001/XMLSchema" xmlns:xs="http://www.w3.org/2001/XMLSchema" xmlns:p="http://schemas.microsoft.com/office/2006/metadata/properties" xmlns:ns3="1f3d7ce3-5cbb-4a94-94b1-936549a4a1ef" xmlns:ns4="063b4475-9c18-42af-af62-4ef71cb412ec" targetNamespace="http://schemas.microsoft.com/office/2006/metadata/properties" ma:root="true" ma:fieldsID="2e5730eebe8c6b11fe374240f1110a0f" ns3:_="" ns4:_="">
    <xsd:import namespace="1f3d7ce3-5cbb-4a94-94b1-936549a4a1ef"/>
    <xsd:import namespace="063b4475-9c18-42af-af62-4ef71cb412e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3d7ce3-5cbb-4a94-94b1-936549a4a1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63b4475-9c18-42af-af62-4ef71cb412e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F42471-D30B-4B8A-9F3E-75A9714AFC55}">
  <ds:schemaRefs>
    <ds:schemaRef ds:uri="http://schemas.microsoft.com/sharepoint/v3/contenttype/forms"/>
  </ds:schemaRefs>
</ds:datastoreItem>
</file>

<file path=customXml/itemProps2.xml><?xml version="1.0" encoding="utf-8"?>
<ds:datastoreItem xmlns:ds="http://schemas.openxmlformats.org/officeDocument/2006/customXml" ds:itemID="{C1E7E4D7-D7A3-4C0C-B118-8F8733142764}">
  <ds:schemaRefs>
    <ds:schemaRef ds:uri="063b4475-9c18-42af-af62-4ef71cb412ec"/>
    <ds:schemaRef ds:uri="1f3d7ce3-5cbb-4a94-94b1-936549a4a1e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89E598B-31E1-45A4-910F-05E30819B423}">
  <ds:schemaRefs>
    <ds:schemaRef ds:uri="http://purl.org/dc/dcmitype/"/>
    <ds:schemaRef ds:uri="063b4475-9c18-42af-af62-4ef71cb412ec"/>
    <ds:schemaRef ds:uri="http://schemas.microsoft.com/office/2006/documentManagement/types"/>
    <ds:schemaRef ds:uri="http://schemas.openxmlformats.org/package/2006/metadata/core-properties"/>
    <ds:schemaRef ds:uri="http://purl.org/dc/terms/"/>
    <ds:schemaRef ds:uri="http://schemas.microsoft.com/office/infopath/2007/PartnerControls"/>
    <ds:schemaRef ds:uri="http://schemas.microsoft.com/office/2006/metadata/properties"/>
    <ds:schemaRef ds:uri="http://www.w3.org/XML/1998/namespace"/>
    <ds:schemaRef ds:uri="http://purl.org/dc/elements/1.1/"/>
    <ds:schemaRef ds:uri="1f3d7ce3-5cbb-4a94-94b1-936549a4a1ef"/>
  </ds:schemaRefs>
</ds:datastoreItem>
</file>

<file path=docProps/app.xml><?xml version="1.0" encoding="utf-8"?>
<Properties xmlns="http://schemas.openxmlformats.org/officeDocument/2006/extended-properties" xmlns:vt="http://schemas.openxmlformats.org/officeDocument/2006/docPropsVTypes">
  <Template/>
  <TotalTime>20405</TotalTime>
  <Words>2753</Words>
  <Application>Microsoft Office PowerPoint</Application>
  <PresentationFormat>Custom</PresentationFormat>
  <Paragraphs>317</Paragraphs>
  <Slides>17</Slides>
  <Notes>15</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17</vt:i4>
      </vt:variant>
    </vt:vector>
  </HeadingPairs>
  <TitlesOfParts>
    <vt:vector size="27" baseType="lpstr">
      <vt:lpstr>Arial</vt:lpstr>
      <vt:lpstr>Calibri</vt:lpstr>
      <vt:lpstr>Georgia</vt:lpstr>
      <vt:lpstr>Lato Light</vt:lpstr>
      <vt:lpstr>Poppins</vt:lpstr>
      <vt:lpstr>Verdana</vt:lpstr>
      <vt:lpstr>Wingdings 2</vt:lpstr>
      <vt:lpstr>Office Theme</vt:lpstr>
      <vt:lpstr>Frame</vt:lpstr>
      <vt:lpstr>1_Frame</vt:lpstr>
      <vt:lpstr>CIPFA  Commerciality, Codes and Updates    Richard Lloyd-Bithell – Senior Policy and Technical Manager, CIPFA Joanne Pitt – Local Government Policy Advisor  Kirsty Stanners – Head of CIPFA Policy and Technical   </vt:lpstr>
      <vt:lpstr>Prudential Code update – what has changed?</vt:lpstr>
      <vt:lpstr>Prudence in Borrowing and Investment</vt:lpstr>
      <vt:lpstr>The Prudential Code determines </vt:lpstr>
      <vt:lpstr>Definitions in Summary</vt:lpstr>
      <vt:lpstr>Monitoring Prudential Indicators</vt:lpstr>
      <vt:lpstr>Treasury Code - what has changed?</vt:lpstr>
      <vt:lpstr>Liability Benchmark</vt:lpstr>
      <vt:lpstr>The FM Code Review </vt:lpstr>
      <vt:lpstr>FM Code Feedback  </vt:lpstr>
      <vt:lpstr>New Guidance on Council Owned companies </vt:lpstr>
      <vt:lpstr>Common causes of failure</vt:lpstr>
      <vt:lpstr>PowerPoint Presentation</vt:lpstr>
      <vt:lpstr>Practice Oversight Panel </vt:lpstr>
      <vt:lpstr>Changes to Continued Professional Development </vt:lpstr>
      <vt:lpstr>Procurement Update </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CIPFAstats+</dc:title>
  <dc:creator>Ayers, Andrew</dc:creator>
  <cp:lastModifiedBy>Pitt, Joanne</cp:lastModifiedBy>
  <cp:revision>90</cp:revision>
  <dcterms:created xsi:type="dcterms:W3CDTF">2020-09-15T10:54:37Z</dcterms:created>
  <dcterms:modified xsi:type="dcterms:W3CDTF">2022-03-14T14:48:14Z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2020-09-15T00:00:00Z</vt:filetime>
  </property>
  <property fmtid="{D5CDD505-2E9C-101B-9397-08002B2CF9AE}" pid="3" name="Creator">
    <vt:lpwstr>Adobe InDesign 15.0 (Macintosh)</vt:lpwstr>
  </property>
  <property fmtid="{D5CDD505-2E9C-101B-9397-08002B2CF9AE}" pid="4" name="LastSaved">
    <vt:filetime>2020-09-15T00:00:00Z</vt:filetime>
  </property>
  <property fmtid="{D5CDD505-2E9C-101B-9397-08002B2CF9AE}" pid="5" name="ArticulateGUID">
    <vt:lpwstr>FC19D66A-C631-446A-9B62-0B2BC074BB23</vt:lpwstr>
  </property>
  <property fmtid="{D5CDD505-2E9C-101B-9397-08002B2CF9AE}" pid="6" name="ArticulatePath">
    <vt:lpwstr>eLearning Update v0.1 08-12-20</vt:lpwstr>
  </property>
  <property fmtid="{D5CDD505-2E9C-101B-9397-08002B2CF9AE}" pid="7" name="ContentTypeId">
    <vt:lpwstr>0x010100189E2237A5A0764797BAEB17894936B5</vt:lpwstr>
  </property>
</Properties>
</file>