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0" r:id="rId3"/>
    <p:sldId id="257" r:id="rId4"/>
    <p:sldId id="269" r:id="rId5"/>
    <p:sldId id="258" r:id="rId6"/>
    <p:sldId id="259" r:id="rId7"/>
    <p:sldId id="261" r:id="rId8"/>
    <p:sldId id="270" r:id="rId9"/>
    <p:sldId id="271" r:id="rId10"/>
    <p:sldId id="262" r:id="rId11"/>
    <p:sldId id="273" r:id="rId12"/>
    <p:sldId id="274" r:id="rId13"/>
    <p:sldId id="267" r:id="rId14"/>
    <p:sldId id="277" r:id="rId15"/>
    <p:sldId id="278" r:id="rId16"/>
    <p:sldId id="268" r:id="rId17"/>
    <p:sldId id="266" r:id="rId18"/>
    <p:sldId id="276" r:id="rId19"/>
    <p:sldId id="263" r:id="rId20"/>
    <p:sldId id="275" r:id="rId21"/>
    <p:sldId id="264" r:id="rId22"/>
    <p:sldId id="265" r:id="rId23"/>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8" d="100"/>
          <a:sy n="128" d="100"/>
        </p:scale>
        <p:origin x="15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59052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27886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692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1167517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3707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64720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3170446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100324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417415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53660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153226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359481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00612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21844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14752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BFC810E-9608-4917-A36E-85A305AEB08F}" type="datetimeFigureOut">
              <a:rPr lang="en-GB" smtClean="0"/>
              <a:t>08/07/2019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D73E6F-70FE-4385-B560-F2C3AFDF2F50}" type="slidenum">
              <a:rPr lang="en-GB" smtClean="0"/>
              <a:t>‹#›</a:t>
            </a:fld>
            <a:endParaRPr lang="en-GB" dirty="0"/>
          </a:p>
        </p:txBody>
      </p:sp>
    </p:spTree>
    <p:extLst>
      <p:ext uri="{BB962C8B-B14F-4D97-AF65-F5344CB8AC3E}">
        <p14:creationId xmlns:p14="http://schemas.microsoft.com/office/powerpoint/2010/main" val="27816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FC810E-9608-4917-A36E-85A305AEB08F}" type="datetimeFigureOut">
              <a:rPr lang="en-GB" smtClean="0"/>
              <a:t>08/07/2019</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8D73E6F-70FE-4385-B560-F2C3AFDF2F50}" type="slidenum">
              <a:rPr lang="en-GB" smtClean="0"/>
              <a:t>‹#›</a:t>
            </a:fld>
            <a:endParaRPr lang="en-GB" dirty="0"/>
          </a:p>
        </p:txBody>
      </p:sp>
    </p:spTree>
    <p:extLst>
      <p:ext uri="{BB962C8B-B14F-4D97-AF65-F5344CB8AC3E}">
        <p14:creationId xmlns:p14="http://schemas.microsoft.com/office/powerpoint/2010/main" val="29896667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ocal.gov.uk/profit-purpose-delivering-social-value-through-commercial-activ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ipfa.org/partners/society-of-district-council-treasurer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9446-E038-4FC0-B3BC-AFD531B7999C}"/>
              </a:ext>
            </a:extLst>
          </p:cNvPr>
          <p:cNvSpPr>
            <a:spLocks noGrp="1"/>
          </p:cNvSpPr>
          <p:nvPr>
            <p:ph type="ctrTitle"/>
          </p:nvPr>
        </p:nvSpPr>
        <p:spPr/>
        <p:txBody>
          <a:bodyPr>
            <a:normAutofit fontScale="90000"/>
          </a:bodyPr>
          <a:lstStyle/>
          <a:p>
            <a:pPr algn="ctr"/>
            <a:r>
              <a:rPr lang="en-GB" sz="4000" dirty="0">
                <a:solidFill>
                  <a:schemeClr val="tx1"/>
                </a:solidFill>
              </a:rPr>
              <a:t>Society of District Council Treasurers</a:t>
            </a:r>
            <a:br>
              <a:rPr lang="en-GB" sz="4000" dirty="0">
                <a:solidFill>
                  <a:schemeClr val="tx1"/>
                </a:solidFill>
              </a:rPr>
            </a:br>
            <a:br>
              <a:rPr lang="en-GB" sz="4000" dirty="0">
                <a:solidFill>
                  <a:schemeClr val="tx1"/>
                </a:solidFill>
              </a:rPr>
            </a:br>
            <a:r>
              <a:rPr lang="en-GB" sz="4000" dirty="0">
                <a:solidFill>
                  <a:schemeClr val="tx1"/>
                </a:solidFill>
              </a:rPr>
              <a:t>Financial Management and Commerciality in Districts – What Next?</a:t>
            </a:r>
          </a:p>
        </p:txBody>
      </p:sp>
      <p:sp>
        <p:nvSpPr>
          <p:cNvPr id="3" name="Subtitle 2">
            <a:extLst>
              <a:ext uri="{FF2B5EF4-FFF2-40B4-BE49-F238E27FC236}">
                <a16:creationId xmlns:a16="http://schemas.microsoft.com/office/drawing/2014/main" id="{1CBEA40A-CA5B-4A23-B66C-653355780B31}"/>
              </a:ext>
            </a:extLst>
          </p:cNvPr>
          <p:cNvSpPr>
            <a:spLocks noGrp="1"/>
          </p:cNvSpPr>
          <p:nvPr>
            <p:ph type="subTitle" idx="1"/>
          </p:nvPr>
        </p:nvSpPr>
        <p:spPr>
          <a:xfrm>
            <a:off x="1507067" y="4452729"/>
            <a:ext cx="7766936" cy="1383527"/>
          </a:xfrm>
        </p:spPr>
        <p:txBody>
          <a:bodyPr>
            <a:noAutofit/>
          </a:bodyPr>
          <a:lstStyle/>
          <a:p>
            <a:pPr algn="l"/>
            <a:r>
              <a:rPr lang="en-GB" sz="2000" dirty="0">
                <a:solidFill>
                  <a:schemeClr val="tx1"/>
                </a:solidFill>
              </a:rPr>
              <a:t>Simone Hines, SDCT President – Nuneaton and Bedworth BC</a:t>
            </a:r>
          </a:p>
          <a:p>
            <a:pPr algn="l"/>
            <a:r>
              <a:rPr lang="en-GB" sz="2000" dirty="0">
                <a:solidFill>
                  <a:schemeClr val="tx1"/>
                </a:solidFill>
              </a:rPr>
              <a:t>Ian Knowles – West Lindsey DC</a:t>
            </a:r>
          </a:p>
          <a:p>
            <a:pPr algn="l"/>
            <a:r>
              <a:rPr lang="en-GB" sz="2000" dirty="0">
                <a:solidFill>
                  <a:schemeClr val="tx1"/>
                </a:solidFill>
              </a:rPr>
              <a:t>Adrian Rowbotham – Sevenoaks DC</a:t>
            </a:r>
          </a:p>
        </p:txBody>
      </p:sp>
      <p:pic>
        <p:nvPicPr>
          <p:cNvPr id="5" name="Picture 4">
            <a:extLst>
              <a:ext uri="{FF2B5EF4-FFF2-40B4-BE49-F238E27FC236}">
                <a16:creationId xmlns:a16="http://schemas.microsoft.com/office/drawing/2014/main" id="{18378630-BE9B-4944-8FC4-2419BC673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655" y="-57233"/>
            <a:ext cx="1381125" cy="1390650"/>
          </a:xfrm>
          <a:prstGeom prst="rect">
            <a:avLst/>
          </a:prstGeom>
        </p:spPr>
      </p:pic>
    </p:spTree>
    <p:extLst>
      <p:ext uri="{BB962C8B-B14F-4D97-AF65-F5344CB8AC3E}">
        <p14:creationId xmlns:p14="http://schemas.microsoft.com/office/powerpoint/2010/main" val="275377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E45C-D97F-46F2-B86E-D9710947B3DF}"/>
              </a:ext>
            </a:extLst>
          </p:cNvPr>
          <p:cNvSpPr>
            <a:spLocks noGrp="1"/>
          </p:cNvSpPr>
          <p:nvPr>
            <p:ph type="title"/>
          </p:nvPr>
        </p:nvSpPr>
        <p:spPr/>
        <p:txBody>
          <a:bodyPr/>
          <a:lstStyle/>
          <a:p>
            <a:r>
              <a:rPr lang="en-GB" dirty="0"/>
              <a:t>Commercial Investments – Sevenoaks </a:t>
            </a:r>
          </a:p>
        </p:txBody>
      </p:sp>
      <p:sp>
        <p:nvSpPr>
          <p:cNvPr id="3" name="Content Placeholder 2">
            <a:extLst>
              <a:ext uri="{FF2B5EF4-FFF2-40B4-BE49-F238E27FC236}">
                <a16:creationId xmlns:a16="http://schemas.microsoft.com/office/drawing/2014/main" id="{1D23B88F-ECCF-49C6-A1FE-685782947D26}"/>
              </a:ext>
            </a:extLst>
          </p:cNvPr>
          <p:cNvSpPr>
            <a:spLocks noGrp="1"/>
          </p:cNvSpPr>
          <p:nvPr>
            <p:ph idx="1"/>
          </p:nvPr>
        </p:nvSpPr>
        <p:spPr>
          <a:xfrm>
            <a:off x="677334" y="1566407"/>
            <a:ext cx="8596668" cy="4898003"/>
          </a:xfrm>
        </p:spPr>
        <p:txBody>
          <a:bodyPr>
            <a:normAutofit fontScale="25000" lnSpcReduction="20000"/>
          </a:bodyPr>
          <a:lstStyle/>
          <a:p>
            <a:pPr marL="0" indent="0">
              <a:spcBef>
                <a:spcPts val="0"/>
              </a:spcBef>
              <a:spcAft>
                <a:spcPts val="1800"/>
              </a:spcAft>
              <a:buNone/>
            </a:pPr>
            <a:r>
              <a:rPr lang="en-GB" sz="9600" b="1" dirty="0">
                <a:latin typeface="Trebuchet MS" panose="020B0603020202020204" pitchFamily="34" charset="0"/>
                <a:ea typeface="Lato" panose="020F0502020204030203" pitchFamily="34" charset="0"/>
                <a:cs typeface="Lato" panose="020F0502020204030203" pitchFamily="34" charset="0"/>
              </a:rPr>
              <a:t>Property Investment Strategy</a:t>
            </a:r>
          </a:p>
          <a:p>
            <a:pPr>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Criteria:</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Income yield of 3%+ above treasury management return or borrowing rate, 10 year average</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Lot size £1m - £10m			- Freehold / long leasehold</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Individual properties or portfolios</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Single or multi tenanted</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Asset categories: industrial, office, retail, trade counter, private residential</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Located within 50 miles of Sevenoaks or within Kent</a:t>
            </a:r>
          </a:p>
          <a:p>
            <a:pPr lvl="1">
              <a:spcBef>
                <a:spcPts val="0"/>
              </a:spcBef>
              <a:spcAft>
                <a:spcPts val="1800"/>
              </a:spcAft>
            </a:pPr>
            <a:r>
              <a:rPr lang="en-GB" sz="8000" dirty="0">
                <a:solidFill>
                  <a:schemeClr val="tx1"/>
                </a:solidFill>
                <a:latin typeface="Trebuchet MS" panose="020B0603020202020204" pitchFamily="34" charset="0"/>
                <a:ea typeface="Lato" panose="020F0502020204030203" pitchFamily="34" charset="0"/>
                <a:cs typeface="Lato" panose="020F0502020204030203" pitchFamily="34" charset="0"/>
              </a:rPr>
              <a:t>Potential to increase rental income, through pro-active asset management</a:t>
            </a:r>
          </a:p>
          <a:p>
            <a:endParaRPr lang="en-GB" sz="2000" dirty="0"/>
          </a:p>
        </p:txBody>
      </p:sp>
    </p:spTree>
    <p:extLst>
      <p:ext uri="{BB962C8B-B14F-4D97-AF65-F5344CB8AC3E}">
        <p14:creationId xmlns:p14="http://schemas.microsoft.com/office/powerpoint/2010/main" val="46305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AAD3-57D2-4580-A2AE-7C41055B008A}"/>
              </a:ext>
            </a:extLst>
          </p:cNvPr>
          <p:cNvSpPr>
            <a:spLocks noGrp="1"/>
          </p:cNvSpPr>
          <p:nvPr>
            <p:ph type="title"/>
          </p:nvPr>
        </p:nvSpPr>
        <p:spPr>
          <a:xfrm>
            <a:off x="677334" y="609600"/>
            <a:ext cx="8596668" cy="765976"/>
          </a:xfrm>
        </p:spPr>
        <p:txBody>
          <a:bodyPr/>
          <a:lstStyle/>
          <a:p>
            <a:r>
              <a:rPr lang="en-GB" dirty="0"/>
              <a:t>Commercial Investments – Sevenoaks </a:t>
            </a:r>
          </a:p>
        </p:txBody>
      </p:sp>
      <p:pic>
        <p:nvPicPr>
          <p:cNvPr id="4" name="Content Placeholder 3">
            <a:extLst>
              <a:ext uri="{FF2B5EF4-FFF2-40B4-BE49-F238E27FC236}">
                <a16:creationId xmlns:a16="http://schemas.microsoft.com/office/drawing/2014/main" id="{58F7E2BA-EDB7-4E31-AA98-3524F341A3C0}"/>
              </a:ext>
            </a:extLst>
          </p:cNvPr>
          <p:cNvPicPr>
            <a:picLocks noGrp="1" noChangeAspect="1"/>
          </p:cNvPicPr>
          <p:nvPr>
            <p:ph idx="1"/>
          </p:nvPr>
        </p:nvPicPr>
        <p:blipFill>
          <a:blip r:embed="rId2"/>
          <a:stretch>
            <a:fillRect/>
          </a:stretch>
        </p:blipFill>
        <p:spPr>
          <a:xfrm>
            <a:off x="3301910" y="1673166"/>
            <a:ext cx="2724735" cy="1755834"/>
          </a:xfrm>
          <a:prstGeom prst="rect">
            <a:avLst/>
          </a:prstGeom>
        </p:spPr>
      </p:pic>
      <p:pic>
        <p:nvPicPr>
          <p:cNvPr id="6" name="Content Placeholder 5">
            <a:extLst>
              <a:ext uri="{FF2B5EF4-FFF2-40B4-BE49-F238E27FC236}">
                <a16:creationId xmlns:a16="http://schemas.microsoft.com/office/drawing/2014/main" id="{FD7CE526-28A3-463F-97E9-DD0BF0745145}"/>
              </a:ext>
            </a:extLst>
          </p:cNvPr>
          <p:cNvPicPr>
            <a:picLocks noChangeAspect="1"/>
          </p:cNvPicPr>
          <p:nvPr/>
        </p:nvPicPr>
        <p:blipFill>
          <a:blip r:embed="rId3"/>
          <a:stretch>
            <a:fillRect/>
          </a:stretch>
        </p:blipFill>
        <p:spPr>
          <a:xfrm>
            <a:off x="6165357" y="1673166"/>
            <a:ext cx="2492600" cy="1755835"/>
          </a:xfrm>
          <a:prstGeom prst="rect">
            <a:avLst/>
          </a:prstGeom>
        </p:spPr>
      </p:pic>
      <p:pic>
        <p:nvPicPr>
          <p:cNvPr id="7" name="Content Placeholder 5">
            <a:extLst>
              <a:ext uri="{FF2B5EF4-FFF2-40B4-BE49-F238E27FC236}">
                <a16:creationId xmlns:a16="http://schemas.microsoft.com/office/drawing/2014/main" id="{721D18A3-6197-4190-B0B4-67FB5E0D2C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1533" y="4017393"/>
            <a:ext cx="2724734" cy="1818407"/>
          </a:xfrm>
          <a:prstGeom prst="rect">
            <a:avLst/>
          </a:prstGeom>
        </p:spPr>
      </p:pic>
      <p:pic>
        <p:nvPicPr>
          <p:cNvPr id="8" name="Picture 7">
            <a:extLst>
              <a:ext uri="{FF2B5EF4-FFF2-40B4-BE49-F238E27FC236}">
                <a16:creationId xmlns:a16="http://schemas.microsoft.com/office/drawing/2014/main" id="{20CE1959-0710-43A8-A3C8-EC387243D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5734" y="4017395"/>
            <a:ext cx="2641385" cy="1818407"/>
          </a:xfrm>
          <a:prstGeom prst="rect">
            <a:avLst/>
          </a:prstGeom>
        </p:spPr>
      </p:pic>
      <p:pic>
        <p:nvPicPr>
          <p:cNvPr id="9" name="Picture 8" descr="21014927.jpg">
            <a:extLst>
              <a:ext uri="{FF2B5EF4-FFF2-40B4-BE49-F238E27FC236}">
                <a16:creationId xmlns:a16="http://schemas.microsoft.com/office/drawing/2014/main" id="{58289421-AFD2-46DB-B15A-7DCF18C9E8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106" y="1673166"/>
            <a:ext cx="1786609" cy="1755835"/>
          </a:xfrm>
          <a:prstGeom prst="rect">
            <a:avLst/>
          </a:prstGeom>
        </p:spPr>
      </p:pic>
      <p:pic>
        <p:nvPicPr>
          <p:cNvPr id="10" name="Content Placeholder 5">
            <a:extLst>
              <a:ext uri="{FF2B5EF4-FFF2-40B4-BE49-F238E27FC236}">
                <a16:creationId xmlns:a16="http://schemas.microsoft.com/office/drawing/2014/main" id="{BFF0BD53-9032-4D32-8688-F885518825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7106" y="4017394"/>
            <a:ext cx="2724358" cy="1818407"/>
          </a:xfrm>
          <a:prstGeom prst="rect">
            <a:avLst/>
          </a:prstGeom>
        </p:spPr>
      </p:pic>
    </p:spTree>
    <p:extLst>
      <p:ext uri="{BB962C8B-B14F-4D97-AF65-F5344CB8AC3E}">
        <p14:creationId xmlns:p14="http://schemas.microsoft.com/office/powerpoint/2010/main" val="15102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92B-3503-48F1-AA70-3C82DE3D05E4}"/>
              </a:ext>
            </a:extLst>
          </p:cNvPr>
          <p:cNvSpPr>
            <a:spLocks noGrp="1"/>
          </p:cNvSpPr>
          <p:nvPr>
            <p:ph type="title"/>
          </p:nvPr>
        </p:nvSpPr>
        <p:spPr/>
        <p:txBody>
          <a:bodyPr/>
          <a:lstStyle/>
          <a:p>
            <a:r>
              <a:rPr lang="en-GB" dirty="0"/>
              <a:t>Commercial Investments – Sevenoaks </a:t>
            </a:r>
          </a:p>
        </p:txBody>
      </p:sp>
      <p:sp>
        <p:nvSpPr>
          <p:cNvPr id="3" name="Content Placeholder 2">
            <a:extLst>
              <a:ext uri="{FF2B5EF4-FFF2-40B4-BE49-F238E27FC236}">
                <a16:creationId xmlns:a16="http://schemas.microsoft.com/office/drawing/2014/main" id="{23064CE7-825D-4E9A-A7F9-422F4C3CD418}"/>
              </a:ext>
            </a:extLst>
          </p:cNvPr>
          <p:cNvSpPr>
            <a:spLocks noGrp="1"/>
          </p:cNvSpPr>
          <p:nvPr>
            <p:ph idx="1"/>
          </p:nvPr>
        </p:nvSpPr>
        <p:spPr>
          <a:xfrm>
            <a:off x="677334" y="1804947"/>
            <a:ext cx="8596668" cy="4236416"/>
          </a:xfrm>
        </p:spPr>
        <p:txBody>
          <a:bodyPr>
            <a:normAutofit/>
          </a:bodyPr>
          <a:lstStyle/>
          <a:p>
            <a:r>
              <a:rPr lang="en-GB" sz="2000" dirty="0"/>
              <a:t>6 properties bought or built </a:t>
            </a:r>
          </a:p>
          <a:p>
            <a:r>
              <a:rPr lang="en-GB" sz="2000" dirty="0"/>
              <a:t>2 require further development</a:t>
            </a:r>
          </a:p>
          <a:p>
            <a:r>
              <a:rPr lang="en-GB" sz="2000" dirty="0"/>
              <a:t>£25m spent</a:t>
            </a:r>
          </a:p>
          <a:p>
            <a:r>
              <a:rPr lang="en-GB" sz="2000" dirty="0"/>
              <a:t>£1.4m income </a:t>
            </a:r>
          </a:p>
          <a:p>
            <a:pPr marL="0" indent="0">
              <a:buNone/>
            </a:pPr>
            <a:endParaRPr lang="en-GB" sz="2000" dirty="0"/>
          </a:p>
          <a:p>
            <a:pPr marL="0" indent="0">
              <a:buNone/>
            </a:pPr>
            <a:r>
              <a:rPr lang="en-GB" sz="2400" dirty="0"/>
              <a:t>Quercus 7 Ltd</a:t>
            </a:r>
          </a:p>
          <a:p>
            <a:r>
              <a:rPr lang="en-GB" sz="2000" dirty="0"/>
              <a:t>House, flats, industrial unit</a:t>
            </a:r>
          </a:p>
          <a:p>
            <a:r>
              <a:rPr lang="en-GB" sz="2000" dirty="0"/>
              <a:t>£4m spent</a:t>
            </a:r>
          </a:p>
          <a:p>
            <a:r>
              <a:rPr lang="en-GB" sz="2000" dirty="0"/>
              <a:t>£0.2m income (£0.1m interest to Council)</a:t>
            </a:r>
          </a:p>
        </p:txBody>
      </p:sp>
    </p:spTree>
    <p:extLst>
      <p:ext uri="{BB962C8B-B14F-4D97-AF65-F5344CB8AC3E}">
        <p14:creationId xmlns:p14="http://schemas.microsoft.com/office/powerpoint/2010/main" val="183979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Commercial Activity – Nuneaton and Bedworth </a:t>
            </a:r>
          </a:p>
        </p:txBody>
      </p:sp>
      <p:sp>
        <p:nvSpPr>
          <p:cNvPr id="3" name="Content Placeholder 2"/>
          <p:cNvSpPr>
            <a:spLocks noGrp="1"/>
          </p:cNvSpPr>
          <p:nvPr>
            <p:ph idx="1"/>
          </p:nvPr>
        </p:nvSpPr>
        <p:spPr/>
        <p:txBody>
          <a:bodyPr/>
          <a:lstStyle/>
          <a:p>
            <a:r>
              <a:rPr lang="en-GB" sz="2000" dirty="0"/>
              <a:t>Trading arm established in 2013 – Nuneaton and Bedworth Community Enterprises Ltd </a:t>
            </a:r>
          </a:p>
          <a:p>
            <a:r>
              <a:rPr lang="en-GB" sz="2000" dirty="0"/>
              <a:t>Two business streams so far:</a:t>
            </a:r>
          </a:p>
          <a:p>
            <a:pPr lvl="1"/>
            <a:r>
              <a:rPr lang="en-GB" b="1" u="sng" dirty="0"/>
              <a:t>NABCEL Homes </a:t>
            </a:r>
            <a:r>
              <a:rPr lang="en-GB" dirty="0"/>
              <a:t>– purchase of residential properties on the open market and let at full market rent. </a:t>
            </a:r>
          </a:p>
          <a:p>
            <a:pPr lvl="1"/>
            <a:r>
              <a:rPr lang="en-GB" dirty="0"/>
              <a:t>Council has purchased the properties (using New Homes Bonus) and leases them to NABCEL which brings in a revenue income stream.</a:t>
            </a:r>
          </a:p>
          <a:p>
            <a:pPr lvl="1"/>
            <a:r>
              <a:rPr lang="en-GB" dirty="0"/>
              <a:t>Portfolio of 47 properties so far, mix of property types and locations  </a:t>
            </a:r>
          </a:p>
          <a:p>
            <a:pPr lvl="1"/>
            <a:r>
              <a:rPr lang="en-GB" dirty="0"/>
              <a:t>Minimum gross and net yield criteria – 5.5% and 4.5% respectively</a:t>
            </a:r>
          </a:p>
          <a:p>
            <a:pPr lvl="1"/>
            <a:r>
              <a:rPr lang="en-GB" dirty="0"/>
              <a:t>Two B&amp;B properties used for temporary accommodation </a:t>
            </a:r>
          </a:p>
          <a:p>
            <a:pPr marL="0" indent="0">
              <a:buNone/>
            </a:pPr>
            <a:endParaRPr lang="en-GB" sz="2000" dirty="0"/>
          </a:p>
          <a:p>
            <a:endParaRPr lang="en-GB" dirty="0"/>
          </a:p>
        </p:txBody>
      </p:sp>
    </p:spTree>
    <p:extLst>
      <p:ext uri="{BB962C8B-B14F-4D97-AF65-F5344CB8AC3E}">
        <p14:creationId xmlns:p14="http://schemas.microsoft.com/office/powerpoint/2010/main" val="96472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Commercial Activity – Nuneaton and Bedworth </a:t>
            </a:r>
          </a:p>
        </p:txBody>
      </p:sp>
      <p:sp>
        <p:nvSpPr>
          <p:cNvPr id="3" name="Content Placeholder 2"/>
          <p:cNvSpPr>
            <a:spLocks noGrp="1"/>
          </p:cNvSpPr>
          <p:nvPr>
            <p:ph idx="1"/>
          </p:nvPr>
        </p:nvSpPr>
        <p:spPr/>
        <p:txBody>
          <a:bodyPr/>
          <a:lstStyle/>
          <a:p>
            <a:r>
              <a:rPr lang="en-GB" b="1" u="sng" dirty="0"/>
              <a:t>NABCEL Gas </a:t>
            </a:r>
          </a:p>
          <a:p>
            <a:r>
              <a:rPr lang="en-GB" dirty="0"/>
              <a:t>Gas servicing and maintenance of Council Housing Stock</a:t>
            </a:r>
          </a:p>
          <a:p>
            <a:r>
              <a:rPr lang="en-GB" dirty="0"/>
              <a:t>New boiler installations </a:t>
            </a:r>
          </a:p>
          <a:p>
            <a:r>
              <a:rPr lang="en-GB" dirty="0"/>
              <a:t>TECKAL contract </a:t>
            </a:r>
          </a:p>
          <a:p>
            <a:r>
              <a:rPr lang="en-GB" dirty="0"/>
              <a:t>TUPE transfer from previous contractor</a:t>
            </a:r>
          </a:p>
          <a:p>
            <a:r>
              <a:rPr lang="en-GB" dirty="0"/>
              <a:t>Benchmarked prices against Framework to ensure HRA was getting good VFM</a:t>
            </a:r>
          </a:p>
          <a:p>
            <a:r>
              <a:rPr lang="en-GB" dirty="0"/>
              <a:t>Plans to offer the service to neighbouring local authorities and private customers (within 20% TECKAL limit). </a:t>
            </a:r>
          </a:p>
        </p:txBody>
      </p:sp>
    </p:spTree>
    <p:extLst>
      <p:ext uri="{BB962C8B-B14F-4D97-AF65-F5344CB8AC3E}">
        <p14:creationId xmlns:p14="http://schemas.microsoft.com/office/powerpoint/2010/main" val="423307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Commercial Activity – Nuneaton and Bedworth </a:t>
            </a:r>
          </a:p>
        </p:txBody>
      </p:sp>
      <p:sp>
        <p:nvSpPr>
          <p:cNvPr id="3" name="Content Placeholder 2"/>
          <p:cNvSpPr>
            <a:spLocks noGrp="1"/>
          </p:cNvSpPr>
          <p:nvPr>
            <p:ph idx="1"/>
          </p:nvPr>
        </p:nvSpPr>
        <p:spPr/>
        <p:txBody>
          <a:bodyPr/>
          <a:lstStyle/>
          <a:p>
            <a:r>
              <a:rPr lang="en-GB" dirty="0"/>
              <a:t>NABCEL Turnover in 2018/19 - £1.2m</a:t>
            </a:r>
          </a:p>
          <a:p>
            <a:pPr marL="0" indent="0">
              <a:buNone/>
            </a:pPr>
            <a:endParaRPr lang="en-GB" dirty="0"/>
          </a:p>
          <a:p>
            <a:r>
              <a:rPr lang="en-GB" dirty="0"/>
              <a:t>Income to Council - £460k (mix of lease income, support services and dividends)</a:t>
            </a:r>
          </a:p>
          <a:p>
            <a:pPr marL="0" indent="0">
              <a:buNone/>
            </a:pPr>
            <a:endParaRPr lang="en-GB" dirty="0"/>
          </a:p>
          <a:p>
            <a:r>
              <a:rPr lang="en-GB" dirty="0"/>
              <a:t>Estimated turnover in 2019/20 - £2.4m</a:t>
            </a:r>
          </a:p>
          <a:p>
            <a:pPr marL="0" indent="0">
              <a:buNone/>
            </a:pPr>
            <a:endParaRPr lang="en-GB" dirty="0"/>
          </a:p>
          <a:p>
            <a:r>
              <a:rPr lang="en-GB" dirty="0"/>
              <a:t>Estimated income to Council in 2019/20 – approx. £600k </a:t>
            </a:r>
          </a:p>
        </p:txBody>
      </p:sp>
    </p:spTree>
    <p:extLst>
      <p:ext uri="{BB962C8B-B14F-4D97-AF65-F5344CB8AC3E}">
        <p14:creationId xmlns:p14="http://schemas.microsoft.com/office/powerpoint/2010/main" val="60774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Commercial Activity – West Lindsey </a:t>
            </a:r>
          </a:p>
        </p:txBody>
      </p:sp>
      <p:sp>
        <p:nvSpPr>
          <p:cNvPr id="3" name="Content Placeholder 2"/>
          <p:cNvSpPr>
            <a:spLocks noGrp="1"/>
          </p:cNvSpPr>
          <p:nvPr>
            <p:ph idx="1"/>
          </p:nvPr>
        </p:nvSpPr>
        <p:spPr/>
        <p:txBody>
          <a:bodyPr>
            <a:normAutofit fontScale="85000" lnSpcReduction="20000"/>
          </a:bodyPr>
          <a:lstStyle/>
          <a:p>
            <a:r>
              <a:rPr lang="en-GB" sz="2000" dirty="0"/>
              <a:t>Commercial Property (£20m)</a:t>
            </a:r>
          </a:p>
          <a:p>
            <a:endParaRPr lang="en-GB" sz="2000" dirty="0"/>
          </a:p>
          <a:p>
            <a:r>
              <a:rPr lang="en-GB" sz="2000" dirty="0"/>
              <a:t>Crematorium</a:t>
            </a:r>
          </a:p>
          <a:p>
            <a:endParaRPr lang="en-GB" sz="2000" dirty="0"/>
          </a:p>
          <a:p>
            <a:r>
              <a:rPr lang="en-GB" sz="2000" dirty="0"/>
              <a:t>Re-commissioned Leisure Services (required £7.4m investment)</a:t>
            </a:r>
          </a:p>
          <a:p>
            <a:endParaRPr lang="en-GB" sz="2000" dirty="0"/>
          </a:p>
          <a:p>
            <a:r>
              <a:rPr lang="en-GB" sz="2000" dirty="0"/>
              <a:t>Acquired Staffing Agency</a:t>
            </a:r>
          </a:p>
          <a:p>
            <a:endParaRPr lang="en-GB" sz="2000" dirty="0"/>
          </a:p>
          <a:p>
            <a:r>
              <a:rPr lang="en-GB" sz="2000" dirty="0"/>
              <a:t>Trade Waste</a:t>
            </a:r>
          </a:p>
          <a:p>
            <a:endParaRPr lang="en-GB" sz="2000" dirty="0"/>
          </a:p>
          <a:p>
            <a:r>
              <a:rPr lang="en-GB" sz="2000" dirty="0"/>
              <a:t>Commercial Loans</a:t>
            </a:r>
          </a:p>
        </p:txBody>
      </p:sp>
    </p:spTree>
    <p:extLst>
      <p:ext uri="{BB962C8B-B14F-4D97-AF65-F5344CB8AC3E}">
        <p14:creationId xmlns:p14="http://schemas.microsoft.com/office/powerpoint/2010/main" val="257258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learned from commercial activity so far </a:t>
            </a:r>
          </a:p>
        </p:txBody>
      </p:sp>
      <p:sp>
        <p:nvSpPr>
          <p:cNvPr id="3" name="Content Placeholder 2"/>
          <p:cNvSpPr>
            <a:spLocks noGrp="1"/>
          </p:cNvSpPr>
          <p:nvPr>
            <p:ph idx="1"/>
          </p:nvPr>
        </p:nvSpPr>
        <p:spPr/>
        <p:txBody>
          <a:bodyPr/>
          <a:lstStyle/>
          <a:p>
            <a:r>
              <a:rPr lang="en-GB" sz="2000" dirty="0"/>
              <a:t>Balancing political expectations – should Members be on the boards of trading arms?</a:t>
            </a:r>
          </a:p>
          <a:p>
            <a:r>
              <a:rPr lang="en-GB" sz="2000" dirty="0"/>
              <a:t>Ethical issues and conflict of interests for the S151</a:t>
            </a:r>
          </a:p>
          <a:p>
            <a:r>
              <a:rPr lang="en-GB" sz="2000" dirty="0"/>
              <a:t>Not every project will work!</a:t>
            </a:r>
          </a:p>
          <a:p>
            <a:r>
              <a:rPr lang="en-GB" sz="2000" dirty="0"/>
              <a:t>Manage Member expectations and risk appetite</a:t>
            </a:r>
          </a:p>
          <a:p>
            <a:r>
              <a:rPr lang="en-GB" sz="2000" dirty="0"/>
              <a:t>Balance need for certainty with commercial expediency</a:t>
            </a:r>
          </a:p>
          <a:p>
            <a:r>
              <a:rPr lang="en-GB" sz="2000" dirty="0"/>
              <a:t>Understand your strengths and focus activity around those </a:t>
            </a:r>
          </a:p>
          <a:p>
            <a:endParaRPr lang="en-GB" sz="2000" dirty="0"/>
          </a:p>
          <a:p>
            <a:endParaRPr lang="en-GB" dirty="0"/>
          </a:p>
        </p:txBody>
      </p:sp>
    </p:spTree>
    <p:extLst>
      <p:ext uri="{BB962C8B-B14F-4D97-AF65-F5344CB8AC3E}">
        <p14:creationId xmlns:p14="http://schemas.microsoft.com/office/powerpoint/2010/main" val="32065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DA1E-183D-4E48-90E8-59F4BEC745C8}"/>
              </a:ext>
            </a:extLst>
          </p:cNvPr>
          <p:cNvSpPr>
            <a:spLocks noGrp="1"/>
          </p:cNvSpPr>
          <p:nvPr>
            <p:ph type="title"/>
          </p:nvPr>
        </p:nvSpPr>
        <p:spPr/>
        <p:txBody>
          <a:bodyPr/>
          <a:lstStyle/>
          <a:p>
            <a:r>
              <a:rPr lang="en-GB" dirty="0"/>
              <a:t>LGA Resources</a:t>
            </a:r>
          </a:p>
        </p:txBody>
      </p:sp>
      <p:sp>
        <p:nvSpPr>
          <p:cNvPr id="3" name="Content Placeholder 2">
            <a:extLst>
              <a:ext uri="{FF2B5EF4-FFF2-40B4-BE49-F238E27FC236}">
                <a16:creationId xmlns:a16="http://schemas.microsoft.com/office/drawing/2014/main" id="{5679BF2E-3D2F-4F35-8B2D-C5AA9A451370}"/>
              </a:ext>
            </a:extLst>
          </p:cNvPr>
          <p:cNvSpPr>
            <a:spLocks noGrp="1"/>
          </p:cNvSpPr>
          <p:nvPr>
            <p:ph idx="1"/>
          </p:nvPr>
        </p:nvSpPr>
        <p:spPr/>
        <p:txBody>
          <a:bodyPr>
            <a:normAutofit/>
          </a:bodyPr>
          <a:lstStyle/>
          <a:p>
            <a:r>
              <a:rPr lang="en-GB" sz="2000" dirty="0"/>
              <a:t>The LGA recognises commercial activity as an important development area</a:t>
            </a:r>
          </a:p>
          <a:p>
            <a:pPr lvl="1"/>
            <a:r>
              <a:rPr lang="en-GB" sz="1800" dirty="0"/>
              <a:t>‘Profit with a Purpose: Delivering social value through commercial activity’ </a:t>
            </a:r>
            <a:r>
              <a:rPr lang="en-GB" u="sng" dirty="0">
                <a:hlinkClick r:id="rId2"/>
              </a:rPr>
              <a:t>https://www.local.gov.uk/profit-purpose-delivering-social-value-through-commercial-activity</a:t>
            </a:r>
            <a:endParaRPr lang="en-GB" dirty="0"/>
          </a:p>
          <a:p>
            <a:pPr lvl="1"/>
            <a:r>
              <a:rPr lang="en-GB" sz="1800" dirty="0"/>
              <a:t>Commercial skills training</a:t>
            </a:r>
          </a:p>
          <a:p>
            <a:pPr lvl="1"/>
            <a:endParaRPr lang="en-GB" sz="1800" dirty="0"/>
          </a:p>
          <a:p>
            <a:endParaRPr lang="en-GB" sz="2000" dirty="0"/>
          </a:p>
        </p:txBody>
      </p:sp>
    </p:spTree>
    <p:extLst>
      <p:ext uri="{BB962C8B-B14F-4D97-AF65-F5344CB8AC3E}">
        <p14:creationId xmlns:p14="http://schemas.microsoft.com/office/powerpoint/2010/main" val="127608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095C-D0BF-4E3B-B42C-C572CBFA1BD7}"/>
              </a:ext>
            </a:extLst>
          </p:cNvPr>
          <p:cNvSpPr>
            <a:spLocks noGrp="1"/>
          </p:cNvSpPr>
          <p:nvPr>
            <p:ph type="title"/>
          </p:nvPr>
        </p:nvSpPr>
        <p:spPr/>
        <p:txBody>
          <a:bodyPr/>
          <a:lstStyle/>
          <a:p>
            <a:r>
              <a:rPr lang="en-GB" dirty="0"/>
              <a:t>Future</a:t>
            </a:r>
          </a:p>
        </p:txBody>
      </p:sp>
      <p:sp>
        <p:nvSpPr>
          <p:cNvPr id="3" name="Content Placeholder 2">
            <a:extLst>
              <a:ext uri="{FF2B5EF4-FFF2-40B4-BE49-F238E27FC236}">
                <a16:creationId xmlns:a16="http://schemas.microsoft.com/office/drawing/2014/main" id="{C65814EA-F804-415B-BFBB-EEBFAF1CEF03}"/>
              </a:ext>
            </a:extLst>
          </p:cNvPr>
          <p:cNvSpPr>
            <a:spLocks noGrp="1"/>
          </p:cNvSpPr>
          <p:nvPr>
            <p:ph idx="1"/>
          </p:nvPr>
        </p:nvSpPr>
        <p:spPr>
          <a:xfrm>
            <a:off x="677334" y="1691462"/>
            <a:ext cx="8596668" cy="3880773"/>
          </a:xfrm>
        </p:spPr>
        <p:txBody>
          <a:bodyPr>
            <a:normAutofit/>
          </a:bodyPr>
          <a:lstStyle/>
          <a:p>
            <a:r>
              <a:rPr lang="en-GB" sz="2000" dirty="0"/>
              <a:t>New income stream ideas/different ways of working</a:t>
            </a:r>
          </a:p>
          <a:p>
            <a:r>
              <a:rPr lang="en-GB" sz="2000" dirty="0"/>
              <a:t>Property acquisition restrictions</a:t>
            </a:r>
          </a:p>
          <a:p>
            <a:r>
              <a:rPr lang="en-GB" sz="2000" dirty="0"/>
              <a:t>Changing funding sources</a:t>
            </a:r>
          </a:p>
          <a:p>
            <a:pPr lvl="1"/>
            <a:r>
              <a:rPr lang="en-GB" sz="1800" dirty="0"/>
              <a:t>less reliance on PWLB?</a:t>
            </a:r>
          </a:p>
          <a:p>
            <a:pPr lvl="1"/>
            <a:r>
              <a:rPr lang="en-GB" sz="1800" dirty="0"/>
              <a:t>Income strip funding?</a:t>
            </a:r>
          </a:p>
          <a:p>
            <a:pPr lvl="1"/>
            <a:r>
              <a:rPr lang="en-GB" sz="1800" dirty="0"/>
              <a:t>Making better use of council covenants</a:t>
            </a:r>
          </a:p>
          <a:p>
            <a:r>
              <a:rPr lang="en-GB" dirty="0"/>
              <a:t>Potential new projects may have greater risks as ‘low hanging fruit’ is delivered</a:t>
            </a:r>
          </a:p>
          <a:p>
            <a:r>
              <a:rPr lang="en-GB" dirty="0"/>
              <a:t>Learning to be reliant on uncertain income</a:t>
            </a:r>
          </a:p>
          <a:p>
            <a:pPr lvl="1"/>
            <a:endParaRPr lang="en-GB" sz="1800" dirty="0"/>
          </a:p>
        </p:txBody>
      </p:sp>
    </p:spTree>
    <p:extLst>
      <p:ext uri="{BB962C8B-B14F-4D97-AF65-F5344CB8AC3E}">
        <p14:creationId xmlns:p14="http://schemas.microsoft.com/office/powerpoint/2010/main" val="286307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5F08-4158-45C2-850B-4A7388554735}"/>
              </a:ext>
            </a:extLst>
          </p:cNvPr>
          <p:cNvSpPr>
            <a:spLocks noGrp="1"/>
          </p:cNvSpPr>
          <p:nvPr>
            <p:ph type="title"/>
          </p:nvPr>
        </p:nvSpPr>
        <p:spPr/>
        <p:txBody>
          <a:bodyPr/>
          <a:lstStyle/>
          <a:p>
            <a:r>
              <a:rPr lang="en-GB" dirty="0"/>
              <a:t>What we will cover </a:t>
            </a:r>
          </a:p>
        </p:txBody>
      </p:sp>
      <p:sp>
        <p:nvSpPr>
          <p:cNvPr id="3" name="Content Placeholder 2">
            <a:extLst>
              <a:ext uri="{FF2B5EF4-FFF2-40B4-BE49-F238E27FC236}">
                <a16:creationId xmlns:a16="http://schemas.microsoft.com/office/drawing/2014/main" id="{BB28CC8C-9611-4AA4-AF04-7CAA7AB2AED4}"/>
              </a:ext>
            </a:extLst>
          </p:cNvPr>
          <p:cNvSpPr>
            <a:spLocks noGrp="1"/>
          </p:cNvSpPr>
          <p:nvPr>
            <p:ph idx="1"/>
          </p:nvPr>
        </p:nvSpPr>
        <p:spPr/>
        <p:txBody>
          <a:bodyPr/>
          <a:lstStyle/>
          <a:p>
            <a:r>
              <a:rPr lang="en-GB" sz="2000" dirty="0"/>
              <a:t>Join the Society of District Council Treasurers to explore the challenges and opportunities faced by district councils, including approaches to financial management and commercial investments. This session will reflect on what districts have delivered over the last five years, and look to examine what the future holds for these vital organisations.</a:t>
            </a:r>
          </a:p>
          <a:p>
            <a:r>
              <a:rPr lang="en-GB" sz="2000" dirty="0"/>
              <a:t>We will also cover a brief update on the Spending Review, Fair Funding Review and Business Rates Retention from a District perspective  </a:t>
            </a:r>
          </a:p>
          <a:p>
            <a:endParaRPr lang="en-GB" dirty="0"/>
          </a:p>
        </p:txBody>
      </p:sp>
    </p:spTree>
    <p:extLst>
      <p:ext uri="{BB962C8B-B14F-4D97-AF65-F5344CB8AC3E}">
        <p14:creationId xmlns:p14="http://schemas.microsoft.com/office/powerpoint/2010/main" val="338924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3525-1B8E-41F5-ADDF-4DCCAF98B4A6}"/>
              </a:ext>
            </a:extLst>
          </p:cNvPr>
          <p:cNvSpPr>
            <a:spLocks noGrp="1"/>
          </p:cNvSpPr>
          <p:nvPr>
            <p:ph type="title"/>
          </p:nvPr>
        </p:nvSpPr>
        <p:spPr/>
        <p:txBody>
          <a:bodyPr/>
          <a:lstStyle/>
          <a:p>
            <a:r>
              <a:rPr lang="en-GB" dirty="0"/>
              <a:t>Knowledge sharing</a:t>
            </a:r>
          </a:p>
        </p:txBody>
      </p:sp>
      <p:sp>
        <p:nvSpPr>
          <p:cNvPr id="3" name="Content Placeholder 2">
            <a:extLst>
              <a:ext uri="{FF2B5EF4-FFF2-40B4-BE49-F238E27FC236}">
                <a16:creationId xmlns:a16="http://schemas.microsoft.com/office/drawing/2014/main" id="{7717A0A0-E422-4487-B59E-68DC72AF0974}"/>
              </a:ext>
            </a:extLst>
          </p:cNvPr>
          <p:cNvSpPr>
            <a:spLocks noGrp="1"/>
          </p:cNvSpPr>
          <p:nvPr>
            <p:ph idx="1"/>
          </p:nvPr>
        </p:nvSpPr>
        <p:spPr/>
        <p:txBody>
          <a:bodyPr/>
          <a:lstStyle/>
          <a:p>
            <a:r>
              <a:rPr lang="en-GB" dirty="0">
                <a:solidFill>
                  <a:schemeClr val="tx1"/>
                </a:solidFill>
              </a:rPr>
              <a:t>Commercialisation register LGA/SDCT – sharing experience and supporting each other.  </a:t>
            </a:r>
            <a:r>
              <a:rPr lang="en-GB" dirty="0">
                <a:solidFill>
                  <a:srgbClr val="FF0000"/>
                </a:solidFill>
              </a:rPr>
              <a:t>There is a link to this on the SDCT website (</a:t>
            </a:r>
            <a:r>
              <a:rPr lang="en-GB" dirty="0">
                <a:solidFill>
                  <a:srgbClr val="FF0000"/>
                </a:solidFill>
                <a:hlinkClick r:id="rId2">
                  <a:extLst>
                    <a:ext uri="{A12FA001-AC4F-418D-AE19-62706E023703}">
                      <ahyp:hlinkClr xmlns:ahyp="http://schemas.microsoft.com/office/drawing/2018/hyperlinkcolor" val="tx"/>
                    </a:ext>
                  </a:extLst>
                </a:hlinkClick>
              </a:rPr>
              <a:t>www.cipfa.org/partners/society-of-district-council-treasurers</a:t>
            </a:r>
            <a:r>
              <a:rPr lang="en-GB" dirty="0">
                <a:solidFill>
                  <a:srgbClr val="FF0000"/>
                </a:solidFill>
              </a:rPr>
              <a:t>) or search for SDCT.</a:t>
            </a:r>
          </a:p>
          <a:p>
            <a:pPr marL="0" indent="0">
              <a:buNone/>
            </a:pPr>
            <a:endParaRPr lang="en-GB" b="1" i="1" dirty="0">
              <a:solidFill>
                <a:srgbClr val="FF0000"/>
              </a:solidFill>
            </a:endParaRPr>
          </a:p>
          <a:p>
            <a:r>
              <a:rPr lang="en-GB" b="1" i="1" dirty="0">
                <a:solidFill>
                  <a:schemeClr val="tx1"/>
                </a:solidFill>
              </a:rPr>
              <a:t>Please complete the forms: information will be entered on the commercialisation register and an income stream ideas register. These will be circulated to Members and available on the SDCT website. </a:t>
            </a:r>
          </a:p>
          <a:p>
            <a:endParaRPr lang="en-GB" dirty="0"/>
          </a:p>
        </p:txBody>
      </p:sp>
    </p:spTree>
    <p:extLst>
      <p:ext uri="{BB962C8B-B14F-4D97-AF65-F5344CB8AC3E}">
        <p14:creationId xmlns:p14="http://schemas.microsoft.com/office/powerpoint/2010/main" val="404432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03A3-948F-4012-B07D-877441E08771}"/>
              </a:ext>
            </a:extLst>
          </p:cNvPr>
          <p:cNvSpPr>
            <a:spLocks noGrp="1"/>
          </p:cNvSpPr>
          <p:nvPr>
            <p:ph type="title"/>
          </p:nvPr>
        </p:nvSpPr>
        <p:spPr/>
        <p:txBody>
          <a:bodyPr/>
          <a:lstStyle/>
          <a:p>
            <a:r>
              <a:rPr lang="en-GB" dirty="0"/>
              <a:t>What SDCT can do for you</a:t>
            </a:r>
          </a:p>
        </p:txBody>
      </p:sp>
      <p:sp>
        <p:nvSpPr>
          <p:cNvPr id="3" name="Content Placeholder 2">
            <a:extLst>
              <a:ext uri="{FF2B5EF4-FFF2-40B4-BE49-F238E27FC236}">
                <a16:creationId xmlns:a16="http://schemas.microsoft.com/office/drawing/2014/main" id="{3CEBB4AC-96B8-4947-B1A9-D110864D2CDA}"/>
              </a:ext>
            </a:extLst>
          </p:cNvPr>
          <p:cNvSpPr>
            <a:spLocks noGrp="1"/>
          </p:cNvSpPr>
          <p:nvPr>
            <p:ph idx="1"/>
          </p:nvPr>
        </p:nvSpPr>
        <p:spPr/>
        <p:txBody>
          <a:bodyPr>
            <a:normAutofit/>
          </a:bodyPr>
          <a:lstStyle/>
          <a:p>
            <a:r>
              <a:rPr lang="en-GB" sz="2000" dirty="0"/>
              <a:t>Specific advisor areas – details on our website </a:t>
            </a:r>
          </a:p>
          <a:p>
            <a:r>
              <a:rPr lang="en-GB" sz="2000" dirty="0"/>
              <a:t>Responding to Government consultations </a:t>
            </a:r>
          </a:p>
          <a:p>
            <a:r>
              <a:rPr lang="en-GB" sz="2000" dirty="0"/>
              <a:t>Representation on MHCLG/LGA Steering Groups  </a:t>
            </a:r>
          </a:p>
          <a:p>
            <a:r>
              <a:rPr lang="en-GB" sz="2000" dirty="0"/>
              <a:t>What would you like SDCT to do?</a:t>
            </a:r>
          </a:p>
          <a:p>
            <a:r>
              <a:rPr lang="en-GB" sz="2000" dirty="0"/>
              <a:t>How best to communicate with our members?</a:t>
            </a:r>
          </a:p>
          <a:p>
            <a:r>
              <a:rPr lang="en-GB" sz="2000" dirty="0"/>
              <a:t>Vacancies on the Executive</a:t>
            </a:r>
          </a:p>
        </p:txBody>
      </p:sp>
    </p:spTree>
    <p:extLst>
      <p:ext uri="{BB962C8B-B14F-4D97-AF65-F5344CB8AC3E}">
        <p14:creationId xmlns:p14="http://schemas.microsoft.com/office/powerpoint/2010/main" val="297008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9782-96E0-4B05-94C7-5A276CE5A55F}"/>
              </a:ext>
            </a:extLst>
          </p:cNvPr>
          <p:cNvSpPr>
            <a:spLocks noGrp="1"/>
          </p:cNvSpPr>
          <p:nvPr>
            <p:ph type="title"/>
          </p:nvPr>
        </p:nvSpPr>
        <p:spPr/>
        <p:txBody>
          <a:bodyPr/>
          <a:lstStyle/>
          <a:p>
            <a:r>
              <a:rPr lang="en-GB" dirty="0"/>
              <a:t>Questions? </a:t>
            </a:r>
          </a:p>
        </p:txBody>
      </p:sp>
      <p:sp>
        <p:nvSpPr>
          <p:cNvPr id="3" name="Content Placeholder 2">
            <a:extLst>
              <a:ext uri="{FF2B5EF4-FFF2-40B4-BE49-F238E27FC236}">
                <a16:creationId xmlns:a16="http://schemas.microsoft.com/office/drawing/2014/main" id="{BB865B73-B9D6-413F-841A-14D907B8E839}"/>
              </a:ext>
            </a:extLst>
          </p:cNvPr>
          <p:cNvSpPr>
            <a:spLocks noGrp="1"/>
          </p:cNvSpPr>
          <p:nvPr>
            <p:ph idx="1"/>
          </p:nvPr>
        </p:nvSpPr>
        <p:spPr>
          <a:xfrm>
            <a:off x="677334" y="2195095"/>
            <a:ext cx="8596668" cy="3880773"/>
          </a:xfrm>
        </p:spPr>
        <p:txBody>
          <a:bodyPr>
            <a:normAutofit/>
          </a:bodyPr>
          <a:lstStyle/>
          <a:p>
            <a:pPr marL="457200" lvl="1" indent="0">
              <a:buNone/>
            </a:pPr>
            <a:endParaRPr lang="en-GB" dirty="0">
              <a:solidFill>
                <a:srgbClr val="FF0000"/>
              </a:solidFill>
            </a:endParaRPr>
          </a:p>
          <a:p>
            <a:endParaRPr lang="en-GB" sz="2000" dirty="0"/>
          </a:p>
        </p:txBody>
      </p:sp>
    </p:spTree>
    <p:extLst>
      <p:ext uri="{BB962C8B-B14F-4D97-AF65-F5344CB8AC3E}">
        <p14:creationId xmlns:p14="http://schemas.microsoft.com/office/powerpoint/2010/main" val="124709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3717-A100-40CF-9DFA-A63BDBE23D55}"/>
              </a:ext>
            </a:extLst>
          </p:cNvPr>
          <p:cNvSpPr>
            <a:spLocks noGrp="1"/>
          </p:cNvSpPr>
          <p:nvPr>
            <p:ph type="title"/>
          </p:nvPr>
        </p:nvSpPr>
        <p:spPr/>
        <p:txBody>
          <a:bodyPr/>
          <a:lstStyle/>
          <a:p>
            <a:r>
              <a:rPr lang="en-GB" dirty="0"/>
              <a:t>Scene setting</a:t>
            </a:r>
          </a:p>
        </p:txBody>
      </p:sp>
      <p:sp>
        <p:nvSpPr>
          <p:cNvPr id="3" name="Content Placeholder 2">
            <a:extLst>
              <a:ext uri="{FF2B5EF4-FFF2-40B4-BE49-F238E27FC236}">
                <a16:creationId xmlns:a16="http://schemas.microsoft.com/office/drawing/2014/main" id="{8B274124-1DB3-4074-9C05-26C6F2451D8A}"/>
              </a:ext>
            </a:extLst>
          </p:cNvPr>
          <p:cNvSpPr>
            <a:spLocks noGrp="1"/>
          </p:cNvSpPr>
          <p:nvPr>
            <p:ph idx="1"/>
          </p:nvPr>
        </p:nvSpPr>
        <p:spPr>
          <a:xfrm>
            <a:off x="677334" y="1524001"/>
            <a:ext cx="8596668" cy="4517362"/>
          </a:xfrm>
        </p:spPr>
        <p:txBody>
          <a:bodyPr/>
          <a:lstStyle/>
          <a:p>
            <a:r>
              <a:rPr lang="en-GB" sz="2000" dirty="0"/>
              <a:t>Districts have seen the highest funding reductions across Local Government</a:t>
            </a:r>
          </a:p>
          <a:p>
            <a:r>
              <a:rPr lang="en-GB" sz="2000" dirty="0"/>
              <a:t>Some areas have benefitted from economic growth – Business Rates and New Homes Bonus – but not all</a:t>
            </a:r>
          </a:p>
          <a:p>
            <a:r>
              <a:rPr lang="en-GB" sz="2000" dirty="0"/>
              <a:t>Choices had to be made for future sustainability</a:t>
            </a:r>
          </a:p>
          <a:p>
            <a:r>
              <a:rPr lang="en-GB" sz="2000" dirty="0"/>
              <a:t>Risk Vs reward </a:t>
            </a:r>
          </a:p>
          <a:p>
            <a:r>
              <a:rPr lang="en-GB" sz="2000" dirty="0"/>
              <a:t>Business-like approaches</a:t>
            </a:r>
          </a:p>
          <a:p>
            <a:endParaRPr lang="en-GB" dirty="0"/>
          </a:p>
        </p:txBody>
      </p:sp>
    </p:spTree>
    <p:extLst>
      <p:ext uri="{BB962C8B-B14F-4D97-AF65-F5344CB8AC3E}">
        <p14:creationId xmlns:p14="http://schemas.microsoft.com/office/powerpoint/2010/main" val="376301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Funding Reductions – District Councils </a:t>
            </a:r>
          </a:p>
        </p:txBody>
      </p:sp>
      <p:pic>
        <p:nvPicPr>
          <p:cNvPr id="4" name="Content Placeholder 3"/>
          <p:cNvPicPr>
            <a:picLocks noGrp="1" noChangeAspect="1"/>
          </p:cNvPicPr>
          <p:nvPr>
            <p:ph idx="1"/>
          </p:nvPr>
        </p:nvPicPr>
        <p:blipFill>
          <a:blip r:embed="rId2"/>
          <a:stretch>
            <a:fillRect/>
          </a:stretch>
        </p:blipFill>
        <p:spPr>
          <a:xfrm>
            <a:off x="1682462" y="1499616"/>
            <a:ext cx="7229890" cy="4937760"/>
          </a:xfrm>
          <a:prstGeom prst="rect">
            <a:avLst/>
          </a:prstGeom>
        </p:spPr>
      </p:pic>
      <p:sp>
        <p:nvSpPr>
          <p:cNvPr id="5" name="TextBox 4"/>
          <p:cNvSpPr txBox="1"/>
          <p:nvPr/>
        </p:nvSpPr>
        <p:spPr>
          <a:xfrm>
            <a:off x="9607296" y="5876544"/>
            <a:ext cx="1975104" cy="369332"/>
          </a:xfrm>
          <a:prstGeom prst="rect">
            <a:avLst/>
          </a:prstGeom>
          <a:noFill/>
        </p:spPr>
        <p:txBody>
          <a:bodyPr wrap="square" rtlCol="0">
            <a:spAutoFit/>
          </a:bodyPr>
          <a:lstStyle/>
          <a:p>
            <a:r>
              <a:rPr lang="en-GB" dirty="0"/>
              <a:t>Source: LGA</a:t>
            </a:r>
          </a:p>
        </p:txBody>
      </p:sp>
    </p:spTree>
    <p:extLst>
      <p:ext uri="{BB962C8B-B14F-4D97-AF65-F5344CB8AC3E}">
        <p14:creationId xmlns:p14="http://schemas.microsoft.com/office/powerpoint/2010/main" val="93215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47BF-C2ED-4409-A873-53E004EFAC14}"/>
              </a:ext>
            </a:extLst>
          </p:cNvPr>
          <p:cNvSpPr>
            <a:spLocks noGrp="1"/>
          </p:cNvSpPr>
          <p:nvPr>
            <p:ph type="title"/>
          </p:nvPr>
        </p:nvSpPr>
        <p:spPr/>
        <p:txBody>
          <a:bodyPr/>
          <a:lstStyle/>
          <a:p>
            <a:r>
              <a:rPr lang="en-GB" dirty="0"/>
              <a:t>Future Challenges</a:t>
            </a:r>
          </a:p>
        </p:txBody>
      </p:sp>
      <p:sp>
        <p:nvSpPr>
          <p:cNvPr id="3" name="Content Placeholder 2">
            <a:extLst>
              <a:ext uri="{FF2B5EF4-FFF2-40B4-BE49-F238E27FC236}">
                <a16:creationId xmlns:a16="http://schemas.microsoft.com/office/drawing/2014/main" id="{CA6A0061-9B8A-441C-87AC-3A549F678939}"/>
              </a:ext>
            </a:extLst>
          </p:cNvPr>
          <p:cNvSpPr>
            <a:spLocks noGrp="1"/>
          </p:cNvSpPr>
          <p:nvPr>
            <p:ph idx="1"/>
          </p:nvPr>
        </p:nvSpPr>
        <p:spPr/>
        <p:txBody>
          <a:bodyPr>
            <a:normAutofit/>
          </a:bodyPr>
          <a:lstStyle/>
          <a:p>
            <a:r>
              <a:rPr lang="en-GB" sz="2000" dirty="0"/>
              <a:t>Less reliance (or no reliance) on direct government funding</a:t>
            </a:r>
          </a:p>
          <a:p>
            <a:r>
              <a:rPr lang="en-GB" sz="2000" dirty="0"/>
              <a:t>Fair Funding review</a:t>
            </a:r>
          </a:p>
          <a:p>
            <a:r>
              <a:rPr lang="en-GB" sz="2000" dirty="0"/>
              <a:t>Uncertainty on Business Rates Retention</a:t>
            </a:r>
          </a:p>
          <a:p>
            <a:r>
              <a:rPr lang="en-GB" sz="2000" dirty="0"/>
              <a:t>Rising demand for homelessness due to Welfare Reform changes</a:t>
            </a:r>
          </a:p>
          <a:p>
            <a:r>
              <a:rPr lang="en-GB" sz="2000" dirty="0"/>
              <a:t>Commercial property investment – new guidance expected</a:t>
            </a:r>
          </a:p>
          <a:p>
            <a:r>
              <a:rPr lang="en-GB" sz="2000" dirty="0"/>
              <a:t>Government uncertainty – Brexit and Leadership contest </a:t>
            </a:r>
          </a:p>
        </p:txBody>
      </p:sp>
    </p:spTree>
    <p:extLst>
      <p:ext uri="{BB962C8B-B14F-4D97-AF65-F5344CB8AC3E}">
        <p14:creationId xmlns:p14="http://schemas.microsoft.com/office/powerpoint/2010/main" val="383005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6EC6-D9F8-4E6E-86E7-E0E10B941C90}"/>
              </a:ext>
            </a:extLst>
          </p:cNvPr>
          <p:cNvSpPr>
            <a:spLocks noGrp="1"/>
          </p:cNvSpPr>
          <p:nvPr>
            <p:ph type="title"/>
          </p:nvPr>
        </p:nvSpPr>
        <p:spPr/>
        <p:txBody>
          <a:bodyPr/>
          <a:lstStyle/>
          <a:p>
            <a:r>
              <a:rPr lang="en-GB" dirty="0"/>
              <a:t>Opportunities</a:t>
            </a:r>
          </a:p>
        </p:txBody>
      </p:sp>
      <p:sp>
        <p:nvSpPr>
          <p:cNvPr id="3" name="Content Placeholder 2">
            <a:extLst>
              <a:ext uri="{FF2B5EF4-FFF2-40B4-BE49-F238E27FC236}">
                <a16:creationId xmlns:a16="http://schemas.microsoft.com/office/drawing/2014/main" id="{9FC2C643-8AEE-4F55-9F50-C66B5E498A05}"/>
              </a:ext>
            </a:extLst>
          </p:cNvPr>
          <p:cNvSpPr>
            <a:spLocks noGrp="1"/>
          </p:cNvSpPr>
          <p:nvPr>
            <p:ph idx="1"/>
          </p:nvPr>
        </p:nvSpPr>
        <p:spPr>
          <a:xfrm>
            <a:off x="677334" y="1631093"/>
            <a:ext cx="8596668" cy="4410270"/>
          </a:xfrm>
        </p:spPr>
        <p:txBody>
          <a:bodyPr/>
          <a:lstStyle/>
          <a:p>
            <a:r>
              <a:rPr lang="en-GB" sz="2000" dirty="0"/>
              <a:t>Is time running out?</a:t>
            </a:r>
          </a:p>
          <a:p>
            <a:r>
              <a:rPr lang="en-GB" sz="2000" dirty="0"/>
              <a:t>Sharing the learning to save time/money</a:t>
            </a:r>
          </a:p>
          <a:p>
            <a:r>
              <a:rPr lang="en-GB" sz="2000" dirty="0"/>
              <a:t>Districts have a track record of responding well to challenges</a:t>
            </a:r>
          </a:p>
          <a:p>
            <a:r>
              <a:rPr lang="en-GB" sz="2000" dirty="0"/>
              <a:t>Opportunities to grow and invest rather than always looking for service reductions? </a:t>
            </a:r>
          </a:p>
          <a:p>
            <a:endParaRPr lang="en-GB" dirty="0"/>
          </a:p>
          <a:p>
            <a:endParaRPr lang="en-GB" dirty="0"/>
          </a:p>
        </p:txBody>
      </p:sp>
    </p:spTree>
    <p:extLst>
      <p:ext uri="{BB962C8B-B14F-4D97-AF65-F5344CB8AC3E}">
        <p14:creationId xmlns:p14="http://schemas.microsoft.com/office/powerpoint/2010/main" val="332210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7BC7-630E-4BBA-BD9E-E29FDD0ECB77}"/>
              </a:ext>
            </a:extLst>
          </p:cNvPr>
          <p:cNvSpPr>
            <a:spLocks noGrp="1"/>
          </p:cNvSpPr>
          <p:nvPr>
            <p:ph type="title"/>
          </p:nvPr>
        </p:nvSpPr>
        <p:spPr/>
        <p:txBody>
          <a:bodyPr/>
          <a:lstStyle/>
          <a:p>
            <a:r>
              <a:rPr lang="en-GB" dirty="0"/>
              <a:t>Financial Management Approaches</a:t>
            </a:r>
          </a:p>
        </p:txBody>
      </p:sp>
      <p:sp>
        <p:nvSpPr>
          <p:cNvPr id="3" name="Content Placeholder 2">
            <a:extLst>
              <a:ext uri="{FF2B5EF4-FFF2-40B4-BE49-F238E27FC236}">
                <a16:creationId xmlns:a16="http://schemas.microsoft.com/office/drawing/2014/main" id="{9F0D51B1-61C2-48C1-B0E4-3FEC9F02A1B7}"/>
              </a:ext>
            </a:extLst>
          </p:cNvPr>
          <p:cNvSpPr>
            <a:spLocks noGrp="1"/>
          </p:cNvSpPr>
          <p:nvPr>
            <p:ph idx="1"/>
          </p:nvPr>
        </p:nvSpPr>
        <p:spPr>
          <a:xfrm>
            <a:off x="677334" y="1733385"/>
            <a:ext cx="8596668" cy="4307978"/>
          </a:xfrm>
        </p:spPr>
        <p:txBody>
          <a:bodyPr>
            <a:normAutofit lnSpcReduction="10000"/>
          </a:bodyPr>
          <a:lstStyle/>
          <a:p>
            <a:pPr marL="0" indent="0">
              <a:buNone/>
            </a:pPr>
            <a:r>
              <a:rPr lang="en-GB" sz="2400" dirty="0"/>
              <a:t>Sevenoaks DC 10-year budget approach</a:t>
            </a:r>
          </a:p>
          <a:p>
            <a:pPr marL="0" indent="0">
              <a:buNone/>
            </a:pPr>
            <a:endParaRPr lang="en-GB" sz="2000" dirty="0"/>
          </a:p>
          <a:p>
            <a:r>
              <a:rPr lang="en-GB" sz="2000" dirty="0"/>
              <a:t>Reduced reliance on diminishing reserves</a:t>
            </a:r>
          </a:p>
          <a:p>
            <a:r>
              <a:rPr lang="en-GB" sz="2000" dirty="0"/>
              <a:t>Stable footing with flexibility between years</a:t>
            </a:r>
          </a:p>
          <a:p>
            <a:r>
              <a:rPr lang="en-GB" sz="2000" dirty="0"/>
              <a:t>Budget Stabilisation Reserve</a:t>
            </a:r>
          </a:p>
          <a:p>
            <a:r>
              <a:rPr lang="en-GB" sz="2000" dirty="0"/>
              <a:t>Savings in earlier years = greater benefit</a:t>
            </a:r>
          </a:p>
          <a:p>
            <a:r>
              <a:rPr lang="en-GB" sz="2000" dirty="0"/>
              <a:t>Member buy in</a:t>
            </a:r>
          </a:p>
          <a:p>
            <a:r>
              <a:rPr lang="en-GB" sz="2000" dirty="0"/>
              <a:t>Future challenges: 	New Members</a:t>
            </a:r>
          </a:p>
          <a:p>
            <a:pPr marL="2743200" lvl="6" indent="0">
              <a:buNone/>
            </a:pPr>
            <a:r>
              <a:rPr lang="en-GB" sz="2000" dirty="0"/>
              <a:t>Business Rates Retention (short term and long term)</a:t>
            </a:r>
          </a:p>
          <a:p>
            <a:pPr marL="2743200" lvl="6" indent="0">
              <a:buNone/>
            </a:pPr>
            <a:r>
              <a:rPr lang="en-GB" sz="2000" dirty="0"/>
              <a:t>Pension Fund deficit</a:t>
            </a:r>
          </a:p>
          <a:p>
            <a:endParaRPr lang="en-GB" dirty="0"/>
          </a:p>
        </p:txBody>
      </p:sp>
    </p:spTree>
    <p:extLst>
      <p:ext uri="{BB962C8B-B14F-4D97-AF65-F5344CB8AC3E}">
        <p14:creationId xmlns:p14="http://schemas.microsoft.com/office/powerpoint/2010/main" val="260052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7BC7-630E-4BBA-BD9E-E29FDD0ECB77}"/>
              </a:ext>
            </a:extLst>
          </p:cNvPr>
          <p:cNvSpPr>
            <a:spLocks noGrp="1"/>
          </p:cNvSpPr>
          <p:nvPr>
            <p:ph type="title"/>
          </p:nvPr>
        </p:nvSpPr>
        <p:spPr/>
        <p:txBody>
          <a:bodyPr/>
          <a:lstStyle/>
          <a:p>
            <a:r>
              <a:rPr lang="en-GB" dirty="0"/>
              <a:t>Financial Management Approaches</a:t>
            </a:r>
          </a:p>
        </p:txBody>
      </p:sp>
      <p:sp>
        <p:nvSpPr>
          <p:cNvPr id="3" name="Content Placeholder 2">
            <a:extLst>
              <a:ext uri="{FF2B5EF4-FFF2-40B4-BE49-F238E27FC236}">
                <a16:creationId xmlns:a16="http://schemas.microsoft.com/office/drawing/2014/main" id="{9F0D51B1-61C2-48C1-B0E4-3FEC9F02A1B7}"/>
              </a:ext>
            </a:extLst>
          </p:cNvPr>
          <p:cNvSpPr>
            <a:spLocks noGrp="1"/>
          </p:cNvSpPr>
          <p:nvPr>
            <p:ph idx="1"/>
          </p:nvPr>
        </p:nvSpPr>
        <p:spPr>
          <a:xfrm>
            <a:off x="677334" y="2160589"/>
            <a:ext cx="8596668" cy="4461884"/>
          </a:xfrm>
        </p:spPr>
        <p:txBody>
          <a:bodyPr>
            <a:normAutofit lnSpcReduction="10000"/>
          </a:bodyPr>
          <a:lstStyle/>
          <a:p>
            <a:pPr marL="0" indent="0">
              <a:buNone/>
            </a:pPr>
            <a:r>
              <a:rPr lang="en-GB" sz="2000" dirty="0"/>
              <a:t>West Lindsey District Council Ten Year MTFP</a:t>
            </a:r>
          </a:p>
          <a:p>
            <a:r>
              <a:rPr lang="en-GB" sz="2000" dirty="0"/>
              <a:t>Five years in detail and projection of projects for a further five years</a:t>
            </a:r>
          </a:p>
          <a:p>
            <a:r>
              <a:rPr lang="en-GB" sz="2000" dirty="0"/>
              <a:t>Commercial Property Valuation Volatility Reserve</a:t>
            </a:r>
          </a:p>
          <a:p>
            <a:r>
              <a:rPr lang="en-GB" sz="2000" dirty="0"/>
              <a:t>Commercial Income Contingency</a:t>
            </a:r>
          </a:p>
          <a:p>
            <a:r>
              <a:rPr lang="en-GB" sz="2000" dirty="0"/>
              <a:t>Use of reserves for economic development and social regeneration</a:t>
            </a:r>
          </a:p>
          <a:p>
            <a:r>
              <a:rPr lang="en-GB" sz="2000" dirty="0"/>
              <a:t>Borrowing used only where a return can be generated</a:t>
            </a:r>
          </a:p>
          <a:p>
            <a:r>
              <a:rPr lang="en-GB" sz="2000" dirty="0"/>
              <a:t>Align officer/member risk appetite</a:t>
            </a:r>
          </a:p>
          <a:p>
            <a:r>
              <a:rPr lang="en-GB" sz="2000" dirty="0"/>
              <a:t>Future Challenges:</a:t>
            </a:r>
          </a:p>
          <a:p>
            <a:pPr lvl="1"/>
            <a:r>
              <a:rPr lang="en-GB" dirty="0"/>
              <a:t>Next set of projects harder to find</a:t>
            </a:r>
          </a:p>
          <a:p>
            <a:pPr lvl="1"/>
            <a:r>
              <a:rPr lang="en-GB" dirty="0"/>
              <a:t>Increasing Risk</a:t>
            </a:r>
          </a:p>
          <a:p>
            <a:pPr lvl="1"/>
            <a:r>
              <a:rPr lang="en-GB" dirty="0"/>
              <a:t>Funding uncertainty</a:t>
            </a:r>
          </a:p>
          <a:p>
            <a:pPr lvl="1"/>
            <a:endParaRPr lang="en-GB" dirty="0"/>
          </a:p>
          <a:p>
            <a:endParaRPr lang="en-GB" sz="2000" dirty="0"/>
          </a:p>
          <a:p>
            <a:endParaRPr lang="en-GB" sz="2000" dirty="0"/>
          </a:p>
          <a:p>
            <a:endParaRPr lang="en-GB" sz="2000" dirty="0"/>
          </a:p>
        </p:txBody>
      </p:sp>
    </p:spTree>
    <p:extLst>
      <p:ext uri="{BB962C8B-B14F-4D97-AF65-F5344CB8AC3E}">
        <p14:creationId xmlns:p14="http://schemas.microsoft.com/office/powerpoint/2010/main" val="291436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3D1F-D9F7-4097-AF0D-6979CF8F4561}"/>
              </a:ext>
            </a:extLst>
          </p:cNvPr>
          <p:cNvSpPr>
            <a:spLocks noGrp="1"/>
          </p:cNvSpPr>
          <p:nvPr>
            <p:ph type="title"/>
          </p:nvPr>
        </p:nvSpPr>
        <p:spPr/>
        <p:txBody>
          <a:bodyPr/>
          <a:lstStyle/>
          <a:p>
            <a:r>
              <a:rPr lang="en-GB" dirty="0"/>
              <a:t>Financial Management Approaches</a:t>
            </a:r>
          </a:p>
        </p:txBody>
      </p:sp>
      <p:sp>
        <p:nvSpPr>
          <p:cNvPr id="3" name="Content Placeholder 2">
            <a:extLst>
              <a:ext uri="{FF2B5EF4-FFF2-40B4-BE49-F238E27FC236}">
                <a16:creationId xmlns:a16="http://schemas.microsoft.com/office/drawing/2014/main" id="{100F93F7-DE5C-4867-8AA6-9DEB4C6A738A}"/>
              </a:ext>
            </a:extLst>
          </p:cNvPr>
          <p:cNvSpPr>
            <a:spLocks noGrp="1"/>
          </p:cNvSpPr>
          <p:nvPr>
            <p:ph idx="1"/>
          </p:nvPr>
        </p:nvSpPr>
        <p:spPr/>
        <p:txBody>
          <a:bodyPr/>
          <a:lstStyle/>
          <a:p>
            <a:pPr marL="0" indent="0">
              <a:buNone/>
            </a:pPr>
            <a:r>
              <a:rPr lang="en-GB" sz="2000" b="1" i="1" dirty="0"/>
              <a:t>Question for feedback/interaction – how are districts in the room updating their MTFP’s and preparing for 20/21 budget setting with so little information available? </a:t>
            </a:r>
          </a:p>
          <a:p>
            <a:endParaRPr lang="en-GB" dirty="0"/>
          </a:p>
        </p:txBody>
      </p:sp>
    </p:spTree>
    <p:extLst>
      <p:ext uri="{BB962C8B-B14F-4D97-AF65-F5344CB8AC3E}">
        <p14:creationId xmlns:p14="http://schemas.microsoft.com/office/powerpoint/2010/main" val="1853390785"/>
      </p:ext>
    </p:extLst>
  </p:cSld>
  <p:clrMapOvr>
    <a:masterClrMapping/>
  </p:clrMapOvr>
</p:sld>
</file>

<file path=ppt/theme/theme1.xml><?xml version="1.0" encoding="utf-8"?>
<a:theme xmlns:a="http://schemas.openxmlformats.org/drawingml/2006/main" name="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689</TotalTime>
  <Words>952</Words>
  <Application>Microsoft Office PowerPoint</Application>
  <PresentationFormat>Widescreen</PresentationFormat>
  <Paragraphs>143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Lato</vt:lpstr>
      <vt:lpstr>Trebuchet MS</vt:lpstr>
      <vt:lpstr>Wingdings 3</vt:lpstr>
      <vt:lpstr>Facet</vt:lpstr>
      <vt:lpstr>Society of District Council Treasurers  Financial Management and Commerciality in Districts – What Next?</vt:lpstr>
      <vt:lpstr>What we will cover </vt:lpstr>
      <vt:lpstr>Scene setting</vt:lpstr>
      <vt:lpstr>Funding Reductions – District Councils </vt:lpstr>
      <vt:lpstr>Future Challenges</vt:lpstr>
      <vt:lpstr>Opportunities</vt:lpstr>
      <vt:lpstr>Financial Management Approaches</vt:lpstr>
      <vt:lpstr>Financial Management Approaches</vt:lpstr>
      <vt:lpstr>Financial Management Approaches</vt:lpstr>
      <vt:lpstr>Commercial Investments – Sevenoaks </vt:lpstr>
      <vt:lpstr>Commercial Investments – Sevenoaks </vt:lpstr>
      <vt:lpstr>Commercial Investments – Sevenoaks </vt:lpstr>
      <vt:lpstr>Commercial Activity – Nuneaton and Bedworth </vt:lpstr>
      <vt:lpstr>Commercial Activity – Nuneaton and Bedworth </vt:lpstr>
      <vt:lpstr>Commercial Activity – Nuneaton and Bedworth </vt:lpstr>
      <vt:lpstr>Commercial Activity – West Lindsey </vt:lpstr>
      <vt:lpstr>Lessons learned from commercial activity so far </vt:lpstr>
      <vt:lpstr>LGA Resources</vt:lpstr>
      <vt:lpstr>Future</vt:lpstr>
      <vt:lpstr>Knowledge sharing</vt:lpstr>
      <vt:lpstr>What SDCT can do for you</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Rowbotham</dc:creator>
  <cp:lastModifiedBy>Adrian Rowbotham</cp:lastModifiedBy>
  <cp:revision>59</cp:revision>
  <cp:lastPrinted>2019-07-05T14:39:48Z</cp:lastPrinted>
  <dcterms:created xsi:type="dcterms:W3CDTF">2019-06-14T15:15:48Z</dcterms:created>
  <dcterms:modified xsi:type="dcterms:W3CDTF">2019-07-08T10:36:47Z</dcterms:modified>
</cp:coreProperties>
</file>