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29" r:id="rId3"/>
    <p:sldId id="412" r:id="rId4"/>
    <p:sldId id="403" r:id="rId5"/>
    <p:sldId id="413" r:id="rId6"/>
    <p:sldId id="404" r:id="rId7"/>
    <p:sldId id="405" r:id="rId8"/>
    <p:sldId id="406" r:id="rId9"/>
    <p:sldId id="407" r:id="rId10"/>
    <p:sldId id="357" r:id="rId11"/>
    <p:sldId id="418" r:id="rId12"/>
    <p:sldId id="419" r:id="rId13"/>
    <p:sldId id="415" r:id="rId14"/>
    <p:sldId id="416" r:id="rId15"/>
    <p:sldId id="381" r:id="rId16"/>
    <p:sldId id="380" r:id="rId17"/>
    <p:sldId id="383" r:id="rId18"/>
    <p:sldId id="384" r:id="rId19"/>
    <p:sldId id="372" r:id="rId20"/>
    <p:sldId id="373" r:id="rId21"/>
    <p:sldId id="376" r:id="rId22"/>
    <p:sldId id="375" r:id="rId23"/>
    <p:sldId id="377" r:id="rId24"/>
    <p:sldId id="378" r:id="rId25"/>
    <p:sldId id="379" r:id="rId26"/>
    <p:sldId id="361" r:id="rId27"/>
    <p:sldId id="417" r:id="rId28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D89"/>
    <a:srgbClr val="5AAE41"/>
    <a:srgbClr val="FBB040"/>
    <a:srgbClr val="F68933"/>
    <a:srgbClr val="00B0E8"/>
    <a:srgbClr val="333333"/>
    <a:srgbClr val="CA3E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0" autoAdjust="0"/>
    <p:restoredTop sz="84137" autoAdjust="0"/>
  </p:normalViewPr>
  <p:slideViewPr>
    <p:cSldViewPr>
      <p:cViewPr varScale="1">
        <p:scale>
          <a:sx n="108" d="100"/>
          <a:sy n="108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60ECB-BCE3-43DE-AB7C-800001E0AC4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1A1D1C1C-0177-4DB6-8B3B-798656754E76}">
      <dgm:prSet/>
      <dgm:spPr/>
      <dgm:t>
        <a:bodyPr/>
        <a:lstStyle/>
        <a:p>
          <a:pPr rtl="0"/>
          <a:r>
            <a:rPr lang="en-GB" dirty="0" smtClean="0"/>
            <a:t>Capital Expenditure</a:t>
          </a:r>
          <a:endParaRPr lang="en-GB" dirty="0"/>
        </a:p>
      </dgm:t>
    </dgm:pt>
    <dgm:pt modelId="{0A8AA294-9A40-4939-BCD1-20C02FB540CD}" type="parTrans" cxnId="{5F9F117B-6597-4E67-B6EB-83D725D29454}">
      <dgm:prSet/>
      <dgm:spPr/>
      <dgm:t>
        <a:bodyPr/>
        <a:lstStyle/>
        <a:p>
          <a:endParaRPr lang="en-GB"/>
        </a:p>
      </dgm:t>
    </dgm:pt>
    <dgm:pt modelId="{DEAC4E3F-1E57-473F-A763-8C00DC5E53FC}" type="sibTrans" cxnId="{5F9F117B-6597-4E67-B6EB-83D725D29454}">
      <dgm:prSet/>
      <dgm:spPr/>
      <dgm:t>
        <a:bodyPr/>
        <a:lstStyle/>
        <a:p>
          <a:endParaRPr lang="en-GB"/>
        </a:p>
      </dgm:t>
    </dgm:pt>
    <dgm:pt modelId="{D53B7E85-54A2-4294-92B2-C6E9A255A7DA}">
      <dgm:prSet/>
      <dgm:spPr/>
      <dgm:t>
        <a:bodyPr/>
        <a:lstStyle/>
        <a:p>
          <a:pPr rtl="0"/>
          <a:r>
            <a:rPr lang="en-GB" dirty="0" smtClean="0"/>
            <a:t>Governance</a:t>
          </a:r>
          <a:endParaRPr lang="en-GB" dirty="0"/>
        </a:p>
      </dgm:t>
    </dgm:pt>
    <dgm:pt modelId="{23149BFB-4A22-4546-80A7-0AEA1C0F54CC}" type="parTrans" cxnId="{FC37AB87-08D3-4065-B563-AF526B598982}">
      <dgm:prSet/>
      <dgm:spPr/>
      <dgm:t>
        <a:bodyPr/>
        <a:lstStyle/>
        <a:p>
          <a:endParaRPr lang="en-GB"/>
        </a:p>
      </dgm:t>
    </dgm:pt>
    <dgm:pt modelId="{A10FFBA1-5548-4474-B08A-1D99F7DE1115}" type="sibTrans" cxnId="{FC37AB87-08D3-4065-B563-AF526B598982}">
      <dgm:prSet/>
      <dgm:spPr/>
      <dgm:t>
        <a:bodyPr/>
        <a:lstStyle/>
        <a:p>
          <a:endParaRPr lang="en-GB"/>
        </a:p>
      </dgm:t>
    </dgm:pt>
    <dgm:pt modelId="{1B049B83-84EE-449D-A807-EC9CF9EA7B72}">
      <dgm:prSet/>
      <dgm:spPr/>
      <dgm:t>
        <a:bodyPr/>
        <a:lstStyle/>
        <a:p>
          <a:pPr rtl="0"/>
          <a:r>
            <a:rPr lang="en-GB" dirty="0" smtClean="0"/>
            <a:t>Long term plans</a:t>
          </a:r>
          <a:endParaRPr lang="en-GB" dirty="0"/>
        </a:p>
      </dgm:t>
    </dgm:pt>
    <dgm:pt modelId="{C1E4266B-0B3B-4405-901B-521F9917B3D6}" type="parTrans" cxnId="{82E468B6-C4D3-45BE-BA42-3A4DED148EA9}">
      <dgm:prSet/>
      <dgm:spPr/>
      <dgm:t>
        <a:bodyPr/>
        <a:lstStyle/>
        <a:p>
          <a:endParaRPr lang="en-GB"/>
        </a:p>
      </dgm:t>
    </dgm:pt>
    <dgm:pt modelId="{BAAC43E9-FC8D-447B-975A-60A10F6C7549}" type="sibTrans" cxnId="{82E468B6-C4D3-45BE-BA42-3A4DED148EA9}">
      <dgm:prSet/>
      <dgm:spPr/>
      <dgm:t>
        <a:bodyPr/>
        <a:lstStyle/>
        <a:p>
          <a:endParaRPr lang="en-GB"/>
        </a:p>
      </dgm:t>
    </dgm:pt>
    <dgm:pt modelId="{A3771335-7C25-42CD-9AD1-9BFB2BF4A72F}">
      <dgm:prSet/>
      <dgm:spPr/>
      <dgm:t>
        <a:bodyPr/>
        <a:lstStyle/>
        <a:p>
          <a:pPr rtl="0"/>
          <a:r>
            <a:rPr lang="en-GB" dirty="0" smtClean="0"/>
            <a:t>Asset management planning </a:t>
          </a:r>
          <a:endParaRPr lang="en-GB" dirty="0"/>
        </a:p>
      </dgm:t>
    </dgm:pt>
    <dgm:pt modelId="{32F22D10-2847-4AB1-8D14-66CDDEBD6DF4}" type="parTrans" cxnId="{778B0724-C9FC-402A-B365-F06CCDD903C6}">
      <dgm:prSet/>
      <dgm:spPr/>
      <dgm:t>
        <a:bodyPr/>
        <a:lstStyle/>
        <a:p>
          <a:endParaRPr lang="en-GB"/>
        </a:p>
      </dgm:t>
    </dgm:pt>
    <dgm:pt modelId="{7E6C185B-A4B4-43D9-A460-7F180C70C7E2}" type="sibTrans" cxnId="{778B0724-C9FC-402A-B365-F06CCDD903C6}">
      <dgm:prSet/>
      <dgm:spPr/>
      <dgm:t>
        <a:bodyPr/>
        <a:lstStyle/>
        <a:p>
          <a:endParaRPr lang="en-GB"/>
        </a:p>
      </dgm:t>
    </dgm:pt>
    <dgm:pt modelId="{CA3DE2D7-9A89-4CC7-955F-27367D7341BE}">
      <dgm:prSet/>
      <dgm:spPr/>
      <dgm:t>
        <a:bodyPr/>
        <a:lstStyle/>
        <a:p>
          <a:pPr rtl="0"/>
          <a:r>
            <a:rPr lang="en-GB" dirty="0" smtClean="0"/>
            <a:t>Restrictions around funds</a:t>
          </a:r>
          <a:endParaRPr lang="en-GB" dirty="0"/>
        </a:p>
      </dgm:t>
    </dgm:pt>
    <dgm:pt modelId="{7FFA84BE-7A51-433E-90B5-034FA5B20AE2}" type="parTrans" cxnId="{A422E69C-95E7-4395-961F-89E652F11B37}">
      <dgm:prSet/>
      <dgm:spPr/>
      <dgm:t>
        <a:bodyPr/>
        <a:lstStyle/>
        <a:p>
          <a:endParaRPr lang="en-GB"/>
        </a:p>
      </dgm:t>
    </dgm:pt>
    <dgm:pt modelId="{195EEE35-A6C5-4626-977A-6D51584B76D7}" type="sibTrans" cxnId="{A422E69C-95E7-4395-961F-89E652F11B37}">
      <dgm:prSet/>
      <dgm:spPr/>
      <dgm:t>
        <a:bodyPr/>
        <a:lstStyle/>
        <a:p>
          <a:endParaRPr lang="en-GB"/>
        </a:p>
      </dgm:t>
    </dgm:pt>
    <dgm:pt modelId="{3BC8F3B2-AD60-400E-92A8-80F0BE75896C}">
      <dgm:prSet/>
      <dgm:spPr/>
      <dgm:t>
        <a:bodyPr/>
        <a:lstStyle/>
        <a:p>
          <a:pPr rtl="0"/>
          <a:r>
            <a:rPr lang="en-GB" dirty="0" smtClean="0"/>
            <a:t>Investments and liabilities (risks)</a:t>
          </a:r>
          <a:endParaRPr lang="en-GB" dirty="0"/>
        </a:p>
      </dgm:t>
    </dgm:pt>
    <dgm:pt modelId="{09859947-1DEB-42E3-A2B6-38CF7A837D62}" type="parTrans" cxnId="{C7C86565-BDD3-4E0B-BA61-1222A8E514C3}">
      <dgm:prSet/>
      <dgm:spPr/>
      <dgm:t>
        <a:bodyPr/>
        <a:lstStyle/>
        <a:p>
          <a:endParaRPr lang="en-GB"/>
        </a:p>
      </dgm:t>
    </dgm:pt>
    <dgm:pt modelId="{6FB11702-7757-4F8A-9977-F7FBBC1AFBAB}" type="sibTrans" cxnId="{C7C86565-BDD3-4E0B-BA61-1222A8E514C3}">
      <dgm:prSet/>
      <dgm:spPr/>
      <dgm:t>
        <a:bodyPr/>
        <a:lstStyle/>
        <a:p>
          <a:endParaRPr lang="en-GB"/>
        </a:p>
      </dgm:t>
    </dgm:pt>
    <dgm:pt modelId="{BF4F9EBA-65AD-4DD9-B0F1-E1A6EF355F26}">
      <dgm:prSet/>
      <dgm:spPr/>
      <dgm:t>
        <a:bodyPr/>
        <a:lstStyle/>
        <a:p>
          <a:pPr rtl="0"/>
          <a:r>
            <a:rPr lang="en-GB" dirty="0" smtClean="0"/>
            <a:t>Approach, due diligence, risk appetite</a:t>
          </a:r>
          <a:endParaRPr lang="en-GB" dirty="0"/>
        </a:p>
      </dgm:t>
    </dgm:pt>
    <dgm:pt modelId="{9615C9C7-201B-49C4-9F61-766BFF44C9E2}" type="parTrans" cxnId="{5EAA7C75-EE42-417C-A023-A69D04D3DE68}">
      <dgm:prSet/>
      <dgm:spPr/>
      <dgm:t>
        <a:bodyPr/>
        <a:lstStyle/>
        <a:p>
          <a:endParaRPr lang="en-GB"/>
        </a:p>
      </dgm:t>
    </dgm:pt>
    <dgm:pt modelId="{69C69041-5091-418D-A397-A1ABF2D34579}" type="sibTrans" cxnId="{5EAA7C75-EE42-417C-A023-A69D04D3DE68}">
      <dgm:prSet/>
      <dgm:spPr/>
      <dgm:t>
        <a:bodyPr/>
        <a:lstStyle/>
        <a:p>
          <a:endParaRPr lang="en-GB"/>
        </a:p>
      </dgm:t>
    </dgm:pt>
    <dgm:pt modelId="{B2C24D31-3159-4ACD-B3D7-C91DB714E86F}">
      <dgm:prSet/>
      <dgm:spPr/>
      <dgm:t>
        <a:bodyPr/>
        <a:lstStyle/>
        <a:p>
          <a:pPr rtl="0"/>
          <a:r>
            <a:rPr lang="en-GB" dirty="0" smtClean="0"/>
            <a:t>Governance process for approval and monitoring</a:t>
          </a:r>
          <a:endParaRPr lang="en-GB" dirty="0"/>
        </a:p>
      </dgm:t>
    </dgm:pt>
    <dgm:pt modelId="{7F620087-7320-41BC-9931-733A1B60ED71}" type="parTrans" cxnId="{7D14D8F9-C84A-4752-B01F-57714F76CF51}">
      <dgm:prSet/>
      <dgm:spPr/>
      <dgm:t>
        <a:bodyPr/>
        <a:lstStyle/>
        <a:p>
          <a:endParaRPr lang="en-GB"/>
        </a:p>
      </dgm:t>
    </dgm:pt>
    <dgm:pt modelId="{8A9D7FA5-6516-450E-9C35-974020E57878}" type="sibTrans" cxnId="{7D14D8F9-C84A-4752-B01F-57714F76CF51}">
      <dgm:prSet/>
      <dgm:spPr/>
      <dgm:t>
        <a:bodyPr/>
        <a:lstStyle/>
        <a:p>
          <a:endParaRPr lang="en-GB"/>
        </a:p>
      </dgm:t>
    </dgm:pt>
    <dgm:pt modelId="{B27806BF-35BF-473D-8C02-25D48A6389DA}">
      <dgm:prSet/>
      <dgm:spPr/>
      <dgm:t>
        <a:bodyPr/>
        <a:lstStyle/>
        <a:p>
          <a:pPr rtl="0"/>
          <a:r>
            <a:rPr lang="en-GB" b="1" i="0" dirty="0" smtClean="0">
              <a:solidFill>
                <a:srgbClr val="FF0000"/>
              </a:solidFill>
            </a:rPr>
            <a:t>Summary of material investments, guarantees and liabilities</a:t>
          </a:r>
          <a:endParaRPr lang="en-GB" b="1" i="0" dirty="0">
            <a:solidFill>
              <a:srgbClr val="FF0000"/>
            </a:solidFill>
          </a:endParaRPr>
        </a:p>
      </dgm:t>
    </dgm:pt>
    <dgm:pt modelId="{5854BEC5-408D-4C4E-B2EC-5D0A2970CF98}" type="parTrans" cxnId="{C87ADECD-4749-467B-B99F-044EBEB75CB4}">
      <dgm:prSet/>
      <dgm:spPr/>
      <dgm:t>
        <a:bodyPr/>
        <a:lstStyle/>
        <a:p>
          <a:endParaRPr lang="en-GB"/>
        </a:p>
      </dgm:t>
    </dgm:pt>
    <dgm:pt modelId="{5D053D98-5A3E-4FD7-B900-F55CC5B21089}" type="sibTrans" cxnId="{C87ADECD-4749-467B-B99F-044EBEB75CB4}">
      <dgm:prSet/>
      <dgm:spPr/>
      <dgm:t>
        <a:bodyPr/>
        <a:lstStyle/>
        <a:p>
          <a:endParaRPr lang="en-GB"/>
        </a:p>
      </dgm:t>
    </dgm:pt>
    <dgm:pt modelId="{A45311CC-1178-472C-AC46-2C84EB637CB1}">
      <dgm:prSet/>
      <dgm:spPr/>
      <dgm:t>
        <a:bodyPr/>
        <a:lstStyle/>
        <a:p>
          <a:pPr rtl="0"/>
          <a:r>
            <a:rPr lang="en-GB" dirty="0" smtClean="0"/>
            <a:t>Treasury Management</a:t>
          </a:r>
          <a:endParaRPr lang="en-GB" dirty="0"/>
        </a:p>
      </dgm:t>
    </dgm:pt>
    <dgm:pt modelId="{EAB3B9CA-92B4-48F9-85A9-2C0B92E82B76}" type="parTrans" cxnId="{779D3B11-CDDB-4AB7-AF04-DA311B9516BE}">
      <dgm:prSet/>
      <dgm:spPr/>
      <dgm:t>
        <a:bodyPr/>
        <a:lstStyle/>
        <a:p>
          <a:endParaRPr lang="en-GB"/>
        </a:p>
      </dgm:t>
    </dgm:pt>
    <dgm:pt modelId="{0A761257-6509-4912-855C-58347AB4E8AC}" type="sibTrans" cxnId="{779D3B11-CDDB-4AB7-AF04-DA311B9516BE}">
      <dgm:prSet/>
      <dgm:spPr/>
      <dgm:t>
        <a:bodyPr/>
        <a:lstStyle/>
        <a:p>
          <a:endParaRPr lang="en-GB"/>
        </a:p>
      </dgm:t>
    </dgm:pt>
    <dgm:pt modelId="{58D1D3C1-59BE-426B-8FD0-E477809132EB}">
      <dgm:prSet/>
      <dgm:spPr/>
      <dgm:t>
        <a:bodyPr/>
        <a:lstStyle/>
        <a:p>
          <a:pPr rtl="0"/>
          <a:r>
            <a:rPr lang="en-GB" dirty="0" smtClean="0"/>
            <a:t>Governance</a:t>
          </a:r>
          <a:endParaRPr lang="en-GB" dirty="0"/>
        </a:p>
      </dgm:t>
    </dgm:pt>
    <dgm:pt modelId="{5D602A4E-FDBD-4865-8E78-1679FEA051CC}" type="parTrans" cxnId="{A61C99B6-90F9-44AA-BF49-2ED39FE67EC9}">
      <dgm:prSet/>
      <dgm:spPr/>
      <dgm:t>
        <a:bodyPr/>
        <a:lstStyle/>
        <a:p>
          <a:endParaRPr lang="en-GB"/>
        </a:p>
      </dgm:t>
    </dgm:pt>
    <dgm:pt modelId="{81A96AE1-D81F-42BC-972A-CF9BBED4B42D}" type="sibTrans" cxnId="{A61C99B6-90F9-44AA-BF49-2ED39FE67EC9}">
      <dgm:prSet/>
      <dgm:spPr/>
      <dgm:t>
        <a:bodyPr/>
        <a:lstStyle/>
        <a:p>
          <a:endParaRPr lang="en-GB"/>
        </a:p>
      </dgm:t>
    </dgm:pt>
    <dgm:pt modelId="{D23D79CF-0C3D-4392-8945-D0CCF7358CFB}">
      <dgm:prSet/>
      <dgm:spPr/>
      <dgm:t>
        <a:bodyPr/>
        <a:lstStyle/>
        <a:p>
          <a:pPr rtl="0"/>
          <a:r>
            <a:rPr lang="en-GB" dirty="0" smtClean="0"/>
            <a:t>Long term planning inc. MRP</a:t>
          </a:r>
          <a:endParaRPr lang="en-GB" dirty="0"/>
        </a:p>
      </dgm:t>
    </dgm:pt>
    <dgm:pt modelId="{7892C50C-F819-4C5E-B74F-17084DE9783E}" type="parTrans" cxnId="{C07C579B-3DF6-4807-A74D-BB0AEC8CD3C9}">
      <dgm:prSet/>
      <dgm:spPr/>
      <dgm:t>
        <a:bodyPr/>
        <a:lstStyle/>
        <a:p>
          <a:endParaRPr lang="en-GB"/>
        </a:p>
      </dgm:t>
    </dgm:pt>
    <dgm:pt modelId="{8E143841-95E0-48CC-BC63-039799B373AB}" type="sibTrans" cxnId="{C07C579B-3DF6-4807-A74D-BB0AEC8CD3C9}">
      <dgm:prSet/>
      <dgm:spPr/>
      <dgm:t>
        <a:bodyPr/>
        <a:lstStyle/>
        <a:p>
          <a:endParaRPr lang="en-GB"/>
        </a:p>
      </dgm:t>
    </dgm:pt>
    <dgm:pt modelId="{26B90D96-15D5-4943-A4AE-63B49382B32A}">
      <dgm:prSet/>
      <dgm:spPr/>
      <dgm:t>
        <a:bodyPr/>
        <a:lstStyle/>
        <a:p>
          <a:pPr rtl="0"/>
          <a:r>
            <a:rPr lang="en-GB" b="1" dirty="0" smtClean="0">
              <a:solidFill>
                <a:srgbClr val="FF0000"/>
              </a:solidFill>
            </a:rPr>
            <a:t>Risk appetite, key risks</a:t>
          </a:r>
          <a:r>
            <a:rPr lang="en-GB" dirty="0" smtClean="0">
              <a:solidFill>
                <a:srgbClr val="FF0000"/>
              </a:solidFill>
            </a:rPr>
            <a:t> </a:t>
          </a:r>
          <a:r>
            <a:rPr lang="en-GB" dirty="0" smtClean="0"/>
            <a:t>and sensitivities</a:t>
          </a:r>
          <a:endParaRPr lang="en-GB" dirty="0"/>
        </a:p>
      </dgm:t>
    </dgm:pt>
    <dgm:pt modelId="{ACC9FDFA-484D-4C37-BFCC-6B3E5511D9F8}" type="parTrans" cxnId="{36AF91AD-3E1A-4EDC-A2B2-8CBFE7ED8A40}">
      <dgm:prSet/>
      <dgm:spPr/>
      <dgm:t>
        <a:bodyPr/>
        <a:lstStyle/>
        <a:p>
          <a:endParaRPr lang="en-GB"/>
        </a:p>
      </dgm:t>
    </dgm:pt>
    <dgm:pt modelId="{E653169E-8C3B-4B89-A910-84C01D0C367D}" type="sibTrans" cxnId="{36AF91AD-3E1A-4EDC-A2B2-8CBFE7ED8A40}">
      <dgm:prSet/>
      <dgm:spPr/>
      <dgm:t>
        <a:bodyPr/>
        <a:lstStyle/>
        <a:p>
          <a:endParaRPr lang="en-GB"/>
        </a:p>
      </dgm:t>
    </dgm:pt>
    <dgm:pt modelId="{1B51236F-54F9-4CAB-9DAF-87278A744847}">
      <dgm:prSet/>
      <dgm:spPr/>
      <dgm:t>
        <a:bodyPr/>
        <a:lstStyle/>
        <a:p>
          <a:pPr rtl="0"/>
          <a:r>
            <a:rPr lang="en-GB" dirty="0" smtClean="0"/>
            <a:t>Skills and knowledge</a:t>
          </a:r>
          <a:endParaRPr lang="en-GB" dirty="0"/>
        </a:p>
      </dgm:t>
    </dgm:pt>
    <dgm:pt modelId="{8C79C184-DE1D-4CB6-9043-42A26C327969}" type="parTrans" cxnId="{80A7A222-819E-432F-B835-917ABF654856}">
      <dgm:prSet/>
      <dgm:spPr/>
      <dgm:t>
        <a:bodyPr/>
        <a:lstStyle/>
        <a:p>
          <a:endParaRPr lang="en-GB"/>
        </a:p>
      </dgm:t>
    </dgm:pt>
    <dgm:pt modelId="{82284DF1-F55C-4EE4-8EA5-B1D40C8B38C1}" type="sibTrans" cxnId="{80A7A222-819E-432F-B835-917ABF654856}">
      <dgm:prSet/>
      <dgm:spPr/>
      <dgm:t>
        <a:bodyPr/>
        <a:lstStyle/>
        <a:p>
          <a:endParaRPr lang="en-GB"/>
        </a:p>
      </dgm:t>
    </dgm:pt>
    <dgm:pt modelId="{FA6D0CB4-8BB1-400D-B5CA-BA53E47E1A09}" type="pres">
      <dgm:prSet presAssocID="{1AA60ECB-BCE3-43DE-AB7C-800001E0A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1C3361-CD51-4422-AEF9-2680367A4FA2}" type="pres">
      <dgm:prSet presAssocID="{1A1D1C1C-0177-4DB6-8B3B-798656754E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72A0BF-749B-4F49-B5B1-CF80DF8C540E}" type="pres">
      <dgm:prSet presAssocID="{1A1D1C1C-0177-4DB6-8B3B-798656754E7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A9BF53-C2AF-47AA-8D58-3C83AA034D9C}" type="pres">
      <dgm:prSet presAssocID="{3BC8F3B2-AD60-400E-92A8-80F0BE7589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9AE78E-8014-46FD-A317-C4DA78870F7F}" type="pres">
      <dgm:prSet presAssocID="{3BC8F3B2-AD60-400E-92A8-80F0BE75896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6B8C99-797B-47A9-B5A4-DF7D6F7DCD70}" type="pres">
      <dgm:prSet presAssocID="{A45311CC-1178-472C-AC46-2C84EB637C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848D8-8539-418F-98FD-FC22B8E12397}" type="pres">
      <dgm:prSet presAssocID="{A45311CC-1178-472C-AC46-2C84EB637CB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918E5-335B-437B-88C1-C4B8CC969D74}" type="pres">
      <dgm:prSet presAssocID="{1B51236F-54F9-4CAB-9DAF-87278A7448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AA7C75-EE42-417C-A023-A69D04D3DE68}" srcId="{3BC8F3B2-AD60-400E-92A8-80F0BE75896C}" destId="{BF4F9EBA-65AD-4DD9-B0F1-E1A6EF355F26}" srcOrd="0" destOrd="0" parTransId="{9615C9C7-201B-49C4-9F61-766BFF44C9E2}" sibTransId="{69C69041-5091-418D-A397-A1ABF2D34579}"/>
    <dgm:cxn modelId="{98FCB96C-F6B1-454F-B8EE-146FFBB8CC01}" type="presOf" srcId="{D53B7E85-54A2-4294-92B2-C6E9A255A7DA}" destId="{D772A0BF-749B-4F49-B5B1-CF80DF8C540E}" srcOrd="0" destOrd="0" presId="urn:microsoft.com/office/officeart/2005/8/layout/vList2"/>
    <dgm:cxn modelId="{A422E69C-95E7-4395-961F-89E652F11B37}" srcId="{1A1D1C1C-0177-4DB6-8B3B-798656754E76}" destId="{CA3DE2D7-9A89-4CC7-955F-27367D7341BE}" srcOrd="3" destOrd="0" parTransId="{7FFA84BE-7A51-433E-90B5-034FA5B20AE2}" sibTransId="{195EEE35-A6C5-4626-977A-6D51584B76D7}"/>
    <dgm:cxn modelId="{B2CD6F33-F766-4326-8052-EBD5FB326328}" type="presOf" srcId="{A3771335-7C25-42CD-9AD1-9BFB2BF4A72F}" destId="{D772A0BF-749B-4F49-B5B1-CF80DF8C540E}" srcOrd="0" destOrd="2" presId="urn:microsoft.com/office/officeart/2005/8/layout/vList2"/>
    <dgm:cxn modelId="{82E468B6-C4D3-45BE-BA42-3A4DED148EA9}" srcId="{1A1D1C1C-0177-4DB6-8B3B-798656754E76}" destId="{1B049B83-84EE-449D-A807-EC9CF9EA7B72}" srcOrd="1" destOrd="0" parTransId="{C1E4266B-0B3B-4405-901B-521F9917B3D6}" sibTransId="{BAAC43E9-FC8D-447B-975A-60A10F6C7549}"/>
    <dgm:cxn modelId="{778B0724-C9FC-402A-B365-F06CCDD903C6}" srcId="{1A1D1C1C-0177-4DB6-8B3B-798656754E76}" destId="{A3771335-7C25-42CD-9AD1-9BFB2BF4A72F}" srcOrd="2" destOrd="0" parTransId="{32F22D10-2847-4AB1-8D14-66CDDEBD6DF4}" sibTransId="{7E6C185B-A4B4-43D9-A460-7F180C70C7E2}"/>
    <dgm:cxn modelId="{D43AC6DA-9276-474A-A56B-2351F39E11A1}" type="presOf" srcId="{58D1D3C1-59BE-426B-8FD0-E477809132EB}" destId="{9EC848D8-8539-418F-98FD-FC22B8E12397}" srcOrd="0" destOrd="0" presId="urn:microsoft.com/office/officeart/2005/8/layout/vList2"/>
    <dgm:cxn modelId="{49189A5B-7B72-47F2-A726-823A41E7E5D4}" type="presOf" srcId="{3BC8F3B2-AD60-400E-92A8-80F0BE75896C}" destId="{04A9BF53-C2AF-47AA-8D58-3C83AA034D9C}" srcOrd="0" destOrd="0" presId="urn:microsoft.com/office/officeart/2005/8/layout/vList2"/>
    <dgm:cxn modelId="{C7C86565-BDD3-4E0B-BA61-1222A8E514C3}" srcId="{1AA60ECB-BCE3-43DE-AB7C-800001E0AC47}" destId="{3BC8F3B2-AD60-400E-92A8-80F0BE75896C}" srcOrd="1" destOrd="0" parTransId="{09859947-1DEB-42E3-A2B6-38CF7A837D62}" sibTransId="{6FB11702-7757-4F8A-9977-F7FBBC1AFBAB}"/>
    <dgm:cxn modelId="{7D14D8F9-C84A-4752-B01F-57714F76CF51}" srcId="{3BC8F3B2-AD60-400E-92A8-80F0BE75896C}" destId="{B2C24D31-3159-4ACD-B3D7-C91DB714E86F}" srcOrd="1" destOrd="0" parTransId="{7F620087-7320-41BC-9931-733A1B60ED71}" sibTransId="{8A9D7FA5-6516-450E-9C35-974020E57878}"/>
    <dgm:cxn modelId="{3B7BC2FB-F663-4383-A664-048F0FE936CC}" type="presOf" srcId="{CA3DE2D7-9A89-4CC7-955F-27367D7341BE}" destId="{D772A0BF-749B-4F49-B5B1-CF80DF8C540E}" srcOrd="0" destOrd="3" presId="urn:microsoft.com/office/officeart/2005/8/layout/vList2"/>
    <dgm:cxn modelId="{F165E525-9A12-4792-B217-748BB5119FFD}" type="presOf" srcId="{1B51236F-54F9-4CAB-9DAF-87278A744847}" destId="{46A918E5-335B-437B-88C1-C4B8CC969D74}" srcOrd="0" destOrd="0" presId="urn:microsoft.com/office/officeart/2005/8/layout/vList2"/>
    <dgm:cxn modelId="{BCE99265-98FD-4C1C-B789-D37E99DA4F0F}" type="presOf" srcId="{1A1D1C1C-0177-4DB6-8B3B-798656754E76}" destId="{CF1C3361-CD51-4422-AEF9-2680367A4FA2}" srcOrd="0" destOrd="0" presId="urn:microsoft.com/office/officeart/2005/8/layout/vList2"/>
    <dgm:cxn modelId="{36AF91AD-3E1A-4EDC-A2B2-8CBFE7ED8A40}" srcId="{A45311CC-1178-472C-AC46-2C84EB637CB1}" destId="{26B90D96-15D5-4943-A4AE-63B49382B32A}" srcOrd="2" destOrd="0" parTransId="{ACC9FDFA-484D-4C37-BFCC-6B3E5511D9F8}" sibTransId="{E653169E-8C3B-4B89-A910-84C01D0C367D}"/>
    <dgm:cxn modelId="{FC37AB87-08D3-4065-B563-AF526B598982}" srcId="{1A1D1C1C-0177-4DB6-8B3B-798656754E76}" destId="{D53B7E85-54A2-4294-92B2-C6E9A255A7DA}" srcOrd="0" destOrd="0" parTransId="{23149BFB-4A22-4546-80A7-0AEA1C0F54CC}" sibTransId="{A10FFBA1-5548-4474-B08A-1D99F7DE1115}"/>
    <dgm:cxn modelId="{5CED832E-C585-4593-BAB7-243BEE36BB85}" type="presOf" srcId="{26B90D96-15D5-4943-A4AE-63B49382B32A}" destId="{9EC848D8-8539-418F-98FD-FC22B8E12397}" srcOrd="0" destOrd="2" presId="urn:microsoft.com/office/officeart/2005/8/layout/vList2"/>
    <dgm:cxn modelId="{779D3B11-CDDB-4AB7-AF04-DA311B9516BE}" srcId="{1AA60ECB-BCE3-43DE-AB7C-800001E0AC47}" destId="{A45311CC-1178-472C-AC46-2C84EB637CB1}" srcOrd="2" destOrd="0" parTransId="{EAB3B9CA-92B4-48F9-85A9-2C0B92E82B76}" sibTransId="{0A761257-6509-4912-855C-58347AB4E8AC}"/>
    <dgm:cxn modelId="{00041D0F-A902-43EC-BF9B-8401E041948B}" type="presOf" srcId="{B2C24D31-3159-4ACD-B3D7-C91DB714E86F}" destId="{F39AE78E-8014-46FD-A317-C4DA78870F7F}" srcOrd="0" destOrd="1" presId="urn:microsoft.com/office/officeart/2005/8/layout/vList2"/>
    <dgm:cxn modelId="{949BC3BC-9B74-47E1-B528-9204B26B2CF0}" type="presOf" srcId="{D23D79CF-0C3D-4392-8945-D0CCF7358CFB}" destId="{9EC848D8-8539-418F-98FD-FC22B8E12397}" srcOrd="0" destOrd="1" presId="urn:microsoft.com/office/officeart/2005/8/layout/vList2"/>
    <dgm:cxn modelId="{FB9F43EC-0EDA-4255-853B-BD6572CF49A9}" type="presOf" srcId="{1B049B83-84EE-449D-A807-EC9CF9EA7B72}" destId="{D772A0BF-749B-4F49-B5B1-CF80DF8C540E}" srcOrd="0" destOrd="1" presId="urn:microsoft.com/office/officeart/2005/8/layout/vList2"/>
    <dgm:cxn modelId="{A561E107-E323-4FD0-944F-39F6A64D718E}" type="presOf" srcId="{B27806BF-35BF-473D-8C02-25D48A6389DA}" destId="{F39AE78E-8014-46FD-A317-C4DA78870F7F}" srcOrd="0" destOrd="2" presId="urn:microsoft.com/office/officeart/2005/8/layout/vList2"/>
    <dgm:cxn modelId="{C87ADECD-4749-467B-B99F-044EBEB75CB4}" srcId="{3BC8F3B2-AD60-400E-92A8-80F0BE75896C}" destId="{B27806BF-35BF-473D-8C02-25D48A6389DA}" srcOrd="2" destOrd="0" parTransId="{5854BEC5-408D-4C4E-B2EC-5D0A2970CF98}" sibTransId="{5D053D98-5A3E-4FD7-B900-F55CC5B21089}"/>
    <dgm:cxn modelId="{5F9F117B-6597-4E67-B6EB-83D725D29454}" srcId="{1AA60ECB-BCE3-43DE-AB7C-800001E0AC47}" destId="{1A1D1C1C-0177-4DB6-8B3B-798656754E76}" srcOrd="0" destOrd="0" parTransId="{0A8AA294-9A40-4939-BCD1-20C02FB540CD}" sibTransId="{DEAC4E3F-1E57-473F-A763-8C00DC5E53FC}"/>
    <dgm:cxn modelId="{C07C579B-3DF6-4807-A74D-BB0AEC8CD3C9}" srcId="{A45311CC-1178-472C-AC46-2C84EB637CB1}" destId="{D23D79CF-0C3D-4392-8945-D0CCF7358CFB}" srcOrd="1" destOrd="0" parTransId="{7892C50C-F819-4C5E-B74F-17084DE9783E}" sibTransId="{8E143841-95E0-48CC-BC63-039799B373AB}"/>
    <dgm:cxn modelId="{80A7A222-819E-432F-B835-917ABF654856}" srcId="{1AA60ECB-BCE3-43DE-AB7C-800001E0AC47}" destId="{1B51236F-54F9-4CAB-9DAF-87278A744847}" srcOrd="3" destOrd="0" parTransId="{8C79C184-DE1D-4CB6-9043-42A26C327969}" sibTransId="{82284DF1-F55C-4EE4-8EA5-B1D40C8B38C1}"/>
    <dgm:cxn modelId="{18926002-8C24-419F-99D8-6C6302BCF6EB}" type="presOf" srcId="{A45311CC-1178-472C-AC46-2C84EB637CB1}" destId="{226B8C99-797B-47A9-B5A4-DF7D6F7DCD70}" srcOrd="0" destOrd="0" presId="urn:microsoft.com/office/officeart/2005/8/layout/vList2"/>
    <dgm:cxn modelId="{8F3E2EC7-4EBC-4236-B0DB-FB866583020A}" type="presOf" srcId="{1AA60ECB-BCE3-43DE-AB7C-800001E0AC47}" destId="{FA6D0CB4-8BB1-400D-B5CA-BA53E47E1A09}" srcOrd="0" destOrd="0" presId="urn:microsoft.com/office/officeart/2005/8/layout/vList2"/>
    <dgm:cxn modelId="{C946BD91-58D9-4B1D-84AD-4F44D851BF05}" type="presOf" srcId="{BF4F9EBA-65AD-4DD9-B0F1-E1A6EF355F26}" destId="{F39AE78E-8014-46FD-A317-C4DA78870F7F}" srcOrd="0" destOrd="0" presId="urn:microsoft.com/office/officeart/2005/8/layout/vList2"/>
    <dgm:cxn modelId="{A61C99B6-90F9-44AA-BF49-2ED39FE67EC9}" srcId="{A45311CC-1178-472C-AC46-2C84EB637CB1}" destId="{58D1D3C1-59BE-426B-8FD0-E477809132EB}" srcOrd="0" destOrd="0" parTransId="{5D602A4E-FDBD-4865-8E78-1679FEA051CC}" sibTransId="{81A96AE1-D81F-42BC-972A-CF9BBED4B42D}"/>
    <dgm:cxn modelId="{D6FA388E-E7B7-4AC5-9086-1EC18D5ABEAF}" type="presParOf" srcId="{FA6D0CB4-8BB1-400D-B5CA-BA53E47E1A09}" destId="{CF1C3361-CD51-4422-AEF9-2680367A4FA2}" srcOrd="0" destOrd="0" presId="urn:microsoft.com/office/officeart/2005/8/layout/vList2"/>
    <dgm:cxn modelId="{A0DB7E29-EBD1-499D-BFCC-7EA0C4D2E48E}" type="presParOf" srcId="{FA6D0CB4-8BB1-400D-B5CA-BA53E47E1A09}" destId="{D772A0BF-749B-4F49-B5B1-CF80DF8C540E}" srcOrd="1" destOrd="0" presId="urn:microsoft.com/office/officeart/2005/8/layout/vList2"/>
    <dgm:cxn modelId="{F704C95B-23DB-4DC0-A0B2-160A3B46351A}" type="presParOf" srcId="{FA6D0CB4-8BB1-400D-B5CA-BA53E47E1A09}" destId="{04A9BF53-C2AF-47AA-8D58-3C83AA034D9C}" srcOrd="2" destOrd="0" presId="urn:microsoft.com/office/officeart/2005/8/layout/vList2"/>
    <dgm:cxn modelId="{B060A4C3-312F-4BD4-A65D-8EC17B8F038D}" type="presParOf" srcId="{FA6D0CB4-8BB1-400D-B5CA-BA53E47E1A09}" destId="{F39AE78E-8014-46FD-A317-C4DA78870F7F}" srcOrd="3" destOrd="0" presId="urn:microsoft.com/office/officeart/2005/8/layout/vList2"/>
    <dgm:cxn modelId="{7AD65E5B-DCD2-46F2-ABC3-AD250C820699}" type="presParOf" srcId="{FA6D0CB4-8BB1-400D-B5CA-BA53E47E1A09}" destId="{226B8C99-797B-47A9-B5A4-DF7D6F7DCD70}" srcOrd="4" destOrd="0" presId="urn:microsoft.com/office/officeart/2005/8/layout/vList2"/>
    <dgm:cxn modelId="{2FA49925-0E6A-457F-B1DB-B64AB55E14AF}" type="presParOf" srcId="{FA6D0CB4-8BB1-400D-B5CA-BA53E47E1A09}" destId="{9EC848D8-8539-418F-98FD-FC22B8E12397}" srcOrd="5" destOrd="0" presId="urn:microsoft.com/office/officeart/2005/8/layout/vList2"/>
    <dgm:cxn modelId="{038C8914-9266-4CC1-BAF7-9FDAA753603C}" type="presParOf" srcId="{FA6D0CB4-8BB1-400D-B5CA-BA53E47E1A09}" destId="{46A918E5-335B-437B-88C1-C4B8CC969D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8461E-70D9-48FE-9B1F-E0B51F96C3C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23816D1-753F-490A-BEFE-8CA464348EA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en-GB" sz="2800" dirty="0" smtClean="0">
            <a:solidFill>
              <a:schemeClr val="tx1"/>
            </a:solidFill>
          </a:endParaRPr>
        </a:p>
        <a:p>
          <a:endParaRPr lang="en-GB" sz="2400" b="1" dirty="0" smtClean="0">
            <a:solidFill>
              <a:schemeClr val="tx1"/>
            </a:solidFill>
          </a:endParaRPr>
        </a:p>
        <a:p>
          <a:r>
            <a:rPr lang="en-GB" sz="2000" b="1" dirty="0" smtClean="0"/>
            <a:t>Principles</a:t>
          </a:r>
        </a:p>
        <a:p>
          <a:endParaRPr lang="en-GB" sz="2400" b="1" u="sng" dirty="0">
            <a:solidFill>
              <a:schemeClr val="tx1"/>
            </a:solidFill>
          </a:endParaRPr>
        </a:p>
      </dgm:t>
    </dgm:pt>
    <dgm:pt modelId="{765A3C44-715D-4CE8-BF1F-A31AC32C89EC}" type="parTrans" cxnId="{AE0D0D77-2918-4152-8B6E-A512E91B71C1}">
      <dgm:prSet/>
      <dgm:spPr/>
      <dgm:t>
        <a:bodyPr/>
        <a:lstStyle/>
        <a:p>
          <a:endParaRPr lang="en-GB"/>
        </a:p>
      </dgm:t>
    </dgm:pt>
    <dgm:pt modelId="{EC50E323-8CE2-4CCA-87FC-8B93430DCB6E}" type="sibTrans" cxnId="{AE0D0D77-2918-4152-8B6E-A512E91B71C1}">
      <dgm:prSet/>
      <dgm:spPr/>
      <dgm:t>
        <a:bodyPr/>
        <a:lstStyle/>
        <a:p>
          <a:endParaRPr lang="en-GB"/>
        </a:p>
      </dgm:t>
    </dgm:pt>
    <dgm:pt modelId="{C0C438E5-11D5-474B-8D57-DD22F2D36662}">
      <dgm:prSet phldrT="[Text]" custT="1"/>
      <dgm:spPr>
        <a:solidFill>
          <a:schemeClr val="accent5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2000" b="1" dirty="0" smtClean="0"/>
            <a:t>Financial Management</a:t>
          </a:r>
        </a:p>
        <a:p>
          <a:r>
            <a:rPr lang="en-GB" sz="2000" b="1" dirty="0" smtClean="0"/>
            <a:t>Standards</a:t>
          </a:r>
          <a:endParaRPr lang="en-GB" sz="2000" b="1" dirty="0"/>
        </a:p>
      </dgm:t>
    </dgm:pt>
    <dgm:pt modelId="{A0FA3202-5501-4693-8FAD-04AAE17B5D41}" type="parTrans" cxnId="{755E0EEC-35C2-438B-843B-D524F7C0480F}">
      <dgm:prSet/>
      <dgm:spPr/>
      <dgm:t>
        <a:bodyPr/>
        <a:lstStyle/>
        <a:p>
          <a:endParaRPr lang="en-GB"/>
        </a:p>
      </dgm:t>
    </dgm:pt>
    <dgm:pt modelId="{9BE3DAEB-A15E-488E-87AA-1CC14243CA73}" type="sibTrans" cxnId="{755E0EEC-35C2-438B-843B-D524F7C0480F}">
      <dgm:prSet/>
      <dgm:spPr/>
      <dgm:t>
        <a:bodyPr/>
        <a:lstStyle/>
        <a:p>
          <a:endParaRPr lang="en-GB"/>
        </a:p>
      </dgm:t>
    </dgm:pt>
    <dgm:pt modelId="{EE772C15-7023-4F78-AB19-B9AE62CE682F}">
      <dgm:prSet phldrT="[Text]" custT="1"/>
      <dgm:spPr>
        <a:solidFill>
          <a:srgbClr val="FF9953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b="1" dirty="0" smtClean="0"/>
            <a:t>Statements of Standard </a:t>
          </a:r>
          <a:r>
            <a:rPr lang="en-GB" sz="2000" b="1" dirty="0" smtClean="0">
              <a:solidFill>
                <a:schemeClr val="tx1"/>
              </a:solidFill>
            </a:rPr>
            <a:t>Practice</a:t>
          </a:r>
          <a:endParaRPr lang="en-GB" sz="2000" b="1" dirty="0">
            <a:solidFill>
              <a:schemeClr val="tx1"/>
            </a:solidFill>
          </a:endParaRPr>
        </a:p>
      </dgm:t>
    </dgm:pt>
    <dgm:pt modelId="{2D30A1E7-D82B-4AF8-89E5-3809AB462457}" type="sibTrans" cxnId="{FCEEBA53-CB4D-4AAD-B3CB-04FC30F8D706}">
      <dgm:prSet/>
      <dgm:spPr/>
      <dgm:t>
        <a:bodyPr/>
        <a:lstStyle/>
        <a:p>
          <a:endParaRPr lang="en-GB"/>
        </a:p>
      </dgm:t>
    </dgm:pt>
    <dgm:pt modelId="{1E699EF3-842B-4914-9892-EA89F304CABB}" type="parTrans" cxnId="{FCEEBA53-CB4D-4AAD-B3CB-04FC30F8D706}">
      <dgm:prSet/>
      <dgm:spPr/>
      <dgm:t>
        <a:bodyPr/>
        <a:lstStyle/>
        <a:p>
          <a:endParaRPr lang="en-GB"/>
        </a:p>
      </dgm:t>
    </dgm:pt>
    <dgm:pt modelId="{29EF653C-AF1D-4E99-91C8-6EEAC929F1B7}" type="pres">
      <dgm:prSet presAssocID="{AF48461E-70D9-48FE-9B1F-E0B51F96C3C5}" presName="Name0" presStyleCnt="0">
        <dgm:presLayoutVars>
          <dgm:dir/>
          <dgm:animLvl val="lvl"/>
          <dgm:resizeHandles val="exact"/>
        </dgm:presLayoutVars>
      </dgm:prSet>
      <dgm:spPr/>
    </dgm:pt>
    <dgm:pt modelId="{3C4C1C34-9C7B-440E-83A4-43E5520280AF}" type="pres">
      <dgm:prSet presAssocID="{F23816D1-753F-490A-BEFE-8CA464348EA2}" presName="Name8" presStyleCnt="0"/>
      <dgm:spPr/>
    </dgm:pt>
    <dgm:pt modelId="{1115CB3E-33AE-4FBA-BAF6-6E4A4EF8105C}" type="pres">
      <dgm:prSet presAssocID="{F23816D1-753F-490A-BEFE-8CA464348EA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3FC6C-9514-4FA2-812A-037AE692DB84}" type="pres">
      <dgm:prSet presAssocID="{F23816D1-753F-490A-BEFE-8CA464348E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1ACDA-DEEC-4BD6-9401-532EE127FACD}" type="pres">
      <dgm:prSet presAssocID="{C0C438E5-11D5-474B-8D57-DD22F2D36662}" presName="Name8" presStyleCnt="0"/>
      <dgm:spPr/>
    </dgm:pt>
    <dgm:pt modelId="{942D0BCD-0CF3-4E6F-82D8-727B501D088F}" type="pres">
      <dgm:prSet presAssocID="{C0C438E5-11D5-474B-8D57-DD22F2D3666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BEB16E-B670-4220-A71C-749498C53BC1}" type="pres">
      <dgm:prSet presAssocID="{C0C438E5-11D5-474B-8D57-DD22F2D366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F1697-F5A4-4850-8613-E6C4847F24F2}" type="pres">
      <dgm:prSet presAssocID="{EE772C15-7023-4F78-AB19-B9AE62CE682F}" presName="Name8" presStyleCnt="0"/>
      <dgm:spPr/>
    </dgm:pt>
    <dgm:pt modelId="{1E00CFE5-0835-4ED6-AA96-F5F8FD9B8604}" type="pres">
      <dgm:prSet presAssocID="{EE772C15-7023-4F78-AB19-B9AE62CE682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2D3802-E953-41FA-9CEF-939E56A4039F}" type="pres">
      <dgm:prSet presAssocID="{EE772C15-7023-4F78-AB19-B9AE62CE68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1237C4-AB6B-4F1C-B51B-562FCFC0A0F7}" type="presOf" srcId="{C0C438E5-11D5-474B-8D57-DD22F2D36662}" destId="{942D0BCD-0CF3-4E6F-82D8-727B501D088F}" srcOrd="0" destOrd="0" presId="urn:microsoft.com/office/officeart/2005/8/layout/pyramid1"/>
    <dgm:cxn modelId="{AE0D0D77-2918-4152-8B6E-A512E91B71C1}" srcId="{AF48461E-70D9-48FE-9B1F-E0B51F96C3C5}" destId="{F23816D1-753F-490A-BEFE-8CA464348EA2}" srcOrd="0" destOrd="0" parTransId="{765A3C44-715D-4CE8-BF1F-A31AC32C89EC}" sibTransId="{EC50E323-8CE2-4CCA-87FC-8B93430DCB6E}"/>
    <dgm:cxn modelId="{E624A431-2BF8-4365-BACE-E787DA7C9DA3}" type="presOf" srcId="{F23816D1-753F-490A-BEFE-8CA464348EA2}" destId="{16B3FC6C-9514-4FA2-812A-037AE692DB84}" srcOrd="1" destOrd="0" presId="urn:microsoft.com/office/officeart/2005/8/layout/pyramid1"/>
    <dgm:cxn modelId="{3A7A721B-A967-4E4B-9A86-0741165DBE4C}" type="presOf" srcId="{AF48461E-70D9-48FE-9B1F-E0B51F96C3C5}" destId="{29EF653C-AF1D-4E99-91C8-6EEAC929F1B7}" srcOrd="0" destOrd="0" presId="urn:microsoft.com/office/officeart/2005/8/layout/pyramid1"/>
    <dgm:cxn modelId="{755E0EEC-35C2-438B-843B-D524F7C0480F}" srcId="{AF48461E-70D9-48FE-9B1F-E0B51F96C3C5}" destId="{C0C438E5-11D5-474B-8D57-DD22F2D36662}" srcOrd="1" destOrd="0" parTransId="{A0FA3202-5501-4693-8FAD-04AAE17B5D41}" sibTransId="{9BE3DAEB-A15E-488E-87AA-1CC14243CA73}"/>
    <dgm:cxn modelId="{B8AE2EC1-AA74-40D7-A6B9-A863608A7B73}" type="presOf" srcId="{F23816D1-753F-490A-BEFE-8CA464348EA2}" destId="{1115CB3E-33AE-4FBA-BAF6-6E4A4EF8105C}" srcOrd="0" destOrd="0" presId="urn:microsoft.com/office/officeart/2005/8/layout/pyramid1"/>
    <dgm:cxn modelId="{8AA7C9D0-88F6-457B-881D-48C499BF58F5}" type="presOf" srcId="{EE772C15-7023-4F78-AB19-B9AE62CE682F}" destId="{1E00CFE5-0835-4ED6-AA96-F5F8FD9B8604}" srcOrd="0" destOrd="0" presId="urn:microsoft.com/office/officeart/2005/8/layout/pyramid1"/>
    <dgm:cxn modelId="{F86B18C0-9AF6-48BE-806A-5712687046CB}" type="presOf" srcId="{EE772C15-7023-4F78-AB19-B9AE62CE682F}" destId="{5F2D3802-E953-41FA-9CEF-939E56A4039F}" srcOrd="1" destOrd="0" presId="urn:microsoft.com/office/officeart/2005/8/layout/pyramid1"/>
    <dgm:cxn modelId="{FCEEBA53-CB4D-4AAD-B3CB-04FC30F8D706}" srcId="{AF48461E-70D9-48FE-9B1F-E0B51F96C3C5}" destId="{EE772C15-7023-4F78-AB19-B9AE62CE682F}" srcOrd="2" destOrd="0" parTransId="{1E699EF3-842B-4914-9892-EA89F304CABB}" sibTransId="{2D30A1E7-D82B-4AF8-89E5-3809AB462457}"/>
    <dgm:cxn modelId="{72EF7082-2B50-45B7-93F9-6DE97790CF49}" type="presOf" srcId="{C0C438E5-11D5-474B-8D57-DD22F2D36662}" destId="{7BBEB16E-B670-4220-A71C-749498C53BC1}" srcOrd="1" destOrd="0" presId="urn:microsoft.com/office/officeart/2005/8/layout/pyramid1"/>
    <dgm:cxn modelId="{23CF9986-B5CF-4284-93F8-00F11C6A637A}" type="presParOf" srcId="{29EF653C-AF1D-4E99-91C8-6EEAC929F1B7}" destId="{3C4C1C34-9C7B-440E-83A4-43E5520280AF}" srcOrd="0" destOrd="0" presId="urn:microsoft.com/office/officeart/2005/8/layout/pyramid1"/>
    <dgm:cxn modelId="{5752128B-61EE-4B18-B6EC-ECF66B777776}" type="presParOf" srcId="{3C4C1C34-9C7B-440E-83A4-43E5520280AF}" destId="{1115CB3E-33AE-4FBA-BAF6-6E4A4EF8105C}" srcOrd="0" destOrd="0" presId="urn:microsoft.com/office/officeart/2005/8/layout/pyramid1"/>
    <dgm:cxn modelId="{93BDC134-1646-4A39-A192-09197AE5D13B}" type="presParOf" srcId="{3C4C1C34-9C7B-440E-83A4-43E5520280AF}" destId="{16B3FC6C-9514-4FA2-812A-037AE692DB84}" srcOrd="1" destOrd="0" presId="urn:microsoft.com/office/officeart/2005/8/layout/pyramid1"/>
    <dgm:cxn modelId="{755E98CC-B73C-4AD8-9418-F2EAE4EC8796}" type="presParOf" srcId="{29EF653C-AF1D-4E99-91C8-6EEAC929F1B7}" destId="{A521ACDA-DEEC-4BD6-9401-532EE127FACD}" srcOrd="1" destOrd="0" presId="urn:microsoft.com/office/officeart/2005/8/layout/pyramid1"/>
    <dgm:cxn modelId="{4A1EA013-EB69-4597-B556-E98C4D7653C2}" type="presParOf" srcId="{A521ACDA-DEEC-4BD6-9401-532EE127FACD}" destId="{942D0BCD-0CF3-4E6F-82D8-727B501D088F}" srcOrd="0" destOrd="0" presId="urn:microsoft.com/office/officeart/2005/8/layout/pyramid1"/>
    <dgm:cxn modelId="{A92D6947-C7A4-471F-977C-8CE678077FDA}" type="presParOf" srcId="{A521ACDA-DEEC-4BD6-9401-532EE127FACD}" destId="{7BBEB16E-B670-4220-A71C-749498C53BC1}" srcOrd="1" destOrd="0" presId="urn:microsoft.com/office/officeart/2005/8/layout/pyramid1"/>
    <dgm:cxn modelId="{939939D4-E9DC-470E-975C-C0B7DDA14554}" type="presParOf" srcId="{29EF653C-AF1D-4E99-91C8-6EEAC929F1B7}" destId="{671F1697-F5A4-4850-8613-E6C4847F24F2}" srcOrd="2" destOrd="0" presId="urn:microsoft.com/office/officeart/2005/8/layout/pyramid1"/>
    <dgm:cxn modelId="{E09312B9-BAD1-49F7-A355-2AECFDF3D8D2}" type="presParOf" srcId="{671F1697-F5A4-4850-8613-E6C4847F24F2}" destId="{1E00CFE5-0835-4ED6-AA96-F5F8FD9B8604}" srcOrd="0" destOrd="0" presId="urn:microsoft.com/office/officeart/2005/8/layout/pyramid1"/>
    <dgm:cxn modelId="{26270B71-106A-4643-8C1D-9ADDB13DD7E4}" type="presParOf" srcId="{671F1697-F5A4-4850-8613-E6C4847F24F2}" destId="{5F2D3802-E953-41FA-9CEF-939E56A403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48461E-70D9-48FE-9B1F-E0B51F96C3C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23816D1-753F-490A-BEFE-8CA464348EA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en-GB" sz="2800" dirty="0" smtClean="0">
            <a:solidFill>
              <a:schemeClr val="tx1"/>
            </a:solidFill>
          </a:endParaRPr>
        </a:p>
        <a:p>
          <a:r>
            <a:rPr lang="en-GB" sz="800" b="1" u="none" dirty="0" smtClean="0">
              <a:solidFill>
                <a:schemeClr val="tx1"/>
              </a:solidFill>
            </a:rPr>
            <a:t>Principles</a:t>
          </a:r>
          <a:endParaRPr lang="en-GB" sz="800" b="1" u="none" dirty="0">
            <a:solidFill>
              <a:schemeClr val="tx1"/>
            </a:solidFill>
          </a:endParaRPr>
        </a:p>
      </dgm:t>
    </dgm:pt>
    <dgm:pt modelId="{765A3C44-715D-4CE8-BF1F-A31AC32C89EC}" type="parTrans" cxnId="{AE0D0D77-2918-4152-8B6E-A512E91B71C1}">
      <dgm:prSet/>
      <dgm:spPr/>
      <dgm:t>
        <a:bodyPr/>
        <a:lstStyle/>
        <a:p>
          <a:endParaRPr lang="en-GB"/>
        </a:p>
      </dgm:t>
    </dgm:pt>
    <dgm:pt modelId="{EC50E323-8CE2-4CCA-87FC-8B93430DCB6E}" type="sibTrans" cxnId="{AE0D0D77-2918-4152-8B6E-A512E91B71C1}">
      <dgm:prSet/>
      <dgm:spPr/>
      <dgm:t>
        <a:bodyPr/>
        <a:lstStyle/>
        <a:p>
          <a:endParaRPr lang="en-GB"/>
        </a:p>
      </dgm:t>
    </dgm:pt>
    <dgm:pt modelId="{C0C438E5-11D5-474B-8D57-DD22F2D36662}">
      <dgm:prSet phldrT="[Text]" custT="1"/>
      <dgm:spPr>
        <a:solidFill>
          <a:schemeClr val="accent5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200" b="1" dirty="0" smtClean="0"/>
            <a:t>FM</a:t>
          </a:r>
        </a:p>
        <a:p>
          <a:r>
            <a:rPr lang="en-GB" sz="1200" b="1" dirty="0" smtClean="0"/>
            <a:t>Standards</a:t>
          </a:r>
          <a:endParaRPr lang="en-GB" sz="1200" b="1" dirty="0"/>
        </a:p>
      </dgm:t>
    </dgm:pt>
    <dgm:pt modelId="{A0FA3202-5501-4693-8FAD-04AAE17B5D41}" type="parTrans" cxnId="{755E0EEC-35C2-438B-843B-D524F7C0480F}">
      <dgm:prSet/>
      <dgm:spPr/>
      <dgm:t>
        <a:bodyPr/>
        <a:lstStyle/>
        <a:p>
          <a:endParaRPr lang="en-GB"/>
        </a:p>
      </dgm:t>
    </dgm:pt>
    <dgm:pt modelId="{9BE3DAEB-A15E-488E-87AA-1CC14243CA73}" type="sibTrans" cxnId="{755E0EEC-35C2-438B-843B-D524F7C0480F}">
      <dgm:prSet/>
      <dgm:spPr/>
      <dgm:t>
        <a:bodyPr/>
        <a:lstStyle/>
        <a:p>
          <a:endParaRPr lang="en-GB"/>
        </a:p>
      </dgm:t>
    </dgm:pt>
    <dgm:pt modelId="{EE772C15-7023-4F78-AB19-B9AE62CE682F}">
      <dgm:prSet phldrT="[Text]" custT="1"/>
      <dgm:spPr>
        <a:solidFill>
          <a:srgbClr val="FF9953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b="1" dirty="0" smtClean="0"/>
            <a:t>Statements of Standard </a:t>
          </a:r>
          <a:r>
            <a:rPr lang="en-GB" sz="2000" b="1" dirty="0" smtClean="0">
              <a:solidFill>
                <a:schemeClr val="tx1"/>
              </a:solidFill>
            </a:rPr>
            <a:t>Practice</a:t>
          </a:r>
          <a:endParaRPr lang="en-GB" sz="2000" b="1" dirty="0">
            <a:solidFill>
              <a:schemeClr val="tx1"/>
            </a:solidFill>
          </a:endParaRPr>
        </a:p>
      </dgm:t>
    </dgm:pt>
    <dgm:pt modelId="{2D30A1E7-D82B-4AF8-89E5-3809AB462457}" type="sibTrans" cxnId="{FCEEBA53-CB4D-4AAD-B3CB-04FC30F8D706}">
      <dgm:prSet/>
      <dgm:spPr/>
      <dgm:t>
        <a:bodyPr/>
        <a:lstStyle/>
        <a:p>
          <a:endParaRPr lang="en-GB"/>
        </a:p>
      </dgm:t>
    </dgm:pt>
    <dgm:pt modelId="{1E699EF3-842B-4914-9892-EA89F304CABB}" type="parTrans" cxnId="{FCEEBA53-CB4D-4AAD-B3CB-04FC30F8D706}">
      <dgm:prSet/>
      <dgm:spPr/>
      <dgm:t>
        <a:bodyPr/>
        <a:lstStyle/>
        <a:p>
          <a:endParaRPr lang="en-GB"/>
        </a:p>
      </dgm:t>
    </dgm:pt>
    <dgm:pt modelId="{29EF653C-AF1D-4E99-91C8-6EEAC929F1B7}" type="pres">
      <dgm:prSet presAssocID="{AF48461E-70D9-48FE-9B1F-E0B51F96C3C5}" presName="Name0" presStyleCnt="0">
        <dgm:presLayoutVars>
          <dgm:dir/>
          <dgm:animLvl val="lvl"/>
          <dgm:resizeHandles val="exact"/>
        </dgm:presLayoutVars>
      </dgm:prSet>
      <dgm:spPr/>
    </dgm:pt>
    <dgm:pt modelId="{3C4C1C34-9C7B-440E-83A4-43E5520280AF}" type="pres">
      <dgm:prSet presAssocID="{F23816D1-753F-490A-BEFE-8CA464348EA2}" presName="Name8" presStyleCnt="0"/>
      <dgm:spPr/>
    </dgm:pt>
    <dgm:pt modelId="{1115CB3E-33AE-4FBA-BAF6-6E4A4EF8105C}" type="pres">
      <dgm:prSet presAssocID="{F23816D1-753F-490A-BEFE-8CA464348EA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3FC6C-9514-4FA2-812A-037AE692DB84}" type="pres">
      <dgm:prSet presAssocID="{F23816D1-753F-490A-BEFE-8CA464348E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1ACDA-DEEC-4BD6-9401-532EE127FACD}" type="pres">
      <dgm:prSet presAssocID="{C0C438E5-11D5-474B-8D57-DD22F2D36662}" presName="Name8" presStyleCnt="0"/>
      <dgm:spPr/>
    </dgm:pt>
    <dgm:pt modelId="{942D0BCD-0CF3-4E6F-82D8-727B501D088F}" type="pres">
      <dgm:prSet presAssocID="{C0C438E5-11D5-474B-8D57-DD22F2D3666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BEB16E-B670-4220-A71C-749498C53BC1}" type="pres">
      <dgm:prSet presAssocID="{C0C438E5-11D5-474B-8D57-DD22F2D366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F1697-F5A4-4850-8613-E6C4847F24F2}" type="pres">
      <dgm:prSet presAssocID="{EE772C15-7023-4F78-AB19-B9AE62CE682F}" presName="Name8" presStyleCnt="0"/>
      <dgm:spPr/>
    </dgm:pt>
    <dgm:pt modelId="{1E00CFE5-0835-4ED6-AA96-F5F8FD9B8604}" type="pres">
      <dgm:prSet presAssocID="{EE772C15-7023-4F78-AB19-B9AE62CE682F}" presName="level" presStyleLbl="node1" presStyleIdx="2" presStyleCnt="3" custScaleY="150993" custLinFactNeighborX="1995" custLinFactNeighborY="515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2D3802-E953-41FA-9CEF-939E56A4039F}" type="pres">
      <dgm:prSet presAssocID="{EE772C15-7023-4F78-AB19-B9AE62CE68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0D0D77-2918-4152-8B6E-A512E91B71C1}" srcId="{AF48461E-70D9-48FE-9B1F-E0B51F96C3C5}" destId="{F23816D1-753F-490A-BEFE-8CA464348EA2}" srcOrd="0" destOrd="0" parTransId="{765A3C44-715D-4CE8-BF1F-A31AC32C89EC}" sibTransId="{EC50E323-8CE2-4CCA-87FC-8B93430DCB6E}"/>
    <dgm:cxn modelId="{E8D663B6-6CD5-4658-8748-3F9B483F6242}" type="presOf" srcId="{C0C438E5-11D5-474B-8D57-DD22F2D36662}" destId="{7BBEB16E-B670-4220-A71C-749498C53BC1}" srcOrd="1" destOrd="0" presId="urn:microsoft.com/office/officeart/2005/8/layout/pyramid1"/>
    <dgm:cxn modelId="{19684B80-3CA8-4F66-BDB6-0EB9A9977F1A}" type="presOf" srcId="{EE772C15-7023-4F78-AB19-B9AE62CE682F}" destId="{1E00CFE5-0835-4ED6-AA96-F5F8FD9B8604}" srcOrd="0" destOrd="0" presId="urn:microsoft.com/office/officeart/2005/8/layout/pyramid1"/>
    <dgm:cxn modelId="{FCEEBA53-CB4D-4AAD-B3CB-04FC30F8D706}" srcId="{AF48461E-70D9-48FE-9B1F-E0B51F96C3C5}" destId="{EE772C15-7023-4F78-AB19-B9AE62CE682F}" srcOrd="2" destOrd="0" parTransId="{1E699EF3-842B-4914-9892-EA89F304CABB}" sibTransId="{2D30A1E7-D82B-4AF8-89E5-3809AB462457}"/>
    <dgm:cxn modelId="{D45491D3-FD62-48B5-8055-8A365B93C813}" type="presOf" srcId="{AF48461E-70D9-48FE-9B1F-E0B51F96C3C5}" destId="{29EF653C-AF1D-4E99-91C8-6EEAC929F1B7}" srcOrd="0" destOrd="0" presId="urn:microsoft.com/office/officeart/2005/8/layout/pyramid1"/>
    <dgm:cxn modelId="{549B98FC-B0F3-4014-B9E8-C82B0BAA6F3C}" type="presOf" srcId="{F23816D1-753F-490A-BEFE-8CA464348EA2}" destId="{1115CB3E-33AE-4FBA-BAF6-6E4A4EF8105C}" srcOrd="0" destOrd="0" presId="urn:microsoft.com/office/officeart/2005/8/layout/pyramid1"/>
    <dgm:cxn modelId="{CC2B25E3-7D13-4338-8E6F-97F4556E544E}" type="presOf" srcId="{C0C438E5-11D5-474B-8D57-DD22F2D36662}" destId="{942D0BCD-0CF3-4E6F-82D8-727B501D088F}" srcOrd="0" destOrd="0" presId="urn:microsoft.com/office/officeart/2005/8/layout/pyramid1"/>
    <dgm:cxn modelId="{D9A3CD0F-CC21-413E-830B-AB705E723D3D}" type="presOf" srcId="{EE772C15-7023-4F78-AB19-B9AE62CE682F}" destId="{5F2D3802-E953-41FA-9CEF-939E56A4039F}" srcOrd="1" destOrd="0" presId="urn:microsoft.com/office/officeart/2005/8/layout/pyramid1"/>
    <dgm:cxn modelId="{755E0EEC-35C2-438B-843B-D524F7C0480F}" srcId="{AF48461E-70D9-48FE-9B1F-E0B51F96C3C5}" destId="{C0C438E5-11D5-474B-8D57-DD22F2D36662}" srcOrd="1" destOrd="0" parTransId="{A0FA3202-5501-4693-8FAD-04AAE17B5D41}" sibTransId="{9BE3DAEB-A15E-488E-87AA-1CC14243CA73}"/>
    <dgm:cxn modelId="{A3D32232-AD02-48F2-98C9-182948646CBA}" type="presOf" srcId="{F23816D1-753F-490A-BEFE-8CA464348EA2}" destId="{16B3FC6C-9514-4FA2-812A-037AE692DB84}" srcOrd="1" destOrd="0" presId="urn:microsoft.com/office/officeart/2005/8/layout/pyramid1"/>
    <dgm:cxn modelId="{68441B5D-6583-4391-B007-24EB41D93009}" type="presParOf" srcId="{29EF653C-AF1D-4E99-91C8-6EEAC929F1B7}" destId="{3C4C1C34-9C7B-440E-83A4-43E5520280AF}" srcOrd="0" destOrd="0" presId="urn:microsoft.com/office/officeart/2005/8/layout/pyramid1"/>
    <dgm:cxn modelId="{199A14AF-FA24-41B8-936C-F1A53296D310}" type="presParOf" srcId="{3C4C1C34-9C7B-440E-83A4-43E5520280AF}" destId="{1115CB3E-33AE-4FBA-BAF6-6E4A4EF8105C}" srcOrd="0" destOrd="0" presId="urn:microsoft.com/office/officeart/2005/8/layout/pyramid1"/>
    <dgm:cxn modelId="{725F988A-1F06-4D15-9567-457BE747B8B0}" type="presParOf" srcId="{3C4C1C34-9C7B-440E-83A4-43E5520280AF}" destId="{16B3FC6C-9514-4FA2-812A-037AE692DB84}" srcOrd="1" destOrd="0" presId="urn:microsoft.com/office/officeart/2005/8/layout/pyramid1"/>
    <dgm:cxn modelId="{235725C5-9D73-47B3-9274-DBE8709772DE}" type="presParOf" srcId="{29EF653C-AF1D-4E99-91C8-6EEAC929F1B7}" destId="{A521ACDA-DEEC-4BD6-9401-532EE127FACD}" srcOrd="1" destOrd="0" presId="urn:microsoft.com/office/officeart/2005/8/layout/pyramid1"/>
    <dgm:cxn modelId="{7A932EDA-3CD0-44E3-86E9-77647B307CB8}" type="presParOf" srcId="{A521ACDA-DEEC-4BD6-9401-532EE127FACD}" destId="{942D0BCD-0CF3-4E6F-82D8-727B501D088F}" srcOrd="0" destOrd="0" presId="urn:microsoft.com/office/officeart/2005/8/layout/pyramid1"/>
    <dgm:cxn modelId="{808E1B4D-4E65-4867-8ED6-53B73604C3DF}" type="presParOf" srcId="{A521ACDA-DEEC-4BD6-9401-532EE127FACD}" destId="{7BBEB16E-B670-4220-A71C-749498C53BC1}" srcOrd="1" destOrd="0" presId="urn:microsoft.com/office/officeart/2005/8/layout/pyramid1"/>
    <dgm:cxn modelId="{A3228FBC-30BB-401E-ACF3-5063E8D73654}" type="presParOf" srcId="{29EF653C-AF1D-4E99-91C8-6EEAC929F1B7}" destId="{671F1697-F5A4-4850-8613-E6C4847F24F2}" srcOrd="2" destOrd="0" presId="urn:microsoft.com/office/officeart/2005/8/layout/pyramid1"/>
    <dgm:cxn modelId="{27601560-4C21-4130-AF10-B13C59F88AAF}" type="presParOf" srcId="{671F1697-F5A4-4850-8613-E6C4847F24F2}" destId="{1E00CFE5-0835-4ED6-AA96-F5F8FD9B8604}" srcOrd="0" destOrd="0" presId="urn:microsoft.com/office/officeart/2005/8/layout/pyramid1"/>
    <dgm:cxn modelId="{D2B19928-6D47-49A9-8A33-CAD1AB533553}" type="presParOf" srcId="{671F1697-F5A4-4850-8613-E6C4847F24F2}" destId="{5F2D3802-E953-41FA-9CEF-939E56A403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C3361-CD51-4422-AEF9-2680367A4FA2}">
      <dsp:nvSpPr>
        <dsp:cNvPr id="0" name=""/>
        <dsp:cNvSpPr/>
      </dsp:nvSpPr>
      <dsp:spPr>
        <a:xfrm>
          <a:off x="0" y="84617"/>
          <a:ext cx="8935656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Capital Expenditure</a:t>
          </a:r>
          <a:endParaRPr lang="en-GB" sz="2100" kern="1200" dirty="0"/>
        </a:p>
      </dsp:txBody>
      <dsp:txXfrm>
        <a:off x="24588" y="109205"/>
        <a:ext cx="8886480" cy="454509"/>
      </dsp:txXfrm>
    </dsp:sp>
    <dsp:sp modelId="{D772A0BF-749B-4F49-B5B1-CF80DF8C540E}">
      <dsp:nvSpPr>
        <dsp:cNvPr id="0" name=""/>
        <dsp:cNvSpPr/>
      </dsp:nvSpPr>
      <dsp:spPr>
        <a:xfrm>
          <a:off x="0" y="588302"/>
          <a:ext cx="8935656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Governance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Long term plans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Asset management planning 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Restrictions around funds</a:t>
          </a:r>
          <a:endParaRPr lang="en-GB" sz="1600" kern="1200" dirty="0"/>
        </a:p>
      </dsp:txBody>
      <dsp:txXfrm>
        <a:off x="0" y="588302"/>
        <a:ext cx="8935656" cy="1108485"/>
      </dsp:txXfrm>
    </dsp:sp>
    <dsp:sp modelId="{04A9BF53-C2AF-47AA-8D58-3C83AA034D9C}">
      <dsp:nvSpPr>
        <dsp:cNvPr id="0" name=""/>
        <dsp:cNvSpPr/>
      </dsp:nvSpPr>
      <dsp:spPr>
        <a:xfrm>
          <a:off x="0" y="1696787"/>
          <a:ext cx="8935656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Investments and liabilities (risks)</a:t>
          </a:r>
          <a:endParaRPr lang="en-GB" sz="2100" kern="1200" dirty="0"/>
        </a:p>
      </dsp:txBody>
      <dsp:txXfrm>
        <a:off x="24588" y="1721375"/>
        <a:ext cx="8886480" cy="454509"/>
      </dsp:txXfrm>
    </dsp:sp>
    <dsp:sp modelId="{F39AE78E-8014-46FD-A317-C4DA78870F7F}">
      <dsp:nvSpPr>
        <dsp:cNvPr id="0" name=""/>
        <dsp:cNvSpPr/>
      </dsp:nvSpPr>
      <dsp:spPr>
        <a:xfrm>
          <a:off x="0" y="2200472"/>
          <a:ext cx="8935656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Approach, due diligence, risk appetite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Governance process for approval and monitoring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b="1" i="0" kern="1200" dirty="0" smtClean="0">
              <a:solidFill>
                <a:srgbClr val="FF0000"/>
              </a:solidFill>
            </a:rPr>
            <a:t>Summary of material investments, guarantees and liabilities</a:t>
          </a:r>
          <a:endParaRPr lang="en-GB" sz="1600" b="1" i="0" kern="1200" dirty="0">
            <a:solidFill>
              <a:srgbClr val="FF0000"/>
            </a:solidFill>
          </a:endParaRPr>
        </a:p>
      </dsp:txBody>
      <dsp:txXfrm>
        <a:off x="0" y="2200472"/>
        <a:ext cx="8935656" cy="825930"/>
      </dsp:txXfrm>
    </dsp:sp>
    <dsp:sp modelId="{226B8C99-797B-47A9-B5A4-DF7D6F7DCD70}">
      <dsp:nvSpPr>
        <dsp:cNvPr id="0" name=""/>
        <dsp:cNvSpPr/>
      </dsp:nvSpPr>
      <dsp:spPr>
        <a:xfrm>
          <a:off x="0" y="3026402"/>
          <a:ext cx="8935656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Treasury Management</a:t>
          </a:r>
          <a:endParaRPr lang="en-GB" sz="2100" kern="1200" dirty="0"/>
        </a:p>
      </dsp:txBody>
      <dsp:txXfrm>
        <a:off x="24588" y="3050990"/>
        <a:ext cx="8886480" cy="454509"/>
      </dsp:txXfrm>
    </dsp:sp>
    <dsp:sp modelId="{9EC848D8-8539-418F-98FD-FC22B8E12397}">
      <dsp:nvSpPr>
        <dsp:cNvPr id="0" name=""/>
        <dsp:cNvSpPr/>
      </dsp:nvSpPr>
      <dsp:spPr>
        <a:xfrm>
          <a:off x="0" y="3530087"/>
          <a:ext cx="8935656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70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Governance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Long term planning inc. MRP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b="1" kern="1200" dirty="0" smtClean="0">
              <a:solidFill>
                <a:srgbClr val="FF0000"/>
              </a:solidFill>
            </a:rPr>
            <a:t>Risk appetite, key risks</a:t>
          </a:r>
          <a:r>
            <a:rPr lang="en-GB" sz="1600" kern="1200" dirty="0" smtClean="0">
              <a:solidFill>
                <a:srgbClr val="FF0000"/>
              </a:solidFill>
            </a:rPr>
            <a:t> </a:t>
          </a:r>
          <a:r>
            <a:rPr lang="en-GB" sz="1600" kern="1200" dirty="0" smtClean="0"/>
            <a:t>and sensitivities</a:t>
          </a:r>
          <a:endParaRPr lang="en-GB" sz="1600" kern="1200" dirty="0"/>
        </a:p>
      </dsp:txBody>
      <dsp:txXfrm>
        <a:off x="0" y="3530087"/>
        <a:ext cx="8935656" cy="825930"/>
      </dsp:txXfrm>
    </dsp:sp>
    <dsp:sp modelId="{46A918E5-335B-437B-88C1-C4B8CC969D74}">
      <dsp:nvSpPr>
        <dsp:cNvPr id="0" name=""/>
        <dsp:cNvSpPr/>
      </dsp:nvSpPr>
      <dsp:spPr>
        <a:xfrm>
          <a:off x="0" y="4356017"/>
          <a:ext cx="8935656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Skills and knowledge</a:t>
          </a:r>
          <a:endParaRPr lang="en-GB" sz="2100" kern="1200" dirty="0"/>
        </a:p>
      </dsp:txBody>
      <dsp:txXfrm>
        <a:off x="24588" y="4380605"/>
        <a:ext cx="8886480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5CB3E-33AE-4FBA-BAF6-6E4A4EF8105C}">
      <dsp:nvSpPr>
        <dsp:cNvPr id="0" name=""/>
        <dsp:cNvSpPr/>
      </dsp:nvSpPr>
      <dsp:spPr>
        <a:xfrm>
          <a:off x="2472274" y="0"/>
          <a:ext cx="2472274" cy="1488430"/>
        </a:xfrm>
        <a:prstGeom prst="trapezoid">
          <a:avLst>
            <a:gd name="adj" fmla="val 8305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Principles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u="sng" kern="1200" dirty="0">
            <a:solidFill>
              <a:schemeClr val="tx1"/>
            </a:solidFill>
          </a:endParaRPr>
        </a:p>
      </dsp:txBody>
      <dsp:txXfrm>
        <a:off x="2472274" y="0"/>
        <a:ext cx="2472274" cy="1488430"/>
      </dsp:txXfrm>
    </dsp:sp>
    <dsp:sp modelId="{942D0BCD-0CF3-4E6F-82D8-727B501D088F}">
      <dsp:nvSpPr>
        <dsp:cNvPr id="0" name=""/>
        <dsp:cNvSpPr/>
      </dsp:nvSpPr>
      <dsp:spPr>
        <a:xfrm>
          <a:off x="1236137" y="1488430"/>
          <a:ext cx="4944549" cy="1488430"/>
        </a:xfrm>
        <a:prstGeom prst="trapezoid">
          <a:avLst>
            <a:gd name="adj" fmla="val 83050"/>
          </a:avLst>
        </a:prstGeom>
        <a:solidFill>
          <a:schemeClr val="accent5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Financial Management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Standards</a:t>
          </a:r>
          <a:endParaRPr lang="en-GB" sz="2000" b="1" kern="1200" dirty="0"/>
        </a:p>
      </dsp:txBody>
      <dsp:txXfrm>
        <a:off x="2101433" y="1488430"/>
        <a:ext cx="3213957" cy="1488430"/>
      </dsp:txXfrm>
    </dsp:sp>
    <dsp:sp modelId="{1E00CFE5-0835-4ED6-AA96-F5F8FD9B8604}">
      <dsp:nvSpPr>
        <dsp:cNvPr id="0" name=""/>
        <dsp:cNvSpPr/>
      </dsp:nvSpPr>
      <dsp:spPr>
        <a:xfrm>
          <a:off x="0" y="2976860"/>
          <a:ext cx="7416824" cy="1488430"/>
        </a:xfrm>
        <a:prstGeom prst="trapezoid">
          <a:avLst>
            <a:gd name="adj" fmla="val 83050"/>
          </a:avLst>
        </a:prstGeom>
        <a:solidFill>
          <a:srgbClr val="FF995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Statements of Standard </a:t>
          </a:r>
          <a:r>
            <a:rPr lang="en-GB" sz="2000" b="1" kern="1200" dirty="0" smtClean="0">
              <a:solidFill>
                <a:schemeClr val="tx1"/>
              </a:solidFill>
            </a:rPr>
            <a:t>Practice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1297944" y="2976860"/>
        <a:ext cx="4820935" cy="1488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5CB3E-33AE-4FBA-BAF6-6E4A4EF8105C}">
      <dsp:nvSpPr>
        <dsp:cNvPr id="0" name=""/>
        <dsp:cNvSpPr/>
      </dsp:nvSpPr>
      <dsp:spPr>
        <a:xfrm>
          <a:off x="1261566" y="0"/>
          <a:ext cx="1005259" cy="1576062"/>
        </a:xfrm>
        <a:prstGeom prst="trapezoid">
          <a:avLst>
            <a:gd name="adj" fmla="val 5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u="none" kern="1200" dirty="0" smtClean="0">
              <a:solidFill>
                <a:schemeClr val="tx1"/>
              </a:solidFill>
            </a:rPr>
            <a:t>Principles</a:t>
          </a:r>
          <a:endParaRPr lang="en-GB" sz="800" b="1" u="none" kern="1200" dirty="0">
            <a:solidFill>
              <a:schemeClr val="tx1"/>
            </a:solidFill>
          </a:endParaRPr>
        </a:p>
      </dsp:txBody>
      <dsp:txXfrm>
        <a:off x="1261566" y="0"/>
        <a:ext cx="1005259" cy="1576062"/>
      </dsp:txXfrm>
    </dsp:sp>
    <dsp:sp modelId="{942D0BCD-0CF3-4E6F-82D8-727B501D088F}">
      <dsp:nvSpPr>
        <dsp:cNvPr id="0" name=""/>
        <dsp:cNvSpPr/>
      </dsp:nvSpPr>
      <dsp:spPr>
        <a:xfrm>
          <a:off x="758936" y="1576062"/>
          <a:ext cx="2010519" cy="1576062"/>
        </a:xfrm>
        <a:prstGeom prst="trapezoid">
          <a:avLst>
            <a:gd name="adj" fmla="val 31891"/>
          </a:avLst>
        </a:prstGeom>
        <a:solidFill>
          <a:schemeClr val="accent5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FM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Standards</a:t>
          </a:r>
          <a:endParaRPr lang="en-GB" sz="1200" b="1" kern="1200" dirty="0"/>
        </a:p>
      </dsp:txBody>
      <dsp:txXfrm>
        <a:off x="1110777" y="1576062"/>
        <a:ext cx="1306837" cy="1576062"/>
      </dsp:txXfrm>
    </dsp:sp>
    <dsp:sp modelId="{1E00CFE5-0835-4ED6-AA96-F5F8FD9B8604}">
      <dsp:nvSpPr>
        <dsp:cNvPr id="0" name=""/>
        <dsp:cNvSpPr/>
      </dsp:nvSpPr>
      <dsp:spPr>
        <a:xfrm>
          <a:off x="0" y="3152124"/>
          <a:ext cx="3528391" cy="2379744"/>
        </a:xfrm>
        <a:prstGeom prst="trapezoid">
          <a:avLst>
            <a:gd name="adj" fmla="val 31891"/>
          </a:avLst>
        </a:prstGeom>
        <a:solidFill>
          <a:srgbClr val="FF995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Statements of Standard </a:t>
          </a:r>
          <a:r>
            <a:rPr lang="en-GB" sz="2000" b="1" kern="1200" dirty="0" smtClean="0">
              <a:solidFill>
                <a:schemeClr val="tx1"/>
              </a:solidFill>
            </a:rPr>
            <a:t>Practice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617468" y="3152124"/>
        <a:ext cx="2293454" cy="237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5D72518-F62D-45E2-BD9C-C682346063D4}" type="datetimeFigureOut">
              <a:rPr lang="en-GB" altLang="en-US"/>
              <a:pPr/>
              <a:t>04/01/2019</a:t>
            </a:fld>
            <a:endParaRPr lang="en-GB" alt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952"/>
            <a:ext cx="5438775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2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 alt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2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2A6E845-68E7-4D99-9758-31BCC10E40C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6939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64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631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324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32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077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6470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88313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85A299-1C95-4254-9A01-798D2DE07E5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13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9832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1511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567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7A9-C659-074C-9E62-3881C809270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97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7235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8223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96796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129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8158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383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6418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77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669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1787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012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555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E845-68E7-4D99-9758-31BCC10E40CE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28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61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5" y="1277938"/>
            <a:ext cx="6296025" cy="8556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CD05-9FE9-41EB-9F6D-58111DEA2F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52A6-AAC5-413A-A2FB-CFA54DCEF60E}" type="slidenum">
              <a:rPr lang="en-GB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9906"/>
            <a:ext cx="9152021" cy="6637457"/>
          </a:xfrm>
          <a:prstGeom prst="rect">
            <a:avLst/>
          </a:prstGeom>
          <a:solidFill>
            <a:srgbClr val="CA3E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4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1884"/>
            <a:ext cx="9152021" cy="6626115"/>
          </a:xfrm>
          <a:prstGeom prst="rect">
            <a:avLst/>
          </a:prstGeom>
          <a:solidFill>
            <a:srgbClr val="00B0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2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6585"/>
            <a:ext cx="9152021" cy="6621415"/>
          </a:xfrm>
          <a:prstGeom prst="rect">
            <a:avLst/>
          </a:prstGeom>
          <a:solidFill>
            <a:srgbClr val="5AAE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3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8022" y="231885"/>
            <a:ext cx="9152022" cy="6618094"/>
          </a:xfrm>
          <a:prstGeom prst="rect">
            <a:avLst/>
          </a:prstGeom>
          <a:solidFill>
            <a:srgbClr val="FBB0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652D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460" y="3387725"/>
            <a:ext cx="3976524" cy="90537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85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91" y="1124744"/>
            <a:ext cx="8600281" cy="8556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05038"/>
            <a:ext cx="8568952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44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91" y="1124744"/>
            <a:ext cx="8600281" cy="8556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05038"/>
            <a:ext cx="4176464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2204864"/>
            <a:ext cx="4176464" cy="38882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81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468560" y="-171400"/>
            <a:ext cx="972108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8568952" cy="60486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89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A02F96-EA60-D747-8542-50393B79B33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0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 dirty="0" smtClean="0">
                <a:solidFill>
                  <a:srgbClr val="CA3E96"/>
                </a:solidFill>
                <a:latin typeface="Verdana" pitchFamily="34" charset="0"/>
              </a:rPr>
              <a:t>cipfa.org</a:t>
            </a:r>
            <a:endParaRPr lang="en-GB" sz="1200" dirty="0">
              <a:solidFill>
                <a:srgbClr val="CA3E96"/>
              </a:solidFill>
              <a:latin typeface="Verdana" pitchFamily="34" charset="0"/>
            </a:endParaRPr>
          </a:p>
        </p:txBody>
      </p:sp>
      <p:pic>
        <p:nvPicPr>
          <p:cNvPr id="1036" name="Picture 12" descr="Corporate T Lock_Horiz trans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9" r:id="rId4"/>
    <p:sldLayoutId id="2147483698" r:id="rId5"/>
    <p:sldLayoutId id="2147483685" r:id="rId6"/>
    <p:sldLayoutId id="2147483687" r:id="rId7"/>
    <p:sldLayoutId id="2147483700" r:id="rId8"/>
    <p:sldLayoutId id="2147483715" r:id="rId9"/>
    <p:sldLayoutId id="2147483716" r:id="rId10"/>
    <p:sldLayoutId id="214748371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23" y="923146"/>
            <a:ext cx="5092289" cy="5934854"/>
          </a:xfrm>
          <a:prstGeom prst="rect">
            <a:avLst/>
          </a:prstGeom>
        </p:spPr>
      </p:pic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191" y="1925266"/>
            <a:ext cx="8600281" cy="855662"/>
          </a:xfrm>
        </p:spPr>
        <p:txBody>
          <a:bodyPr/>
          <a:lstStyle/>
          <a:p>
            <a:r>
              <a:rPr lang="en-GB" sz="2000" b="1" dirty="0" smtClean="0"/>
              <a:t>CIPFA Professional Update</a:t>
            </a:r>
            <a:br>
              <a:rPr lang="en-GB" sz="2000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1600" dirty="0" smtClean="0"/>
              <a:t>Society of District Council Treasurers AGM January 2019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400" b="1" dirty="0" smtClean="0"/>
              <a:t>Don Peebles</a:t>
            </a:r>
            <a:br>
              <a:rPr lang="en-GB" sz="1400" b="1" dirty="0" smtClean="0"/>
            </a:br>
            <a:r>
              <a:rPr lang="en-GB" sz="1400" b="1" dirty="0" smtClean="0"/>
              <a:t>Head of CIPFA Policy &amp; Technical UK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700" dirty="0"/>
              <a:t/>
            </a:r>
            <a:br>
              <a:rPr lang="en-GB" sz="1700" dirty="0"/>
            </a:br>
            <a:endParaRPr lang="en-US" sz="1700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5076825" y="3644900"/>
            <a:ext cx="2808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GB" sz="1400" b="1" dirty="0">
              <a:solidFill>
                <a:srgbClr val="CC6600"/>
              </a:solidFill>
            </a:endParaRPr>
          </a:p>
          <a:p>
            <a:pPr algn="r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8295" name="Picture 7" descr="Corporate T Lock_Horiz 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4" y="97195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Successive governments have not been able to raise the taxation </a:t>
            </a:r>
            <a:r>
              <a:rPr lang="en-GB" dirty="0" smtClean="0"/>
              <a:t>necessary </a:t>
            </a:r>
            <a:r>
              <a:rPr lang="en-GB" dirty="0"/>
              <a:t>to balance the budget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51825"/>
            <a:ext cx="6951563" cy="45222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043608" y="3429000"/>
            <a:ext cx="4392488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699" y="2852936"/>
            <a:ext cx="1209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652D89"/>
                </a:solidFill>
              </a:rPr>
              <a:t>Current receipts</a:t>
            </a:r>
          </a:p>
          <a:p>
            <a:pPr algn="ctr"/>
            <a:r>
              <a:rPr lang="en-GB" sz="1050" b="1" dirty="0">
                <a:solidFill>
                  <a:srgbClr val="652D89"/>
                </a:solidFill>
              </a:rPr>
              <a:t>have not been</a:t>
            </a:r>
          </a:p>
          <a:p>
            <a:pPr algn="ctr"/>
            <a:r>
              <a:rPr lang="en-GB" sz="1050" b="1" dirty="0">
                <a:solidFill>
                  <a:srgbClr val="652D89"/>
                </a:solidFill>
              </a:rPr>
              <a:t>above 37% of GDP</a:t>
            </a:r>
          </a:p>
          <a:p>
            <a:pPr algn="ctr"/>
            <a:r>
              <a:rPr lang="en-GB" sz="1050" b="1" dirty="0">
                <a:solidFill>
                  <a:srgbClr val="652D89"/>
                </a:solidFill>
              </a:rPr>
              <a:t>since 1989-90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2320" y="1629524"/>
            <a:ext cx="1516762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652D89"/>
                </a:solidFill>
              </a:rPr>
              <a:t>Public expenditure</a:t>
            </a:r>
          </a:p>
          <a:p>
            <a:r>
              <a:rPr lang="en-GB" sz="1050" b="1" dirty="0">
                <a:solidFill>
                  <a:srgbClr val="652D89"/>
                </a:solidFill>
              </a:rPr>
              <a:t>increased from the </a:t>
            </a:r>
          </a:p>
          <a:p>
            <a:r>
              <a:rPr lang="en-GB" sz="1050" b="1" dirty="0">
                <a:solidFill>
                  <a:srgbClr val="652D89"/>
                </a:solidFill>
              </a:rPr>
              <a:t>mid-1950s to the late</a:t>
            </a:r>
          </a:p>
          <a:p>
            <a:r>
              <a:rPr lang="en-GB" sz="1050" b="1" dirty="0">
                <a:solidFill>
                  <a:srgbClr val="652D89"/>
                </a:solidFill>
              </a:rPr>
              <a:t>1970s from c36 per </a:t>
            </a:r>
          </a:p>
          <a:p>
            <a:r>
              <a:rPr lang="en-GB" sz="1050" b="1" dirty="0">
                <a:solidFill>
                  <a:srgbClr val="652D89"/>
                </a:solidFill>
              </a:rPr>
              <a:t>cent of </a:t>
            </a:r>
          </a:p>
          <a:p>
            <a:r>
              <a:rPr lang="en-GB" sz="1050" b="1" dirty="0">
                <a:solidFill>
                  <a:srgbClr val="652D89"/>
                </a:solidFill>
              </a:rPr>
              <a:t>GDP to 43-45 </a:t>
            </a:r>
          </a:p>
          <a:p>
            <a:r>
              <a:rPr lang="en-GB" sz="1050" b="1" dirty="0">
                <a:solidFill>
                  <a:srgbClr val="652D89"/>
                </a:solidFill>
              </a:rPr>
              <a:t>per cent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5506" y="6093296"/>
            <a:ext cx="1110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smtClean="0"/>
              <a:t>OBR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80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CIPFA’s Resilience 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Our intention was to provide a tool that supports councils in making </a:t>
            </a:r>
            <a:r>
              <a:rPr lang="en-GB" dirty="0" smtClean="0"/>
              <a:t>decisions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Proposal for a resilience index</a:t>
            </a:r>
          </a:p>
          <a:p>
            <a:pPr lvl="1"/>
            <a:r>
              <a:rPr lang="en-GB" dirty="0" smtClean="0"/>
              <a:t>Single composite index with components</a:t>
            </a:r>
          </a:p>
          <a:p>
            <a:pPr lvl="1"/>
            <a:r>
              <a:rPr lang="en-GB" dirty="0" smtClean="0"/>
              <a:t>Excel tool with colour </a:t>
            </a:r>
            <a:r>
              <a:rPr lang="en-GB" dirty="0" smtClean="0"/>
              <a:t>coding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Range of consultation questions</a:t>
            </a:r>
          </a:p>
          <a:p>
            <a:pPr lvl="1"/>
            <a:r>
              <a:rPr lang="en-GB" dirty="0" smtClean="0"/>
              <a:t>Nature of </a:t>
            </a:r>
            <a:r>
              <a:rPr lang="en-GB" dirty="0" smtClean="0"/>
              <a:t>indicators?</a:t>
            </a:r>
            <a:endParaRPr lang="en-GB" dirty="0" smtClean="0"/>
          </a:p>
          <a:p>
            <a:pPr lvl="1"/>
            <a:r>
              <a:rPr lang="en-GB" dirty="0" smtClean="0"/>
              <a:t>What is </a:t>
            </a:r>
            <a:r>
              <a:rPr lang="en-GB" dirty="0" smtClean="0"/>
              <a:t>missing?</a:t>
            </a:r>
            <a:endParaRPr lang="en-GB" dirty="0" smtClean="0"/>
          </a:p>
          <a:p>
            <a:pPr lvl="1"/>
            <a:r>
              <a:rPr lang="en-GB" dirty="0" smtClean="0"/>
              <a:t>Presentation?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72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response to Consultation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189 responses in total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87043"/>
              </p:ext>
            </p:extLst>
          </p:nvPr>
        </p:nvGraphicFramePr>
        <p:xfrm>
          <a:off x="2055051" y="2724230"/>
          <a:ext cx="6045340" cy="3441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188"/>
                <a:gridCol w="1049076"/>
                <a:gridCol w="1049076"/>
              </a:tblGrid>
              <a:tr h="404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Type of Authority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Frequency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District Council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Metropolitan District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County Council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English Unitary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Special Interest Group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..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Commercial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..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Outer London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Private Individual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..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Inner London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Police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Auditing Body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Welsh Unitary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Combined Authority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..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University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..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155*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446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630932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Table shows only those who completed the web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20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065" r="840" b="8985"/>
          <a:stretch/>
        </p:blipFill>
        <p:spPr>
          <a:xfrm>
            <a:off x="467544" y="1628800"/>
            <a:ext cx="8496944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740" y="1196752"/>
            <a:ext cx="6640512" cy="855662"/>
          </a:xfrm>
        </p:spPr>
        <p:txBody>
          <a:bodyPr/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Ahead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52414"/>
            <a:ext cx="8568952" cy="4472930"/>
          </a:xfrm>
        </p:spPr>
        <p:txBody>
          <a:bodyPr/>
          <a:lstStyle/>
          <a:p>
            <a:pPr lvl="1"/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CIPFA remains committed to the provision of transparent publicly available information </a:t>
            </a:r>
          </a:p>
          <a:p>
            <a:pPr marL="457200" lvl="1" indent="0">
              <a:buNone/>
            </a:pPr>
            <a:endParaRPr lang="en-GB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 and consultation with the sector </a:t>
            </a:r>
          </a:p>
          <a:p>
            <a:pPr lvl="1"/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Workshop(s) in the spring </a:t>
            </a:r>
          </a:p>
          <a:p>
            <a:pPr lvl="1"/>
            <a:endParaRPr lang="en-GB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now distributed to D of F’s </a:t>
            </a:r>
          </a:p>
          <a:p>
            <a:pPr marL="457200" lvl="1" indent="0">
              <a:buNone/>
            </a:pP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/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</a:t>
            </a:r>
            <a:endParaRPr lang="en-GB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077072"/>
            <a:ext cx="1836337" cy="26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Statutory Guidance on Local Government Investments - Extracts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9692" t="18518" r="34296" b="69970"/>
          <a:stretch/>
        </p:blipFill>
        <p:spPr>
          <a:xfrm>
            <a:off x="240898" y="1980406"/>
            <a:ext cx="7735878" cy="139100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/>
          <a:srcRect l="29692" t="69027" r="31186" b="21177"/>
          <a:stretch/>
        </p:blipFill>
        <p:spPr>
          <a:xfrm>
            <a:off x="128866" y="5157192"/>
            <a:ext cx="8691606" cy="1224136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/>
          <a:srcRect l="30699" t="57726" r="34186" b="30729"/>
          <a:stretch/>
        </p:blipFill>
        <p:spPr>
          <a:xfrm>
            <a:off x="395536" y="3506993"/>
            <a:ext cx="778726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55" y="809229"/>
            <a:ext cx="8600281" cy="603547"/>
          </a:xfrm>
        </p:spPr>
        <p:txBody>
          <a:bodyPr/>
          <a:lstStyle/>
          <a:p>
            <a:pPr algn="ctr"/>
            <a:r>
              <a:rPr lang="en-GB" b="1" dirty="0" smtClean="0"/>
              <a:t>Borrowing for Commercial Investments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24" t="18200" r="25189" b="48200"/>
          <a:stretch/>
        </p:blipFill>
        <p:spPr>
          <a:xfrm rot="21131137">
            <a:off x="267414" y="2204864"/>
            <a:ext cx="5991977" cy="31683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436096" y="1988840"/>
            <a:ext cx="3339716" cy="4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… Linking to The Capital Strategy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0190" y="2564904"/>
            <a:ext cx="8851757" cy="2378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4948" y="4365104"/>
            <a:ext cx="6077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 smtClean="0"/>
              <a:t>Extract from The Prudential Code:</a:t>
            </a:r>
          </a:p>
          <a:p>
            <a:endParaRPr lang="en-GB" dirty="0"/>
          </a:p>
          <a:p>
            <a:pPr algn="l"/>
            <a:r>
              <a:rPr lang="en-GB" dirty="0" smtClean="0"/>
              <a:t>‘high level overview’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‘how ..risk managed’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‘Implications for future sustainability’</a:t>
            </a:r>
          </a:p>
        </p:txBody>
      </p:sp>
    </p:spTree>
    <p:extLst>
      <p:ext uri="{BB962C8B-B14F-4D97-AF65-F5344CB8AC3E}">
        <p14:creationId xmlns:p14="http://schemas.microsoft.com/office/powerpoint/2010/main" val="39294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23528" y="761980"/>
            <a:ext cx="8295359" cy="855662"/>
          </a:xfrm>
        </p:spPr>
        <p:txBody>
          <a:bodyPr/>
          <a:lstStyle/>
          <a:p>
            <a:pPr algn="ctr"/>
            <a:r>
              <a:rPr lang="en-GB" sz="3200" b="0" cap="none" dirty="0" smtClean="0"/>
              <a:t>The Capital Strategy – Building Blocks</a:t>
            </a:r>
            <a:endParaRPr lang="en-GB" sz="3200" b="0" cap="none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04172" y="1643606"/>
          <a:ext cx="8935656" cy="494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585836"/>
            <a:ext cx="45480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333333"/>
                </a:solidFill>
              </a:rPr>
              <a:t>Copyright © CIPFA </a:t>
            </a:r>
            <a:r>
              <a:rPr lang="en-GB" sz="1000" dirty="0" smtClean="0">
                <a:solidFill>
                  <a:srgbClr val="333333"/>
                </a:solidFill>
              </a:rPr>
              <a:t>2018 </a:t>
            </a:r>
            <a:r>
              <a:rPr lang="en-GB" sz="1000" dirty="0">
                <a:solidFill>
                  <a:srgbClr val="333333"/>
                </a:solidFill>
              </a:rPr>
              <a:t>protected under UK and international law.</a:t>
            </a:r>
          </a:p>
        </p:txBody>
      </p:sp>
    </p:spTree>
    <p:extLst>
      <p:ext uri="{BB962C8B-B14F-4D97-AF65-F5344CB8AC3E}">
        <p14:creationId xmlns:p14="http://schemas.microsoft.com/office/powerpoint/2010/main" val="1899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6" y="808744"/>
            <a:ext cx="8409587" cy="461264"/>
          </a:xfrm>
        </p:spPr>
        <p:txBody>
          <a:bodyPr/>
          <a:lstStyle/>
          <a:p>
            <a:pPr algn="ctr"/>
            <a:r>
              <a:rPr lang="en-GB" sz="2400" b="1" dirty="0" smtClean="0"/>
              <a:t>CIPFA’s Professional Code Hierarchy &amp; Index</a:t>
            </a:r>
            <a:endParaRPr lang="en-GB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48489" y="4581128"/>
            <a:ext cx="1280458" cy="1811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07" y="4649909"/>
            <a:ext cx="1400901" cy="1982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878" y="4655284"/>
            <a:ext cx="1264355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9489">
            <a:off x="5623106" y="4484753"/>
            <a:ext cx="1432157" cy="1842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6053" y="4869160"/>
            <a:ext cx="10707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latin typeface="+mn-lt"/>
              </a:rPr>
              <a:t>CODE OF FINANCIAL </a:t>
            </a:r>
          </a:p>
          <a:p>
            <a:r>
              <a:rPr lang="en-GB" sz="800" b="1" dirty="0" smtClean="0">
                <a:latin typeface="+mn-lt"/>
              </a:rPr>
              <a:t>MANAGEMENT </a:t>
            </a:r>
            <a:endParaRPr lang="en-GB" sz="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5168"/>
            <a:ext cx="453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Primary/Secondary Legislation</a:t>
            </a:r>
            <a:endParaRPr lang="en-GB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8267" y="1701230"/>
            <a:ext cx="377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Professional Proper Practice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49063" y="245019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Good Practice</a:t>
            </a:r>
            <a:endParaRPr lang="en-GB" sz="1400" b="1" dirty="0">
              <a:latin typeface="+mn-lt"/>
            </a:endParaRPr>
          </a:p>
        </p:txBody>
      </p:sp>
      <p:sp>
        <p:nvSpPr>
          <p:cNvPr id="14" name="Notched Right Arrow 13"/>
          <p:cNvSpPr/>
          <p:nvPr/>
        </p:nvSpPr>
        <p:spPr bwMode="auto">
          <a:xfrm>
            <a:off x="654912" y="1978867"/>
            <a:ext cx="6365359" cy="453613"/>
          </a:xfrm>
          <a:prstGeom prst="notched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265" y="4487589"/>
            <a:ext cx="1342296" cy="181637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2351643" y="2791493"/>
            <a:ext cx="0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949891" y="3891312"/>
            <a:ext cx="2051802" cy="1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023401" y="3886965"/>
            <a:ext cx="684503" cy="4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949891" y="3886965"/>
            <a:ext cx="0" cy="4827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339752" y="3886965"/>
            <a:ext cx="0" cy="53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707904" y="3886965"/>
            <a:ext cx="0" cy="53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20272" y="1790311"/>
            <a:ext cx="0" cy="474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4362450" y="4581525"/>
            <a:ext cx="1296988" cy="1722438"/>
            <a:chOff x="2748" y="2886"/>
            <a:chExt cx="817" cy="108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8" y="2886"/>
              <a:ext cx="817" cy="1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" y="2886"/>
              <a:ext cx="818" cy="10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6866817" y="5146159"/>
            <a:ext cx="87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---------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8" y="1530037"/>
            <a:ext cx="8759905" cy="5106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86893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+mn-lt"/>
              </a:rPr>
              <a:t>2018 in Financial Headlines</a:t>
            </a:r>
            <a:endParaRPr lang="en-GB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738" t="9401" r="30313" b="3800"/>
          <a:stretch/>
        </p:blipFill>
        <p:spPr>
          <a:xfrm rot="642312">
            <a:off x="5179217" y="1777851"/>
            <a:ext cx="3551214" cy="4234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5350" t="10800" r="38975" b="15001"/>
          <a:stretch/>
        </p:blipFill>
        <p:spPr>
          <a:xfrm rot="21370922">
            <a:off x="4330246" y="1699866"/>
            <a:ext cx="3030554" cy="2769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9288" t="47200" r="59450" b="27601"/>
          <a:stretch/>
        </p:blipFill>
        <p:spPr>
          <a:xfrm rot="19288268">
            <a:off x="732803" y="1998333"/>
            <a:ext cx="3258543" cy="2172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15350" r="33463" b="5900"/>
          <a:stretch/>
        </p:blipFill>
        <p:spPr>
          <a:xfrm rot="20550801">
            <a:off x="670736" y="2709959"/>
            <a:ext cx="3696381" cy="3281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-1" t="50001" r="40550" b="5900"/>
          <a:stretch/>
        </p:blipFill>
        <p:spPr>
          <a:xfrm rot="714104">
            <a:off x="3839674" y="3495588"/>
            <a:ext cx="4552536" cy="25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70" y="836712"/>
            <a:ext cx="8600281" cy="855662"/>
          </a:xfrm>
        </p:spPr>
        <p:txBody>
          <a:bodyPr/>
          <a:lstStyle/>
          <a:p>
            <a:pPr algn="ctr"/>
            <a:r>
              <a:rPr lang="en-GB" b="1" dirty="0" smtClean="0"/>
              <a:t>The Code: The Timeline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164552"/>
              </p:ext>
            </p:extLst>
          </p:nvPr>
        </p:nvGraphicFramePr>
        <p:xfrm>
          <a:off x="395536" y="1772816"/>
          <a:ext cx="856932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663"/>
                <a:gridCol w="428466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Stake holder group to agree content and terms of reference 			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July 2018 </a:t>
                      </a:r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Research, recommendations on chapters content initial draft </a:t>
                      </a:r>
                    </a:p>
                    <a:p>
                      <a:endParaRPr lang="en-GB" sz="1800" b="1" dirty="0" smtClean="0">
                        <a:solidFill>
                          <a:srgbClr val="000000"/>
                        </a:solidFill>
                        <a:latin typeface="Verdana" panose="020B0604030504040204" pitchFamily="34" charset="0"/>
                      </a:endParaRPr>
                    </a:p>
                    <a:p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October 2018 </a:t>
                      </a:r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Stake holder ‘road’ test </a:t>
                      </a:r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December 2018 – January 2019</a:t>
                      </a:r>
                    </a:p>
                    <a:p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Consultation on Draft Code</a:t>
                      </a:r>
                    </a:p>
                    <a:p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‘Early’ 2019</a:t>
                      </a:r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Code ‘Franked’ by CIPFA</a:t>
                      </a:r>
                    </a:p>
                    <a:p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July 2019 </a:t>
                      </a:r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Code Publication </a:t>
                      </a:r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rPr>
                        <a:t>September 2019 </a:t>
                      </a:r>
                    </a:p>
                    <a:p>
                      <a:endParaRPr lang="en-GB" sz="1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395536" y="2060848"/>
          <a:ext cx="7416824" cy="446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43981" y="1052736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+mn-lt"/>
              </a:rPr>
              <a:t>The Code Hierarchy</a:t>
            </a:r>
            <a:endParaRPr lang="en-GB" sz="2000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5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352928" cy="648072"/>
          </a:xfrm>
        </p:spPr>
        <p:txBody>
          <a:bodyPr/>
          <a:lstStyle/>
          <a:p>
            <a:pPr algn="ctr"/>
            <a:r>
              <a:rPr lang="en-GB" sz="2000" b="1" dirty="0" smtClean="0"/>
              <a:t>The CIPFA Principles of Good Financial Management - Expanded</a:t>
            </a:r>
            <a:endParaRPr lang="en-GB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3567" y="1700808"/>
            <a:ext cx="7679861" cy="51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6036"/>
            <a:ext cx="9036496" cy="59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43786"/>
            <a:ext cx="4956418" cy="504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418" y="1852315"/>
            <a:ext cx="4392488" cy="1831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805" y="3429000"/>
            <a:ext cx="4695101" cy="15121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80528" y="728699"/>
            <a:ext cx="8280920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52D89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000" b="1" kern="0" dirty="0" smtClean="0"/>
              <a:t>The CIPFA FM Code Structure</a:t>
            </a:r>
            <a:endParaRPr lang="en-GB" sz="2000" b="1" kern="0" dirty="0"/>
          </a:p>
        </p:txBody>
      </p:sp>
    </p:spTree>
    <p:extLst>
      <p:ext uri="{BB962C8B-B14F-4D97-AF65-F5344CB8AC3E}">
        <p14:creationId xmlns:p14="http://schemas.microsoft.com/office/powerpoint/2010/main" val="14712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4"/>
          <p:cNvGraphicFramePr>
            <a:graphicFrameLocks/>
          </p:cNvGraphicFramePr>
          <p:nvPr>
            <p:extLst/>
          </p:nvPr>
        </p:nvGraphicFramePr>
        <p:xfrm>
          <a:off x="-15790" y="1159159"/>
          <a:ext cx="3528392" cy="553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3679031" y="548680"/>
            <a:ext cx="5249863" cy="2088232"/>
            <a:chOff x="2340" y="482"/>
            <a:chExt cx="3307" cy="134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40" y="482"/>
              <a:ext cx="3307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482"/>
              <a:ext cx="3311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8"/>
          <p:cNvGrpSpPr>
            <a:grpSpLocks noChangeAspect="1"/>
          </p:cNvGrpSpPr>
          <p:nvPr/>
        </p:nvGrpSpPr>
        <p:grpSpPr bwMode="auto">
          <a:xfrm>
            <a:off x="3603624" y="2881154"/>
            <a:ext cx="5400675" cy="511175"/>
            <a:chOff x="2245" y="1920"/>
            <a:chExt cx="3402" cy="322"/>
          </a:xfrm>
          <a:solidFill>
            <a:schemeClr val="accent5"/>
          </a:solidFill>
        </p:grpSpPr>
        <p:sp>
          <p:nvSpPr>
            <p:cNvPr id="2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45" y="1920"/>
              <a:ext cx="3402" cy="3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920"/>
              <a:ext cx="3406" cy="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12"/>
          <p:cNvGrpSpPr>
            <a:grpSpLocks noChangeAspect="1"/>
          </p:cNvGrpSpPr>
          <p:nvPr/>
        </p:nvGrpSpPr>
        <p:grpSpPr bwMode="auto">
          <a:xfrm>
            <a:off x="3709617" y="3553568"/>
            <a:ext cx="5360988" cy="639762"/>
            <a:chOff x="2362" y="2271"/>
            <a:chExt cx="3377" cy="403"/>
          </a:xfrm>
        </p:grpSpPr>
        <p:sp>
          <p:nvSpPr>
            <p:cNvPr id="3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62" y="2271"/>
              <a:ext cx="337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2271"/>
              <a:ext cx="338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" name="Group 16"/>
          <p:cNvGrpSpPr>
            <a:grpSpLocks noChangeAspect="1"/>
          </p:cNvGrpSpPr>
          <p:nvPr/>
        </p:nvGrpSpPr>
        <p:grpSpPr bwMode="auto">
          <a:xfrm>
            <a:off x="3582988" y="4325938"/>
            <a:ext cx="5592762" cy="2513012"/>
            <a:chOff x="2257" y="2725"/>
            <a:chExt cx="3523" cy="1583"/>
          </a:xfrm>
        </p:grpSpPr>
        <p:sp>
          <p:nvSpPr>
            <p:cNvPr id="204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57" y="2725"/>
              <a:ext cx="3523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2725"/>
              <a:ext cx="3527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51" name="Straight Connector 2050"/>
          <p:cNvCxnSpPr/>
          <p:nvPr/>
        </p:nvCxnSpPr>
        <p:spPr bwMode="auto">
          <a:xfrm>
            <a:off x="2267744" y="2708920"/>
            <a:ext cx="648072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71800" y="4325938"/>
            <a:ext cx="615709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90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Coming in 2019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(Additional) Guidance on Borrowing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CIPFA will set financial management standards – The FM Code</a:t>
            </a:r>
          </a:p>
          <a:p>
            <a:endParaRPr lang="en-GB" dirty="0" smtClean="0"/>
          </a:p>
          <a:p>
            <a:r>
              <a:rPr lang="en-GB" dirty="0" smtClean="0"/>
              <a:t>Publication of the Resilience </a:t>
            </a:r>
            <a:r>
              <a:rPr lang="en-GB" dirty="0" smtClean="0"/>
              <a:t>Index</a:t>
            </a:r>
          </a:p>
          <a:p>
            <a:endParaRPr lang="en-GB" dirty="0"/>
          </a:p>
          <a:p>
            <a:r>
              <a:rPr lang="en-GB" dirty="0" smtClean="0"/>
              <a:t>And ………………………………….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262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30" y="83740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ongoing s</a:t>
            </a:r>
            <a:r>
              <a:rPr lang="en-GB" sz="2800" dirty="0" smtClean="0">
                <a:solidFill>
                  <a:srgbClr val="7030A0"/>
                </a:solidFill>
              </a:rPr>
              <a:t>upport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19" y="1772816"/>
            <a:ext cx="2293926" cy="3248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2972" y="6232962"/>
            <a:ext cx="496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+mn-lt"/>
              </a:rPr>
              <a:t>CIPFA’s ethical helpline: </a:t>
            </a:r>
            <a:r>
              <a:rPr lang="en-GB" u="sng" dirty="0" smtClean="0">
                <a:solidFill>
                  <a:srgbClr val="FF0000"/>
                </a:solidFill>
                <a:latin typeface="+mn-lt"/>
              </a:rPr>
              <a:t>ethics@cipfa.org</a:t>
            </a:r>
            <a:endParaRPr lang="en-GB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7565" y="324433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Ethics and you (2018)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3294" t="29327" r="33715" b="5646"/>
          <a:stretch/>
        </p:blipFill>
        <p:spPr>
          <a:xfrm>
            <a:off x="5111691" y="2425946"/>
            <a:ext cx="3312368" cy="3672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653" t="3067" r="7759" b="4231"/>
          <a:stretch/>
        </p:blipFill>
        <p:spPr>
          <a:xfrm>
            <a:off x="3415091" y="1705454"/>
            <a:ext cx="2592289" cy="3744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530" y="3137965"/>
            <a:ext cx="2085975" cy="29527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16184" y="2496954"/>
            <a:ext cx="6436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(</a:t>
            </a:r>
            <a:r>
              <a:rPr lang="en-GB" sz="900" dirty="0"/>
              <a:t>2018)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0741" y="3034318"/>
            <a:ext cx="2382789" cy="29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CIPFA Professional Update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Ethics and You (in 2019)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Financial Resilience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Borrowing </a:t>
            </a:r>
            <a:r>
              <a:rPr lang="en-GB" dirty="0" smtClean="0"/>
              <a:t>for </a:t>
            </a:r>
            <a:r>
              <a:rPr lang="en-GB" dirty="0" smtClean="0"/>
              <a:t>Commercial Investment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&amp;</a:t>
            </a:r>
          </a:p>
          <a:p>
            <a:endParaRPr lang="en-GB" dirty="0"/>
          </a:p>
          <a:p>
            <a:r>
              <a:rPr lang="en-GB" dirty="0" smtClean="0"/>
              <a:t>The New Financial Management 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56792"/>
            <a:ext cx="4355977" cy="396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556792"/>
            <a:ext cx="46920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931"/>
            <a:ext cx="9144000" cy="50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0" y="980728"/>
            <a:ext cx="900355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29840"/>
            <a:ext cx="8640960" cy="48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0892"/>
            <a:ext cx="8568952" cy="51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8820472" cy="49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PFA PP_MasterTemplat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CIPFA PP_MasterTemplate</Template>
  <TotalTime>2821</TotalTime>
  <Words>528</Words>
  <Application>Microsoft Office PowerPoint</Application>
  <PresentationFormat>On-screen Show (4:3)</PresentationFormat>
  <Paragraphs>194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CIPFA PP_MasterTemplate</vt:lpstr>
      <vt:lpstr>CIPFA Professional Update  Society of District Council Treasurers AGM January 2019   Don Peebles Head of CIPFA Policy &amp; Technical UK  </vt:lpstr>
      <vt:lpstr>PowerPoint Presentation</vt:lpstr>
      <vt:lpstr>CIPFA Professional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Successive governments have not been able to raise the taxation necessary to balance the budget</vt:lpstr>
      <vt:lpstr>CIPFA’s Resilience Index</vt:lpstr>
      <vt:lpstr>The response to Consultation </vt:lpstr>
      <vt:lpstr>PowerPoint Presentation</vt:lpstr>
      <vt:lpstr>Looking Ahead</vt:lpstr>
      <vt:lpstr>Statutory Guidance on Local Government Investments - Extracts</vt:lpstr>
      <vt:lpstr>Borrowing for Commercial Investments</vt:lpstr>
      <vt:lpstr>… Linking to The Capital Strategy</vt:lpstr>
      <vt:lpstr>The Capital Strategy – Building Blocks</vt:lpstr>
      <vt:lpstr>CIPFA’s Professional Code Hierarchy &amp; Index</vt:lpstr>
      <vt:lpstr>The Code: The Timeline</vt:lpstr>
      <vt:lpstr>PowerPoint Presentation</vt:lpstr>
      <vt:lpstr>The CIPFA Principles of Good Financial Management - Expanded</vt:lpstr>
      <vt:lpstr>PowerPoint Presentation</vt:lpstr>
      <vt:lpstr>PowerPoint Presentation</vt:lpstr>
      <vt:lpstr>PowerPoint Presentation</vt:lpstr>
      <vt:lpstr>Coming in 2019</vt:lpstr>
      <vt:lpstr>ongoing support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Do’s &amp; dont’s</dc:title>
  <dc:creator>Spencer, Mia</dc:creator>
  <cp:lastModifiedBy>Peebles, Don</cp:lastModifiedBy>
  <cp:revision>123</cp:revision>
  <cp:lastPrinted>2019-01-03T16:03:08Z</cp:lastPrinted>
  <dcterms:created xsi:type="dcterms:W3CDTF">2014-12-09T14:59:24Z</dcterms:created>
  <dcterms:modified xsi:type="dcterms:W3CDTF">2019-01-04T16:16:25Z</dcterms:modified>
</cp:coreProperties>
</file>