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5"/>
    <p:sldMasterId id="2147484158" r:id="rId6"/>
    <p:sldMasterId id="2147484170" r:id="rId7"/>
  </p:sldMasterIdLst>
  <p:notesMasterIdLst>
    <p:notesMasterId r:id="rId27"/>
  </p:notesMasterIdLst>
  <p:handoutMasterIdLst>
    <p:handoutMasterId r:id="rId28"/>
  </p:handoutMasterIdLst>
  <p:sldIdLst>
    <p:sldId id="256" r:id="rId8"/>
    <p:sldId id="346" r:id="rId9"/>
    <p:sldId id="347" r:id="rId10"/>
    <p:sldId id="348" r:id="rId11"/>
    <p:sldId id="349" r:id="rId12"/>
    <p:sldId id="350" r:id="rId13"/>
    <p:sldId id="318" r:id="rId14"/>
    <p:sldId id="351" r:id="rId15"/>
    <p:sldId id="361" r:id="rId16"/>
    <p:sldId id="362" r:id="rId17"/>
    <p:sldId id="358" r:id="rId18"/>
    <p:sldId id="352" r:id="rId19"/>
    <p:sldId id="360" r:id="rId20"/>
    <p:sldId id="353" r:id="rId21"/>
    <p:sldId id="354" r:id="rId22"/>
    <p:sldId id="355" r:id="rId23"/>
    <p:sldId id="359" r:id="rId24"/>
    <p:sldId id="344" r:id="rId25"/>
    <p:sldId id="345" r:id="rId26"/>
  </p:sldIdLst>
  <p:sldSz cx="9906000" cy="6858000" type="A4"/>
  <p:notesSz cx="6805613" cy="99441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4400" b="1" kern="1200">
        <a:solidFill>
          <a:schemeClr val="tx2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4400" b="1" kern="1200">
        <a:solidFill>
          <a:schemeClr val="tx2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4400" b="1" kern="1200">
        <a:solidFill>
          <a:schemeClr val="tx2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4400" b="1" kern="1200">
        <a:solidFill>
          <a:schemeClr val="tx2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ivaras Statkevicius" initials="AS" lastIdx="5" clrIdx="0">
    <p:extLst>
      <p:ext uri="{19B8F6BF-5375-455C-9EA6-DF929625EA0E}">
        <p15:presenceInfo xmlns:p15="http://schemas.microsoft.com/office/powerpoint/2012/main" userId="S-1-5-21-62873138-147417396-2091147243-28970" providerId="AD"/>
      </p:ext>
    </p:extLst>
  </p:cmAuthor>
  <p:cmAuthor id="2" name="Mark Johnson" initials="MJ" lastIdx="1" clrIdx="1">
    <p:extLst>
      <p:ext uri="{19B8F6BF-5375-455C-9EA6-DF929625EA0E}">
        <p15:presenceInfo xmlns:p15="http://schemas.microsoft.com/office/powerpoint/2012/main" userId="S-1-5-21-62873138-147417396-2091147243-31923" providerId="AD"/>
      </p:ext>
    </p:extLst>
  </p:cmAuthor>
  <p:cmAuthor id="3" name="Nicola Morton" initials="NM" lastIdx="2" clrIdx="2">
    <p:extLst>
      <p:ext uri="{19B8F6BF-5375-455C-9EA6-DF929625EA0E}">
        <p15:presenceInfo xmlns:p15="http://schemas.microsoft.com/office/powerpoint/2012/main" userId="S-1-5-21-62873138-147417396-2091147243-2710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2C98"/>
    <a:srgbClr val="FFE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745" autoAdjust="0"/>
  </p:normalViewPr>
  <p:slideViewPr>
    <p:cSldViewPr>
      <p:cViewPr varScale="1">
        <p:scale>
          <a:sx n="66" d="100"/>
          <a:sy n="66" d="100"/>
        </p:scale>
        <p:origin x="13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dirty="0"/>
              <a:t>Additional council tax (1.99% or £5), </a:t>
            </a:r>
            <a:r>
              <a:rPr lang="en-GB" sz="1800" dirty="0" smtClean="0"/>
              <a:t>18/19 </a:t>
            </a:r>
            <a:r>
              <a:rPr lang="en-GB" sz="1800" dirty="0"/>
              <a:t>v </a:t>
            </a:r>
            <a:r>
              <a:rPr lang="en-GB" sz="1800" dirty="0" smtClean="0"/>
              <a:t>17/18</a:t>
            </a:r>
            <a:r>
              <a:rPr lang="en-GB" sz="1800" baseline="0" dirty="0" smtClean="0"/>
              <a:t> </a:t>
            </a:r>
            <a:endParaRPr lang="en-GB" sz="18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6120030096106331E-2"/>
          <c:y val="9.4172569574880655E-2"/>
          <c:w val="0.91387996990389375"/>
          <c:h val="0.796837243778469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'For district chart'!$C$1</c:f>
              <c:strCache>
                <c:ptCount val="1"/>
                <c:pt idx="0">
                  <c:v>Council tax levels - core increases (1.99%)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'For district chart'!$C$2:$C$202</c:f>
              <c:numCache>
                <c:formatCode>General</c:formatCode>
                <c:ptCount val="201"/>
                <c:pt idx="0">
                  <c:v>1.6011540445475352</c:v>
                </c:pt>
                <c:pt idx="1">
                  <c:v>1.8234372145126785</c:v>
                </c:pt>
                <c:pt idx="2">
                  <c:v>1.9796530564316097</c:v>
                </c:pt>
                <c:pt idx="3">
                  <c:v>2.0962676713699486</c:v>
                </c:pt>
                <c:pt idx="4">
                  <c:v>2.1762651458063567</c:v>
                </c:pt>
                <c:pt idx="5">
                  <c:v>2.2136760257896371</c:v>
                </c:pt>
                <c:pt idx="6">
                  <c:v>2.2172579378290829</c:v>
                </c:pt>
                <c:pt idx="7">
                  <c:v>2.3478842249900271</c:v>
                </c:pt>
                <c:pt idx="8">
                  <c:v>2.4123518539430808</c:v>
                </c:pt>
                <c:pt idx="9">
                  <c:v>2.4216309436100878</c:v>
                </c:pt>
                <c:pt idx="10">
                  <c:v>2.427007228841263</c:v>
                </c:pt>
                <c:pt idx="11">
                  <c:v>2.4295906910764948</c:v>
                </c:pt>
                <c:pt idx="12">
                  <c:v>2.4524761339631844</c:v>
                </c:pt>
                <c:pt idx="13">
                  <c:v>2.4576499036590209</c:v>
                </c:pt>
                <c:pt idx="14">
                  <c:v>2.5153634657002728</c:v>
                </c:pt>
                <c:pt idx="15">
                  <c:v>2.5827237423730485</c:v>
                </c:pt>
                <c:pt idx="16">
                  <c:v>2.5884140730717187</c:v>
                </c:pt>
                <c:pt idx="17">
                  <c:v>2.6090882316853712</c:v>
                </c:pt>
                <c:pt idx="18">
                  <c:v>2.622417416675511</c:v>
                </c:pt>
                <c:pt idx="19">
                  <c:v>2.6255740656372732</c:v>
                </c:pt>
                <c:pt idx="20">
                  <c:v>2.6596349033073112</c:v>
                </c:pt>
                <c:pt idx="21">
                  <c:v>2.6623351543964757</c:v>
                </c:pt>
                <c:pt idx="22">
                  <c:v>2.6926676350825072</c:v>
                </c:pt>
                <c:pt idx="23">
                  <c:v>2.7006286692386285</c:v>
                </c:pt>
                <c:pt idx="24">
                  <c:v>2.703278820848098</c:v>
                </c:pt>
                <c:pt idx="25">
                  <c:v>2.738961755576474</c:v>
                </c:pt>
                <c:pt idx="26">
                  <c:v>2.763513123257975</c:v>
                </c:pt>
                <c:pt idx="27">
                  <c:v>2.7810254341228831</c:v>
                </c:pt>
                <c:pt idx="28">
                  <c:v>2.807028131158539</c:v>
                </c:pt>
                <c:pt idx="29">
                  <c:v>2.8184371689303904</c:v>
                </c:pt>
                <c:pt idx="30">
                  <c:v>2.8285856975057002</c:v>
                </c:pt>
                <c:pt idx="31">
                  <c:v>2.8333662867774665</c:v>
                </c:pt>
                <c:pt idx="32">
                  <c:v>2.8376709147819619</c:v>
                </c:pt>
                <c:pt idx="33">
                  <c:v>2.8443621169837359</c:v>
                </c:pt>
                <c:pt idx="34">
                  <c:v>2.8864587976904166</c:v>
                </c:pt>
                <c:pt idx="35">
                  <c:v>2.8911821529730792</c:v>
                </c:pt>
                <c:pt idx="36">
                  <c:v>2.8933248150896431</c:v>
                </c:pt>
                <c:pt idx="37">
                  <c:v>2.8992310973711137</c:v>
                </c:pt>
                <c:pt idx="38">
                  <c:v>2.9372420957211749</c:v>
                </c:pt>
                <c:pt idx="39">
                  <c:v>2.9575379016205763</c:v>
                </c:pt>
                <c:pt idx="40">
                  <c:v>2.9605229684777443</c:v>
                </c:pt>
                <c:pt idx="41">
                  <c:v>2.989420385352453</c:v>
                </c:pt>
                <c:pt idx="42">
                  <c:v>2.9955436977829075</c:v>
                </c:pt>
                <c:pt idx="43">
                  <c:v>2.9993123579934977</c:v>
                </c:pt>
                <c:pt idx="44">
                  <c:v>3.0011512334740673</c:v>
                </c:pt>
                <c:pt idx="45">
                  <c:v>3.0077186540245631</c:v>
                </c:pt>
                <c:pt idx="46">
                  <c:v>3.0144518835491185</c:v>
                </c:pt>
                <c:pt idx="47">
                  <c:v>3.0311691636865707</c:v>
                </c:pt>
                <c:pt idx="48">
                  <c:v>3.0311692519696405</c:v>
                </c:pt>
                <c:pt idx="49">
                  <c:v>3.0446999387026525</c:v>
                </c:pt>
                <c:pt idx="50">
                  <c:v>3.0509903077781235</c:v>
                </c:pt>
                <c:pt idx="51">
                  <c:v>3.0561368280317946</c:v>
                </c:pt>
                <c:pt idx="52">
                  <c:v>3.0569938588450962</c:v>
                </c:pt>
                <c:pt idx="53">
                  <c:v>3.0578366068607443</c:v>
                </c:pt>
                <c:pt idx="54">
                  <c:v>3.0618151307061794</c:v>
                </c:pt>
                <c:pt idx="55">
                  <c:v>3.0645979419184854</c:v>
                </c:pt>
                <c:pt idx="56">
                  <c:v>3.0736463654673627</c:v>
                </c:pt>
                <c:pt idx="57">
                  <c:v>3.0763383792769248</c:v>
                </c:pt>
                <c:pt idx="58">
                  <c:v>3.0805200000000004</c:v>
                </c:pt>
                <c:pt idx="59">
                  <c:v>3.0823133517375889</c:v>
                </c:pt>
                <c:pt idx="60">
                  <c:v>3.0928598995173844</c:v>
                </c:pt>
                <c:pt idx="61">
                  <c:v>3.0966397145670128</c:v>
                </c:pt>
                <c:pt idx="62">
                  <c:v>3.0984586522207502</c:v>
                </c:pt>
                <c:pt idx="63">
                  <c:v>3.1077535461160988</c:v>
                </c:pt>
                <c:pt idx="64">
                  <c:v>3.1149458372004863</c:v>
                </c:pt>
                <c:pt idx="65">
                  <c:v>3.1215126627546739</c:v>
                </c:pt>
                <c:pt idx="66">
                  <c:v>3.1306686354709026</c:v>
                </c:pt>
                <c:pt idx="67">
                  <c:v>3.1324604316546765</c:v>
                </c:pt>
                <c:pt idx="68">
                  <c:v>3.1337408662519177</c:v>
                </c:pt>
                <c:pt idx="69">
                  <c:v>3.1370353143841516</c:v>
                </c:pt>
                <c:pt idx="70">
                  <c:v>3.1455901349910897</c:v>
                </c:pt>
                <c:pt idx="71">
                  <c:v>3.1658785663155742</c:v>
                </c:pt>
                <c:pt idx="72">
                  <c:v>3.1873828411811651</c:v>
                </c:pt>
                <c:pt idx="73">
                  <c:v>3.2202201820445135</c:v>
                </c:pt>
                <c:pt idx="74">
                  <c:v>3.2206183570715092</c:v>
                </c:pt>
                <c:pt idx="75">
                  <c:v>3.2231713980724148</c:v>
                </c:pt>
                <c:pt idx="76">
                  <c:v>3.2279940342825069</c:v>
                </c:pt>
                <c:pt idx="77">
                  <c:v>3.2358315019863069</c:v>
                </c:pt>
                <c:pt idx="78">
                  <c:v>3.243503987330659</c:v>
                </c:pt>
                <c:pt idx="79">
                  <c:v>3.2508630151435676</c:v>
                </c:pt>
                <c:pt idx="80">
                  <c:v>3.2532589727184549</c:v>
                </c:pt>
                <c:pt idx="81">
                  <c:v>3.2616099000055545</c:v>
                </c:pt>
                <c:pt idx="82">
                  <c:v>3.2811113357866133</c:v>
                </c:pt>
                <c:pt idx="83">
                  <c:v>3.2833011885745229</c:v>
                </c:pt>
                <c:pt idx="84">
                  <c:v>3.2931195418433785</c:v>
                </c:pt>
                <c:pt idx="85">
                  <c:v>3.3073766141182173</c:v>
                </c:pt>
                <c:pt idx="86">
                  <c:v>3.3183252358602382</c:v>
                </c:pt>
                <c:pt idx="87">
                  <c:v>3.3238467491963792</c:v>
                </c:pt>
                <c:pt idx="88">
                  <c:v>3.3281147082294265</c:v>
                </c:pt>
                <c:pt idx="89">
                  <c:v>3.3402133301636625</c:v>
                </c:pt>
                <c:pt idx="90">
                  <c:v>3.3543440395459174</c:v>
                </c:pt>
                <c:pt idx="91">
                  <c:v>3.3549457125758742</c:v>
                </c:pt>
                <c:pt idx="92">
                  <c:v>3.3597139854374967</c:v>
                </c:pt>
                <c:pt idx="93">
                  <c:v>3.3724529652550101</c:v>
                </c:pt>
                <c:pt idx="94">
                  <c:v>3.3822595917753491</c:v>
                </c:pt>
                <c:pt idx="95">
                  <c:v>3.3873780546849956</c:v>
                </c:pt>
                <c:pt idx="96">
                  <c:v>3.4082729598358452</c:v>
                </c:pt>
                <c:pt idx="97">
                  <c:v>3.4209887255474536</c:v>
                </c:pt>
                <c:pt idx="98">
                  <c:v>3.4309584672021423</c:v>
                </c:pt>
                <c:pt idx="99">
                  <c:v>3.4328594875567782</c:v>
                </c:pt>
                <c:pt idx="100">
                  <c:v>3.4399104960405258</c:v>
                </c:pt>
                <c:pt idx="101">
                  <c:v>3.4872761022446293</c:v>
                </c:pt>
                <c:pt idx="102">
                  <c:v>3.4948388337355984</c:v>
                </c:pt>
                <c:pt idx="103">
                  <c:v>3.5006122068311778</c:v>
                </c:pt>
                <c:pt idx="104">
                  <c:v>3.5300612588833578</c:v>
                </c:pt>
                <c:pt idx="105">
                  <c:v>3.5449859975190208</c:v>
                </c:pt>
                <c:pt idx="106">
                  <c:v>3.5479792203397231</c:v>
                </c:pt>
                <c:pt idx="107">
                  <c:v>3.5662799174029964</c:v>
                </c:pt>
                <c:pt idx="108">
                  <c:v>3.5761385440455293</c:v>
                </c:pt>
                <c:pt idx="109">
                  <c:v>3.5855820664069022</c:v>
                </c:pt>
                <c:pt idx="110">
                  <c:v>3.5893627806462844</c:v>
                </c:pt>
                <c:pt idx="111">
                  <c:v>3.5911538459174959</c:v>
                </c:pt>
                <c:pt idx="112">
                  <c:v>3.6011071810227757</c:v>
                </c:pt>
                <c:pt idx="113">
                  <c:v>3.6041096365455152</c:v>
                </c:pt>
                <c:pt idx="114">
                  <c:v>3.6249809988609192</c:v>
                </c:pt>
                <c:pt idx="115">
                  <c:v>3.6299594585373796</c:v>
                </c:pt>
                <c:pt idx="116">
                  <c:v>3.6306228499634479</c:v>
                </c:pt>
                <c:pt idx="117">
                  <c:v>3.6367225605311635</c:v>
                </c:pt>
                <c:pt idx="118">
                  <c:v>3.6568737685417552</c:v>
                </c:pt>
                <c:pt idx="119">
                  <c:v>3.6715500000000003</c:v>
                </c:pt>
                <c:pt idx="120">
                  <c:v>3.6759277245198132</c:v>
                </c:pt>
                <c:pt idx="121">
                  <c:v>3.6904533661740557</c:v>
                </c:pt>
                <c:pt idx="122">
                  <c:v>3.6940393967354006</c:v>
                </c:pt>
                <c:pt idx="123">
                  <c:v>3.7163249525933133</c:v>
                </c:pt>
                <c:pt idx="124">
                  <c:v>3.7216989357752759</c:v>
                </c:pt>
                <c:pt idx="125">
                  <c:v>3.7286869121485462</c:v>
                </c:pt>
                <c:pt idx="126">
                  <c:v>3.7473658368916407</c:v>
                </c:pt>
                <c:pt idx="127">
                  <c:v>3.748765649454108</c:v>
                </c:pt>
                <c:pt idx="128">
                  <c:v>3.751121881113983</c:v>
                </c:pt>
                <c:pt idx="129">
                  <c:v>3.7776168652531048</c:v>
                </c:pt>
                <c:pt idx="130">
                  <c:v>3.7893581691476146</c:v>
                </c:pt>
                <c:pt idx="131">
                  <c:v>3.7959340500402594</c:v>
                </c:pt>
                <c:pt idx="132">
                  <c:v>3.8016557740941566</c:v>
                </c:pt>
                <c:pt idx="133">
                  <c:v>3.8130372219455264</c:v>
                </c:pt>
                <c:pt idx="134">
                  <c:v>3.8160241435059992</c:v>
                </c:pt>
                <c:pt idx="135">
                  <c:v>3.8237831332216494</c:v>
                </c:pt>
                <c:pt idx="136">
                  <c:v>3.8295744205651197</c:v>
                </c:pt>
                <c:pt idx="137">
                  <c:v>3.8353321895070369</c:v>
                </c:pt>
                <c:pt idx="138">
                  <c:v>3.8364016566050121</c:v>
                </c:pt>
                <c:pt idx="139">
                  <c:v>3.8613961526546392</c:v>
                </c:pt>
                <c:pt idx="140">
                  <c:v>3.8802971871178151</c:v>
                </c:pt>
                <c:pt idx="141">
                  <c:v>3.8814899189998244</c:v>
                </c:pt>
                <c:pt idx="142">
                  <c:v>3.8934363771771432</c:v>
                </c:pt>
                <c:pt idx="143">
                  <c:v>3.8956241087283163</c:v>
                </c:pt>
                <c:pt idx="144">
                  <c:v>3.9226881134613185</c:v>
                </c:pt>
                <c:pt idx="145">
                  <c:v>3.9304320882834927</c:v>
                </c:pt>
                <c:pt idx="146">
                  <c:v>3.9469603775105755</c:v>
                </c:pt>
                <c:pt idx="147">
                  <c:v>3.9491672103718152</c:v>
                </c:pt>
                <c:pt idx="148">
                  <c:v>3.9506037212821834</c:v>
                </c:pt>
                <c:pt idx="149">
                  <c:v>3.9652772380880332</c:v>
                </c:pt>
                <c:pt idx="150">
                  <c:v>4.004671341010722</c:v>
                </c:pt>
                <c:pt idx="151">
                  <c:v>4.0120390187530077</c:v>
                </c:pt>
                <c:pt idx="152">
                  <c:v>4.0237809790481629</c:v>
                </c:pt>
                <c:pt idx="153">
                  <c:v>4.035124511971877</c:v>
                </c:pt>
                <c:pt idx="154">
                  <c:v>4.0520151016137316</c:v>
                </c:pt>
                <c:pt idx="155">
                  <c:v>4.0866502795596071</c:v>
                </c:pt>
                <c:pt idx="156">
                  <c:v>4.0872471113302451</c:v>
                </c:pt>
                <c:pt idx="157">
                  <c:v>4.1073678761233472</c:v>
                </c:pt>
                <c:pt idx="158">
                  <c:v>4.1252736159190855</c:v>
                </c:pt>
                <c:pt idx="159">
                  <c:v>4.1467619503735031</c:v>
                </c:pt>
                <c:pt idx="160">
                  <c:v>4.1565102912748122</c:v>
                </c:pt>
                <c:pt idx="161">
                  <c:v>4.1837701453544005</c:v>
                </c:pt>
                <c:pt idx="162">
                  <c:v>4.1989195501989292</c:v>
                </c:pt>
                <c:pt idx="163">
                  <c:v>4.1992263518945281</c:v>
                </c:pt>
                <c:pt idx="164">
                  <c:v>4.2114708813980188</c:v>
                </c:pt>
                <c:pt idx="165">
                  <c:v>4.2251493264584408</c:v>
                </c:pt>
                <c:pt idx="166">
                  <c:v>4.2349188063476673</c:v>
                </c:pt>
                <c:pt idx="167">
                  <c:v>4.2368344800507689</c:v>
                </c:pt>
                <c:pt idx="168">
                  <c:v>4.2580074441687348</c:v>
                </c:pt>
                <c:pt idx="169">
                  <c:v>4.267355851784143</c:v>
                </c:pt>
                <c:pt idx="170">
                  <c:v>4.3175040196346464</c:v>
                </c:pt>
                <c:pt idx="171">
                  <c:v>4.3215904496148152</c:v>
                </c:pt>
                <c:pt idx="172">
                  <c:v>4.3459545837343603</c:v>
                </c:pt>
                <c:pt idx="173">
                  <c:v>4.3754115421002844</c:v>
                </c:pt>
                <c:pt idx="174">
                  <c:v>4.3837710027376158</c:v>
                </c:pt>
                <c:pt idx="175">
                  <c:v>4.4040679172968105</c:v>
                </c:pt>
                <c:pt idx="176">
                  <c:v>4.4166018215949387</c:v>
                </c:pt>
                <c:pt idx="177">
                  <c:v>4.4703339210611883</c:v>
                </c:pt>
                <c:pt idx="178">
                  <c:v>4.5115290441993041</c:v>
                </c:pt>
                <c:pt idx="179">
                  <c:v>4.5214808636917816</c:v>
                </c:pt>
                <c:pt idx="180">
                  <c:v>4.5557098875574775</c:v>
                </c:pt>
                <c:pt idx="181">
                  <c:v>4.6351031874471245</c:v>
                </c:pt>
                <c:pt idx="182">
                  <c:v>4.6868475664702682</c:v>
                </c:pt>
                <c:pt idx="183">
                  <c:v>4.8428641852578389</c:v>
                </c:pt>
                <c:pt idx="184">
                  <c:v>4.8876388416418095</c:v>
                </c:pt>
                <c:pt idx="185">
                  <c:v>4.9552991872700831</c:v>
                </c:pt>
                <c:pt idx="186">
                  <c:v>4.9781833795179953</c:v>
                </c:pt>
                <c:pt idx="187">
                  <c:v>4.9815667224546729</c:v>
                </c:pt>
                <c:pt idx="188">
                  <c:v>4.9931762130190167</c:v>
                </c:pt>
                <c:pt idx="189">
                  <c:v>5.0713218566469447</c:v>
                </c:pt>
                <c:pt idx="190">
                  <c:v>5.082956291157517</c:v>
                </c:pt>
                <c:pt idx="191">
                  <c:v>5.1429558805880582</c:v>
                </c:pt>
                <c:pt idx="192">
                  <c:v>5.1616667159145111</c:v>
                </c:pt>
                <c:pt idx="193">
                  <c:v>5.233258268590455</c:v>
                </c:pt>
                <c:pt idx="194">
                  <c:v>5.4183805953156154</c:v>
                </c:pt>
                <c:pt idx="195">
                  <c:v>5.6201621650335873</c:v>
                </c:pt>
                <c:pt idx="196">
                  <c:v>5.6324958589840115</c:v>
                </c:pt>
                <c:pt idx="197">
                  <c:v>5.7747067726798047</c:v>
                </c:pt>
                <c:pt idx="198">
                  <c:v>5.8728879462195911</c:v>
                </c:pt>
                <c:pt idx="199">
                  <c:v>5.900548894588642</c:v>
                </c:pt>
                <c:pt idx="200">
                  <c:v>6.7950539264111578</c:v>
                </c:pt>
              </c:numCache>
            </c:numRef>
          </c:val>
        </c:ser>
        <c:ser>
          <c:idx val="1"/>
          <c:order val="1"/>
          <c:tx>
            <c:strRef>
              <c:f>'For district chart'!$D$1</c:f>
              <c:strCache>
                <c:ptCount val="1"/>
                <c:pt idx="0">
                  <c:v>Council tax levels - £5 benefit (over 1.99%)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'For district chart'!$D$2:$D$202</c:f>
              <c:numCache>
                <c:formatCode>General</c:formatCode>
                <c:ptCount val="201"/>
                <c:pt idx="0">
                  <c:v>3.3988459554524648</c:v>
                </c:pt>
                <c:pt idx="1">
                  <c:v>3.1765627854873215</c:v>
                </c:pt>
                <c:pt idx="2">
                  <c:v>3.0203469435683905</c:v>
                </c:pt>
                <c:pt idx="3">
                  <c:v>2.9037323286300514</c:v>
                </c:pt>
                <c:pt idx="4">
                  <c:v>2.8237348541936433</c:v>
                </c:pt>
                <c:pt idx="5">
                  <c:v>2.7863239742103629</c:v>
                </c:pt>
                <c:pt idx="6">
                  <c:v>2.7827420621709171</c:v>
                </c:pt>
                <c:pt idx="7">
                  <c:v>2.6521157750099729</c:v>
                </c:pt>
                <c:pt idx="8">
                  <c:v>2.5876481460569192</c:v>
                </c:pt>
                <c:pt idx="9">
                  <c:v>2.5783690563899122</c:v>
                </c:pt>
                <c:pt idx="10">
                  <c:v>2.572992771158737</c:v>
                </c:pt>
                <c:pt idx="11">
                  <c:v>2.5704093089235052</c:v>
                </c:pt>
                <c:pt idx="12">
                  <c:v>2.5475238660368156</c:v>
                </c:pt>
                <c:pt idx="13">
                  <c:v>2.5423500963409791</c:v>
                </c:pt>
                <c:pt idx="14">
                  <c:v>2.4846365342997272</c:v>
                </c:pt>
                <c:pt idx="15">
                  <c:v>2.4172762576269515</c:v>
                </c:pt>
                <c:pt idx="16">
                  <c:v>2.4115859269282813</c:v>
                </c:pt>
                <c:pt idx="17">
                  <c:v>2.3909117683146288</c:v>
                </c:pt>
                <c:pt idx="18">
                  <c:v>2.377582583324489</c:v>
                </c:pt>
                <c:pt idx="19">
                  <c:v>2.3744259343627268</c:v>
                </c:pt>
                <c:pt idx="20">
                  <c:v>2.3403650966926888</c:v>
                </c:pt>
                <c:pt idx="21">
                  <c:v>2.3376648456035243</c:v>
                </c:pt>
                <c:pt idx="22">
                  <c:v>2.3073323649174928</c:v>
                </c:pt>
                <c:pt idx="23">
                  <c:v>2.2993713307613715</c:v>
                </c:pt>
                <c:pt idx="24">
                  <c:v>2.296721179151902</c:v>
                </c:pt>
                <c:pt idx="25">
                  <c:v>2.261038244423526</c:v>
                </c:pt>
                <c:pt idx="26">
                  <c:v>2.236486876742025</c:v>
                </c:pt>
                <c:pt idx="27">
                  <c:v>2.2189745658771169</c:v>
                </c:pt>
                <c:pt idx="28">
                  <c:v>2.192971868841461</c:v>
                </c:pt>
                <c:pt idx="29">
                  <c:v>2.1815628310696096</c:v>
                </c:pt>
                <c:pt idx="30">
                  <c:v>2.1714143024942998</c:v>
                </c:pt>
                <c:pt idx="31">
                  <c:v>2.1666337132225335</c:v>
                </c:pt>
                <c:pt idx="32">
                  <c:v>2.1623290852180381</c:v>
                </c:pt>
                <c:pt idx="33">
                  <c:v>2.1556378830162641</c:v>
                </c:pt>
                <c:pt idx="34">
                  <c:v>2.1135412023095834</c:v>
                </c:pt>
                <c:pt idx="35">
                  <c:v>2.1088178470269208</c:v>
                </c:pt>
                <c:pt idx="36">
                  <c:v>2.1066751849103569</c:v>
                </c:pt>
                <c:pt idx="37">
                  <c:v>2.1007689026288863</c:v>
                </c:pt>
                <c:pt idx="38">
                  <c:v>2.0627579042788251</c:v>
                </c:pt>
                <c:pt idx="39">
                  <c:v>2.0424620983794237</c:v>
                </c:pt>
                <c:pt idx="40">
                  <c:v>2.0394770315222557</c:v>
                </c:pt>
                <c:pt idx="41">
                  <c:v>2.010579614647547</c:v>
                </c:pt>
                <c:pt idx="42">
                  <c:v>2.0044563022170925</c:v>
                </c:pt>
                <c:pt idx="43">
                  <c:v>2.0006876420065023</c:v>
                </c:pt>
                <c:pt idx="44">
                  <c:v>1.9988487665259327</c:v>
                </c:pt>
                <c:pt idx="45">
                  <c:v>1.9922813459754369</c:v>
                </c:pt>
                <c:pt idx="46">
                  <c:v>1.9855481164508815</c:v>
                </c:pt>
                <c:pt idx="47">
                  <c:v>1.9688308363134293</c:v>
                </c:pt>
                <c:pt idx="48">
                  <c:v>1.9688307480303595</c:v>
                </c:pt>
                <c:pt idx="49">
                  <c:v>1.9553000612973475</c:v>
                </c:pt>
                <c:pt idx="50">
                  <c:v>1.9490096922218765</c:v>
                </c:pt>
                <c:pt idx="51">
                  <c:v>1.9438631719682054</c:v>
                </c:pt>
                <c:pt idx="52">
                  <c:v>1.9430061411549038</c:v>
                </c:pt>
                <c:pt idx="53">
                  <c:v>1.9421633931392557</c:v>
                </c:pt>
                <c:pt idx="54">
                  <c:v>1.9381848692938206</c:v>
                </c:pt>
                <c:pt idx="55">
                  <c:v>1.9354020580815146</c:v>
                </c:pt>
                <c:pt idx="56">
                  <c:v>1.9263536345326373</c:v>
                </c:pt>
                <c:pt idx="57">
                  <c:v>1.9236616207230752</c:v>
                </c:pt>
                <c:pt idx="58">
                  <c:v>1.9194799999999996</c:v>
                </c:pt>
                <c:pt idx="59">
                  <c:v>1.9176866482624111</c:v>
                </c:pt>
                <c:pt idx="60">
                  <c:v>1.9071401004826156</c:v>
                </c:pt>
                <c:pt idx="61">
                  <c:v>1.9033602854329872</c:v>
                </c:pt>
                <c:pt idx="62">
                  <c:v>1.9015413477792498</c:v>
                </c:pt>
                <c:pt idx="63">
                  <c:v>1.8922464538839012</c:v>
                </c:pt>
                <c:pt idx="64">
                  <c:v>1.8850541627995137</c:v>
                </c:pt>
                <c:pt idx="65">
                  <c:v>1.8784873372453261</c:v>
                </c:pt>
                <c:pt idx="66">
                  <c:v>1.8693313645290974</c:v>
                </c:pt>
                <c:pt idx="67">
                  <c:v>1.8675395683453235</c:v>
                </c:pt>
                <c:pt idx="68">
                  <c:v>1.8662591337480823</c:v>
                </c:pt>
                <c:pt idx="69">
                  <c:v>1.8629646856158484</c:v>
                </c:pt>
                <c:pt idx="70">
                  <c:v>1.8544098650089103</c:v>
                </c:pt>
                <c:pt idx="71">
                  <c:v>1.8341214336844258</c:v>
                </c:pt>
                <c:pt idx="72">
                  <c:v>1.8126171588188349</c:v>
                </c:pt>
                <c:pt idx="73">
                  <c:v>1.7797798179554865</c:v>
                </c:pt>
                <c:pt idx="74">
                  <c:v>1.7793816429284908</c:v>
                </c:pt>
                <c:pt idx="75">
                  <c:v>1.7768286019275852</c:v>
                </c:pt>
                <c:pt idx="76">
                  <c:v>1.7720059657174931</c:v>
                </c:pt>
                <c:pt idx="77">
                  <c:v>1.7641684980136931</c:v>
                </c:pt>
                <c:pt idx="78">
                  <c:v>1.756496012669341</c:v>
                </c:pt>
                <c:pt idx="79">
                  <c:v>1.7491369848564324</c:v>
                </c:pt>
                <c:pt idx="80">
                  <c:v>1.7467410272815451</c:v>
                </c:pt>
                <c:pt idx="81">
                  <c:v>1.7383900999944455</c:v>
                </c:pt>
                <c:pt idx="82">
                  <c:v>1.7188886642133867</c:v>
                </c:pt>
                <c:pt idx="83">
                  <c:v>1.7166988114254771</c:v>
                </c:pt>
                <c:pt idx="84">
                  <c:v>1.7068804581566215</c:v>
                </c:pt>
                <c:pt idx="85">
                  <c:v>1.6926233858817827</c:v>
                </c:pt>
                <c:pt idx="86">
                  <c:v>1.6816747641397618</c:v>
                </c:pt>
                <c:pt idx="87">
                  <c:v>1.6761532508036208</c:v>
                </c:pt>
                <c:pt idx="88">
                  <c:v>1.6718852917705735</c:v>
                </c:pt>
                <c:pt idx="89">
                  <c:v>1.6597866698363375</c:v>
                </c:pt>
                <c:pt idx="90">
                  <c:v>1.6456559604540826</c:v>
                </c:pt>
                <c:pt idx="91">
                  <c:v>1.6450542874241258</c:v>
                </c:pt>
                <c:pt idx="92">
                  <c:v>1.6402860145625033</c:v>
                </c:pt>
                <c:pt idx="93">
                  <c:v>1.6275470347449899</c:v>
                </c:pt>
                <c:pt idx="94">
                  <c:v>1.6177404082246509</c:v>
                </c:pt>
                <c:pt idx="95">
                  <c:v>1.6126219453150044</c:v>
                </c:pt>
                <c:pt idx="96">
                  <c:v>1.5917270401641548</c:v>
                </c:pt>
                <c:pt idx="97">
                  <c:v>1.5790112744525464</c:v>
                </c:pt>
                <c:pt idx="98">
                  <c:v>1.5690415327978577</c:v>
                </c:pt>
                <c:pt idx="99">
                  <c:v>1.5671405124432218</c:v>
                </c:pt>
                <c:pt idx="100">
                  <c:v>1.5600895039594742</c:v>
                </c:pt>
                <c:pt idx="101">
                  <c:v>1.5127238977553707</c:v>
                </c:pt>
                <c:pt idx="102">
                  <c:v>1.5051611662644016</c:v>
                </c:pt>
                <c:pt idx="103">
                  <c:v>1.4993877931688222</c:v>
                </c:pt>
                <c:pt idx="104">
                  <c:v>1.4699387411166422</c:v>
                </c:pt>
                <c:pt idx="105">
                  <c:v>1.4550140024809792</c:v>
                </c:pt>
                <c:pt idx="106">
                  <c:v>1.4520207796602769</c:v>
                </c:pt>
                <c:pt idx="107">
                  <c:v>1.4337200825970036</c:v>
                </c:pt>
                <c:pt idx="108">
                  <c:v>1.4238614559544707</c:v>
                </c:pt>
                <c:pt idx="109">
                  <c:v>1.4144179335930978</c:v>
                </c:pt>
                <c:pt idx="110">
                  <c:v>1.4106372193537156</c:v>
                </c:pt>
                <c:pt idx="111">
                  <c:v>1.4088461540825041</c:v>
                </c:pt>
                <c:pt idx="112">
                  <c:v>1.3988928189772243</c:v>
                </c:pt>
                <c:pt idx="113">
                  <c:v>1.3958903634544848</c:v>
                </c:pt>
                <c:pt idx="114">
                  <c:v>1.3750190011390808</c:v>
                </c:pt>
                <c:pt idx="115">
                  <c:v>1.3700405414626204</c:v>
                </c:pt>
                <c:pt idx="116">
                  <c:v>1.3693771500365521</c:v>
                </c:pt>
                <c:pt idx="117">
                  <c:v>1.3632774394688365</c:v>
                </c:pt>
                <c:pt idx="118">
                  <c:v>1.3431262314582448</c:v>
                </c:pt>
                <c:pt idx="119">
                  <c:v>1.3284499999999997</c:v>
                </c:pt>
                <c:pt idx="120">
                  <c:v>1.3240722754801868</c:v>
                </c:pt>
                <c:pt idx="121">
                  <c:v>1.3095466338259443</c:v>
                </c:pt>
                <c:pt idx="122">
                  <c:v>1.3059606032645994</c:v>
                </c:pt>
                <c:pt idx="123">
                  <c:v>1.2836750474066867</c:v>
                </c:pt>
                <c:pt idx="124">
                  <c:v>1.2783010642247241</c:v>
                </c:pt>
                <c:pt idx="125">
                  <c:v>1.2713130878514538</c:v>
                </c:pt>
                <c:pt idx="126">
                  <c:v>1.2526341631083593</c:v>
                </c:pt>
                <c:pt idx="127">
                  <c:v>1.251234350545892</c:v>
                </c:pt>
                <c:pt idx="128">
                  <c:v>1.248878118886017</c:v>
                </c:pt>
                <c:pt idx="129">
                  <c:v>1.2223831347468952</c:v>
                </c:pt>
                <c:pt idx="130">
                  <c:v>1.2106418308523854</c:v>
                </c:pt>
                <c:pt idx="131">
                  <c:v>1.2040659499597406</c:v>
                </c:pt>
                <c:pt idx="132">
                  <c:v>1.1983442259058434</c:v>
                </c:pt>
                <c:pt idx="133">
                  <c:v>1.1869627780544736</c:v>
                </c:pt>
                <c:pt idx="134">
                  <c:v>1.1839758564940008</c:v>
                </c:pt>
                <c:pt idx="135">
                  <c:v>1.1762168667783506</c:v>
                </c:pt>
                <c:pt idx="136">
                  <c:v>1.1704255794348803</c:v>
                </c:pt>
                <c:pt idx="137">
                  <c:v>1.1646678104929631</c:v>
                </c:pt>
                <c:pt idx="138">
                  <c:v>1.1635983433949879</c:v>
                </c:pt>
                <c:pt idx="139">
                  <c:v>1.1386038473453608</c:v>
                </c:pt>
                <c:pt idx="140">
                  <c:v>1.1197028128821849</c:v>
                </c:pt>
                <c:pt idx="141">
                  <c:v>1.1185100810001756</c:v>
                </c:pt>
                <c:pt idx="142">
                  <c:v>1.1065636228228568</c:v>
                </c:pt>
                <c:pt idx="143">
                  <c:v>1.1043758912716837</c:v>
                </c:pt>
                <c:pt idx="144">
                  <c:v>1.0773118865386815</c:v>
                </c:pt>
                <c:pt idx="145">
                  <c:v>1.0695679117165073</c:v>
                </c:pt>
                <c:pt idx="146">
                  <c:v>1.0530396224894245</c:v>
                </c:pt>
                <c:pt idx="147">
                  <c:v>1.0508327896281848</c:v>
                </c:pt>
                <c:pt idx="148">
                  <c:v>1.0493962787178166</c:v>
                </c:pt>
                <c:pt idx="149">
                  <c:v>1.0347227619119668</c:v>
                </c:pt>
                <c:pt idx="150">
                  <c:v>0.99532865898927803</c:v>
                </c:pt>
                <c:pt idx="151">
                  <c:v>0.98796098124699228</c:v>
                </c:pt>
                <c:pt idx="152">
                  <c:v>0.9762190209518371</c:v>
                </c:pt>
                <c:pt idx="153">
                  <c:v>0.96487548802812295</c:v>
                </c:pt>
                <c:pt idx="154">
                  <c:v>0.94798489838626843</c:v>
                </c:pt>
                <c:pt idx="155">
                  <c:v>0.91334972044039286</c:v>
                </c:pt>
                <c:pt idx="156">
                  <c:v>0.9127528886697549</c:v>
                </c:pt>
                <c:pt idx="157">
                  <c:v>0.89263212387665281</c:v>
                </c:pt>
                <c:pt idx="158">
                  <c:v>0.87472638408091452</c:v>
                </c:pt>
                <c:pt idx="159">
                  <c:v>0.85323804962649685</c:v>
                </c:pt>
                <c:pt idx="160">
                  <c:v>0.8434897087251878</c:v>
                </c:pt>
                <c:pt idx="161">
                  <c:v>0.8162298546455995</c:v>
                </c:pt>
                <c:pt idx="162">
                  <c:v>0.80108044980107085</c:v>
                </c:pt>
                <c:pt idx="163">
                  <c:v>0.80077364810547191</c:v>
                </c:pt>
                <c:pt idx="164">
                  <c:v>0.78852911860198116</c:v>
                </c:pt>
                <c:pt idx="165">
                  <c:v>0.77485067354155923</c:v>
                </c:pt>
                <c:pt idx="166">
                  <c:v>0.76508119365233274</c:v>
                </c:pt>
                <c:pt idx="167">
                  <c:v>0.7631655199492311</c:v>
                </c:pt>
                <c:pt idx="168">
                  <c:v>0.74199255583126522</c:v>
                </c:pt>
                <c:pt idx="169">
                  <c:v>0.73264414821585699</c:v>
                </c:pt>
                <c:pt idx="170">
                  <c:v>0.68249598036535364</c:v>
                </c:pt>
                <c:pt idx="171">
                  <c:v>0.6784095503851848</c:v>
                </c:pt>
                <c:pt idx="172">
                  <c:v>0.65404541626563972</c:v>
                </c:pt>
                <c:pt idx="173">
                  <c:v>0.62458845789971562</c:v>
                </c:pt>
                <c:pt idx="174">
                  <c:v>0.61622899726238423</c:v>
                </c:pt>
                <c:pt idx="175">
                  <c:v>0.59593208270318954</c:v>
                </c:pt>
                <c:pt idx="176">
                  <c:v>0.58339817840506125</c:v>
                </c:pt>
                <c:pt idx="177">
                  <c:v>0.52966607893881168</c:v>
                </c:pt>
                <c:pt idx="178">
                  <c:v>0.48847095580069588</c:v>
                </c:pt>
                <c:pt idx="179">
                  <c:v>0.47851913630821841</c:v>
                </c:pt>
                <c:pt idx="180">
                  <c:v>0.44429011244252248</c:v>
                </c:pt>
                <c:pt idx="181">
                  <c:v>0.36489681255287554</c:v>
                </c:pt>
                <c:pt idx="182">
                  <c:v>0.31315243352973177</c:v>
                </c:pt>
                <c:pt idx="183">
                  <c:v>0.1571358147421611</c:v>
                </c:pt>
                <c:pt idx="184">
                  <c:v>0.11236115835819049</c:v>
                </c:pt>
                <c:pt idx="185">
                  <c:v>4.4700812729916883E-2</c:v>
                </c:pt>
                <c:pt idx="186">
                  <c:v>2.1816620482004723E-2</c:v>
                </c:pt>
                <c:pt idx="187">
                  <c:v>1.8433277545327087E-2</c:v>
                </c:pt>
                <c:pt idx="188">
                  <c:v>6.8237869809832929E-3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69002440"/>
        <c:axId val="269002832"/>
      </c:barChart>
      <c:catAx>
        <c:axId val="269002440"/>
        <c:scaling>
          <c:orientation val="minMax"/>
        </c:scaling>
        <c:delete val="1"/>
        <c:axPos val="b"/>
        <c:majorTickMark val="none"/>
        <c:minorTickMark val="none"/>
        <c:tickLblPos val="nextTo"/>
        <c:crossAx val="269002832"/>
        <c:crosses val="autoZero"/>
        <c:auto val="1"/>
        <c:lblAlgn val="ctr"/>
        <c:lblOffset val="100"/>
        <c:noMultiLvlLbl val="0"/>
      </c:catAx>
      <c:valAx>
        <c:axId val="269002832"/>
        <c:scaling>
          <c:orientation val="minMax"/>
          <c:max val="1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 smtClean="0"/>
                  <a:t>Maximum</a:t>
                </a:r>
                <a:r>
                  <a:rPr lang="en-GB" sz="1600" baseline="0" dirty="0" smtClean="0"/>
                  <a:t> increase in Band D council tax, £s</a:t>
                </a:r>
                <a:endParaRPr lang="en-GB" sz="1600" dirty="0"/>
              </a:p>
            </c:rich>
          </c:tx>
          <c:layout>
            <c:manualLayout>
              <c:xMode val="edge"/>
              <c:yMode val="edge"/>
              <c:x val="9.7221796930022173E-3"/>
              <c:y val="0.1074967206790123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002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"/>
          <c:y val="0.89093811625097208"/>
          <c:w val="1"/>
          <c:h val="0.1090618837490278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dirty="0"/>
              <a:t>Additional council tax (2.99% or £5), </a:t>
            </a:r>
            <a:r>
              <a:rPr lang="en-GB" sz="1800" dirty="0" smtClean="0"/>
              <a:t>18/19 </a:t>
            </a:r>
            <a:r>
              <a:rPr lang="en-GB" sz="1800" dirty="0"/>
              <a:t>v </a:t>
            </a:r>
            <a:r>
              <a:rPr lang="en-GB" sz="1800" dirty="0" smtClean="0"/>
              <a:t>17/18</a:t>
            </a:r>
            <a:r>
              <a:rPr lang="en-GB" sz="1800" baseline="0" dirty="0" smtClean="0"/>
              <a:t> </a:t>
            </a:r>
            <a:endParaRPr lang="en-GB" sz="18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9639981900916058E-2"/>
          <c:y val="9.4201063914886807E-2"/>
          <c:w val="0.91036001809908396"/>
          <c:h val="0.8033571314294857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'For district chart'!$F$1</c:f>
              <c:strCache>
                <c:ptCount val="1"/>
                <c:pt idx="0">
                  <c:v>Council tax levels - core increases (2.99%)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'For district chart'!$F$2:$F$202</c:f>
              <c:numCache>
                <c:formatCode>General</c:formatCode>
                <c:ptCount val="201"/>
                <c:pt idx="0">
                  <c:v>2.4057540669332309</c:v>
                </c:pt>
                <c:pt idx="1">
                  <c:v>2.7397373223079939</c:v>
                </c:pt>
                <c:pt idx="2">
                  <c:v>2.9744535873017655</c:v>
                </c:pt>
                <c:pt idx="3">
                  <c:v>3.1496685112543443</c:v>
                </c:pt>
                <c:pt idx="4">
                  <c:v>3.2698657215884452</c:v>
                </c:pt>
                <c:pt idx="5">
                  <c:v>3.3260760387492532</c:v>
                </c:pt>
                <c:pt idx="6">
                  <c:v>3.3314579065874157</c:v>
                </c:pt>
                <c:pt idx="7">
                  <c:v>3.5277255440804929</c:v>
                </c:pt>
                <c:pt idx="8">
                  <c:v>3.6245889664772921</c:v>
                </c:pt>
                <c:pt idx="9">
                  <c:v>3.6385309152734484</c:v>
                </c:pt>
                <c:pt idx="10">
                  <c:v>3.6466088513745607</c:v>
                </c:pt>
                <c:pt idx="11">
                  <c:v>3.6504905358385527</c:v>
                </c:pt>
                <c:pt idx="12">
                  <c:v>3.6848762012813672</c:v>
                </c:pt>
                <c:pt idx="13">
                  <c:v>3.6926498552464682</c:v>
                </c:pt>
                <c:pt idx="14">
                  <c:v>3.7793652072581985</c:v>
                </c:pt>
                <c:pt idx="15">
                  <c:v>3.8805748691936754</c:v>
                </c:pt>
                <c:pt idx="16">
                  <c:v>3.8891246625549942</c:v>
                </c:pt>
                <c:pt idx="17">
                  <c:v>3.920187845597618</c:v>
                </c:pt>
                <c:pt idx="18">
                  <c:v>3.9402151134973753</c:v>
                </c:pt>
                <c:pt idx="19">
                  <c:v>3.9449580182188173</c:v>
                </c:pt>
                <c:pt idx="20">
                  <c:v>3.9961348547180204</c:v>
                </c:pt>
                <c:pt idx="21">
                  <c:v>4.0001920159022415</c:v>
                </c:pt>
                <c:pt idx="22">
                  <c:v>4.0457669491943191</c:v>
                </c:pt>
                <c:pt idx="23">
                  <c:v>4.0577285030268833</c:v>
                </c:pt>
                <c:pt idx="24">
                  <c:v>4.0617103891134736</c:v>
                </c:pt>
                <c:pt idx="25">
                  <c:v>4.1153244468209333</c:v>
                </c:pt>
                <c:pt idx="26">
                  <c:v>4.1522131851966551</c:v>
                </c:pt>
                <c:pt idx="27">
                  <c:v>4.1785256522750851</c:v>
                </c:pt>
                <c:pt idx="28">
                  <c:v>4.2175950312382069</c:v>
                </c:pt>
                <c:pt idx="29">
                  <c:v>4.2347372538200334</c:v>
                </c:pt>
                <c:pt idx="30">
                  <c:v>4.2499855454985145</c:v>
                </c:pt>
                <c:pt idx="31">
                  <c:v>4.2571684409369972</c:v>
                </c:pt>
                <c:pt idx="32">
                  <c:v>4.2636361985919926</c:v>
                </c:pt>
                <c:pt idx="33">
                  <c:v>4.2736898139604866</c:v>
                </c:pt>
                <c:pt idx="34">
                  <c:v>4.3369406055750472</c:v>
                </c:pt>
                <c:pt idx="35">
                  <c:v>4.3440375062258827</c:v>
                </c:pt>
                <c:pt idx="36">
                  <c:v>4.3472568829738858</c:v>
                </c:pt>
                <c:pt idx="37">
                  <c:v>4.3561311463013217</c:v>
                </c:pt>
                <c:pt idx="38">
                  <c:v>4.4132431488473935</c:v>
                </c:pt>
                <c:pt idx="39">
                  <c:v>4.4437378521836797</c:v>
                </c:pt>
                <c:pt idx="40">
                  <c:v>4.4482229526374146</c:v>
                </c:pt>
                <c:pt idx="41">
                  <c:v>4.4916416845245397</c:v>
                </c:pt>
                <c:pt idx="42">
                  <c:v>4.5008420383773329</c:v>
                </c:pt>
                <c:pt idx="43">
                  <c:v>4.5065044976887219</c:v>
                </c:pt>
                <c:pt idx="44">
                  <c:v>4.5092674311997287</c:v>
                </c:pt>
                <c:pt idx="45">
                  <c:v>4.5191350630821319</c:v>
                </c:pt>
                <c:pt idx="46">
                  <c:v>4.5292518250310874</c:v>
                </c:pt>
                <c:pt idx="47">
                  <c:v>4.5543697484536914</c:v>
                </c:pt>
                <c:pt idx="48">
                  <c:v>4.5543698811001132</c:v>
                </c:pt>
                <c:pt idx="49">
                  <c:v>4.5746999078999648</c:v>
                </c:pt>
                <c:pt idx="50">
                  <c:v>4.584151266460597</c:v>
                </c:pt>
                <c:pt idx="51">
                  <c:v>4.591883977796515</c:v>
                </c:pt>
                <c:pt idx="52">
                  <c:v>4.5931716773602203</c:v>
                </c:pt>
                <c:pt idx="53">
                  <c:v>4.5944379168410174</c:v>
                </c:pt>
                <c:pt idx="54">
                  <c:v>4.6004156989002389</c:v>
                </c:pt>
                <c:pt idx="55">
                  <c:v>4.6045969077066689</c:v>
                </c:pt>
                <c:pt idx="56">
                  <c:v>4.6181922777625193</c:v>
                </c:pt>
                <c:pt idx="57">
                  <c:v>4.6222370623306555</c:v>
                </c:pt>
                <c:pt idx="58">
                  <c:v>4.62852</c:v>
                </c:pt>
                <c:pt idx="59">
                  <c:v>4.631214533515271</c:v>
                </c:pt>
                <c:pt idx="60">
                  <c:v>4.6470608540487328</c:v>
                </c:pt>
                <c:pt idx="61">
                  <c:v>4.652740073645913</c:v>
                </c:pt>
                <c:pt idx="62">
                  <c:v>4.6554730503216293</c:v>
                </c:pt>
                <c:pt idx="63">
                  <c:v>4.6694387451694137</c:v>
                </c:pt>
                <c:pt idx="64">
                  <c:v>4.6802452528791223</c:v>
                </c:pt>
                <c:pt idx="65">
                  <c:v>4.6901119907720972</c:v>
                </c:pt>
                <c:pt idx="66">
                  <c:v>4.7038689548030135</c:v>
                </c:pt>
                <c:pt idx="67">
                  <c:v>4.7065611510791365</c:v>
                </c:pt>
                <c:pt idx="68">
                  <c:v>4.7084850201473536</c:v>
                </c:pt>
                <c:pt idx="69">
                  <c:v>4.7134349698535738</c:v>
                </c:pt>
                <c:pt idx="70">
                  <c:v>4.7262886952881198</c:v>
                </c:pt>
                <c:pt idx="71">
                  <c:v>4.7567723182329482</c:v>
                </c:pt>
                <c:pt idx="72">
                  <c:v>4.7890827613727049</c:v>
                </c:pt>
                <c:pt idx="73">
                  <c:v>4.8384212785492942</c:v>
                </c:pt>
                <c:pt idx="74">
                  <c:v>4.839019541529554</c:v>
                </c:pt>
                <c:pt idx="75">
                  <c:v>4.842855517706794</c:v>
                </c:pt>
                <c:pt idx="76">
                  <c:v>4.8501015891983394</c:v>
                </c:pt>
                <c:pt idx="77">
                  <c:v>4.8618774828839477</c:v>
                </c:pt>
                <c:pt idx="78">
                  <c:v>4.8734054885018443</c:v>
                </c:pt>
                <c:pt idx="79">
                  <c:v>4.884462520240838</c:v>
                </c:pt>
                <c:pt idx="80">
                  <c:v>4.8880624765970753</c:v>
                </c:pt>
                <c:pt idx="81">
                  <c:v>4.9006098497570889</c:v>
                </c:pt>
                <c:pt idx="82">
                  <c:v>4.9299110020110417</c:v>
                </c:pt>
                <c:pt idx="83">
                  <c:v>4.9332012833355892</c:v>
                </c:pt>
                <c:pt idx="84">
                  <c:v>4.9479534824681917</c:v>
                </c:pt>
                <c:pt idx="85">
                  <c:v>4.9693749126700846</c:v>
                </c:pt>
                <c:pt idx="86">
                  <c:v>4.9858253543829711</c:v>
                </c:pt>
                <c:pt idx="87">
                  <c:v>4.994121497536268</c:v>
                </c:pt>
                <c:pt idx="88">
                  <c:v>5.0005341596009973</c:v>
                </c:pt>
                <c:pt idx="89">
                  <c:v>5.018712491049925</c:v>
                </c:pt>
                <c:pt idx="90">
                  <c:v>5.0399440594182376</c:v>
                </c:pt>
                <c:pt idx="91">
                  <c:v>5.0408480807044542</c:v>
                </c:pt>
                <c:pt idx="92">
                  <c:v>5.0480124705819671</c:v>
                </c:pt>
                <c:pt idx="93">
                  <c:v>5.0671529477952157</c:v>
                </c:pt>
                <c:pt idx="94">
                  <c:v>5.081887527340851</c:v>
                </c:pt>
                <c:pt idx="95">
                  <c:v>5.089578082164893</c:v>
                </c:pt>
                <c:pt idx="96">
                  <c:v>5.1209729396528525</c:v>
                </c:pt>
                <c:pt idx="97">
                  <c:v>5.1400785373803446</c:v>
                </c:pt>
                <c:pt idx="98">
                  <c:v>5.1550581994645253</c:v>
                </c:pt>
                <c:pt idx="99">
                  <c:v>5.1579145064295302</c:v>
                </c:pt>
                <c:pt idx="100">
                  <c:v>5.1685087352568697</c:v>
                </c:pt>
                <c:pt idx="101">
                  <c:v>5.2396761536238392</c:v>
                </c:pt>
                <c:pt idx="102">
                  <c:v>5.2510392526982104</c:v>
                </c:pt>
                <c:pt idx="103">
                  <c:v>5.2597138183041308</c:v>
                </c:pt>
                <c:pt idx="104">
                  <c:v>5.3039613889754973</c:v>
                </c:pt>
                <c:pt idx="105">
                  <c:v>5.3263859962722977</c:v>
                </c:pt>
                <c:pt idx="106">
                  <c:v>5.3308833511637044</c:v>
                </c:pt>
                <c:pt idx="107">
                  <c:v>5.3583803784095272</c:v>
                </c:pt>
                <c:pt idx="108">
                  <c:v>5.3731930887920267</c:v>
                </c:pt>
                <c:pt idx="109">
                  <c:v>5.3873820997772048</c:v>
                </c:pt>
                <c:pt idx="110">
                  <c:v>5.3930626704182867</c:v>
                </c:pt>
                <c:pt idx="111">
                  <c:v>5.3957537684891017</c:v>
                </c:pt>
                <c:pt idx="112">
                  <c:v>5.4107087795266828</c:v>
                </c:pt>
                <c:pt idx="113">
                  <c:v>5.41522000666889</c:v>
                </c:pt>
                <c:pt idx="114">
                  <c:v>5.4465794907508283</c:v>
                </c:pt>
                <c:pt idx="115">
                  <c:v>5.4540596889581732</c:v>
                </c:pt>
                <c:pt idx="116">
                  <c:v>5.4550564429099033</c:v>
                </c:pt>
                <c:pt idx="117">
                  <c:v>5.4642213346674264</c:v>
                </c:pt>
                <c:pt idx="118">
                  <c:v>5.4944987778592198</c:v>
                </c:pt>
                <c:pt idx="119">
                  <c:v>5.5165499999999996</c:v>
                </c:pt>
                <c:pt idx="120">
                  <c:v>5.5231275860875586</c:v>
                </c:pt>
                <c:pt idx="121">
                  <c:v>5.5449525451559927</c:v>
                </c:pt>
                <c:pt idx="122">
                  <c:v>5.5503406011250487</c:v>
                </c:pt>
                <c:pt idx="123">
                  <c:v>5.5838249287708566</c:v>
                </c:pt>
                <c:pt idx="124">
                  <c:v>5.5918994060141074</c:v>
                </c:pt>
                <c:pt idx="125">
                  <c:v>5.602398928303594</c:v>
                </c:pt>
                <c:pt idx="126">
                  <c:v>5.6304642473899529</c:v>
                </c:pt>
                <c:pt idx="127">
                  <c:v>5.6325674833506447</c:v>
                </c:pt>
                <c:pt idx="128">
                  <c:v>5.6361077510205062</c:v>
                </c:pt>
                <c:pt idx="129">
                  <c:v>5.6759167975410971</c:v>
                </c:pt>
                <c:pt idx="130">
                  <c:v>5.6935582541464154</c:v>
                </c:pt>
                <c:pt idx="131">
                  <c:v>5.7034385977991837</c:v>
                </c:pt>
                <c:pt idx="132">
                  <c:v>5.7120355600711195</c:v>
                </c:pt>
                <c:pt idx="133">
                  <c:v>5.7291363284508154</c:v>
                </c:pt>
                <c:pt idx="134">
                  <c:v>5.7336242156195665</c:v>
                </c:pt>
                <c:pt idx="135">
                  <c:v>5.7452821951420754</c:v>
                </c:pt>
                <c:pt idx="136">
                  <c:v>5.7539836771305062</c:v>
                </c:pt>
                <c:pt idx="137">
                  <c:v>5.7626347972995173</c:v>
                </c:pt>
                <c:pt idx="138">
                  <c:v>5.7642416850497415</c:v>
                </c:pt>
                <c:pt idx="139">
                  <c:v>5.8017962293655128</c:v>
                </c:pt>
                <c:pt idx="140">
                  <c:v>5.8301952710966161</c:v>
                </c:pt>
                <c:pt idx="141">
                  <c:v>5.8319873657334043</c:v>
                </c:pt>
                <c:pt idx="142">
                  <c:v>5.8499370692259589</c:v>
                </c:pt>
                <c:pt idx="143">
                  <c:v>5.8532241633656605</c:v>
                </c:pt>
                <c:pt idx="144">
                  <c:v>5.893888170477056</c:v>
                </c:pt>
                <c:pt idx="145">
                  <c:v>5.9055235899334884</c:v>
                </c:pt>
                <c:pt idx="146">
                  <c:v>5.9303575521390046</c:v>
                </c:pt>
                <c:pt idx="147">
                  <c:v>5.9336733462370486</c:v>
                </c:pt>
                <c:pt idx="148">
                  <c:v>5.9358317219264967</c:v>
                </c:pt>
                <c:pt idx="149">
                  <c:v>5.9578788652679497</c:v>
                </c:pt>
                <c:pt idx="150">
                  <c:v>6.0170689998100793</c:v>
                </c:pt>
                <c:pt idx="151">
                  <c:v>6.0281390281766294</c:v>
                </c:pt>
                <c:pt idx="152">
                  <c:v>6.0457814710321642</c:v>
                </c:pt>
                <c:pt idx="153">
                  <c:v>6.062825271756739</c:v>
                </c:pt>
                <c:pt idx="154">
                  <c:v>6.0882035948869637</c:v>
                </c:pt>
                <c:pt idx="155">
                  <c:v>6.1402433848659417</c:v>
                </c:pt>
                <c:pt idx="156">
                  <c:v>6.1411401320992125</c:v>
                </c:pt>
                <c:pt idx="157">
                  <c:v>6.1713718339742742</c:v>
                </c:pt>
                <c:pt idx="158">
                  <c:v>6.1982754329638512</c:v>
                </c:pt>
                <c:pt idx="159">
                  <c:v>6.2305619254355644</c:v>
                </c:pt>
                <c:pt idx="160">
                  <c:v>6.2452089301063758</c:v>
                </c:pt>
                <c:pt idx="161">
                  <c:v>6.2861672033214351</c:v>
                </c:pt>
                <c:pt idx="162">
                  <c:v>6.3089293744194963</c:v>
                </c:pt>
                <c:pt idx="163">
                  <c:v>6.3093903478214264</c:v>
                </c:pt>
                <c:pt idx="164">
                  <c:v>6.3277879072261687</c:v>
                </c:pt>
                <c:pt idx="165">
                  <c:v>6.348339942769214</c:v>
                </c:pt>
                <c:pt idx="166">
                  <c:v>6.3630187090349377</c:v>
                </c:pt>
                <c:pt idx="167">
                  <c:v>6.3658970328400999</c:v>
                </c:pt>
                <c:pt idx="168">
                  <c:v>6.3977096774193543</c:v>
                </c:pt>
                <c:pt idx="169">
                  <c:v>6.4117557773038119</c:v>
                </c:pt>
                <c:pt idx="170">
                  <c:v>6.4871040295013032</c:v>
                </c:pt>
                <c:pt idx="171">
                  <c:v>6.4932439418835664</c:v>
                </c:pt>
                <c:pt idx="172">
                  <c:v>6.5298513594802694</c:v>
                </c:pt>
                <c:pt idx="173">
                  <c:v>6.5741108094873608</c:v>
                </c:pt>
                <c:pt idx="174">
                  <c:v>6.5866710041133016</c:v>
                </c:pt>
                <c:pt idx="175">
                  <c:v>6.6171673732248557</c:v>
                </c:pt>
                <c:pt idx="176">
                  <c:v>6.635999721893902</c:v>
                </c:pt>
                <c:pt idx="177">
                  <c:v>6.716732876368317</c:v>
                </c:pt>
                <c:pt idx="178">
                  <c:v>6.7786290664100095</c:v>
                </c:pt>
                <c:pt idx="179">
                  <c:v>6.7935818002203137</c:v>
                </c:pt>
                <c:pt idx="180">
                  <c:v>6.8450113385913856</c:v>
                </c:pt>
                <c:pt idx="181">
                  <c:v>6.9643007690788448</c:v>
                </c:pt>
                <c:pt idx="182">
                  <c:v>7.0420473486161308</c:v>
                </c:pt>
                <c:pt idx="183">
                  <c:v>7.2764642783522291</c:v>
                </c:pt>
                <c:pt idx="184">
                  <c:v>7.3437387620648291</c:v>
                </c:pt>
                <c:pt idx="185">
                  <c:v>7.4453992813756518</c:v>
                </c:pt>
                <c:pt idx="186">
                  <c:v>7.4797830677179924</c:v>
                </c:pt>
                <c:pt idx="187">
                  <c:v>7.4848665829846581</c:v>
                </c:pt>
                <c:pt idx="188">
                  <c:v>7.5023099884054565</c:v>
                </c:pt>
                <c:pt idx="189">
                  <c:v>7.6197247996856099</c:v>
                </c:pt>
                <c:pt idx="190">
                  <c:v>7.6372056836989817</c:v>
                </c:pt>
                <c:pt idx="191">
                  <c:v>7.7273558205820576</c:v>
                </c:pt>
                <c:pt idx="192">
                  <c:v>7.7554690857207982</c:v>
                </c:pt>
                <c:pt idx="193">
                  <c:v>7.8630362930077684</c:v>
                </c:pt>
                <c:pt idx="194">
                  <c:v>8.1411849145696937</c:v>
                </c:pt>
                <c:pt idx="195">
                  <c:v>8.4443642580152893</c:v>
                </c:pt>
                <c:pt idx="196">
                  <c:v>8.4628957881217062</c:v>
                </c:pt>
                <c:pt idx="197">
                  <c:v>8.6765694725189011</c:v>
                </c:pt>
                <c:pt idx="198">
                  <c:v>8.8240879191942589</c:v>
                </c:pt>
                <c:pt idx="199">
                  <c:v>8.8656488416181087</c:v>
                </c:pt>
                <c:pt idx="200">
                  <c:v>10.20965388943184</c:v>
                </c:pt>
              </c:numCache>
            </c:numRef>
          </c:val>
        </c:ser>
        <c:ser>
          <c:idx val="1"/>
          <c:order val="1"/>
          <c:tx>
            <c:strRef>
              <c:f>'For district chart'!$G$1</c:f>
              <c:strCache>
                <c:ptCount val="1"/>
                <c:pt idx="0">
                  <c:v>Council tax levels - £5 benefit (over 2.99%)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'For district chart'!$G$2:$G$202</c:f>
              <c:numCache>
                <c:formatCode>General</c:formatCode>
                <c:ptCount val="201"/>
                <c:pt idx="0">
                  <c:v>2.5942459330667691</c:v>
                </c:pt>
                <c:pt idx="1">
                  <c:v>2.2602626776920061</c:v>
                </c:pt>
                <c:pt idx="2">
                  <c:v>2.0255464126982345</c:v>
                </c:pt>
                <c:pt idx="3">
                  <c:v>1.8503314887456557</c:v>
                </c:pt>
                <c:pt idx="4">
                  <c:v>1.7301342784115548</c:v>
                </c:pt>
                <c:pt idx="5">
                  <c:v>1.6739239612507468</c:v>
                </c:pt>
                <c:pt idx="6">
                  <c:v>1.6685420934125843</c:v>
                </c:pt>
                <c:pt idx="7">
                  <c:v>1.4722744559195071</c:v>
                </c:pt>
                <c:pt idx="8">
                  <c:v>1.3754110335227079</c:v>
                </c:pt>
                <c:pt idx="9">
                  <c:v>1.3614690847265516</c:v>
                </c:pt>
                <c:pt idx="10">
                  <c:v>1.3533911486254393</c:v>
                </c:pt>
                <c:pt idx="11">
                  <c:v>1.3495094641614473</c:v>
                </c:pt>
                <c:pt idx="12">
                  <c:v>1.3151237987186328</c:v>
                </c:pt>
                <c:pt idx="13">
                  <c:v>1.3073501447535318</c:v>
                </c:pt>
                <c:pt idx="14">
                  <c:v>1.2206347927418015</c:v>
                </c:pt>
                <c:pt idx="15">
                  <c:v>1.1194251308063246</c:v>
                </c:pt>
                <c:pt idx="16">
                  <c:v>1.1108753374450058</c:v>
                </c:pt>
                <c:pt idx="17">
                  <c:v>1.079812154402382</c:v>
                </c:pt>
                <c:pt idx="18">
                  <c:v>1.0597848865026247</c:v>
                </c:pt>
                <c:pt idx="19">
                  <c:v>1.0550419817811827</c:v>
                </c:pt>
                <c:pt idx="20">
                  <c:v>1.0038651452819796</c:v>
                </c:pt>
                <c:pt idx="21">
                  <c:v>0.99980798409775851</c:v>
                </c:pt>
                <c:pt idx="22">
                  <c:v>0.95423305080568088</c:v>
                </c:pt>
                <c:pt idx="23">
                  <c:v>0.94227149697311674</c:v>
                </c:pt>
                <c:pt idx="24">
                  <c:v>0.9382896108865264</c:v>
                </c:pt>
                <c:pt idx="25">
                  <c:v>0.88467555317906665</c:v>
                </c:pt>
                <c:pt idx="26">
                  <c:v>0.84778681480334495</c:v>
                </c:pt>
                <c:pt idx="27">
                  <c:v>0.8214743477249149</c:v>
                </c:pt>
                <c:pt idx="28">
                  <c:v>0.78240496876179311</c:v>
                </c:pt>
                <c:pt idx="29">
                  <c:v>0.76526274617996659</c:v>
                </c:pt>
                <c:pt idx="30">
                  <c:v>0.75001445450148552</c:v>
                </c:pt>
                <c:pt idx="31">
                  <c:v>0.7428315590630028</c:v>
                </c:pt>
                <c:pt idx="32">
                  <c:v>0.73636380140800739</c:v>
                </c:pt>
                <c:pt idx="33">
                  <c:v>0.72631018603951336</c:v>
                </c:pt>
                <c:pt idx="34">
                  <c:v>0.66305939442495276</c:v>
                </c:pt>
                <c:pt idx="35">
                  <c:v>0.65596249377411731</c:v>
                </c:pt>
                <c:pt idx="36">
                  <c:v>0.65274311702611421</c:v>
                </c:pt>
                <c:pt idx="37">
                  <c:v>0.6438688536986783</c:v>
                </c:pt>
                <c:pt idx="38">
                  <c:v>0.58675685115260645</c:v>
                </c:pt>
                <c:pt idx="39">
                  <c:v>0.55626214781632033</c:v>
                </c:pt>
                <c:pt idx="40">
                  <c:v>0.55177704736258537</c:v>
                </c:pt>
                <c:pt idx="41">
                  <c:v>0.50835831547546029</c:v>
                </c:pt>
                <c:pt idx="42">
                  <c:v>0.49915796162266712</c:v>
                </c:pt>
                <c:pt idx="43">
                  <c:v>0.49349550231127814</c:v>
                </c:pt>
                <c:pt idx="44">
                  <c:v>0.49073256880027127</c:v>
                </c:pt>
                <c:pt idx="45">
                  <c:v>0.48086493691786814</c:v>
                </c:pt>
                <c:pt idx="46">
                  <c:v>0.47074817496891264</c:v>
                </c:pt>
                <c:pt idx="47">
                  <c:v>0.44563025154630864</c:v>
                </c:pt>
                <c:pt idx="48">
                  <c:v>0.4456301188998868</c:v>
                </c:pt>
                <c:pt idx="49">
                  <c:v>0.42530009210003517</c:v>
                </c:pt>
                <c:pt idx="50">
                  <c:v>0.41584873353940299</c:v>
                </c:pt>
                <c:pt idx="51">
                  <c:v>0.40811602220348497</c:v>
                </c:pt>
                <c:pt idx="52">
                  <c:v>0.40682832263977975</c:v>
                </c:pt>
                <c:pt idx="53">
                  <c:v>0.40556208315898257</c:v>
                </c:pt>
                <c:pt idx="54">
                  <c:v>0.39958430109976106</c:v>
                </c:pt>
                <c:pt idx="55">
                  <c:v>0.39540309229333115</c:v>
                </c:pt>
                <c:pt idx="56">
                  <c:v>0.38180772223748072</c:v>
                </c:pt>
                <c:pt idx="57">
                  <c:v>0.37776293766934455</c:v>
                </c:pt>
                <c:pt idx="58">
                  <c:v>0.37148000000000003</c:v>
                </c:pt>
                <c:pt idx="59">
                  <c:v>0.36878546648472899</c:v>
                </c:pt>
                <c:pt idx="60">
                  <c:v>0.35293914595126719</c:v>
                </c:pt>
                <c:pt idx="61">
                  <c:v>0.34725992635408698</c:v>
                </c:pt>
                <c:pt idx="62">
                  <c:v>0.34452694967837072</c:v>
                </c:pt>
                <c:pt idx="63">
                  <c:v>0.33056125483058629</c:v>
                </c:pt>
                <c:pt idx="64">
                  <c:v>0.3197547471208777</c:v>
                </c:pt>
                <c:pt idx="65">
                  <c:v>0.30988800922790283</c:v>
                </c:pt>
                <c:pt idx="66">
                  <c:v>0.29613104519698652</c:v>
                </c:pt>
                <c:pt idx="67">
                  <c:v>0.29343884892086347</c:v>
                </c:pt>
                <c:pt idx="68">
                  <c:v>0.29151497985264641</c:v>
                </c:pt>
                <c:pt idx="69">
                  <c:v>0.2865650301464262</c:v>
                </c:pt>
                <c:pt idx="70">
                  <c:v>0.27371130471188021</c:v>
                </c:pt>
                <c:pt idx="71">
                  <c:v>0.24322768176705178</c:v>
                </c:pt>
                <c:pt idx="72">
                  <c:v>0.21091723862729506</c:v>
                </c:pt>
                <c:pt idx="73">
                  <c:v>0.16157872145070584</c:v>
                </c:pt>
                <c:pt idx="74">
                  <c:v>0.16098045847044595</c:v>
                </c:pt>
                <c:pt idx="75">
                  <c:v>0.15714448229320599</c:v>
                </c:pt>
                <c:pt idx="76">
                  <c:v>0.14989841080166055</c:v>
                </c:pt>
                <c:pt idx="77">
                  <c:v>0.13812251711605228</c:v>
                </c:pt>
                <c:pt idx="78">
                  <c:v>0.1265945114981557</c:v>
                </c:pt>
                <c:pt idx="79">
                  <c:v>0.11553747975916195</c:v>
                </c:pt>
                <c:pt idx="80">
                  <c:v>0.11193752340292473</c:v>
                </c:pt>
                <c:pt idx="81">
                  <c:v>9.9390150242911091E-2</c:v>
                </c:pt>
                <c:pt idx="82">
                  <c:v>7.008899798895829E-2</c:v>
                </c:pt>
                <c:pt idx="83">
                  <c:v>6.679871666441084E-2</c:v>
                </c:pt>
                <c:pt idx="84">
                  <c:v>5.2046517531808334E-2</c:v>
                </c:pt>
                <c:pt idx="85">
                  <c:v>3.0625087329915424E-2</c:v>
                </c:pt>
                <c:pt idx="86">
                  <c:v>1.4174645617028858E-2</c:v>
                </c:pt>
                <c:pt idx="87">
                  <c:v>5.8785024637320049E-3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68526248"/>
        <c:axId val="269003224"/>
      </c:barChart>
      <c:catAx>
        <c:axId val="268526248"/>
        <c:scaling>
          <c:orientation val="minMax"/>
        </c:scaling>
        <c:delete val="1"/>
        <c:axPos val="b"/>
        <c:majorTickMark val="none"/>
        <c:minorTickMark val="none"/>
        <c:tickLblPos val="nextTo"/>
        <c:crossAx val="269003224"/>
        <c:crosses val="autoZero"/>
        <c:auto val="1"/>
        <c:lblAlgn val="ctr"/>
        <c:lblOffset val="100"/>
        <c:noMultiLvlLbl val="0"/>
      </c:catAx>
      <c:valAx>
        <c:axId val="2690032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 smtClean="0"/>
                  <a:t>Maximum</a:t>
                </a:r>
                <a:r>
                  <a:rPr lang="en-GB" sz="1600" baseline="0" dirty="0" smtClean="0"/>
                  <a:t> increase in Band D council tax, £s</a:t>
                </a:r>
                <a:endParaRPr lang="en-GB" sz="16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526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4918591925661839E-2"/>
          <c:y val="0.90527658963927493"/>
          <c:w val="0.95698417494175536"/>
          <c:h val="7.59679939916774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683" cy="499352"/>
          </a:xfrm>
          <a:prstGeom prst="rect">
            <a:avLst/>
          </a:prstGeom>
        </p:spPr>
        <p:txBody>
          <a:bodyPr vert="horz" lIns="91636" tIns="45817" rIns="91636" bIns="45817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337" y="0"/>
            <a:ext cx="2949683" cy="499352"/>
          </a:xfrm>
          <a:prstGeom prst="rect">
            <a:avLst/>
          </a:prstGeom>
        </p:spPr>
        <p:txBody>
          <a:bodyPr vert="horz" lIns="91636" tIns="45817" rIns="91636" bIns="45817" rtlCol="0"/>
          <a:lstStyle>
            <a:lvl1pPr algn="r">
              <a:defRPr sz="1200"/>
            </a:lvl1pPr>
          </a:lstStyle>
          <a:p>
            <a:pPr>
              <a:defRPr/>
            </a:pPr>
            <a:fld id="{2FE539ED-F115-4BE4-8899-D70E562780BA}" type="datetimeFigureOut">
              <a:rPr lang="en-GB"/>
              <a:pPr>
                <a:defRPr/>
              </a:pPr>
              <a:t>03/01/2018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4749"/>
            <a:ext cx="2949683" cy="499352"/>
          </a:xfrm>
          <a:prstGeom prst="rect">
            <a:avLst/>
          </a:prstGeom>
        </p:spPr>
        <p:txBody>
          <a:bodyPr vert="horz" lIns="91636" tIns="45817" rIns="91636" bIns="45817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337" y="9444749"/>
            <a:ext cx="2949683" cy="499352"/>
          </a:xfrm>
          <a:prstGeom prst="rect">
            <a:avLst/>
          </a:prstGeom>
        </p:spPr>
        <p:txBody>
          <a:bodyPr vert="horz" lIns="91636" tIns="45817" rIns="91636" bIns="45817" rtlCol="0" anchor="b"/>
          <a:lstStyle>
            <a:lvl1pPr algn="r">
              <a:defRPr sz="1200"/>
            </a:lvl1pPr>
          </a:lstStyle>
          <a:p>
            <a:pPr>
              <a:defRPr/>
            </a:pPr>
            <a:fld id="{92B9235B-66FF-4816-903B-3EB68034BE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0833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683" cy="499352"/>
          </a:xfrm>
          <a:prstGeom prst="rect">
            <a:avLst/>
          </a:prstGeom>
        </p:spPr>
        <p:txBody>
          <a:bodyPr vert="horz" lIns="91636" tIns="45817" rIns="91636" bIns="45817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337" y="0"/>
            <a:ext cx="2949683" cy="499352"/>
          </a:xfrm>
          <a:prstGeom prst="rect">
            <a:avLst/>
          </a:prstGeom>
        </p:spPr>
        <p:txBody>
          <a:bodyPr vert="horz" lIns="91636" tIns="45817" rIns="91636" bIns="45817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903163B-F41F-4072-883D-2BC7CEB4F170}" type="datetimeFigureOut">
              <a:rPr lang="en-GB"/>
              <a:pPr>
                <a:defRPr/>
              </a:pPr>
              <a:t>03/01/2018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3013"/>
            <a:ext cx="48466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36" tIns="45817" rIns="91636" bIns="45817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084" y="4785192"/>
            <a:ext cx="5445445" cy="3915300"/>
          </a:xfrm>
          <a:prstGeom prst="rect">
            <a:avLst/>
          </a:prstGeom>
        </p:spPr>
        <p:txBody>
          <a:bodyPr vert="horz" lIns="91636" tIns="45817" rIns="91636" bIns="45817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4749"/>
            <a:ext cx="2949683" cy="499352"/>
          </a:xfrm>
          <a:prstGeom prst="rect">
            <a:avLst/>
          </a:prstGeom>
        </p:spPr>
        <p:txBody>
          <a:bodyPr vert="horz" lIns="91636" tIns="45817" rIns="91636" bIns="45817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337" y="9444749"/>
            <a:ext cx="2949683" cy="499352"/>
          </a:xfrm>
          <a:prstGeom prst="rect">
            <a:avLst/>
          </a:prstGeom>
        </p:spPr>
        <p:txBody>
          <a:bodyPr vert="horz" lIns="91636" tIns="45817" rIns="91636" bIns="45817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34B7722-B476-4B8F-BE17-DC471D8F71D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89096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4B7722-B476-4B8F-BE17-DC471D8F71DC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010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4659" indent="-286407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5629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3880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62132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20384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8635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36887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95138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5B693B6-3C48-47AB-99DD-4A89FC71417C}" type="slidenum">
              <a:rPr lang="en-GB" altLang="en-US" sz="1200"/>
              <a:pPr/>
              <a:t>11</a:t>
            </a:fld>
            <a:endParaRPr lang="en-GB" altLang="en-US" sz="1200"/>
          </a:p>
        </p:txBody>
      </p:sp>
    </p:spTree>
    <p:extLst>
      <p:ext uri="{BB962C8B-B14F-4D97-AF65-F5344CB8AC3E}">
        <p14:creationId xmlns:p14="http://schemas.microsoft.com/office/powerpoint/2010/main" val="11542162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4659" indent="-286407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5629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3880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62132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20384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8635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36887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95138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5B693B6-3C48-47AB-99DD-4A89FC71417C}" type="slidenum">
              <a:rPr lang="en-GB" altLang="en-US" sz="1200"/>
              <a:pPr/>
              <a:t>12</a:t>
            </a:fld>
            <a:endParaRPr lang="en-GB" altLang="en-US" sz="1200"/>
          </a:p>
        </p:txBody>
      </p:sp>
    </p:spTree>
    <p:extLst>
      <p:ext uri="{BB962C8B-B14F-4D97-AF65-F5344CB8AC3E}">
        <p14:creationId xmlns:p14="http://schemas.microsoft.com/office/powerpoint/2010/main" val="38360029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4659" indent="-286407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5629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3880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62132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20384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8635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36887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95138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5B693B6-3C48-47AB-99DD-4A89FC71417C}" type="slidenum">
              <a:rPr lang="en-GB" altLang="en-US" sz="1200"/>
              <a:pPr/>
              <a:t>13</a:t>
            </a:fld>
            <a:endParaRPr lang="en-GB" altLang="en-US" sz="1200"/>
          </a:p>
        </p:txBody>
      </p:sp>
    </p:spTree>
    <p:extLst>
      <p:ext uri="{BB962C8B-B14F-4D97-AF65-F5344CB8AC3E}">
        <p14:creationId xmlns:p14="http://schemas.microsoft.com/office/powerpoint/2010/main" val="4068022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4B7722-B476-4B8F-BE17-DC471D8F71DC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9083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4B7722-B476-4B8F-BE17-DC471D8F71DC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812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4B7722-B476-4B8F-BE17-DC471D8F71DC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8287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4B7722-B476-4B8F-BE17-DC471D8F71DC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22431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4B7722-B476-4B8F-BE17-DC471D8F71DC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964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4B7722-B476-4B8F-BE17-DC471D8F71DC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685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7642"/>
            <a:endParaRPr lang="en-GB" altLang="en-US" dirty="0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4659" indent="-286407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5629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3880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62132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20384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8635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36887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95138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0E80BFC-088E-4893-866F-04CFEC5DD943}" type="slidenum">
              <a:rPr lang="en-GB" altLang="en-US" sz="1200"/>
              <a:pPr/>
              <a:t>2</a:t>
            </a:fld>
            <a:endParaRPr lang="en-GB" altLang="en-US" sz="1200"/>
          </a:p>
        </p:txBody>
      </p:sp>
    </p:spTree>
    <p:extLst>
      <p:ext uri="{BB962C8B-B14F-4D97-AF65-F5344CB8AC3E}">
        <p14:creationId xmlns:p14="http://schemas.microsoft.com/office/powerpoint/2010/main" val="945830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All councils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4B7722-B476-4B8F-BE17-DC471D8F71DC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7547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All councils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4B7722-B476-4B8F-BE17-DC471D8F71DC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083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2615" indent="-289590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59950" indent="-230717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22974" indent="-230717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87590" indent="-230717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45842" indent="-230717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04094" indent="-230717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62345" indent="-230717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20597" indent="-230717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10CC52B5-1242-4897-9910-835C6C1CAB7C}" type="slidenum">
              <a:rPr lang="en-GB" altLang="en-US" sz="1200"/>
              <a:pPr/>
              <a:t>5</a:t>
            </a:fld>
            <a:endParaRPr lang="en-GB" altLang="en-US" sz="1200"/>
          </a:p>
        </p:txBody>
      </p:sp>
    </p:spTree>
    <p:extLst>
      <p:ext uri="{BB962C8B-B14F-4D97-AF65-F5344CB8AC3E}">
        <p14:creationId xmlns:p14="http://schemas.microsoft.com/office/powerpoint/2010/main" val="984820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4659" indent="-286407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5629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3880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62132" indent="-229126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20384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8635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36887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95138" indent="-229126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5EDF4966-52D1-4813-A692-4503552BFC60}" type="slidenum">
              <a:rPr lang="en-GB" altLang="en-US" sz="1200"/>
              <a:pPr/>
              <a:t>6</a:t>
            </a:fld>
            <a:endParaRPr lang="en-GB" altLang="en-US" sz="1200"/>
          </a:p>
        </p:txBody>
      </p:sp>
    </p:spTree>
    <p:extLst>
      <p:ext uri="{BB962C8B-B14F-4D97-AF65-F5344CB8AC3E}">
        <p14:creationId xmlns:p14="http://schemas.microsoft.com/office/powerpoint/2010/main" val="1999765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4B7722-B476-4B8F-BE17-DC471D8F71DC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964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2615" indent="-289590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59950" indent="-230717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22974" indent="-230717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87590" indent="-230717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45842" indent="-230717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04094" indent="-230717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62345" indent="-230717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20597" indent="-230717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10CC52B5-1242-4897-9910-835C6C1CAB7C}" type="slidenum">
              <a:rPr lang="en-GB" altLang="en-US" sz="1200"/>
              <a:pPr/>
              <a:t>8</a:t>
            </a:fld>
            <a:endParaRPr lang="en-GB" altLang="en-US" sz="1200"/>
          </a:p>
        </p:txBody>
      </p:sp>
    </p:spTree>
    <p:extLst>
      <p:ext uri="{BB962C8B-B14F-4D97-AF65-F5344CB8AC3E}">
        <p14:creationId xmlns:p14="http://schemas.microsoft.com/office/powerpoint/2010/main" val="2229246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4B7722-B476-4B8F-BE17-DC471D8F71DC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35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B9240-6567-4029-8977-9D17A8454F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67266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898C1-71EF-4630-A829-9178CF98FA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5849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829DD-54F6-45A6-B486-FA91374A700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439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ppoint lga background v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9525"/>
            <a:ext cx="989965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31825" y="44450"/>
            <a:ext cx="576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69975" y="1798638"/>
            <a:ext cx="8420100" cy="11255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069975" y="3057525"/>
            <a:ext cx="6934200" cy="17526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1025525" y="6092825"/>
            <a:ext cx="3136900" cy="476250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bg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r>
              <a:rPr lang="en-GB"/>
              <a:t>Date</a:t>
            </a:r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quarter" idx="11"/>
          </p:nvPr>
        </p:nvSpPr>
        <p:spPr bwMode="auto">
          <a:xfrm>
            <a:off x="7258050" y="6092825"/>
            <a:ext cx="2311400" cy="476250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bg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r>
              <a:rPr lang="en-GB"/>
              <a:t>www.local.gov.uk</a:t>
            </a:r>
          </a:p>
        </p:txBody>
      </p:sp>
    </p:spTree>
    <p:extLst>
      <p:ext uri="{BB962C8B-B14F-4D97-AF65-F5344CB8AC3E}">
        <p14:creationId xmlns:p14="http://schemas.microsoft.com/office/powerpoint/2010/main" val="710003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098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3694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4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1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945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64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869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3747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5842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24756-7FE2-4A60-B374-3318AB04435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81555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smtClean="0"/>
              <a:t>Drag picture to placeholder or click icon to add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8291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3387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274638"/>
            <a:ext cx="222885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4200" y="274638"/>
            <a:ext cx="653415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0835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ppoint lga background v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9525"/>
            <a:ext cx="989965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31825" y="44450"/>
            <a:ext cx="576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69975" y="1798638"/>
            <a:ext cx="8420100" cy="11255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069975" y="3057525"/>
            <a:ext cx="6934200" cy="17526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1025525" y="6092825"/>
            <a:ext cx="3136900" cy="476250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bg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r>
              <a:rPr lang="en-GB"/>
              <a:t>Date</a:t>
            </a:r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quarter" idx="11"/>
          </p:nvPr>
        </p:nvSpPr>
        <p:spPr bwMode="auto">
          <a:xfrm>
            <a:off x="7258050" y="6092825"/>
            <a:ext cx="2311400" cy="476250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bg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r>
              <a:rPr lang="en-GB"/>
              <a:t>www.local.gov.uk</a:t>
            </a:r>
          </a:p>
        </p:txBody>
      </p:sp>
    </p:spTree>
    <p:extLst>
      <p:ext uri="{BB962C8B-B14F-4D97-AF65-F5344CB8AC3E}">
        <p14:creationId xmlns:p14="http://schemas.microsoft.com/office/powerpoint/2010/main" val="33845028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3366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31475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4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1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8492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2775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6334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851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BEEB6-7B22-45F1-B4A0-19744D5FC7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81569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8817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smtClean="0"/>
              <a:t>Drag picture to placeholder or click icon to add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25070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0639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274638"/>
            <a:ext cx="222885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4200" y="274638"/>
            <a:ext cx="653415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914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ADDE8-B399-4146-86E7-EDE80C26E0E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186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2E0B8-9825-4721-8E76-807C56DA41F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2742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B7E02-7CFD-47D2-B3FB-79F54B16C36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8811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2AF16E-ACBA-46AD-A56C-A838C0638A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3700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1120F-9270-4861-BA99-67565ED2FA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83716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645A8-C44E-495A-997F-316E13B4DB3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017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9C84F5A-F688-4E1E-90CE-A85B6C3E8CF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  <p:sldLayoutId id="2147484149" r:id="rId4"/>
    <p:sldLayoutId id="2147484150" r:id="rId5"/>
    <p:sldLayoutId id="2147484151" r:id="rId6"/>
    <p:sldLayoutId id="2147484152" r:id="rId7"/>
    <p:sldLayoutId id="2147484153" r:id="rId8"/>
    <p:sldLayoutId id="2147484154" r:id="rId9"/>
    <p:sldLayoutId id="2147484155" r:id="rId10"/>
    <p:sldLayoutId id="21474841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4200" y="1052513"/>
            <a:ext cx="89154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4200" y="1989138"/>
            <a:ext cx="8915400" cy="41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pic>
        <p:nvPicPr>
          <p:cNvPr id="1028" name="Picture 1" descr="LG_Association_RGB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260350"/>
            <a:ext cx="12192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67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60" r:id="rId2"/>
    <p:sldLayoutId id="2147484161" r:id="rId3"/>
    <p:sldLayoutId id="2147484162" r:id="rId4"/>
    <p:sldLayoutId id="2147484163" r:id="rId5"/>
    <p:sldLayoutId id="2147484164" r:id="rId6"/>
    <p:sldLayoutId id="2147484165" r:id="rId7"/>
    <p:sldLayoutId id="2147484166" r:id="rId8"/>
    <p:sldLayoutId id="2147484167" r:id="rId9"/>
    <p:sldLayoutId id="2147484168" r:id="rId10"/>
    <p:sldLayoutId id="21474841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MS PGothic" panose="020B0600070205080204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MS PGothic" panose="020B0600070205080204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MS PGothic" panose="020B0600070205080204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MS PGothic" panose="020B0600070205080204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4200" y="1052513"/>
            <a:ext cx="89154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4200" y="1989138"/>
            <a:ext cx="8915400" cy="41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pic>
        <p:nvPicPr>
          <p:cNvPr id="1028" name="Picture 1" descr="LG_Association_RGB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260350"/>
            <a:ext cx="12192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8115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1" r:id="rId1"/>
    <p:sldLayoutId id="2147484172" r:id="rId2"/>
    <p:sldLayoutId id="2147484173" r:id="rId3"/>
    <p:sldLayoutId id="2147484174" r:id="rId4"/>
    <p:sldLayoutId id="2147484175" r:id="rId5"/>
    <p:sldLayoutId id="2147484176" r:id="rId6"/>
    <p:sldLayoutId id="2147484177" r:id="rId7"/>
    <p:sldLayoutId id="2147484178" r:id="rId8"/>
    <p:sldLayoutId id="2147484179" r:id="rId9"/>
    <p:sldLayoutId id="2147484180" r:id="rId10"/>
    <p:sldLayoutId id="214748418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MS PGothic" panose="020B0600070205080204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MS PGothic" panose="020B0600070205080204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MS PGothic" panose="020B0600070205080204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MS PGothic" panose="020B0600070205080204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91278F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lgfinance@local.gov.uk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95375" y="2565400"/>
            <a:ext cx="8420100" cy="1125538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GB" dirty="0" smtClean="0">
                <a:solidFill>
                  <a:srgbClr val="9B2C98"/>
                </a:solidFill>
                <a:ea typeface="+mj-ea"/>
                <a:cs typeface="+mj-cs"/>
              </a:rPr>
              <a:t>Provisional Local </a:t>
            </a:r>
            <a:r>
              <a:rPr lang="en-GB" dirty="0">
                <a:solidFill>
                  <a:srgbClr val="9B2C98"/>
                </a:solidFill>
                <a:ea typeface="+mj-ea"/>
                <a:cs typeface="+mj-cs"/>
              </a:rPr>
              <a:t>G</a:t>
            </a:r>
            <a:r>
              <a:rPr lang="en-GB" dirty="0" smtClean="0">
                <a:solidFill>
                  <a:srgbClr val="9B2C98"/>
                </a:solidFill>
                <a:ea typeface="+mj-ea"/>
                <a:cs typeface="+mj-cs"/>
              </a:rPr>
              <a:t>overnment </a:t>
            </a:r>
            <a:r>
              <a:rPr lang="en-GB" dirty="0">
                <a:solidFill>
                  <a:srgbClr val="9B2C98"/>
                </a:solidFill>
                <a:ea typeface="+mj-ea"/>
                <a:cs typeface="+mj-cs"/>
              </a:rPr>
              <a:t>F</a:t>
            </a:r>
            <a:r>
              <a:rPr lang="en-GB" dirty="0" smtClean="0">
                <a:solidFill>
                  <a:srgbClr val="9B2C98"/>
                </a:solidFill>
                <a:ea typeface="+mj-ea"/>
                <a:cs typeface="+mj-cs"/>
              </a:rPr>
              <a:t>inance </a:t>
            </a:r>
            <a:r>
              <a:rPr lang="en-GB" dirty="0">
                <a:solidFill>
                  <a:srgbClr val="9B2C98"/>
                </a:solidFill>
                <a:ea typeface="+mj-ea"/>
                <a:cs typeface="+mj-cs"/>
              </a:rPr>
              <a:t>S</a:t>
            </a:r>
            <a:r>
              <a:rPr lang="en-GB" dirty="0" smtClean="0">
                <a:solidFill>
                  <a:srgbClr val="9B2C98"/>
                </a:solidFill>
                <a:ea typeface="+mj-ea"/>
                <a:cs typeface="+mj-cs"/>
              </a:rPr>
              <a:t>ettlement 2018/19</a:t>
            </a:r>
          </a:p>
        </p:txBody>
      </p:sp>
      <p:sp>
        <p:nvSpPr>
          <p:cNvPr id="6147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025525" y="6092825"/>
            <a:ext cx="31369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400" smtClean="0">
                <a:solidFill>
                  <a:schemeClr val="bg1"/>
                </a:solidFill>
              </a:rPr>
              <a:t>Date</a:t>
            </a:r>
          </a:p>
        </p:txBody>
      </p:sp>
      <p:sp>
        <p:nvSpPr>
          <p:cNvPr id="6148" name="Date Placeholder 6"/>
          <p:cNvSpPr>
            <a:spLocks noGrp="1" noChangeArrowheads="1"/>
          </p:cNvSpPr>
          <p:nvPr>
            <p:ph type="dt" sz="quarter" idx="11"/>
          </p:nvPr>
        </p:nvSpPr>
        <p:spPr>
          <a:xfrm>
            <a:off x="7258050" y="6092825"/>
            <a:ext cx="23114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400" smtClean="0">
                <a:solidFill>
                  <a:schemeClr val="bg1"/>
                </a:solidFill>
              </a:rPr>
              <a:t>www.local.gov.uk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1136650" y="6249988"/>
            <a:ext cx="20875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200" dirty="0">
                <a:solidFill>
                  <a:srgbClr val="9B2C98"/>
                </a:solidFill>
              </a:rPr>
              <a:t>5</a:t>
            </a:r>
            <a:r>
              <a:rPr lang="en-GB" altLang="en-US" sz="1200" dirty="0" smtClean="0">
                <a:solidFill>
                  <a:srgbClr val="9B2C98"/>
                </a:solidFill>
              </a:rPr>
              <a:t> </a:t>
            </a:r>
            <a:r>
              <a:rPr lang="en-GB" altLang="en-US" sz="1200" dirty="0">
                <a:solidFill>
                  <a:srgbClr val="9B2C98"/>
                </a:solidFill>
              </a:rPr>
              <a:t>January </a:t>
            </a:r>
            <a:r>
              <a:rPr lang="en-GB" altLang="en-US" sz="1200" dirty="0" smtClean="0">
                <a:solidFill>
                  <a:srgbClr val="9B2C98"/>
                </a:solidFill>
              </a:rPr>
              <a:t>2018</a:t>
            </a:r>
            <a:endParaRPr lang="en-GB" altLang="en-US" sz="1200" dirty="0">
              <a:solidFill>
                <a:srgbClr val="9B2C98"/>
              </a:solidFill>
            </a:endParaRPr>
          </a:p>
        </p:txBody>
      </p: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7400925" y="6308725"/>
            <a:ext cx="20875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GB" altLang="en-US" sz="1200">
                <a:solidFill>
                  <a:srgbClr val="9B2C98"/>
                </a:solidFill>
              </a:rPr>
              <a:t>www.local.gov.uk</a:t>
            </a:r>
          </a:p>
        </p:txBody>
      </p:sp>
      <p:sp>
        <p:nvSpPr>
          <p:cNvPr id="6152" name="TextBox 4"/>
          <p:cNvSpPr txBox="1">
            <a:spLocks noChangeArrowheads="1"/>
          </p:cNvSpPr>
          <p:nvPr/>
        </p:nvSpPr>
        <p:spPr bwMode="auto">
          <a:xfrm>
            <a:off x="1208088" y="4508500"/>
            <a:ext cx="83613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b="0" dirty="0" smtClean="0">
                <a:solidFill>
                  <a:srgbClr val="9B2C98"/>
                </a:solidFill>
              </a:rPr>
              <a:t>Society of District Council Treasurers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2000" b="0" dirty="0" smtClean="0">
              <a:solidFill>
                <a:srgbClr val="9B2C98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800" b="0" dirty="0" smtClean="0">
                <a:solidFill>
                  <a:srgbClr val="9B2C98"/>
                </a:solidFill>
              </a:rPr>
              <a:t>Nicola Morton, Head of Local Government Finance</a:t>
            </a:r>
            <a:endParaRPr lang="en-GB" altLang="en-US" sz="2800" b="0" dirty="0">
              <a:solidFill>
                <a:srgbClr val="9B2C9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4608" y="0"/>
            <a:ext cx="8915400" cy="792162"/>
          </a:xfrm>
        </p:spPr>
        <p:txBody>
          <a:bodyPr/>
          <a:lstStyle/>
          <a:p>
            <a:r>
              <a:rPr lang="en-US" sz="2800" dirty="0" smtClean="0"/>
              <a:t>2.99% flexibility – impact on shire districts</a:t>
            </a:r>
            <a:endParaRPr lang="en-GB" sz="28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5981730"/>
              </p:ext>
            </p:extLst>
          </p:nvPr>
        </p:nvGraphicFramePr>
        <p:xfrm>
          <a:off x="272480" y="1196752"/>
          <a:ext cx="9145015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5804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584200" y="1484784"/>
            <a:ext cx="8915400" cy="4137025"/>
          </a:xfrm>
        </p:spPr>
        <p:txBody>
          <a:bodyPr/>
          <a:lstStyle/>
          <a:p>
            <a:r>
              <a:rPr lang="en-GB" altLang="en-US" sz="2400" dirty="0"/>
              <a:t>New Homes Bonus</a:t>
            </a:r>
          </a:p>
          <a:p>
            <a:pPr lvl="1"/>
            <a:r>
              <a:rPr lang="en-GB" altLang="en-US" sz="2400" dirty="0"/>
              <a:t>Bonus paid for 4 years (reduction expected)</a:t>
            </a:r>
          </a:p>
          <a:p>
            <a:pPr lvl="1"/>
            <a:r>
              <a:rPr lang="en-GB" altLang="en-US" sz="2400" dirty="0"/>
              <a:t>Plans to increase the threshold </a:t>
            </a:r>
            <a:r>
              <a:rPr lang="en-GB" altLang="en-US" sz="2400" dirty="0" smtClean="0"/>
              <a:t>did not happen</a:t>
            </a:r>
          </a:p>
          <a:p>
            <a:pPr lvl="1"/>
            <a:r>
              <a:rPr lang="en-GB" altLang="en-US" sz="2400" dirty="0" smtClean="0"/>
              <a:t>Adjustment </a:t>
            </a:r>
            <a:r>
              <a:rPr lang="en-GB" altLang="en-US" sz="2400" dirty="0"/>
              <a:t>for homes approved by the Planning Inspectorate </a:t>
            </a:r>
            <a:r>
              <a:rPr lang="en-GB" altLang="en-US" sz="2400" dirty="0" smtClean="0"/>
              <a:t>is not </a:t>
            </a:r>
            <a:r>
              <a:rPr lang="en-GB" altLang="en-US" sz="2400" dirty="0"/>
              <a:t>going ahead</a:t>
            </a:r>
          </a:p>
          <a:p>
            <a:r>
              <a:rPr lang="en-GB" altLang="en-US" sz="2400" dirty="0"/>
              <a:t>£35 million top slice to fund the safety net</a:t>
            </a:r>
          </a:p>
          <a:p>
            <a:r>
              <a:rPr lang="en-GB" altLang="en-US" sz="2400" dirty="0"/>
              <a:t>Adjustment to tariffs and top-ups for dealing with </a:t>
            </a:r>
            <a:r>
              <a:rPr lang="en-GB" altLang="en-US" sz="2400" dirty="0" smtClean="0"/>
              <a:t>appeals</a:t>
            </a:r>
            <a:endParaRPr lang="en-GB" altLang="en-US" sz="2400" dirty="0" smtClean="0"/>
          </a:p>
          <a:p>
            <a:r>
              <a:rPr lang="en-GB" altLang="en-US" sz="2400" dirty="0" smtClean="0"/>
              <a:t>Flexibility </a:t>
            </a:r>
            <a:r>
              <a:rPr lang="en-GB" altLang="en-US" sz="2400" dirty="0"/>
              <a:t>to use new capital receipts on revenue projects extended for three years, beyond 2020</a:t>
            </a:r>
          </a:p>
          <a:p>
            <a:r>
              <a:rPr lang="en-GB" sz="2400" dirty="0"/>
              <a:t>The Rural Services Delivery Grant will be £65 million in 2018/19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496616" y="116632"/>
            <a:ext cx="8915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2800" kern="0" dirty="0" smtClean="0"/>
              <a:t>Other announcements</a:t>
            </a:r>
          </a:p>
        </p:txBody>
      </p:sp>
    </p:spTree>
    <p:extLst>
      <p:ext uri="{BB962C8B-B14F-4D97-AF65-F5344CB8AC3E}">
        <p14:creationId xmlns:p14="http://schemas.microsoft.com/office/powerpoint/2010/main" val="201494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584200" y="1268760"/>
            <a:ext cx="8915400" cy="4353049"/>
          </a:xfrm>
        </p:spPr>
        <p:txBody>
          <a:bodyPr/>
          <a:lstStyle/>
          <a:p>
            <a:r>
              <a:rPr lang="en-GB" sz="2400" dirty="0" smtClean="0"/>
              <a:t>75</a:t>
            </a:r>
            <a:r>
              <a:rPr lang="en-GB" sz="2400" dirty="0"/>
              <a:t>% Business Rates Retention in </a:t>
            </a:r>
            <a:r>
              <a:rPr lang="en-GB" sz="2400" dirty="0" smtClean="0"/>
              <a:t>2020/21</a:t>
            </a:r>
          </a:p>
          <a:p>
            <a:r>
              <a:rPr lang="en-GB" sz="2400" dirty="0" smtClean="0"/>
              <a:t>Grants </a:t>
            </a:r>
            <a:r>
              <a:rPr lang="en-GB" sz="2400" dirty="0" smtClean="0"/>
              <a:t>rolling </a:t>
            </a:r>
            <a:r>
              <a:rPr lang="en-GB" sz="2400" dirty="0" smtClean="0"/>
              <a:t>in: RSG</a:t>
            </a:r>
            <a:r>
              <a:rPr lang="en-GB" sz="2400" dirty="0"/>
              <a:t>, RSDG, Public Health, GLA </a:t>
            </a:r>
            <a:r>
              <a:rPr lang="en-GB" sz="2400" dirty="0" smtClean="0"/>
              <a:t> capital</a:t>
            </a:r>
            <a:endParaRPr lang="en-GB" sz="2400" dirty="0" smtClean="0"/>
          </a:p>
          <a:p>
            <a:r>
              <a:rPr lang="en-GB" sz="2400" dirty="0" smtClean="0"/>
              <a:t>75% growth retained (levy?)</a:t>
            </a:r>
          </a:p>
          <a:p>
            <a:r>
              <a:rPr lang="en-GB" sz="2400" dirty="0" smtClean="0"/>
              <a:t>Reset in 2020/21 and new funding baselines</a:t>
            </a:r>
            <a:endParaRPr lang="en-GB" sz="2400" dirty="0"/>
          </a:p>
          <a:p>
            <a:r>
              <a:rPr lang="en-GB" sz="2400" dirty="0"/>
              <a:t>Other improvements e.g. appeals</a:t>
            </a:r>
          </a:p>
          <a:p>
            <a:r>
              <a:rPr lang="en-GB" altLang="en-US" sz="2400" dirty="0" smtClean="0"/>
              <a:t>2017/18 </a:t>
            </a:r>
            <a:r>
              <a:rPr lang="en-GB" altLang="en-US" sz="2400" dirty="0"/>
              <a:t>pilots to </a:t>
            </a:r>
            <a:r>
              <a:rPr lang="en-GB" altLang="en-US" sz="2400" dirty="0" smtClean="0"/>
              <a:t>continue.</a:t>
            </a:r>
            <a:endParaRPr lang="en-GB" altLang="en-US" sz="2400" dirty="0"/>
          </a:p>
          <a:p>
            <a:r>
              <a:rPr lang="en-GB" altLang="en-US" sz="2400" dirty="0"/>
              <a:t>Extended London pilot announced in Autumn Budget 2017</a:t>
            </a:r>
          </a:p>
          <a:p>
            <a:r>
              <a:rPr lang="en-GB" altLang="en-US" sz="2400" dirty="0"/>
              <a:t>10 new pilot </a:t>
            </a:r>
            <a:r>
              <a:rPr lang="en-GB" altLang="en-US" sz="2400" dirty="0" smtClean="0"/>
              <a:t>areas</a:t>
            </a:r>
          </a:p>
          <a:p>
            <a:r>
              <a:rPr lang="en-GB" altLang="en-US" sz="2400" dirty="0" smtClean="0"/>
              <a:t>2019/20 pilots</a:t>
            </a:r>
            <a:endParaRPr lang="en-GB" altLang="en-U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496616" y="116632"/>
            <a:ext cx="8915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2800" kern="0" dirty="0" smtClean="0"/>
              <a:t>Business Rates Retention</a:t>
            </a:r>
            <a:endParaRPr lang="en-GB" altLang="en-US" sz="2800" kern="0" dirty="0" smtClean="0"/>
          </a:p>
        </p:txBody>
      </p:sp>
    </p:spTree>
    <p:extLst>
      <p:ext uri="{BB962C8B-B14F-4D97-AF65-F5344CB8AC3E}">
        <p14:creationId xmlns:p14="http://schemas.microsoft.com/office/powerpoint/2010/main" val="417000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584200" y="1484784"/>
            <a:ext cx="8915400" cy="4137025"/>
          </a:xfrm>
        </p:spPr>
        <p:txBody>
          <a:bodyPr/>
          <a:lstStyle/>
          <a:p>
            <a:r>
              <a:rPr lang="en-GB" altLang="en-US" sz="2400" dirty="0"/>
              <a:t>Implementation goal of April 2020 confirmed</a:t>
            </a:r>
          </a:p>
          <a:p>
            <a:r>
              <a:rPr lang="en-US" altLang="en-US" sz="2400" dirty="0"/>
              <a:t>Consultation launched on the design of the needs assessment</a:t>
            </a:r>
          </a:p>
          <a:p>
            <a:pPr lvl="1"/>
            <a:r>
              <a:rPr lang="en-US" altLang="en-US" sz="2400" dirty="0"/>
              <a:t>‘Single formula’</a:t>
            </a:r>
          </a:p>
          <a:p>
            <a:pPr lvl="1"/>
            <a:r>
              <a:rPr lang="en-US" altLang="en-US" sz="2400" dirty="0"/>
              <a:t>Service specific formulae</a:t>
            </a:r>
          </a:p>
          <a:p>
            <a:pPr lvl="1"/>
            <a:r>
              <a:rPr lang="en-US" altLang="en-US" sz="2400" dirty="0"/>
              <a:t>Cost drivers</a:t>
            </a:r>
          </a:p>
          <a:p>
            <a:pPr lvl="1"/>
            <a:r>
              <a:rPr lang="en-US" altLang="en-US" sz="2400" dirty="0"/>
              <a:t>Weighting techniques</a:t>
            </a:r>
            <a:endParaRPr lang="en-GB" altLang="en-US" sz="2400" dirty="0"/>
          </a:p>
          <a:p>
            <a:r>
              <a:rPr lang="en-US" sz="2400" dirty="0"/>
              <a:t>Attempt to produce a simplified assessment without impact on fairness – but only one part of the puzzle</a:t>
            </a:r>
            <a:endParaRPr lang="en-GB" sz="2400" dirty="0"/>
          </a:p>
          <a:p>
            <a:r>
              <a:rPr lang="en-GB" sz="2400" dirty="0"/>
              <a:t>Resources, transition not covered. Further papers in 2018</a:t>
            </a:r>
          </a:p>
          <a:p>
            <a:r>
              <a:rPr lang="en-GB" sz="2400" dirty="0"/>
              <a:t>Deadline 12 March. Regional events – watch this space</a:t>
            </a:r>
            <a:endParaRPr lang="en-GB" altLang="en-U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496616" y="116632"/>
            <a:ext cx="8915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2800" kern="0" dirty="0" smtClean="0"/>
              <a:t>Fair </a:t>
            </a:r>
            <a:r>
              <a:rPr lang="en-GB" altLang="en-US" sz="2800" kern="0" dirty="0" smtClean="0"/>
              <a:t>Funding Review</a:t>
            </a:r>
          </a:p>
        </p:txBody>
      </p:sp>
    </p:spTree>
    <p:extLst>
      <p:ext uri="{BB962C8B-B14F-4D97-AF65-F5344CB8AC3E}">
        <p14:creationId xmlns:p14="http://schemas.microsoft.com/office/powerpoint/2010/main" val="232233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584200" y="1340768"/>
            <a:ext cx="9121328" cy="4281041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400" b="1" dirty="0" smtClean="0"/>
              <a:t>General</a:t>
            </a:r>
          </a:p>
          <a:p>
            <a:r>
              <a:rPr lang="en-GB" altLang="en-US" sz="2400" dirty="0"/>
              <a:t>Disappointing the Government has failed to tackle the £5.8 billion funding gap – use BRR or new funding</a:t>
            </a:r>
          </a:p>
          <a:p>
            <a:r>
              <a:rPr lang="en-GB" altLang="en-US" sz="2400" dirty="0"/>
              <a:t>Additional council tax flexibility helps but:</a:t>
            </a:r>
          </a:p>
          <a:p>
            <a:pPr lvl="1"/>
            <a:r>
              <a:rPr lang="en-GB" altLang="en-US" sz="2400" dirty="0"/>
              <a:t>88 shire districts do not benefit</a:t>
            </a:r>
          </a:p>
          <a:p>
            <a:pPr lvl="1"/>
            <a:r>
              <a:rPr lang="en-GB" altLang="en-US" sz="2400" dirty="0"/>
              <a:t>Places burden on households</a:t>
            </a:r>
          </a:p>
          <a:p>
            <a:pPr lvl="1"/>
            <a:r>
              <a:rPr lang="en-GB" altLang="en-US" sz="2400" dirty="0"/>
              <a:t>Raises different amounts around the country, unrelated to need</a:t>
            </a:r>
          </a:p>
          <a:p>
            <a:pPr lvl="1"/>
            <a:r>
              <a:rPr lang="en-GB" altLang="en-US" sz="2400" dirty="0"/>
              <a:t>Not enough to meet the funding gap</a:t>
            </a:r>
          </a:p>
          <a:p>
            <a:pPr lvl="1"/>
            <a:r>
              <a:rPr lang="en-GB" altLang="en-US" sz="2400" dirty="0"/>
              <a:t>Referendums are an unnecessary burden</a:t>
            </a:r>
          </a:p>
          <a:p>
            <a:pPr marL="342900" lvl="1" indent="-342900">
              <a:buChar char="•"/>
            </a:pPr>
            <a:r>
              <a:rPr lang="en-GB" altLang="en-US" sz="2400" dirty="0">
                <a:cs typeface="ＭＳ Ｐゴシック" charset="0"/>
              </a:rPr>
              <a:t>Rises in pay and prices since accepted 4 year deal</a:t>
            </a:r>
          </a:p>
          <a:p>
            <a:pPr marL="342900" lvl="1" indent="-342900">
              <a:buChar char="•"/>
            </a:pPr>
            <a:r>
              <a:rPr lang="en-GB" altLang="en-US" sz="2400" dirty="0">
                <a:cs typeface="ＭＳ Ｐゴシック" charset="0"/>
              </a:rPr>
              <a:t>Cliff edge in 2020/21</a:t>
            </a:r>
          </a:p>
          <a:p>
            <a:pPr marL="342900" lvl="1" indent="-342900">
              <a:buChar char="•"/>
            </a:pPr>
            <a:r>
              <a:rPr lang="en-GB" altLang="en-US" sz="2400" dirty="0"/>
              <a:t>Announce settlements earlier</a:t>
            </a:r>
            <a:endParaRPr lang="en-GB" altLang="en-US" sz="24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496616" y="116632"/>
            <a:ext cx="8915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2800" kern="0" dirty="0" smtClean="0"/>
              <a:t>LGA key messages</a:t>
            </a:r>
          </a:p>
        </p:txBody>
      </p:sp>
    </p:spTree>
    <p:extLst>
      <p:ext uri="{BB962C8B-B14F-4D97-AF65-F5344CB8AC3E}">
        <p14:creationId xmlns:p14="http://schemas.microsoft.com/office/powerpoint/2010/main" val="219676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584200" y="1484784"/>
            <a:ext cx="8915400" cy="4137025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400" b="1" dirty="0" smtClean="0"/>
              <a:t>New Homes Bonus</a:t>
            </a:r>
          </a:p>
          <a:p>
            <a:r>
              <a:rPr lang="en-GB" sz="2400" dirty="0" smtClean="0"/>
              <a:t>The </a:t>
            </a:r>
            <a:r>
              <a:rPr lang="en-GB" sz="2400" dirty="0"/>
              <a:t>NHB makes up a considerable part of funding for </a:t>
            </a:r>
            <a:r>
              <a:rPr lang="en-GB" sz="2400" dirty="0" smtClean="0"/>
              <a:t>many shire </a:t>
            </a:r>
            <a:r>
              <a:rPr lang="en-GB" sz="2400" dirty="0"/>
              <a:t>district authorities </a:t>
            </a:r>
          </a:p>
          <a:p>
            <a:r>
              <a:rPr lang="en-GB" altLang="en-US" sz="2400" dirty="0"/>
              <a:t>Good news that the Government has not amended the system – </a:t>
            </a:r>
            <a:r>
              <a:rPr lang="en-GB" altLang="en-US" sz="2400" dirty="0" smtClean="0"/>
              <a:t>e.g. </a:t>
            </a:r>
            <a:r>
              <a:rPr lang="en-GB" altLang="en-US" sz="2400" dirty="0"/>
              <a:t>by increasing the baseline even further or holding back based on planning decisions</a:t>
            </a:r>
          </a:p>
          <a:p>
            <a:r>
              <a:rPr lang="en-GB" altLang="en-US" sz="2400" dirty="0" smtClean="0"/>
              <a:t>The </a:t>
            </a:r>
            <a:r>
              <a:rPr lang="en-GB" altLang="en-US" sz="2400" dirty="0"/>
              <a:t>baseline of 0.4 per cent could remove incentive and penalise low growth </a:t>
            </a:r>
            <a:r>
              <a:rPr lang="en-GB" altLang="en-US" sz="2400" dirty="0" smtClean="0"/>
              <a:t>areas</a:t>
            </a:r>
          </a:p>
          <a:p>
            <a:r>
              <a:rPr lang="en-GB" altLang="en-US" sz="2400" dirty="0" smtClean="0"/>
              <a:t>Don’t increase the baseline and fund this from outside the settlement</a:t>
            </a:r>
            <a:endParaRPr lang="en-GB" altLang="en-U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496616" y="116632"/>
            <a:ext cx="8915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2800" kern="0" dirty="0" smtClean="0"/>
              <a:t>LGA key messages</a:t>
            </a:r>
          </a:p>
        </p:txBody>
      </p:sp>
    </p:spTree>
    <p:extLst>
      <p:ext uri="{BB962C8B-B14F-4D97-AF65-F5344CB8AC3E}">
        <p14:creationId xmlns:p14="http://schemas.microsoft.com/office/powerpoint/2010/main" val="18306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584200" y="1484784"/>
            <a:ext cx="8915400" cy="4137025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400" b="1" dirty="0" smtClean="0"/>
              <a:t>Business </a:t>
            </a:r>
            <a:r>
              <a:rPr lang="en-GB" altLang="en-US" sz="2400" b="1" dirty="0"/>
              <a:t>Rates </a:t>
            </a:r>
          </a:p>
          <a:p>
            <a:r>
              <a:rPr lang="en-GB" sz="2400" dirty="0"/>
              <a:t>Welcome ten new pilots to test 100 per cent business rates retention in </a:t>
            </a:r>
            <a:r>
              <a:rPr lang="en-GB" sz="2400" dirty="0" smtClean="0"/>
              <a:t>2018/19</a:t>
            </a:r>
            <a:endParaRPr lang="en-US" sz="2400" dirty="0"/>
          </a:p>
          <a:p>
            <a:r>
              <a:rPr lang="en-US" altLang="en-US" sz="2400" dirty="0"/>
              <a:t>Pilots must not negatively impact other councils</a:t>
            </a:r>
          </a:p>
          <a:p>
            <a:r>
              <a:rPr lang="en-US" altLang="en-US" sz="2400" dirty="0"/>
              <a:t>Work with Government on further retention, fair funding review and a better way to deal with appeals</a:t>
            </a:r>
            <a:endParaRPr lang="en-GB" altLang="en-US" sz="2400" dirty="0"/>
          </a:p>
          <a:p>
            <a:pPr marL="0" indent="0">
              <a:buNone/>
            </a:pPr>
            <a:endParaRPr lang="en-GB" altLang="en-US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496616" y="116632"/>
            <a:ext cx="8915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3600" kern="0" dirty="0" smtClean="0"/>
              <a:t>LGA key messages</a:t>
            </a:r>
          </a:p>
        </p:txBody>
      </p:sp>
    </p:spTree>
    <p:extLst>
      <p:ext uri="{BB962C8B-B14F-4D97-AF65-F5344CB8AC3E}">
        <p14:creationId xmlns:p14="http://schemas.microsoft.com/office/powerpoint/2010/main" val="410547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584200" y="1484784"/>
            <a:ext cx="9121328" cy="4137025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400" b="1" dirty="0" smtClean="0"/>
              <a:t>Social Care</a:t>
            </a:r>
          </a:p>
          <a:p>
            <a:r>
              <a:rPr lang="en-GB" altLang="en-US" sz="2400" dirty="0"/>
              <a:t>Extremely disappointing that Government has failed to find any new funding for children’s and adults social care</a:t>
            </a:r>
          </a:p>
          <a:p>
            <a:r>
              <a:rPr lang="en-GB" altLang="en-US" sz="2400" dirty="0"/>
              <a:t>Adult social care precept continues to provide some flexibility but:</a:t>
            </a:r>
          </a:p>
          <a:p>
            <a:pPr lvl="1"/>
            <a:r>
              <a:rPr lang="en-GB" altLang="en-US" sz="2400" dirty="0"/>
              <a:t>Burden falls on council tax payers</a:t>
            </a:r>
          </a:p>
          <a:p>
            <a:pPr lvl="1"/>
            <a:r>
              <a:rPr lang="en-GB" altLang="en-US" sz="2400" dirty="0"/>
              <a:t>Places burden on households</a:t>
            </a:r>
          </a:p>
          <a:p>
            <a:pPr lvl="1"/>
            <a:r>
              <a:rPr lang="en-GB" altLang="en-US" sz="2400" dirty="0"/>
              <a:t>Raises different amounts around the country, unrelated to need</a:t>
            </a:r>
          </a:p>
          <a:p>
            <a:pPr lvl="1"/>
            <a:r>
              <a:rPr lang="en-GB" altLang="en-US" sz="2400" dirty="0"/>
              <a:t>Not enough to meet the funding gap</a:t>
            </a:r>
          </a:p>
          <a:p>
            <a:r>
              <a:rPr lang="en-GB" altLang="en-US" sz="2400" dirty="0"/>
              <a:t>Commitment to publishing Green paper on ASC welcome but funding needed in interim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496616" y="116632"/>
            <a:ext cx="8915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2800" kern="0" dirty="0" smtClean="0"/>
              <a:t>LGA key messages</a:t>
            </a:r>
          </a:p>
        </p:txBody>
      </p:sp>
    </p:spTree>
    <p:extLst>
      <p:ext uri="{BB962C8B-B14F-4D97-AF65-F5344CB8AC3E}">
        <p14:creationId xmlns:p14="http://schemas.microsoft.com/office/powerpoint/2010/main" val="286942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584200" y="1484784"/>
            <a:ext cx="8915400" cy="4137025"/>
          </a:xfrm>
        </p:spPr>
        <p:txBody>
          <a:bodyPr/>
          <a:lstStyle/>
          <a:p>
            <a:r>
              <a:rPr lang="en-GB" altLang="en-US" sz="2800" dirty="0" smtClean="0"/>
              <a:t>Responses and representations to DCLG by 16 January</a:t>
            </a:r>
          </a:p>
          <a:p>
            <a:pPr marL="342900" lvl="1" indent="-342900">
              <a:buFontTx/>
              <a:buChar char="•"/>
            </a:pPr>
            <a:r>
              <a:rPr lang="en-GB" dirty="0" smtClean="0"/>
              <a:t>Please send us your responses to </a:t>
            </a:r>
            <a:r>
              <a:rPr lang="en-GB" dirty="0" smtClean="0">
                <a:hlinkClick r:id="rId3"/>
              </a:rPr>
              <a:t>lgfinance@local.gov.uk</a:t>
            </a:r>
            <a:endParaRPr lang="en-GB" dirty="0" smtClean="0"/>
          </a:p>
          <a:p>
            <a:r>
              <a:rPr lang="en-GB" altLang="en-US" sz="2800" dirty="0" smtClean="0"/>
              <a:t>Final Settlement – late January / early February</a:t>
            </a:r>
          </a:p>
          <a:p>
            <a:r>
              <a:rPr lang="en-GB" altLang="en-US" sz="2800" dirty="0" smtClean="0"/>
              <a:t>Debate and approval in Parliament</a:t>
            </a:r>
            <a:endParaRPr lang="en-GB" altLang="en-US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496616" y="116632"/>
            <a:ext cx="8915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3600" kern="0" dirty="0" smtClean="0"/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61305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152800" y="3068960"/>
            <a:ext cx="3816424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GB" altLang="en-US" sz="3600" kern="0"/>
              <a:t>Any </a:t>
            </a:r>
            <a:r>
              <a:rPr lang="en-GB" altLang="en-US" sz="3600" kern="0" smtClean="0"/>
              <a:t>Questions?</a:t>
            </a:r>
            <a:endParaRPr lang="en-GB" altLang="en-US" sz="3600" kern="0" dirty="0"/>
          </a:p>
        </p:txBody>
      </p:sp>
    </p:spTree>
    <p:extLst>
      <p:ext uri="{BB962C8B-B14F-4D97-AF65-F5344CB8AC3E}">
        <p14:creationId xmlns:p14="http://schemas.microsoft.com/office/powerpoint/2010/main" val="359004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496616" y="116632"/>
            <a:ext cx="8915400" cy="792163"/>
          </a:xfrm>
        </p:spPr>
        <p:txBody>
          <a:bodyPr/>
          <a:lstStyle/>
          <a:p>
            <a:r>
              <a:rPr lang="en-GB" altLang="en-US" sz="2800" dirty="0" smtClean="0"/>
              <a:t>2017/18 LGF Settlement - Headlines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632520" y="1196752"/>
            <a:ext cx="8568952" cy="5040114"/>
          </a:xfrm>
        </p:spPr>
        <p:txBody>
          <a:bodyPr/>
          <a:lstStyle/>
          <a:p>
            <a:r>
              <a:rPr lang="en-GB" altLang="en-US" sz="2800" dirty="0"/>
              <a:t>Almost no additional central government funding</a:t>
            </a:r>
          </a:p>
          <a:p>
            <a:r>
              <a:rPr lang="en-GB" altLang="en-US" sz="2800" dirty="0"/>
              <a:t>Core Spending Power will increase by 2.1% over SR period</a:t>
            </a:r>
          </a:p>
          <a:p>
            <a:r>
              <a:rPr lang="en-GB" altLang="en-US" sz="2800" dirty="0"/>
              <a:t>1.5% increase in Core Spending Power in 2018/19</a:t>
            </a:r>
          </a:p>
          <a:p>
            <a:r>
              <a:rPr lang="en-GB" altLang="en-US" sz="2800" dirty="0"/>
              <a:t>Expanded flexibility for local authorities in setting council tax </a:t>
            </a:r>
            <a:r>
              <a:rPr lang="en-GB" altLang="en-US" sz="2800" dirty="0" smtClean="0"/>
              <a:t>levels</a:t>
            </a:r>
          </a:p>
          <a:p>
            <a:r>
              <a:rPr lang="en-GB" altLang="en-US" sz="2800" dirty="0" smtClean="0"/>
              <a:t>New Homes Bonus</a:t>
            </a:r>
            <a:endParaRPr lang="en-GB" altLang="en-US" sz="2800" dirty="0"/>
          </a:p>
          <a:p>
            <a:r>
              <a:rPr lang="en-GB" altLang="en-US" sz="2800" dirty="0"/>
              <a:t>Forthcoming consultation on negative RSG – ‘fair and affordable’</a:t>
            </a:r>
          </a:p>
          <a:p>
            <a:r>
              <a:rPr lang="en-GB" altLang="en-US" sz="2800" dirty="0"/>
              <a:t>97% of councils accepted the</a:t>
            </a:r>
            <a:r>
              <a:rPr lang="en-GB" sz="2800" dirty="0"/>
              <a:t> multi-year settlement offer </a:t>
            </a:r>
            <a:endParaRPr lang="en-GB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6040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1928664" y="188112"/>
            <a:ext cx="8915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2800" kern="0" dirty="0" smtClean="0"/>
              <a:t>Core Spending Power (Dec 2017)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576" y="950536"/>
            <a:ext cx="7704856" cy="588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8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1496616" y="332656"/>
            <a:ext cx="828092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2800" kern="0" dirty="0" smtClean="0"/>
              <a:t>Core Spending Power excluding additional council </a:t>
            </a:r>
            <a:r>
              <a:rPr lang="en-GB" altLang="en-US" sz="2800" kern="0" dirty="0"/>
              <a:t>t</a:t>
            </a:r>
            <a:r>
              <a:rPr lang="en-GB" altLang="en-US" sz="2800" kern="0" dirty="0" smtClean="0"/>
              <a:t>ax (Dec 2017)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576" y="1304007"/>
            <a:ext cx="7272808" cy="555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7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496616" y="116632"/>
            <a:ext cx="828092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2800" kern="0" dirty="0" smtClean="0"/>
              <a:t>Changes in Core Spending Power since February 2017, excluding pilots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980863"/>
              </p:ext>
            </p:extLst>
          </p:nvPr>
        </p:nvGraphicFramePr>
        <p:xfrm>
          <a:off x="920552" y="1196752"/>
          <a:ext cx="7651189" cy="4534117"/>
        </p:xfrm>
        <a:graphic>
          <a:graphicData uri="http://schemas.openxmlformats.org/drawingml/2006/table">
            <a:tbl>
              <a:tblPr/>
              <a:tblGrid>
                <a:gridCol w="3646159"/>
                <a:gridCol w="976136"/>
                <a:gridCol w="976136"/>
                <a:gridCol w="976136"/>
                <a:gridCol w="1076622"/>
              </a:tblGrid>
              <a:tr h="245484"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2016/17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2017/18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2018/19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2019/20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779"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£m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£m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£m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£m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77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 spending power (Feb 2017)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43,564.2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44,078.6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44,167.8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45,015.3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77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 spending power (Dec 2017)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43,729.3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44,271.3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44,934.4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45,622.8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6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Variance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165.1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192.7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766.6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607.6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69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177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Explained by: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77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Council tax - including core additional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-88.0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141.8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392.6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77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Adult social care precept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371.6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12.8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77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£</a:t>
                      </a: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r>
                        <a:rPr lang="en-GB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GB" sz="1400" b="0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 GLA</a:t>
                      </a:r>
                      <a:r>
                        <a:rPr lang="en-GB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flexibility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77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Business rates - local share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 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-186.4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047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S.31 grant for </a:t>
                      </a:r>
                      <a:r>
                        <a:rPr lang="en-GB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underindexing</a:t>
                      </a: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the multiplier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165.1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375.5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77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Revenue support grant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77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homes bonus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8.2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77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homes bonus - returned funding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77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Rural services delivery grant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6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variance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165.1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192.7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766.6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607.6 </a:t>
                      </a:r>
                    </a:p>
                  </a:txBody>
                  <a:tcPr marL="8205" marR="8205" marT="82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384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496616" y="116632"/>
            <a:ext cx="8915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3600" kern="0" dirty="0" smtClean="0"/>
              <a:t>Core Spending Power Year-on-year changes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544" y="1268760"/>
            <a:ext cx="8364437" cy="523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51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1496616" y="116632"/>
            <a:ext cx="8915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3600" kern="0" dirty="0" smtClean="0"/>
              <a:t>Core Spending Power: Shire Districts (Dec 2017)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600" y="1124744"/>
            <a:ext cx="7392980" cy="564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88504" y="908796"/>
            <a:ext cx="9417496" cy="4534966"/>
          </a:xfrm>
        </p:spPr>
        <p:txBody>
          <a:bodyPr/>
          <a:lstStyle/>
          <a:p>
            <a:r>
              <a:rPr lang="en-GB" altLang="en-US" sz="2400" dirty="0"/>
              <a:t>3</a:t>
            </a:r>
            <a:r>
              <a:rPr lang="en-GB" altLang="en-US" sz="2400" dirty="0" smtClean="0"/>
              <a:t>% referendum limit</a:t>
            </a:r>
          </a:p>
          <a:p>
            <a:r>
              <a:rPr lang="en-GB" altLang="en-US" sz="2400" dirty="0" smtClean="0"/>
              <a:t>Shire districts: the higher of £5 or 3% Band D</a:t>
            </a:r>
          </a:p>
          <a:p>
            <a:pPr lvl="1"/>
            <a:r>
              <a:rPr lang="en-GB" altLang="en-US" sz="2400" dirty="0"/>
              <a:t>88 Shire Districts </a:t>
            </a:r>
            <a:r>
              <a:rPr lang="en-GB" altLang="en-US" sz="2400" dirty="0" smtClean="0"/>
              <a:t>do not benefit as £5 higher than 3%</a:t>
            </a:r>
            <a:endParaRPr lang="en-GB" altLang="en-US" sz="2400" dirty="0"/>
          </a:p>
          <a:p>
            <a:pPr lvl="1"/>
            <a:r>
              <a:rPr lang="en-GB" altLang="en-US" sz="2400" dirty="0" smtClean="0"/>
              <a:t>12 </a:t>
            </a:r>
            <a:r>
              <a:rPr lang="en-GB" altLang="en-US" sz="2400" dirty="0" smtClean="0"/>
              <a:t>Shire Districts </a:t>
            </a:r>
            <a:r>
              <a:rPr lang="en-GB" altLang="en-US" sz="2400" dirty="0" smtClean="0"/>
              <a:t>full 1% benefit as </a:t>
            </a:r>
            <a:r>
              <a:rPr lang="en-GB" altLang="en-US" sz="2400" dirty="0" smtClean="0"/>
              <a:t>2% already higher than £5</a:t>
            </a:r>
            <a:endParaRPr lang="en-GB" altLang="en-US" sz="2400" dirty="0" smtClean="0"/>
          </a:p>
          <a:p>
            <a:pPr lvl="1"/>
            <a:r>
              <a:rPr lang="en-GB" altLang="en-US" sz="2400" dirty="0" smtClean="0"/>
              <a:t>Marginal impact for the rest</a:t>
            </a:r>
            <a:endParaRPr lang="en-GB" altLang="en-US" sz="2400" dirty="0" smtClean="0"/>
          </a:p>
          <a:p>
            <a:r>
              <a:rPr lang="en-GB" altLang="en-US" sz="2400" dirty="0" smtClean="0"/>
              <a:t>PCCs / </a:t>
            </a:r>
            <a:r>
              <a:rPr lang="en-GB" altLang="en-US" sz="2400" dirty="0"/>
              <a:t>GLA police - £12 </a:t>
            </a:r>
            <a:r>
              <a:rPr lang="en-GB" altLang="en-US" sz="2400" dirty="0" smtClean="0"/>
              <a:t>limit</a:t>
            </a:r>
          </a:p>
          <a:p>
            <a:r>
              <a:rPr lang="en-GB" altLang="en-US" sz="2400" dirty="0" smtClean="0"/>
              <a:t>Directly </a:t>
            </a:r>
            <a:r>
              <a:rPr lang="en-GB" altLang="en-US" sz="2400" dirty="0"/>
              <a:t>elected mayors precept – </a:t>
            </a:r>
            <a:r>
              <a:rPr lang="en-GB" altLang="en-US" sz="2400" dirty="0" smtClean="0"/>
              <a:t>by </a:t>
            </a:r>
            <a:r>
              <a:rPr lang="en-GB" altLang="en-US" sz="2400" dirty="0"/>
              <a:t>agreement</a:t>
            </a:r>
          </a:p>
          <a:p>
            <a:r>
              <a:rPr lang="en-GB" altLang="en-US" sz="2400" dirty="0"/>
              <a:t>No referendum limit for town and parish councils for next 3 </a:t>
            </a:r>
            <a:r>
              <a:rPr lang="en-GB" altLang="en-US" sz="2400" dirty="0" smtClean="0"/>
              <a:t>years</a:t>
            </a:r>
          </a:p>
          <a:p>
            <a:r>
              <a:rPr lang="en-GB" altLang="en-US" sz="2400" dirty="0" smtClean="0"/>
              <a:t>Assumed growth in council tax:</a:t>
            </a:r>
          </a:p>
          <a:p>
            <a:pPr lvl="1">
              <a:buFont typeface="Courier New" panose="02070309020205020404" pitchFamily="49" charset="0"/>
              <a:buChar char="–"/>
            </a:pPr>
            <a:r>
              <a:rPr lang="en-GB" altLang="en-US" sz="2400" dirty="0" smtClean="0"/>
              <a:t>3% pa </a:t>
            </a:r>
            <a:r>
              <a:rPr lang="en-GB" altLang="en-US" sz="2400" dirty="0" smtClean="0"/>
              <a:t>ASC Precept </a:t>
            </a:r>
            <a:r>
              <a:rPr lang="en-GB" altLang="en-US" sz="2400" dirty="0" smtClean="0"/>
              <a:t>in 2018/19, max possible in 2019/20</a:t>
            </a:r>
          </a:p>
          <a:p>
            <a:pPr lvl="1">
              <a:buFont typeface="Courier New" panose="02070309020205020404" pitchFamily="49" charset="0"/>
              <a:buChar char="–"/>
            </a:pPr>
            <a:r>
              <a:rPr lang="en-GB" altLang="en-US" sz="2400" dirty="0" smtClean="0"/>
              <a:t>Referendum limit</a:t>
            </a:r>
          </a:p>
          <a:p>
            <a:pPr lvl="1">
              <a:buFont typeface="Courier New" panose="02070309020205020404" pitchFamily="49" charset="0"/>
              <a:buChar char="–"/>
            </a:pPr>
            <a:r>
              <a:rPr lang="en-GB" altLang="en-US" sz="2400" dirty="0" smtClean="0"/>
              <a:t>Growth in base </a:t>
            </a:r>
            <a:r>
              <a:rPr lang="en-GB" altLang="en-US" sz="2400" dirty="0" smtClean="0"/>
              <a:t>based on last </a:t>
            </a:r>
            <a:r>
              <a:rPr lang="en-GB" altLang="en-US" sz="2400" dirty="0" smtClean="0"/>
              <a:t>four years (average 2% per annum but localised)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496616" y="116632"/>
            <a:ext cx="89154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1278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altLang="en-US" sz="2800" kern="0" dirty="0" smtClean="0"/>
              <a:t>Council tax</a:t>
            </a:r>
          </a:p>
        </p:txBody>
      </p:sp>
    </p:spTree>
    <p:extLst>
      <p:ext uri="{BB962C8B-B14F-4D97-AF65-F5344CB8AC3E}">
        <p14:creationId xmlns:p14="http://schemas.microsoft.com/office/powerpoint/2010/main" val="1970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4608" y="5796"/>
            <a:ext cx="8915400" cy="792162"/>
          </a:xfrm>
        </p:spPr>
        <p:txBody>
          <a:bodyPr/>
          <a:lstStyle/>
          <a:p>
            <a:r>
              <a:rPr lang="en-US" sz="2800" dirty="0" smtClean="0"/>
              <a:t>2.99% flexibility – impact on shire districts</a:t>
            </a:r>
            <a:endParaRPr lang="en-GB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0500067"/>
              </p:ext>
            </p:extLst>
          </p:nvPr>
        </p:nvGraphicFramePr>
        <p:xfrm>
          <a:off x="272480" y="1196752"/>
          <a:ext cx="9144040" cy="518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897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400" b="1" i="0" u="none" strike="noStrike" cap="none" normalizeH="0" baseline="0">
            <a:ln>
              <a:noFill/>
            </a:ln>
            <a:solidFill>
              <a:schemeClr val="tx2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400" b="1" i="0" u="none" strike="noStrike" cap="none" normalizeH="0" baseline="0">
            <a:ln>
              <a:noFill/>
            </a:ln>
            <a:solidFill>
              <a:schemeClr val="tx2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lides for Finance conference v2 [Compatibility Mode]" id="{723E035E-B589-49BF-8CEA-FE16C04098F2}" vid="{570A374F-2F3C-4E38-9BB4-F1DC754FC8FB}"/>
    </a:ext>
  </a:extLst>
</a:theme>
</file>

<file path=ppt/theme/theme2.xml><?xml version="1.0" encoding="utf-8"?>
<a:theme xmlns:a="http://schemas.openxmlformats.org/drawingml/2006/main" name="Printable PowerPoint template NEW">
  <a:themeElements>
    <a:clrScheme name="LG improvemen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G improvement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400" b="1" i="0" u="none" strike="noStrike" cap="none" normalizeH="0" baseline="0">
            <a:ln>
              <a:noFill/>
            </a:ln>
            <a:solidFill>
              <a:schemeClr val="tx2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400" b="1" i="0" u="none" strike="noStrike" cap="none" normalizeH="0" baseline="0">
            <a:ln>
              <a:noFill/>
            </a:ln>
            <a:solidFill>
              <a:schemeClr val="tx2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LG improvem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G improvemen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G improvemen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G improvemen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G improvemen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G improvemen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G improvemen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G improvemen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G improvemen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G improvemen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G improvemen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G improvemen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lides for Finance conference v2 [Compatibility Mode]" id="{723E035E-B589-49BF-8CEA-FE16C04098F2}" vid="{03F91702-3F57-4AC2-83EE-19C5ACDB7B27}"/>
    </a:ext>
  </a:extLst>
</a:theme>
</file>

<file path=ppt/theme/theme3.xml><?xml version="1.0" encoding="utf-8"?>
<a:theme xmlns:a="http://schemas.openxmlformats.org/drawingml/2006/main" name="1_Printable PowerPoint template NEW">
  <a:themeElements>
    <a:clrScheme name="LG improvemen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G improvement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400" b="1" i="0" u="none" strike="noStrike" cap="none" normalizeH="0" baseline="0">
            <a:ln>
              <a:noFill/>
            </a:ln>
            <a:solidFill>
              <a:schemeClr val="tx2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400" b="1" i="0" u="none" strike="noStrike" cap="none" normalizeH="0" baseline="0">
            <a:ln>
              <a:noFill/>
            </a:ln>
            <a:solidFill>
              <a:schemeClr val="tx2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LG improvem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G improvemen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G improvemen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G improvemen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G improvemen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G improvemen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G improvemen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G improvemen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G improvemen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G improvemen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G improvemen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G improvemen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lides for Finance conference v2 [Compatibility Mode]" id="{723E035E-B589-49BF-8CEA-FE16C04098F2}" vid="{03F91702-3F57-4AC2-83EE-19C5ACDB7B27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KeywordTaxHTField xmlns="e7683f9e-8442-43b9-bef8-3cf5a9ca73e7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Settlement</TermName>
          <TermId xmlns="http://schemas.microsoft.com/office/infopath/2007/PartnerControls">e0956d26-a929-499b-bf26-ffeac617dc7e</TermId>
        </TermInfo>
      </Terms>
    </TaxKeywordTaxHTField>
    <Folder xmlns="e7683f9e-8442-43b9-bef8-3cf5a9ca73e7">Presentations</Folder>
    <Document_x0020_Type xmlns="e7683f9e-8442-43b9-bef8-3cf5a9ca73e7">Presentation</Document_x0020_Type>
    <TaxCatchAll xmlns="e7683f9e-8442-43b9-bef8-3cf5a9ca73e7">
      <Value>1267</Value>
    </TaxCatchAll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PowerPoint" ma:contentTypeID="0x010100FFD5967AC7B831488DF771166672F457005B495E1BDF8F8F44A45D6FC0D7D51126" ma:contentTypeVersion="10" ma:contentTypeDescription="" ma:contentTypeScope="" ma:versionID="94f5ccf01a8b4b4f171b9f78b14af366">
  <xsd:schema xmlns:xsd="http://www.w3.org/2001/XMLSchema" xmlns:xs="http://www.w3.org/2001/XMLSchema" xmlns:p="http://schemas.microsoft.com/office/2006/metadata/properties" xmlns:ns2="e7683f9e-8442-43b9-bef8-3cf5a9ca73e7" targetNamespace="http://schemas.microsoft.com/office/2006/metadata/properties" ma:root="true" ma:fieldsID="1a9e354bc314853398c135c914d9725c" ns2:_="">
    <xsd:import namespace="e7683f9e-8442-43b9-bef8-3cf5a9ca73e7"/>
    <xsd:element name="properties">
      <xsd:complexType>
        <xsd:sequence>
          <xsd:element name="documentManagement">
            <xsd:complexType>
              <xsd:all>
                <xsd:element ref="ns2:Folder" minOccurs="0"/>
                <xsd:element ref="ns2:Document_x0020_Type" minOccurs="0"/>
                <xsd:element ref="ns2:TaxCatchAll" minOccurs="0"/>
                <xsd:element ref="ns2:TaxKeyword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683f9e-8442-43b9-bef8-3cf5a9ca73e7" elementFormDefault="qualified">
    <xsd:import namespace="http://schemas.microsoft.com/office/2006/documentManagement/types"/>
    <xsd:import namespace="http://schemas.microsoft.com/office/infopath/2007/PartnerControls"/>
    <xsd:element name="Folder" ma:index="8" nillable="true" ma:displayName="Folder" ma:hidden="true" ma:internalName="Folder" ma:readOnly="false">
      <xsd:simpleType>
        <xsd:restriction base="dms:Text">
          <xsd:maxLength value="255"/>
        </xsd:restriction>
      </xsd:simpleType>
    </xsd:element>
    <xsd:element name="Document_x0020_Type" ma:index="9" nillable="true" ma:displayName="Document Type" ma:format="Dropdown" ma:internalName="Document_x0020_Type" ma:readOnly="false">
      <xsd:simpleType>
        <xsd:restriction base="dms:Choice">
          <xsd:enumeration value="Agenda"/>
          <xsd:enumeration value="Briefing"/>
          <xsd:enumeration value="Business Case"/>
          <xsd:enumeration value="Contract"/>
          <xsd:enumeration value="Email"/>
          <xsd:enumeration value="Image"/>
          <xsd:enumeration value="Letter"/>
          <xsd:enumeration value="Minutes"/>
          <xsd:enumeration value="Paper"/>
          <xsd:enumeration value="Presentation"/>
          <xsd:enumeration value="Proposal"/>
          <xsd:enumeration value="Report"/>
        </xsd:restriction>
      </xsd:simpleType>
    </xsd:element>
    <xsd:element name="TaxCatchAll" ma:index="10" nillable="true" ma:displayName="Taxonomy Catch All Column" ma:description="" ma:hidden="true" ma:list="{aea2bf84-0041-4a35-8513-09be0ca30a9b}" ma:internalName="TaxCatchAll" ma:readOnly="false" ma:showField="CatchAllData" ma:web="e7683f9e-8442-43b9-bef8-3cf5a9ca73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11" nillable="true" ma:taxonomy="true" ma:internalName="TaxKeywordTaxHTField" ma:taxonomyFieldName="TaxKeyword" ma:displayName="Project keywords" ma:readOnly="false" ma:fieldId="{23f27201-bee3-471e-b2e7-b64fd8b7ca38}" ma:taxonomyMulti="true" ma:sspId="3323a573-f4b2-49c1-a657-d409971bfafb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2D34B0-5823-4B37-93A1-08599848A72B}">
  <ds:schemaRefs>
    <ds:schemaRef ds:uri="http://purl.org/dc/elements/1.1/"/>
    <ds:schemaRef ds:uri="http://www.w3.org/XML/1998/namespace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e7683f9e-8442-43b9-bef8-3cf5a9ca73e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947E782-A7FC-4FC2-B5BF-84A23DD0559B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76DEFD42-2013-4E34-ABAB-1988F4DFB241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EF45404-675B-4B7A-94E7-B14EAE3D88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7683f9e-8442-43b9-bef8-3cf5a9ca73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4581</TotalTime>
  <Words>974</Words>
  <Application>Microsoft Office PowerPoint</Application>
  <PresentationFormat>A4 Paper (210x297 mm)</PresentationFormat>
  <Paragraphs>201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ＭＳ Ｐゴシック</vt:lpstr>
      <vt:lpstr>ＭＳ Ｐゴシック</vt:lpstr>
      <vt:lpstr>Arial</vt:lpstr>
      <vt:lpstr>Calibri</vt:lpstr>
      <vt:lpstr>Courier New</vt:lpstr>
      <vt:lpstr>Custom Design</vt:lpstr>
      <vt:lpstr>Printable PowerPoint template NEW</vt:lpstr>
      <vt:lpstr>1_Printable PowerPoint template NEW</vt:lpstr>
      <vt:lpstr>Provisional Local Government Finance Settlement 2018/19</vt:lpstr>
      <vt:lpstr>2017/18 LGF Settlement - Headlines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2.99% flexibility – impact on shire districts</vt:lpstr>
      <vt:lpstr>2.99% flexibility – impact on shire districts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LGA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Printable PowerPoint template</dc:title>
  <dc:creator>marinah</dc:creator>
  <cp:keywords>Settlement</cp:keywords>
  <cp:lastModifiedBy>Nicola Morton</cp:lastModifiedBy>
  <cp:revision>161</cp:revision>
  <cp:lastPrinted>2017-12-28T11:14:05Z</cp:lastPrinted>
  <dcterms:created xsi:type="dcterms:W3CDTF">2010-08-02T13:06:23Z</dcterms:created>
  <dcterms:modified xsi:type="dcterms:W3CDTF">2018-01-03T20:18:07Z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C.identifier">
    <vt:lpwstr>LGA Group</vt:lpwstr>
  </property>
  <property fmtid="{D5CDD505-2E9C-101B-9397-08002B2CF9AE}" pid="3" name="DC.date.issued">
    <vt:lpwstr>2010-08-02T00:00:00Z</vt:lpwstr>
  </property>
  <property fmtid="{D5CDD505-2E9C-101B-9397-08002B2CF9AE}" pid="4" name="Move to Archive">
    <vt:lpwstr>Current</vt:lpwstr>
  </property>
  <property fmtid="{D5CDD505-2E9C-101B-9397-08002B2CF9AE}" pid="5" name="Status">
    <vt:lpwstr>[None]</vt:lpwstr>
  </property>
  <property fmtid="{D5CDD505-2E9C-101B-9397-08002B2CF9AE}" pid="6" name="DC.Author">
    <vt:lpwstr>Julia White</vt:lpwstr>
  </property>
  <property fmtid="{D5CDD505-2E9C-101B-9397-08002B2CF9AE}" pid="7" name="DC.creator">
    <vt:lpwstr>Marketing</vt:lpwstr>
  </property>
  <property fmtid="{D5CDD505-2E9C-101B-9397-08002B2CF9AE}" pid="8" name="Date">
    <vt:lpwstr>2010-08-02T00:00:00Z</vt:lpwstr>
  </property>
  <property fmtid="{D5CDD505-2E9C-101B-9397-08002B2CF9AE}" pid="9" name="DC.Language">
    <vt:lpwstr>eng</vt:lpwstr>
  </property>
  <property fmtid="{D5CDD505-2E9C-101B-9397-08002B2CF9AE}" pid="10" name="Work area">
    <vt:lpwstr/>
  </property>
  <property fmtid="{D5CDD505-2E9C-101B-9397-08002B2CF9AE}" pid="11" name="DC.Description">
    <vt:lpwstr/>
  </property>
  <property fmtid="{D5CDD505-2E9C-101B-9397-08002B2CF9AE}" pid="12" name="DC.Type">
    <vt:lpwstr/>
  </property>
  <property fmtid="{D5CDD505-2E9C-101B-9397-08002B2CF9AE}" pid="13" name="e-GMS.subject.keyword">
    <vt:lpwstr/>
  </property>
  <property fmtid="{D5CDD505-2E9C-101B-9397-08002B2CF9AE}" pid="14" name="LGA Template">
    <vt:lpwstr>Template</vt:lpwstr>
  </property>
  <property fmtid="{D5CDD505-2E9C-101B-9397-08002B2CF9AE}" pid="15" name="ContentTypeId">
    <vt:lpwstr>0x010100FFD5967AC7B831488DF771166672F457005B495E1BDF8F8F44A45D6FC0D7D51126</vt:lpwstr>
  </property>
  <property fmtid="{D5CDD505-2E9C-101B-9397-08002B2CF9AE}" pid="16" name="TaxKeyword">
    <vt:lpwstr>1267;#Settlement|e0956d26-a929-499b-bf26-ffeac617dc7e</vt:lpwstr>
  </property>
  <property fmtid="{D5CDD505-2E9C-101B-9397-08002B2CF9AE}" pid="17" name="WorkflowChangePath">
    <vt:lpwstr>5ab50ff0-cb08-4dda-b168-7a9f08d5c5d2,4;5ab50ff0-cb08-4dda-b168-7a9f08d5c5d2,8;5ab50ff0-cb08-4dda-b168-7a9f08d5c5d2,6;5ab50ff0-cb08-4dda-b168-7a9f08d5c5d2,11;5ab50ff0-cb08-4dda-b168-7a9f08d5c5d2,15;5ab50ff0-cb08-4dda-b168-7a9f08d5c5d2,25;</vt:lpwstr>
  </property>
</Properties>
</file>