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5"/>
  </p:notesMasterIdLst>
  <p:sldIdLst>
    <p:sldId id="258" r:id="rId2"/>
    <p:sldId id="261" r:id="rId3"/>
    <p:sldId id="272" r:id="rId4"/>
    <p:sldId id="273" r:id="rId5"/>
    <p:sldId id="269" r:id="rId6"/>
    <p:sldId id="270" r:id="rId7"/>
    <p:sldId id="266" r:id="rId8"/>
    <p:sldId id="267" r:id="rId9"/>
    <p:sldId id="271" r:id="rId10"/>
    <p:sldId id="276" r:id="rId11"/>
    <p:sldId id="260" r:id="rId12"/>
    <p:sldId id="264" r:id="rId13"/>
    <p:sldId id="275" r:id="rId1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1" autoAdjust="0"/>
    <p:restoredTop sz="91280" autoAdjust="0"/>
  </p:normalViewPr>
  <p:slideViewPr>
    <p:cSldViewPr snapToGrid="0">
      <p:cViewPr varScale="1">
        <p:scale>
          <a:sx n="66" d="100"/>
          <a:sy n="66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4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Tazzini" userId="7de8dc033366a1b8" providerId="LiveId" clId="{FD9374D0-97B3-4A73-9A3C-90FD0FB3B143}"/>
    <pc:docChg chg="custSel delSld modSld">
      <pc:chgData name="Rick Tazzini" userId="7de8dc033366a1b8" providerId="LiveId" clId="{FD9374D0-97B3-4A73-9A3C-90FD0FB3B143}" dt="2017-12-31T10:33:35.772" v="99" actId="1076"/>
      <pc:docMkLst>
        <pc:docMk/>
      </pc:docMkLst>
      <pc:sldChg chg="modSp modNotesTx">
        <pc:chgData name="Rick Tazzini" userId="7de8dc033366a1b8" providerId="LiveId" clId="{FD9374D0-97B3-4A73-9A3C-90FD0FB3B143}" dt="2017-12-31T10:33:35.772" v="99" actId="1076"/>
        <pc:sldMkLst>
          <pc:docMk/>
          <pc:sldMk cId="141452891" sldId="258"/>
        </pc:sldMkLst>
        <pc:spChg chg="mod">
          <ac:chgData name="Rick Tazzini" userId="7de8dc033366a1b8" providerId="LiveId" clId="{FD9374D0-97B3-4A73-9A3C-90FD0FB3B143}" dt="2017-12-31T10:33:35.772" v="99" actId="1076"/>
          <ac:spMkLst>
            <pc:docMk/>
            <pc:sldMk cId="141452891" sldId="258"/>
            <ac:spMk id="3" creationId="{00000000-0000-0000-0000-000000000000}"/>
          </ac:spMkLst>
        </pc:spChg>
      </pc:sldChg>
      <pc:sldChg chg="modNotesTx">
        <pc:chgData name="Rick Tazzini" userId="7de8dc033366a1b8" providerId="LiveId" clId="{FD9374D0-97B3-4A73-9A3C-90FD0FB3B143}" dt="2017-12-31T10:31:38.658" v="2" actId="6549"/>
        <pc:sldMkLst>
          <pc:docMk/>
          <pc:sldMk cId="2686752423" sldId="261"/>
        </pc:sldMkLst>
      </pc:sldChg>
      <pc:sldChg chg="modNotesTx">
        <pc:chgData name="Rick Tazzini" userId="7de8dc033366a1b8" providerId="LiveId" clId="{FD9374D0-97B3-4A73-9A3C-90FD0FB3B143}" dt="2017-12-31T10:32:25.720" v="13" actId="6549"/>
        <pc:sldMkLst>
          <pc:docMk/>
          <pc:sldMk cId="1361020781" sldId="264"/>
        </pc:sldMkLst>
      </pc:sldChg>
      <pc:sldChg chg="modNotesTx">
        <pc:chgData name="Rick Tazzini" userId="7de8dc033366a1b8" providerId="LiveId" clId="{FD9374D0-97B3-4A73-9A3C-90FD0FB3B143}" dt="2017-12-31T10:31:59.472" v="7" actId="6549"/>
        <pc:sldMkLst>
          <pc:docMk/>
          <pc:sldMk cId="56806278" sldId="266"/>
        </pc:sldMkLst>
      </pc:sldChg>
      <pc:sldChg chg="modNotesTx">
        <pc:chgData name="Rick Tazzini" userId="7de8dc033366a1b8" providerId="LiveId" clId="{FD9374D0-97B3-4A73-9A3C-90FD0FB3B143}" dt="2017-12-31T10:32:02.991" v="8" actId="6549"/>
        <pc:sldMkLst>
          <pc:docMk/>
          <pc:sldMk cId="2955532606" sldId="267"/>
        </pc:sldMkLst>
      </pc:sldChg>
      <pc:sldChg chg="del modNotesTx">
        <pc:chgData name="Rick Tazzini" userId="7de8dc033366a1b8" providerId="LiveId" clId="{FD9374D0-97B3-4A73-9A3C-90FD0FB3B143}" dt="2017-12-31T10:32:09.739" v="10" actId="2696"/>
        <pc:sldMkLst>
          <pc:docMk/>
          <pc:sldMk cId="2044280713" sldId="268"/>
        </pc:sldMkLst>
      </pc:sldChg>
      <pc:sldChg chg="modNotesTx">
        <pc:chgData name="Rick Tazzini" userId="7de8dc033366a1b8" providerId="LiveId" clId="{FD9374D0-97B3-4A73-9A3C-90FD0FB3B143}" dt="2017-12-31T10:31:49.956" v="5" actId="6549"/>
        <pc:sldMkLst>
          <pc:docMk/>
          <pc:sldMk cId="2175342123" sldId="269"/>
        </pc:sldMkLst>
      </pc:sldChg>
      <pc:sldChg chg="modNotesTx">
        <pc:chgData name="Rick Tazzini" userId="7de8dc033366a1b8" providerId="LiveId" clId="{FD9374D0-97B3-4A73-9A3C-90FD0FB3B143}" dt="2017-12-31T10:31:55.505" v="6" actId="6549"/>
        <pc:sldMkLst>
          <pc:docMk/>
          <pc:sldMk cId="1764871871" sldId="270"/>
        </pc:sldMkLst>
      </pc:sldChg>
      <pc:sldChg chg="modNotesTx">
        <pc:chgData name="Rick Tazzini" userId="7de8dc033366a1b8" providerId="LiveId" clId="{FD9374D0-97B3-4A73-9A3C-90FD0FB3B143}" dt="2017-12-31T10:32:12.989" v="11" actId="6549"/>
        <pc:sldMkLst>
          <pc:docMk/>
          <pc:sldMk cId="3536493380" sldId="271"/>
        </pc:sldMkLst>
      </pc:sldChg>
      <pc:sldChg chg="modNotesTx">
        <pc:chgData name="Rick Tazzini" userId="7de8dc033366a1b8" providerId="LiveId" clId="{FD9374D0-97B3-4A73-9A3C-90FD0FB3B143}" dt="2017-12-31T10:31:41.873" v="3" actId="6549"/>
        <pc:sldMkLst>
          <pc:docMk/>
          <pc:sldMk cId="1152302230" sldId="272"/>
        </pc:sldMkLst>
      </pc:sldChg>
      <pc:sldChg chg="modNotesTx">
        <pc:chgData name="Rick Tazzini" userId="7de8dc033366a1b8" providerId="LiveId" clId="{FD9374D0-97B3-4A73-9A3C-90FD0FB3B143}" dt="2017-12-31T10:31:45.410" v="4" actId="6549"/>
        <pc:sldMkLst>
          <pc:docMk/>
          <pc:sldMk cId="1308366238" sldId="273"/>
        </pc:sldMkLst>
      </pc:sldChg>
      <pc:sldChg chg="modNotesTx">
        <pc:chgData name="Rick Tazzini" userId="7de8dc033366a1b8" providerId="LiveId" clId="{FD9374D0-97B3-4A73-9A3C-90FD0FB3B143}" dt="2017-12-31T10:32:30.368" v="14" actId="6549"/>
        <pc:sldMkLst>
          <pc:docMk/>
          <pc:sldMk cId="230298453" sldId="275"/>
        </pc:sldMkLst>
      </pc:sldChg>
      <pc:sldChg chg="modNotesTx">
        <pc:chgData name="Rick Tazzini" userId="7de8dc033366a1b8" providerId="LiveId" clId="{FD9374D0-97B3-4A73-9A3C-90FD0FB3B143}" dt="2017-12-31T10:32:19.640" v="12" actId="6549"/>
        <pc:sldMkLst>
          <pc:docMk/>
          <pc:sldMk cId="2856169989" sldId="276"/>
        </pc:sldMkLst>
      </pc:sldChg>
    </pc:docChg>
  </pc:docChgLst>
  <pc:docChgLst>
    <pc:chgData name="Rick Tazzini" userId="7de8dc033366a1b8" providerId="LiveId" clId="{C22034EA-D9D6-4ED3-8083-1E8381345AF6}"/>
    <pc:docChg chg="modSld">
      <pc:chgData name="Rick Tazzini" userId="7de8dc033366a1b8" providerId="LiveId" clId="{C22034EA-D9D6-4ED3-8083-1E8381345AF6}" dt="2017-12-31T22:27:39.317" v="0"/>
      <pc:docMkLst>
        <pc:docMk/>
      </pc:docMkLst>
      <pc:sldChg chg="modSp">
        <pc:chgData name="Rick Tazzini" userId="7de8dc033366a1b8" providerId="LiveId" clId="{C22034EA-D9D6-4ED3-8083-1E8381345AF6}" dt="2017-12-31T22:27:39.317" v="0"/>
        <pc:sldMkLst>
          <pc:docMk/>
          <pc:sldMk cId="141452891" sldId="258"/>
        </pc:sldMkLst>
        <pc:spChg chg="mod">
          <ac:chgData name="Rick Tazzini" userId="7de8dc033366a1b8" providerId="LiveId" clId="{C22034EA-D9D6-4ED3-8083-1E8381345AF6}" dt="2017-12-31T22:27:39.317" v="0"/>
          <ac:spMkLst>
            <pc:docMk/>
            <pc:sldMk cId="141452891" sldId="258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20BB3-3CCB-4FE5-991B-82F6BCB48AF3}" type="datetimeFigureOut">
              <a:rPr lang="en-US" smtClean="0"/>
              <a:t>12/31/2017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46DE6-3336-457D-A091-FA20AC1C5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030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073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140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6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111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866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63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451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900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456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036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375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453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260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958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564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8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809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615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6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0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6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71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8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925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1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pfa.org/members/conduct-and-ethics/ethic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lideshare.net/RickTazzini/ethics-for-professional-accountants-in-the-nhs-2017" TargetMode="External"/><Relationship Id="rId4" Type="http://schemas.openxmlformats.org/officeDocument/2006/relationships/hyperlink" Target="https://www.ethicsboard.org/iesba-cod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7D3A4E0-C908-4EA9-ABDF-E82AD6BDEF9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63323"/>
            <a:ext cx="8991600" cy="1692771"/>
          </a:xfrm>
        </p:spPr>
        <p:txBody>
          <a:bodyPr>
            <a:normAutofit/>
          </a:bodyPr>
          <a:lstStyle/>
          <a:p>
            <a:r>
              <a:rPr lang="en-GB"/>
              <a:t>Ethics and the role of the Finance Professional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7431315" y="4949372"/>
            <a:ext cx="4365171" cy="1243947"/>
          </a:xfrm>
        </p:spPr>
        <p:txBody>
          <a:bodyPr>
            <a:normAutofit lnSpcReduction="10000"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Society of District Council Treasurers</a:t>
            </a:r>
          </a:p>
          <a:p>
            <a:pPr algn="r"/>
            <a:r>
              <a:rPr lang="en-GB" i="1" dirty="0">
                <a:solidFill>
                  <a:schemeClr val="bg1"/>
                </a:solidFill>
              </a:rPr>
              <a:t>5 January 2018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Rick Tazzini </a:t>
            </a:r>
            <a:r>
              <a:rPr lang="en-GB" sz="1300" i="1" dirty="0">
                <a:solidFill>
                  <a:schemeClr val="bg1"/>
                </a:solidFill>
              </a:rPr>
              <a:t>FCPFA</a:t>
            </a:r>
            <a:endParaRPr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2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167985-D6E9-40FF-97C0-4B6D373E85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68" y="640080"/>
            <a:ext cx="10911865" cy="462686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801362-349C-44BE-BEF6-8E926E1D38B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4672"/>
            <a:ext cx="10579608" cy="4297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27DA57-759B-4A0C-BBF1-CF4D5AEA3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698" y="-1"/>
            <a:ext cx="5918302" cy="85570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8388AF-89C1-4E31-9965-8B9B80CC1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273699" cy="876554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56169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ETHical dilemmas</a:t>
            </a:r>
            <a:endParaRPr lang="en-US" sz="23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8853" y="1164827"/>
            <a:ext cx="5459754" cy="4528345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3200" dirty="0">
                <a:solidFill>
                  <a:srgbClr val="404040"/>
                </a:solidFill>
              </a:rPr>
              <a:t>What </a:t>
            </a:r>
            <a:r>
              <a:rPr lang="en-GB" sz="3200" b="1" dirty="0">
                <a:solidFill>
                  <a:srgbClr val="404040"/>
                </a:solidFill>
              </a:rPr>
              <a:t>type</a:t>
            </a:r>
            <a:r>
              <a:rPr lang="en-GB" sz="3200" dirty="0">
                <a:solidFill>
                  <a:srgbClr val="404040"/>
                </a:solidFill>
              </a:rPr>
              <a:t> of dilemmas have you faced?</a:t>
            </a:r>
          </a:p>
          <a:p>
            <a:pPr marL="457200" indent="-457200">
              <a:buFont typeface="+mj-lt"/>
              <a:buAutoNum type="arabicPeriod"/>
            </a:pPr>
            <a:endParaRPr lang="en-GB" sz="3200" dirty="0">
              <a:solidFill>
                <a:srgbClr val="40404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200" dirty="0">
                <a:solidFill>
                  <a:srgbClr val="404040"/>
                </a:solidFill>
              </a:rPr>
              <a:t>What was the </a:t>
            </a:r>
            <a:r>
              <a:rPr lang="en-GB" sz="3200" b="1" dirty="0">
                <a:solidFill>
                  <a:srgbClr val="404040"/>
                </a:solidFill>
              </a:rPr>
              <a:t>impact</a:t>
            </a:r>
            <a:r>
              <a:rPr lang="en-GB" sz="3200" dirty="0">
                <a:solidFill>
                  <a:srgbClr val="404040"/>
                </a:solidFill>
              </a:rPr>
              <a:t> on you, your team, relationships, your organization?</a:t>
            </a:r>
          </a:p>
          <a:p>
            <a:pPr marL="457200" indent="-457200">
              <a:buFont typeface="+mj-lt"/>
              <a:buAutoNum type="arabicPeriod"/>
            </a:pPr>
            <a:endParaRPr lang="en-GB" sz="3200" dirty="0">
              <a:solidFill>
                <a:srgbClr val="40404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200" dirty="0">
                <a:solidFill>
                  <a:srgbClr val="404040"/>
                </a:solidFill>
              </a:rPr>
              <a:t>How were you </a:t>
            </a:r>
            <a:r>
              <a:rPr lang="en-GB" sz="3200" b="1" dirty="0">
                <a:solidFill>
                  <a:srgbClr val="404040"/>
                </a:solidFill>
              </a:rPr>
              <a:t>supported</a:t>
            </a:r>
            <a:r>
              <a:rPr lang="en-GB" sz="3200" dirty="0">
                <a:solidFill>
                  <a:srgbClr val="404040"/>
                </a:solidFill>
              </a:rPr>
              <a:t>?</a:t>
            </a:r>
          </a:p>
          <a:p>
            <a:endParaRPr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50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167985-D6E9-40FF-97C0-4B6D373E85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68" y="640080"/>
            <a:ext cx="10911865" cy="462686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801362-349C-44BE-BEF6-8E926E1D38B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6" y="804672"/>
            <a:ext cx="10579608" cy="4297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729" y="1289303"/>
            <a:ext cx="9638443" cy="3339303"/>
          </a:xfrm>
          <a:ln>
            <a:noFill/>
          </a:ln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5000" dirty="0"/>
              <a:t>What can cipfa do?</a:t>
            </a:r>
          </a:p>
        </p:txBody>
      </p:sp>
    </p:spTree>
    <p:extLst>
      <p:ext uri="{BB962C8B-B14F-4D97-AF65-F5344CB8AC3E}">
        <p14:creationId xmlns:p14="http://schemas.microsoft.com/office/powerpoint/2010/main" val="1361020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LinKs</a:t>
            </a:r>
            <a:endParaRPr lang="en-US" sz="23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3445" y="1164827"/>
            <a:ext cx="5459754" cy="452834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404040"/>
                </a:solidFill>
              </a:rPr>
              <a:t>CIPFA</a:t>
            </a:r>
            <a:endParaRPr lang="en-GB" sz="2000" dirty="0">
              <a:solidFill>
                <a:srgbClr val="404040"/>
              </a:solidFill>
              <a:hlinkClick r:id="rId3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404040"/>
                </a:solidFill>
                <a:hlinkClick r:id="rId3"/>
              </a:rPr>
              <a:t>http://www.cipfa.org/members/conduct-and-ethics/ethics</a:t>
            </a:r>
            <a:endParaRPr lang="en-GB" sz="2000" dirty="0">
              <a:solidFill>
                <a:srgbClr val="404040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404040"/>
                </a:solidFill>
              </a:rPr>
              <a:t>IESBA Code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404040"/>
                </a:solidFill>
                <a:hlinkClick r:id="rId4"/>
              </a:rPr>
              <a:t>https://www.ethicsboard.org/iesba-code</a:t>
            </a:r>
            <a:endParaRPr lang="en-GB" sz="2000" dirty="0">
              <a:solidFill>
                <a:srgbClr val="40404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404040"/>
                </a:solidFill>
              </a:rPr>
              <a:t>Ethics in the NHS - </a:t>
            </a:r>
            <a:r>
              <a:rPr lang="en-GB" dirty="0" err="1">
                <a:solidFill>
                  <a:srgbClr val="404040"/>
                </a:solidFill>
              </a:rPr>
              <a:t>Slideshare</a:t>
            </a:r>
            <a:endParaRPr lang="en-GB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404040"/>
                </a:solidFill>
                <a:hlinkClick r:id="rId5"/>
              </a:rPr>
              <a:t>https://www.slideshare.net/RickTazzini/ethics-for-professional-accountants-in-the-nhs-2017</a:t>
            </a:r>
            <a:endParaRPr lang="en-GB" dirty="0">
              <a:solidFill>
                <a:srgbClr val="404040"/>
              </a:solidFill>
            </a:endParaRPr>
          </a:p>
          <a:p>
            <a:pPr marL="0" indent="0">
              <a:buNone/>
            </a:pPr>
            <a:endParaRPr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8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Threats to compliance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9551" y="1444752"/>
            <a:ext cx="4652840" cy="3968496"/>
          </a:xfrm>
        </p:spPr>
        <p:txBody>
          <a:bodyPr anchor="ctr">
            <a:normAutofit fontScale="92500" lnSpcReduction="10000"/>
          </a:bodyPr>
          <a:lstStyle/>
          <a:p>
            <a:r>
              <a:rPr lang="en-GB" sz="2400" dirty="0">
                <a:solidFill>
                  <a:srgbClr val="404040"/>
                </a:solidFill>
              </a:rPr>
              <a:t>Austerity</a:t>
            </a:r>
          </a:p>
          <a:p>
            <a:r>
              <a:rPr lang="en-GB" sz="2400" dirty="0">
                <a:solidFill>
                  <a:srgbClr val="404040"/>
                </a:solidFill>
              </a:rPr>
              <a:t>Greater commercialisation</a:t>
            </a:r>
          </a:p>
          <a:p>
            <a:r>
              <a:rPr lang="en-GB" sz="2400" dirty="0">
                <a:solidFill>
                  <a:srgbClr val="404040"/>
                </a:solidFill>
              </a:rPr>
              <a:t>Hitting targets / “Control Totals”</a:t>
            </a:r>
          </a:p>
          <a:p>
            <a:r>
              <a:rPr lang="en-GB" sz="2400" dirty="0">
                <a:solidFill>
                  <a:srgbClr val="404040"/>
                </a:solidFill>
              </a:rPr>
              <a:t>Incentives / rewards for organisation</a:t>
            </a:r>
          </a:p>
          <a:p>
            <a:r>
              <a:rPr lang="en-GB" sz="2400" dirty="0">
                <a:solidFill>
                  <a:srgbClr val="404040"/>
                </a:solidFill>
              </a:rPr>
              <a:t>Complex trading vehicles</a:t>
            </a:r>
          </a:p>
          <a:p>
            <a:r>
              <a:rPr lang="en-GB" sz="2400" dirty="0">
                <a:solidFill>
                  <a:srgbClr val="404040"/>
                </a:solidFill>
              </a:rPr>
              <a:t>Politics - local and central</a:t>
            </a:r>
          </a:p>
          <a:p>
            <a:r>
              <a:rPr lang="en-GB" sz="2400" dirty="0">
                <a:solidFill>
                  <a:srgbClr val="404040"/>
                </a:solidFill>
              </a:rPr>
              <a:t>Regulator pressure</a:t>
            </a:r>
          </a:p>
          <a:p>
            <a:r>
              <a:rPr lang="en-GB" sz="2400" dirty="0">
                <a:solidFill>
                  <a:srgbClr val="404040"/>
                </a:solidFill>
              </a:rPr>
              <a:t>Keeping up with peers / ambition</a:t>
            </a:r>
          </a:p>
          <a:p>
            <a:r>
              <a:rPr lang="en-GB" sz="2400" dirty="0">
                <a:solidFill>
                  <a:srgbClr val="404040"/>
                </a:solidFill>
              </a:rPr>
              <a:t>Job insecurity / whistleblowing</a:t>
            </a:r>
          </a:p>
        </p:txBody>
      </p:sp>
    </p:spTree>
    <p:extLst>
      <p:ext uri="{BB962C8B-B14F-4D97-AF65-F5344CB8AC3E}">
        <p14:creationId xmlns:p14="http://schemas.microsoft.com/office/powerpoint/2010/main" val="2686752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The </a:t>
            </a:r>
            <a:r>
              <a:rPr lang="en-US" sz="3200" dirty="0">
                <a:solidFill>
                  <a:srgbClr val="0070C0"/>
                </a:solidFill>
              </a:rPr>
              <a:t>IESBA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code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3335" y="980801"/>
            <a:ext cx="5605272" cy="479346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b="1" dirty="0">
                <a:solidFill>
                  <a:srgbClr val="404040"/>
                </a:solidFill>
              </a:rPr>
              <a:t>IESBA </a:t>
            </a:r>
          </a:p>
          <a:p>
            <a:pPr marL="0" indent="0" algn="ctr">
              <a:buNone/>
            </a:pPr>
            <a:r>
              <a:rPr lang="en-GB" sz="2000" b="1" dirty="0">
                <a:solidFill>
                  <a:srgbClr val="404040"/>
                </a:solidFill>
              </a:rPr>
              <a:t>Code of Ethics for Professional Accountants </a:t>
            </a:r>
          </a:p>
          <a:p>
            <a:endParaRPr lang="en-GB" sz="2000" dirty="0">
              <a:solidFill>
                <a:srgbClr val="404040"/>
              </a:solidFill>
            </a:endParaRPr>
          </a:p>
          <a:p>
            <a:r>
              <a:rPr lang="en-GB" sz="2000" dirty="0">
                <a:solidFill>
                  <a:srgbClr val="404040"/>
                </a:solidFill>
              </a:rPr>
              <a:t>a </a:t>
            </a:r>
            <a:r>
              <a:rPr lang="en-GB" sz="2000" b="1" dirty="0">
                <a:solidFill>
                  <a:srgbClr val="404040"/>
                </a:solidFill>
              </a:rPr>
              <a:t>distinguishing mark </a:t>
            </a:r>
            <a:r>
              <a:rPr lang="en-GB" sz="2000" dirty="0">
                <a:solidFill>
                  <a:srgbClr val="404040"/>
                </a:solidFill>
              </a:rPr>
              <a:t>of the accountancy profession is its acceptance of the </a:t>
            </a:r>
            <a:r>
              <a:rPr lang="en-GB" sz="2000" b="1" dirty="0">
                <a:solidFill>
                  <a:srgbClr val="404040"/>
                </a:solidFill>
              </a:rPr>
              <a:t>responsibility</a:t>
            </a:r>
            <a:r>
              <a:rPr lang="en-GB" sz="2000" dirty="0">
                <a:solidFill>
                  <a:srgbClr val="404040"/>
                </a:solidFill>
              </a:rPr>
              <a:t> </a:t>
            </a:r>
            <a:r>
              <a:rPr lang="en-GB" sz="2000" b="1" dirty="0">
                <a:solidFill>
                  <a:srgbClr val="404040"/>
                </a:solidFill>
              </a:rPr>
              <a:t>to act </a:t>
            </a:r>
            <a:r>
              <a:rPr lang="en-GB" sz="2000" dirty="0">
                <a:solidFill>
                  <a:srgbClr val="404040"/>
                </a:solidFill>
              </a:rPr>
              <a:t>in the </a:t>
            </a:r>
            <a:r>
              <a:rPr lang="en-GB" sz="2000" b="1" dirty="0">
                <a:solidFill>
                  <a:srgbClr val="404040"/>
                </a:solidFill>
              </a:rPr>
              <a:t>public interest. </a:t>
            </a:r>
          </a:p>
          <a:p>
            <a:r>
              <a:rPr lang="en-GB" sz="2000" dirty="0">
                <a:solidFill>
                  <a:srgbClr val="404040"/>
                </a:solidFill>
              </a:rPr>
              <a:t>a professional accountant's responsibility is </a:t>
            </a:r>
            <a:r>
              <a:rPr lang="en-GB" sz="2000" b="1" dirty="0">
                <a:solidFill>
                  <a:srgbClr val="404040"/>
                </a:solidFill>
              </a:rPr>
              <a:t>not</a:t>
            </a:r>
            <a:r>
              <a:rPr lang="en-GB" sz="2000" dirty="0">
                <a:solidFill>
                  <a:srgbClr val="404040"/>
                </a:solidFill>
              </a:rPr>
              <a:t> </a:t>
            </a:r>
            <a:r>
              <a:rPr lang="en-GB" sz="2000" b="1" dirty="0">
                <a:solidFill>
                  <a:srgbClr val="404040"/>
                </a:solidFill>
              </a:rPr>
              <a:t>exclusively</a:t>
            </a:r>
            <a:r>
              <a:rPr lang="en-GB" sz="2000" dirty="0">
                <a:solidFill>
                  <a:srgbClr val="404040"/>
                </a:solidFill>
              </a:rPr>
              <a:t> to satisfy the needs of an individual client or employer. </a:t>
            </a:r>
          </a:p>
          <a:p>
            <a:pPr marL="0" indent="0" algn="r">
              <a:buNone/>
            </a:pPr>
            <a:r>
              <a:rPr lang="en-GB" sz="1400" i="1" dirty="0">
                <a:solidFill>
                  <a:srgbClr val="0070C0"/>
                </a:solidFill>
              </a:rPr>
              <a:t>Para 100.1</a:t>
            </a:r>
            <a:endParaRPr sz="1400" i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B879D6-9352-457E-B6CA-A723586CC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01" y="797432"/>
            <a:ext cx="4858276" cy="526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02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The </a:t>
            </a:r>
            <a:r>
              <a:rPr lang="en-US" sz="3200" dirty="0">
                <a:solidFill>
                  <a:srgbClr val="0070C0"/>
                </a:solidFill>
              </a:rPr>
              <a:t>IESBA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code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3335" y="980801"/>
            <a:ext cx="5605272" cy="479346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b="1" dirty="0">
                <a:solidFill>
                  <a:srgbClr val="404040"/>
                </a:solidFill>
              </a:rPr>
              <a:t>IESBA </a:t>
            </a:r>
          </a:p>
          <a:p>
            <a:pPr marL="0" indent="0" algn="ctr">
              <a:buNone/>
            </a:pPr>
            <a:r>
              <a:rPr lang="en-GB" sz="2000" b="1" dirty="0">
                <a:solidFill>
                  <a:srgbClr val="404040"/>
                </a:solidFill>
              </a:rPr>
              <a:t>Code of Ethics for Professional Accountants </a:t>
            </a:r>
          </a:p>
          <a:p>
            <a:pPr marL="0" indent="0">
              <a:buNone/>
            </a:pPr>
            <a:endParaRPr lang="en-GB" sz="2400" dirty="0"/>
          </a:p>
          <a:p>
            <a:pPr marL="228600" lvl="1" indent="0">
              <a:buNone/>
            </a:pPr>
            <a:r>
              <a:rPr lang="en-GB" sz="2200" dirty="0"/>
              <a:t>Fundamental principles </a:t>
            </a:r>
            <a:endParaRPr lang="en-GB" sz="2200" dirty="0">
              <a:solidFill>
                <a:srgbClr val="404040"/>
              </a:solidFill>
            </a:endParaRPr>
          </a:p>
          <a:p>
            <a:pPr marL="400050" lvl="1" indent="-171450"/>
            <a:r>
              <a:rPr lang="en-GB" sz="2200" dirty="0"/>
              <a:t>Integrity</a:t>
            </a:r>
          </a:p>
          <a:p>
            <a:pPr marL="400050" lvl="1" indent="-171450"/>
            <a:r>
              <a:rPr lang="en-GB" sz="2200" dirty="0"/>
              <a:t>Objectivity</a:t>
            </a:r>
          </a:p>
          <a:p>
            <a:pPr marL="400050" lvl="1" indent="-171450"/>
            <a:r>
              <a:rPr lang="en-GB" sz="2200" dirty="0"/>
              <a:t>Professional competence and due care</a:t>
            </a:r>
          </a:p>
          <a:p>
            <a:pPr marL="400050" lvl="1" indent="-171450"/>
            <a:r>
              <a:rPr lang="en-GB" sz="2200" dirty="0"/>
              <a:t>Confidentiality</a:t>
            </a:r>
          </a:p>
          <a:p>
            <a:pPr marL="400050" lvl="1" indent="-171450"/>
            <a:r>
              <a:rPr lang="en-GB" sz="2200" dirty="0"/>
              <a:t>Professional behaviour</a:t>
            </a:r>
          </a:p>
          <a:p>
            <a:pPr marL="0" indent="0" algn="r">
              <a:buNone/>
            </a:pPr>
            <a:r>
              <a:rPr lang="en-GB" sz="1400" i="1" dirty="0">
                <a:solidFill>
                  <a:srgbClr val="0070C0"/>
                </a:solidFill>
              </a:rPr>
              <a:t>Para 100.5</a:t>
            </a:r>
            <a:endParaRPr sz="1400" i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B879D6-9352-457E-B6CA-A723586CC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01" y="797432"/>
            <a:ext cx="4858276" cy="526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66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The </a:t>
            </a:r>
            <a:r>
              <a:rPr lang="en-US" sz="3200" dirty="0">
                <a:solidFill>
                  <a:srgbClr val="0070C0"/>
                </a:solidFill>
              </a:rPr>
              <a:t>iesba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code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3335" y="775419"/>
            <a:ext cx="5769864" cy="5263133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Section 320 </a:t>
            </a:r>
          </a:p>
          <a:p>
            <a:pPr marL="0" indent="0">
              <a:buNone/>
            </a:pPr>
            <a:r>
              <a:rPr lang="en-GB" b="1" i="1" u="sng" dirty="0"/>
              <a:t>Preparation and Reporting of Information</a:t>
            </a:r>
            <a:endParaRPr lang="en-GB" u="sng" dirty="0"/>
          </a:p>
          <a:p>
            <a:pPr marL="0" indent="0">
              <a:buNone/>
            </a:pPr>
            <a:endParaRPr lang="en-GB" sz="100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404040"/>
                </a:solidFill>
              </a:rPr>
              <a:t>Shall prepare or present such information </a:t>
            </a:r>
            <a:r>
              <a:rPr lang="en-GB" sz="2000" b="1" dirty="0">
                <a:solidFill>
                  <a:srgbClr val="404040"/>
                </a:solidFill>
              </a:rPr>
              <a:t>fairly, honestly </a:t>
            </a:r>
            <a:r>
              <a:rPr lang="en-GB" sz="2000" dirty="0">
                <a:solidFill>
                  <a:srgbClr val="404040"/>
                </a:solidFill>
              </a:rPr>
              <a:t>and </a:t>
            </a:r>
            <a:r>
              <a:rPr lang="en-GB" sz="2000" b="1" dirty="0">
                <a:solidFill>
                  <a:srgbClr val="404040"/>
                </a:solidFill>
              </a:rPr>
              <a:t>in accordance with relevant professional standards</a:t>
            </a:r>
            <a:r>
              <a:rPr lang="en-GB" sz="2000" dirty="0">
                <a:solidFill>
                  <a:srgbClr val="404040"/>
                </a:solidFill>
              </a:rPr>
              <a:t> so that information will be understood in its context</a:t>
            </a:r>
            <a:r>
              <a:rPr lang="en-GB" sz="2000" b="1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GB" sz="100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sz="2000" b="1" dirty="0">
                <a:solidFill>
                  <a:srgbClr val="404040"/>
                </a:solidFill>
              </a:rPr>
              <a:t>Take reasonable steps </a:t>
            </a:r>
            <a:r>
              <a:rPr lang="en-GB" sz="2000" dirty="0">
                <a:solidFill>
                  <a:srgbClr val="404040"/>
                </a:solidFill>
              </a:rPr>
              <a:t>to maintain information….in a manner that;</a:t>
            </a:r>
          </a:p>
          <a:p>
            <a:r>
              <a:rPr lang="en-GB" sz="2000" dirty="0">
                <a:solidFill>
                  <a:srgbClr val="404040"/>
                </a:solidFill>
              </a:rPr>
              <a:t>Describes </a:t>
            </a:r>
            <a:r>
              <a:rPr lang="en-GB" sz="2000" b="1" dirty="0">
                <a:solidFill>
                  <a:srgbClr val="404040"/>
                </a:solidFill>
              </a:rPr>
              <a:t>clearly</a:t>
            </a:r>
            <a:r>
              <a:rPr lang="en-GB" sz="2000" dirty="0">
                <a:solidFill>
                  <a:srgbClr val="404040"/>
                </a:solidFill>
              </a:rPr>
              <a:t> the </a:t>
            </a:r>
            <a:r>
              <a:rPr lang="en-GB" sz="2000" b="1" dirty="0">
                <a:solidFill>
                  <a:srgbClr val="404040"/>
                </a:solidFill>
              </a:rPr>
              <a:t>true nature </a:t>
            </a:r>
            <a:r>
              <a:rPr lang="en-GB" sz="2000" dirty="0">
                <a:solidFill>
                  <a:srgbClr val="404040"/>
                </a:solidFill>
              </a:rPr>
              <a:t>of business transactions, assets or liabilities</a:t>
            </a:r>
          </a:p>
          <a:p>
            <a:r>
              <a:rPr lang="en-GB" sz="2000" b="1" dirty="0">
                <a:solidFill>
                  <a:srgbClr val="404040"/>
                </a:solidFill>
              </a:rPr>
              <a:t>Classifies</a:t>
            </a:r>
            <a:r>
              <a:rPr lang="en-GB" sz="2000" dirty="0">
                <a:solidFill>
                  <a:srgbClr val="404040"/>
                </a:solidFill>
              </a:rPr>
              <a:t> and records information in a </a:t>
            </a:r>
            <a:r>
              <a:rPr lang="en-GB" sz="2000" b="1" dirty="0">
                <a:solidFill>
                  <a:srgbClr val="404040"/>
                </a:solidFill>
              </a:rPr>
              <a:t>timely</a:t>
            </a:r>
            <a:r>
              <a:rPr lang="en-GB" sz="2000" dirty="0">
                <a:solidFill>
                  <a:srgbClr val="404040"/>
                </a:solidFill>
              </a:rPr>
              <a:t> and </a:t>
            </a:r>
            <a:r>
              <a:rPr lang="en-GB" sz="2000" b="1" dirty="0">
                <a:solidFill>
                  <a:srgbClr val="404040"/>
                </a:solidFill>
              </a:rPr>
              <a:t>proper manner</a:t>
            </a:r>
            <a:r>
              <a:rPr lang="en-GB" sz="2000" dirty="0">
                <a:solidFill>
                  <a:srgbClr val="404040"/>
                </a:solidFill>
              </a:rPr>
              <a:t>; and</a:t>
            </a:r>
          </a:p>
          <a:p>
            <a:r>
              <a:rPr lang="en-GB" sz="2000" dirty="0">
                <a:solidFill>
                  <a:srgbClr val="404040"/>
                </a:solidFill>
              </a:rPr>
              <a:t>Represents the </a:t>
            </a:r>
            <a:r>
              <a:rPr lang="en-GB" sz="2000" b="1" dirty="0">
                <a:solidFill>
                  <a:srgbClr val="404040"/>
                </a:solidFill>
              </a:rPr>
              <a:t>facts</a:t>
            </a:r>
            <a:r>
              <a:rPr lang="en-GB" sz="2000" dirty="0">
                <a:solidFill>
                  <a:srgbClr val="404040"/>
                </a:solidFill>
              </a:rPr>
              <a:t> </a:t>
            </a:r>
            <a:r>
              <a:rPr lang="en-GB" sz="2000" b="1" dirty="0">
                <a:solidFill>
                  <a:srgbClr val="404040"/>
                </a:solidFill>
              </a:rPr>
              <a:t>accurately</a:t>
            </a:r>
            <a:r>
              <a:rPr lang="en-GB" sz="2000" dirty="0">
                <a:solidFill>
                  <a:srgbClr val="404040"/>
                </a:solidFill>
              </a:rPr>
              <a:t> and </a:t>
            </a:r>
            <a:r>
              <a:rPr lang="en-GB" sz="2000" b="1" dirty="0">
                <a:solidFill>
                  <a:srgbClr val="404040"/>
                </a:solidFill>
              </a:rPr>
              <a:t>completely</a:t>
            </a:r>
            <a:r>
              <a:rPr lang="en-GB" sz="2000" dirty="0">
                <a:solidFill>
                  <a:srgbClr val="404040"/>
                </a:solidFill>
              </a:rPr>
              <a:t> in all </a:t>
            </a:r>
            <a:r>
              <a:rPr lang="en-GB" sz="2000" b="1" dirty="0">
                <a:solidFill>
                  <a:srgbClr val="404040"/>
                </a:solidFill>
              </a:rPr>
              <a:t>material</a:t>
            </a:r>
            <a:r>
              <a:rPr lang="en-GB" sz="2000" dirty="0">
                <a:solidFill>
                  <a:srgbClr val="404040"/>
                </a:solidFill>
              </a:rPr>
              <a:t> respects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F74C6F-00DF-43BA-A224-12B361087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01" y="797432"/>
            <a:ext cx="4858276" cy="526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42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CIPFA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9551" y="1444752"/>
            <a:ext cx="4652840" cy="396849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solidFill>
                  <a:srgbClr val="404040"/>
                </a:solidFill>
              </a:rPr>
              <a:t>CIPFA</a:t>
            </a:r>
          </a:p>
          <a:p>
            <a:pPr marL="0" indent="0" algn="ctr">
              <a:buNone/>
            </a:pPr>
            <a:endParaRPr lang="en-GB" sz="2400" dirty="0">
              <a:solidFill>
                <a:srgbClr val="404040"/>
              </a:solidFill>
            </a:endParaRPr>
          </a:p>
          <a:p>
            <a:pPr marL="0" indent="0" algn="ctr">
              <a:buNone/>
            </a:pPr>
            <a:r>
              <a:rPr lang="en-GB" sz="2400" i="1" dirty="0">
                <a:solidFill>
                  <a:srgbClr val="0070C0"/>
                </a:solidFill>
              </a:rPr>
              <a:t>FISCUM SERVA FIDELITER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rgbClr val="0070C0"/>
                </a:solidFill>
              </a:rPr>
              <a:t>~</a:t>
            </a:r>
          </a:p>
          <a:p>
            <a:pPr marL="0" indent="0" algn="ctr">
              <a:buNone/>
            </a:pPr>
            <a:r>
              <a:rPr lang="en-GB" sz="2400" i="1" dirty="0">
                <a:solidFill>
                  <a:srgbClr val="0070C0"/>
                </a:solidFill>
              </a:rPr>
              <a:t>to faithfully keep the public purse</a:t>
            </a:r>
          </a:p>
          <a:p>
            <a:endParaRPr dirty="0">
              <a:solidFill>
                <a:srgbClr val="40404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D817AA-FAE3-4084-A32D-C51EB48B8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20" y="0"/>
            <a:ext cx="4983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71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EFAA</a:t>
            </a:r>
            <a:r>
              <a:rPr lang="en-US" sz="3200" dirty="0">
                <a:solidFill>
                  <a:srgbClr val="FFFFFF"/>
                </a:solidFill>
              </a:rPr>
              <a:t> Survey </a:t>
            </a:r>
            <a:r>
              <a:rPr lang="en-US" sz="2000" dirty="0">
                <a:solidFill>
                  <a:srgbClr val="FFFFFF"/>
                </a:solidFill>
              </a:rPr>
              <a:t>2016</a:t>
            </a:r>
            <a:endParaRPr lang="en-US" sz="3000" dirty="0">
              <a:solidFill>
                <a:srgbClr val="FFFFFF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B2DD683-B34B-40CD-A149-E49399C1F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83335" y="942719"/>
            <a:ext cx="1605068" cy="100063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F68569-7F9B-4059-8C01-E9F02F77E2EE}"/>
              </a:ext>
            </a:extLst>
          </p:cNvPr>
          <p:cNvSpPr/>
          <p:nvPr/>
        </p:nvSpPr>
        <p:spPr>
          <a:xfrm>
            <a:off x="5859141" y="2106037"/>
            <a:ext cx="56052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European Federation of Accountants and Auditors </a:t>
            </a:r>
          </a:p>
          <a:p>
            <a:endParaRPr lang="en-GB" b="1" dirty="0"/>
          </a:p>
          <a:p>
            <a:r>
              <a:rPr lang="en-GB" b="1" dirty="0"/>
              <a:t>Survey findings     </a:t>
            </a:r>
            <a:r>
              <a:rPr lang="en-GB" b="1" i="1" dirty="0"/>
              <a:t>n=662 accountants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64% under pressure during career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40% on 5 or more occasions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88% offered no explicit reward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68% resisted pressure  /  32% did not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51% consulted a third party for advice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06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EFAA</a:t>
            </a:r>
            <a:r>
              <a:rPr lang="en-US" sz="3200" dirty="0">
                <a:solidFill>
                  <a:srgbClr val="FFFFFF"/>
                </a:solidFill>
              </a:rPr>
              <a:t> Survey </a:t>
            </a:r>
            <a:r>
              <a:rPr lang="en-US" sz="2000" dirty="0">
                <a:solidFill>
                  <a:srgbClr val="FFFFFF"/>
                </a:solidFill>
              </a:rPr>
              <a:t>2016</a:t>
            </a:r>
            <a:endParaRPr lang="en-US" sz="3000" dirty="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A9D55B-D30D-4B7A-ABCC-9FF1CAA0F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019" y="1950821"/>
            <a:ext cx="5427903" cy="33206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6A31AE-3524-4C47-9206-9E788482E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3334" y="960119"/>
            <a:ext cx="1603387" cy="9998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CFF1EE-8B3D-46C1-BFFD-A62E1B2FFB8C}"/>
              </a:ext>
            </a:extLst>
          </p:cNvPr>
          <p:cNvSpPr txBox="1"/>
          <p:nvPr/>
        </p:nvSpPr>
        <p:spPr>
          <a:xfrm>
            <a:off x="8349330" y="1305529"/>
            <a:ext cx="3255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Pressure to do what?</a:t>
            </a:r>
          </a:p>
        </p:txBody>
      </p:sp>
    </p:spTree>
    <p:extLst>
      <p:ext uri="{BB962C8B-B14F-4D97-AF65-F5344CB8AC3E}">
        <p14:creationId xmlns:p14="http://schemas.microsoft.com/office/powerpoint/2010/main" val="2955532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BAC87F6E-526A-49B5-995D-42DB656594C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7894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436DB-4E8B-43A5-AE55-1C527B62E20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18743" y="797433"/>
            <a:ext cx="5934456" cy="5263134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5299F-028F-4AFC-B46A-8DB33E20FE4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83335" y="960120"/>
            <a:ext cx="5605272" cy="49377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344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ETHICAL threats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CAA7D8-6489-4982-9D09-3E05374F9006}"/>
              </a:ext>
            </a:extLst>
          </p:cNvPr>
          <p:cNvSpPr/>
          <p:nvPr/>
        </p:nvSpPr>
        <p:spPr>
          <a:xfrm>
            <a:off x="5835650" y="1586484"/>
            <a:ext cx="537845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Conflicts of interest;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Underplaying risks/downside;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Unrealistic savings programmes;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Excessive optimism on business case projections;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Lack of finance resources and skills;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Cutting corners on procurement;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Creatively bypassing internal rules or regulation;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900" dirty="0"/>
              <a:t>Turning a blind eye.</a:t>
            </a:r>
          </a:p>
        </p:txBody>
      </p:sp>
    </p:spTree>
    <p:extLst>
      <p:ext uri="{BB962C8B-B14F-4D97-AF65-F5344CB8AC3E}">
        <p14:creationId xmlns:p14="http://schemas.microsoft.com/office/powerpoint/2010/main" val="353649338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WebA2B0</Template>
  <TotalTime>541</TotalTime>
  <Words>418</Words>
  <Application>Microsoft Office PowerPoint</Application>
  <PresentationFormat>Widescreen</PresentationFormat>
  <Paragraphs>98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Gill Sans MT</vt:lpstr>
      <vt:lpstr>Parcel</vt:lpstr>
      <vt:lpstr>Ethics and the role of the Finance Professional</vt:lpstr>
      <vt:lpstr>Threats to compliance</vt:lpstr>
      <vt:lpstr>The IESBA code</vt:lpstr>
      <vt:lpstr>The IESBA code</vt:lpstr>
      <vt:lpstr>The iesba code</vt:lpstr>
      <vt:lpstr>CIPFA</vt:lpstr>
      <vt:lpstr>EFAA Survey 2016</vt:lpstr>
      <vt:lpstr>EFAA Survey 2016</vt:lpstr>
      <vt:lpstr>ETHICAL threats</vt:lpstr>
      <vt:lpstr>PowerPoint Presentation</vt:lpstr>
      <vt:lpstr>ETHical dilemmas</vt:lpstr>
      <vt:lpstr>What can cipfa do?</vt:lpstr>
      <vt:lpstr>LinKs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ETHICAL DILEMMAS AND HOW THEY CAN AFFECT  YOU</dc:title>
  <dc:creator>Rick Tazzini</dc:creator>
  <cp:keywords>Ethics;SDCT;CIPFA;IESBA</cp:keywords>
  <cp:lastModifiedBy>Rick Tazzini</cp:lastModifiedBy>
  <cp:revision>11</cp:revision>
  <cp:lastPrinted>2017-11-24T09:44:32Z</cp:lastPrinted>
  <dcterms:created xsi:type="dcterms:W3CDTF">2017-11-22T16:49:35Z</dcterms:created>
  <dcterms:modified xsi:type="dcterms:W3CDTF">2017-12-31T22:27:41Z</dcterms:modified>
</cp:coreProperties>
</file>