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5" r:id="rId1"/>
  </p:sldMasterIdLst>
  <p:notesMasterIdLst>
    <p:notesMasterId r:id="rId44"/>
  </p:notesMasterIdLst>
  <p:handoutMasterIdLst>
    <p:handoutMasterId r:id="rId45"/>
  </p:handoutMasterIdLst>
  <p:sldIdLst>
    <p:sldId id="448" r:id="rId2"/>
    <p:sldId id="612" r:id="rId3"/>
    <p:sldId id="613" r:id="rId4"/>
    <p:sldId id="785" r:id="rId5"/>
    <p:sldId id="786" r:id="rId6"/>
    <p:sldId id="787" r:id="rId7"/>
    <p:sldId id="789" r:id="rId8"/>
    <p:sldId id="793" r:id="rId9"/>
    <p:sldId id="790" r:id="rId10"/>
    <p:sldId id="791" r:id="rId11"/>
    <p:sldId id="792" r:id="rId12"/>
    <p:sldId id="794" r:id="rId13"/>
    <p:sldId id="795" r:id="rId14"/>
    <p:sldId id="797" r:id="rId15"/>
    <p:sldId id="802" r:id="rId16"/>
    <p:sldId id="803" r:id="rId17"/>
    <p:sldId id="804" r:id="rId18"/>
    <p:sldId id="805" r:id="rId19"/>
    <p:sldId id="806" r:id="rId20"/>
    <p:sldId id="807" r:id="rId21"/>
    <p:sldId id="808" r:id="rId22"/>
    <p:sldId id="809" r:id="rId23"/>
    <p:sldId id="810" r:id="rId24"/>
    <p:sldId id="811" r:id="rId25"/>
    <p:sldId id="812" r:id="rId26"/>
    <p:sldId id="813" r:id="rId27"/>
    <p:sldId id="814" r:id="rId28"/>
    <p:sldId id="815" r:id="rId29"/>
    <p:sldId id="816" r:id="rId30"/>
    <p:sldId id="823" r:id="rId31"/>
    <p:sldId id="817" r:id="rId32"/>
    <p:sldId id="818" r:id="rId33"/>
    <p:sldId id="819" r:id="rId34"/>
    <p:sldId id="820" r:id="rId35"/>
    <p:sldId id="821" r:id="rId36"/>
    <p:sldId id="822" r:id="rId37"/>
    <p:sldId id="824" r:id="rId38"/>
    <p:sldId id="825" r:id="rId39"/>
    <p:sldId id="826" r:id="rId40"/>
    <p:sldId id="827" r:id="rId41"/>
    <p:sldId id="828" r:id="rId42"/>
    <p:sldId id="830" r:id="rId43"/>
  </p:sldIdLst>
  <p:sldSz cx="9144000" cy="6858000" type="screen4x3"/>
  <p:notesSz cx="6881813" cy="100028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0">
          <p15:clr>
            <a:srgbClr val="A4A3A4"/>
          </p15:clr>
        </p15:guide>
        <p15:guide id="2"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e Geraghty" initials="LG" lastIdx="3" clrIdx="0"/>
  <p:cmAuthor id="1" name="Rupert" initials="RD"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C1DA"/>
    <a:srgbClr val="B3A2C7"/>
    <a:srgbClr val="000000"/>
    <a:srgbClr val="9BBB59"/>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44" autoAdjust="0"/>
    <p:restoredTop sz="86533" autoAdjust="0"/>
  </p:normalViewPr>
  <p:slideViewPr>
    <p:cSldViewPr>
      <p:cViewPr varScale="1">
        <p:scale>
          <a:sx n="116" d="100"/>
          <a:sy n="116" d="100"/>
        </p:scale>
        <p:origin x="152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8050"/>
    </p:cViewPr>
  </p:sorterViewPr>
  <p:notesViewPr>
    <p:cSldViewPr>
      <p:cViewPr varScale="1">
        <p:scale>
          <a:sx n="76" d="100"/>
          <a:sy n="76" d="100"/>
        </p:scale>
        <p:origin x="-1051" y="-82"/>
      </p:cViewPr>
      <p:guideLst>
        <p:guide orient="horz" pos="3150"/>
        <p:guide pos="216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teve\Documents\Work\LG%20Futures\Analysis\Projects%20-%20Active\SDCT\SDCT%20analysis%20(v1.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teve\Documents\Work\LG%20Futures\Analysis\Projects%20-%20Active\SDCT\SDCT%20analysis%20(v1.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teve\Documents\Work\LG%20Futures\Analysis\Projects%20-%20Active\SDCT\SDCT%20analysis%20(v1.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teve\Documents\Work\LG%20Futures\Analysis\Projects%20-%20Active\SDCT\SDCT%20analysis%20(v1.1).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teve\Documents\Work\LG%20Futures\Analysis\Projects%20-%20Active\SDCT\SDCT%20analysis%20(v1.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teve\Documents\Work\LG%20Futures\Analysis\Projects%20-%20Active\SDCT\SDCT%20analysis%20(v1.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teve\Documents\Work\LG%20Futures\Analysis\Projects%20-%20Active\SDCT\SDCT%20analysis%20(v1.4).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583242841037985"/>
          <c:y val="0.1929391130018607"/>
          <c:w val="0.6264208297438536"/>
          <c:h val="0.69477683351994568"/>
        </c:manualLayout>
      </c:layout>
      <c:doughnutChart>
        <c:varyColors val="1"/>
        <c:ser>
          <c:idx val="0"/>
          <c:order val="0"/>
          <c:spPr>
            <a:solidFill>
              <a:srgbClr val="0070C0"/>
            </a:solidFill>
          </c:spPr>
          <c:dPt>
            <c:idx val="0"/>
            <c:bubble3D val="0"/>
            <c:spPr>
              <a:solidFill>
                <a:srgbClr val="0070C0"/>
              </a:solidFill>
              <a:ln w="19050">
                <a:solidFill>
                  <a:schemeClr val="lt1"/>
                </a:solidFill>
              </a:ln>
              <a:effectLst/>
            </c:spPr>
          </c:dPt>
          <c:dPt>
            <c:idx val="1"/>
            <c:bubble3D val="0"/>
            <c:spPr>
              <a:solidFill>
                <a:srgbClr val="92D050"/>
              </a:solidFill>
              <a:ln w="19050">
                <a:solidFill>
                  <a:schemeClr val="lt1"/>
                </a:solidFill>
              </a:ln>
              <a:effectLst/>
            </c:spPr>
          </c:dPt>
          <c:dPt>
            <c:idx val="2"/>
            <c:bubble3D val="0"/>
            <c:spPr>
              <a:solidFill>
                <a:schemeClr val="accent4"/>
              </a:solidFill>
              <a:ln w="19050">
                <a:solidFill>
                  <a:schemeClr val="lt1"/>
                </a:solidFill>
              </a:ln>
              <a:effectLst/>
            </c:spPr>
          </c:dPt>
          <c:dPt>
            <c:idx val="3"/>
            <c:bubble3D val="0"/>
            <c:spPr>
              <a:solidFill>
                <a:srgbClr val="FF0000"/>
              </a:solidFill>
              <a:ln w="19050">
                <a:solidFill>
                  <a:schemeClr val="lt1"/>
                </a:solidFill>
              </a:ln>
              <a:effectLst/>
            </c:spPr>
          </c:dPt>
          <c:dLbls>
            <c:dLbl>
              <c:idx val="0"/>
              <c:layout>
                <c:manualLayout>
                  <c:x val="-0.11644329888008234"/>
                  <c:y val="0.15417297550360207"/>
                </c:manualLayout>
              </c:layout>
              <c:showLegendKey val="0"/>
              <c:showVal val="1"/>
              <c:showCatName val="1"/>
              <c:showSerName val="0"/>
              <c:showPercent val="0"/>
              <c:showBubbleSize val="0"/>
              <c:extLst>
                <c:ext xmlns:c15="http://schemas.microsoft.com/office/drawing/2012/chart" uri="{CE6537A1-D6FC-4f65-9D91-7224C49458BB}"/>
              </c:extLst>
            </c:dLbl>
            <c:dLbl>
              <c:idx val="1"/>
              <c:layout>
                <c:manualLayout>
                  <c:x val="2.2685182538911341E-2"/>
                  <c:y val="-0.20050732383565159"/>
                </c:manualLayout>
              </c:layout>
              <c:showLegendKey val="0"/>
              <c:showVal val="1"/>
              <c:showCatName val="1"/>
              <c:showSerName val="0"/>
              <c:showPercent val="0"/>
              <c:showBubbleSize val="0"/>
              <c:extLst>
                <c:ext xmlns:c15="http://schemas.microsoft.com/office/drawing/2012/chart" uri="{CE6537A1-D6FC-4f65-9D91-7224C49458BB}"/>
              </c:extLst>
            </c:dLbl>
            <c:dLbl>
              <c:idx val="2"/>
              <c:layout>
                <c:manualLayout>
                  <c:x val="0.18449875612657296"/>
                  <c:y val="-0.16604946574941803"/>
                </c:manualLayout>
              </c:layout>
              <c:showLegendKey val="0"/>
              <c:showVal val="1"/>
              <c:showCatName val="1"/>
              <c:showSerName val="0"/>
              <c:showPercent val="0"/>
              <c:showBubbleSize val="0"/>
              <c:extLst>
                <c:ext xmlns:c15="http://schemas.microsoft.com/office/drawing/2012/chart" uri="{CE6537A1-D6FC-4f65-9D91-7224C49458BB}"/>
              </c:extLst>
            </c:dLbl>
            <c:dLbl>
              <c:idx val="3"/>
              <c:layout>
                <c:manualLayout>
                  <c:x val="0.1587962777723792"/>
                  <c:y val="-4.4579681867074263E-2"/>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Sheet2!$C$19:$C$22</c:f>
              <c:strCache>
                <c:ptCount val="4"/>
                <c:pt idx="0">
                  <c:v>District-Level EPCS</c:v>
                </c:pt>
                <c:pt idx="1">
                  <c:v>Capital Financing</c:v>
                </c:pt>
                <c:pt idx="2">
                  <c:v>Fixed Costs</c:v>
                </c:pt>
                <c:pt idx="3">
                  <c:v>Other</c:v>
                </c:pt>
              </c:strCache>
            </c:strRef>
          </c:cat>
          <c:val>
            <c:numRef>
              <c:f>Sheet2!$E$19:$E$22</c:f>
              <c:numCache>
                <c:formatCode>0.0%</c:formatCode>
                <c:ptCount val="4"/>
                <c:pt idx="0">
                  <c:v>0.92347690949885675</c:v>
                </c:pt>
                <c:pt idx="1">
                  <c:v>4.3259577547444507E-2</c:v>
                </c:pt>
                <c:pt idx="2">
                  <c:v>1.6736914260177798E-2</c:v>
                </c:pt>
                <c:pt idx="3">
                  <c:v>1.6526598693521573E-2</c:v>
                </c:pt>
              </c:numCache>
            </c:numRef>
          </c:val>
        </c:ser>
        <c:dLbls>
          <c:showLegendKey val="0"/>
          <c:showVal val="0"/>
          <c:showCatName val="0"/>
          <c:showSerName val="0"/>
          <c:showPercent val="0"/>
          <c:showBubbleSize val="0"/>
          <c:showLeaderLines val="1"/>
        </c:dLbls>
        <c:firstSliceAng val="53"/>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85896648181602"/>
          <c:y val="0.12783450648340661"/>
          <c:w val="0.64670638504950362"/>
          <c:h val="0.73294485136572129"/>
        </c:manualLayout>
      </c:layout>
      <c:doughnutChart>
        <c:varyColors val="1"/>
        <c:ser>
          <c:idx val="0"/>
          <c:order val="0"/>
          <c:spPr>
            <a:solidFill>
              <a:srgbClr val="0070C0"/>
            </a:solidFill>
          </c:spPr>
          <c:dPt>
            <c:idx val="0"/>
            <c:bubble3D val="0"/>
            <c:spPr>
              <a:solidFill>
                <a:srgbClr val="FF0000"/>
              </a:solidFill>
              <a:ln w="19050">
                <a:solidFill>
                  <a:schemeClr val="lt1"/>
                </a:solidFill>
              </a:ln>
              <a:effectLst/>
            </c:spPr>
          </c:dPt>
          <c:dPt>
            <c:idx val="1"/>
            <c:bubble3D val="0"/>
            <c:spPr>
              <a:solidFill>
                <a:srgbClr val="0070C0"/>
              </a:solidFill>
              <a:ln w="19050">
                <a:solidFill>
                  <a:schemeClr val="lt1"/>
                </a:solidFill>
              </a:ln>
              <a:effectLst/>
            </c:spPr>
          </c:dPt>
          <c:dLbls>
            <c:dLbl>
              <c:idx val="0"/>
              <c:layout>
                <c:manualLayout>
                  <c:x val="0.14698775390537813"/>
                  <c:y val="-0.17163577481065259"/>
                </c:manualLayout>
              </c:layout>
              <c:showLegendKey val="0"/>
              <c:showVal val="1"/>
              <c:showCatName val="1"/>
              <c:showSerName val="0"/>
              <c:showPercent val="0"/>
              <c:showBubbleSize val="0"/>
              <c:extLst>
                <c:ext xmlns:c15="http://schemas.microsoft.com/office/drawing/2012/chart" uri="{CE6537A1-D6FC-4f65-9D91-7224C49458BB}"/>
              </c:extLst>
            </c:dLbl>
            <c:dLbl>
              <c:idx val="1"/>
              <c:layout>
                <c:manualLayout>
                  <c:x val="-0.1878788888888889"/>
                  <c:y val="0.19670483091787438"/>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showLegendKey val="0"/>
            <c:showVal val="1"/>
            <c:showCatName val="1"/>
            <c:showSerName val="0"/>
            <c:showPercent val="0"/>
            <c:showBubbleSize val="0"/>
            <c:showLeaderLines val="0"/>
            <c:extLst>
              <c:ext xmlns:c15="http://schemas.microsoft.com/office/drawing/2012/chart" uri="{CE6537A1-D6FC-4f65-9D91-7224C49458BB}"/>
            </c:extLst>
          </c:dLbls>
          <c:cat>
            <c:strRef>
              <c:f>Sheet2!$B$38:$B$39</c:f>
              <c:strCache>
                <c:ptCount val="2"/>
                <c:pt idx="0">
                  <c:v>Shire districts</c:v>
                </c:pt>
                <c:pt idx="1">
                  <c:v>Unitaries, Met. Districts and London Boroughs</c:v>
                </c:pt>
              </c:strCache>
            </c:strRef>
          </c:cat>
          <c:val>
            <c:numRef>
              <c:f>Sheet2!$C$38:$C$39</c:f>
              <c:numCache>
                <c:formatCode>0%</c:formatCode>
                <c:ptCount val="2"/>
                <c:pt idx="0">
                  <c:v>0.35488852815956345</c:v>
                </c:pt>
                <c:pt idx="1">
                  <c:v>0.64511147184043649</c:v>
                </c:pt>
              </c:numCache>
            </c:numRef>
          </c:val>
        </c:ser>
        <c:dLbls>
          <c:showLegendKey val="0"/>
          <c:showVal val="0"/>
          <c:showCatName val="0"/>
          <c:showSerName val="0"/>
          <c:showPercent val="0"/>
          <c:showBubbleSize val="0"/>
          <c:showLeaderLines val="0"/>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9727385377943"/>
          <c:y val="3.4509812446456678E-2"/>
          <c:w val="0.51301115241635686"/>
          <c:h val="0.46915154044381852"/>
        </c:manualLayout>
      </c:layout>
      <c:barChart>
        <c:barDir val="col"/>
        <c:grouping val="percentStacked"/>
        <c:varyColors val="0"/>
        <c:ser>
          <c:idx val="0"/>
          <c:order val="0"/>
          <c:tx>
            <c:strRef>
              <c:f>Sheet2!$C$22</c:f>
              <c:strCache>
                <c:ptCount val="1"/>
                <c:pt idx="0">
                  <c:v>District-Level EPCS</c:v>
                </c:pt>
              </c:strCache>
            </c:strRef>
          </c:tx>
          <c:spPr>
            <a:solidFill>
              <a:srgbClr val="0070C0"/>
            </a:solidFill>
            <a:ln>
              <a:noFill/>
            </a:ln>
            <a:effectLst/>
          </c:spPr>
          <c:invertIfNegative val="0"/>
          <c:cat>
            <c:strRef>
              <c:f>Sheet2!$D$21</c:f>
              <c:strCache>
                <c:ptCount val="1"/>
                <c:pt idx="0">
                  <c:v>Control Total</c:v>
                </c:pt>
              </c:strCache>
            </c:strRef>
          </c:cat>
          <c:val>
            <c:numRef>
              <c:f>Sheet2!$D$22</c:f>
              <c:numCache>
                <c:formatCode>0.0%</c:formatCode>
                <c:ptCount val="1"/>
                <c:pt idx="0">
                  <c:v>0.15095917775700074</c:v>
                </c:pt>
              </c:numCache>
            </c:numRef>
          </c:val>
        </c:ser>
        <c:ser>
          <c:idx val="1"/>
          <c:order val="1"/>
          <c:tx>
            <c:strRef>
              <c:f>Sheet2!$C$23</c:f>
              <c:strCache>
                <c:ptCount val="1"/>
                <c:pt idx="0">
                  <c:v>Capital Financing</c:v>
                </c:pt>
              </c:strCache>
            </c:strRef>
          </c:tx>
          <c:spPr>
            <a:solidFill>
              <a:schemeClr val="tx2">
                <a:lumMod val="40000"/>
                <a:lumOff val="60000"/>
              </a:schemeClr>
            </a:solidFill>
            <a:ln>
              <a:noFill/>
            </a:ln>
            <a:effectLst/>
          </c:spPr>
          <c:invertIfNegative val="0"/>
          <c:cat>
            <c:strRef>
              <c:f>Sheet2!$D$21</c:f>
              <c:strCache>
                <c:ptCount val="1"/>
                <c:pt idx="0">
                  <c:v>Control Total</c:v>
                </c:pt>
              </c:strCache>
            </c:strRef>
          </c:cat>
          <c:val>
            <c:numRef>
              <c:f>Sheet2!$D$23</c:f>
              <c:numCache>
                <c:formatCode>0.0%</c:formatCode>
                <c:ptCount val="1"/>
                <c:pt idx="0">
                  <c:v>7.2547530942012925E-2</c:v>
                </c:pt>
              </c:numCache>
            </c:numRef>
          </c:val>
        </c:ser>
        <c:ser>
          <c:idx val="2"/>
          <c:order val="2"/>
          <c:tx>
            <c:strRef>
              <c:f>Sheet2!$C$24</c:f>
              <c:strCache>
                <c:ptCount val="1"/>
                <c:pt idx="0">
                  <c:v>Fixed Costs</c:v>
                </c:pt>
              </c:strCache>
            </c:strRef>
          </c:tx>
          <c:spPr>
            <a:solidFill>
              <a:srgbClr val="FF0000"/>
            </a:solidFill>
            <a:ln>
              <a:noFill/>
            </a:ln>
            <a:effectLst/>
          </c:spPr>
          <c:invertIfNegative val="0"/>
          <c:cat>
            <c:strRef>
              <c:f>Sheet2!$D$21</c:f>
              <c:strCache>
                <c:ptCount val="1"/>
                <c:pt idx="0">
                  <c:v>Control Total</c:v>
                </c:pt>
              </c:strCache>
            </c:strRef>
          </c:cat>
          <c:val>
            <c:numRef>
              <c:f>Sheet2!$D$24</c:f>
              <c:numCache>
                <c:formatCode>0.0%</c:formatCode>
                <c:ptCount val="1"/>
                <c:pt idx="0">
                  <c:v>1.700385680975611E-3</c:v>
                </c:pt>
              </c:numCache>
            </c:numRef>
          </c:val>
        </c:ser>
        <c:ser>
          <c:idx val="3"/>
          <c:order val="3"/>
          <c:tx>
            <c:strRef>
              <c:f>Sheet2!$C$25</c:f>
              <c:strCache>
                <c:ptCount val="1"/>
                <c:pt idx="0">
                  <c:v>Other</c:v>
                </c:pt>
              </c:strCache>
            </c:strRef>
          </c:tx>
          <c:spPr>
            <a:solidFill>
              <a:schemeClr val="tx1"/>
            </a:solidFill>
            <a:ln>
              <a:noFill/>
            </a:ln>
            <a:effectLst/>
          </c:spPr>
          <c:invertIfNegative val="0"/>
          <c:cat>
            <c:strRef>
              <c:f>Sheet2!$D$21</c:f>
              <c:strCache>
                <c:ptCount val="1"/>
                <c:pt idx="0">
                  <c:v>Control Total</c:v>
                </c:pt>
              </c:strCache>
            </c:strRef>
          </c:cat>
          <c:val>
            <c:numRef>
              <c:f>Sheet2!$D$25</c:f>
              <c:numCache>
                <c:formatCode>0.0%</c:formatCode>
                <c:ptCount val="1"/>
                <c:pt idx="0">
                  <c:v>1.8528919639539575E-2</c:v>
                </c:pt>
              </c:numCache>
            </c:numRef>
          </c:val>
        </c:ser>
        <c:ser>
          <c:idx val="4"/>
          <c:order val="4"/>
          <c:tx>
            <c:strRef>
              <c:f>Sheet2!$C$26</c:f>
              <c:strCache>
                <c:ptCount val="1"/>
                <c:pt idx="0">
                  <c:v>County-Level EPCS</c:v>
                </c:pt>
              </c:strCache>
            </c:strRef>
          </c:tx>
          <c:spPr>
            <a:solidFill>
              <a:schemeClr val="accent4"/>
            </a:solidFill>
            <a:ln>
              <a:noFill/>
            </a:ln>
            <a:effectLst/>
          </c:spPr>
          <c:invertIfNegative val="0"/>
          <c:cat>
            <c:strRef>
              <c:f>Sheet2!$D$21</c:f>
              <c:strCache>
                <c:ptCount val="1"/>
                <c:pt idx="0">
                  <c:v>Control Total</c:v>
                </c:pt>
              </c:strCache>
            </c:strRef>
          </c:cat>
          <c:val>
            <c:numRef>
              <c:f>Sheet2!$D$26</c:f>
              <c:numCache>
                <c:formatCode>0.0%</c:formatCode>
                <c:ptCount val="1"/>
                <c:pt idx="0">
                  <c:v>9.0295870326756497E-2</c:v>
                </c:pt>
              </c:numCache>
            </c:numRef>
          </c:val>
        </c:ser>
        <c:ser>
          <c:idx val="5"/>
          <c:order val="5"/>
          <c:tx>
            <c:strRef>
              <c:f>Sheet2!$C$27</c:f>
              <c:strCache>
                <c:ptCount val="1"/>
                <c:pt idx="0">
                  <c:v>Adult Social Services</c:v>
                </c:pt>
              </c:strCache>
            </c:strRef>
          </c:tx>
          <c:spPr>
            <a:solidFill>
              <a:srgbClr val="92D050"/>
            </a:solidFill>
            <a:ln>
              <a:noFill/>
            </a:ln>
            <a:effectLst/>
          </c:spPr>
          <c:invertIfNegative val="0"/>
          <c:cat>
            <c:strRef>
              <c:f>Sheet2!$D$21</c:f>
              <c:strCache>
                <c:ptCount val="1"/>
                <c:pt idx="0">
                  <c:v>Control Total</c:v>
                </c:pt>
              </c:strCache>
            </c:strRef>
          </c:cat>
          <c:val>
            <c:numRef>
              <c:f>Sheet2!$D$27</c:f>
              <c:numCache>
                <c:formatCode>0.0%</c:formatCode>
                <c:ptCount val="1"/>
                <c:pt idx="0">
                  <c:v>0.3199330091777689</c:v>
                </c:pt>
              </c:numCache>
            </c:numRef>
          </c:val>
        </c:ser>
        <c:ser>
          <c:idx val="6"/>
          <c:order val="6"/>
          <c:tx>
            <c:strRef>
              <c:f>Sheet2!$C$28</c:f>
              <c:strCache>
                <c:ptCount val="1"/>
                <c:pt idx="0">
                  <c:v>Children's Social Services</c:v>
                </c:pt>
              </c:strCache>
            </c:strRef>
          </c:tx>
          <c:spPr>
            <a:solidFill>
              <a:srgbClr val="00B050"/>
            </a:solidFill>
            <a:ln>
              <a:noFill/>
            </a:ln>
            <a:effectLst/>
          </c:spPr>
          <c:invertIfNegative val="0"/>
          <c:cat>
            <c:strRef>
              <c:f>Sheet2!$D$21</c:f>
              <c:strCache>
                <c:ptCount val="1"/>
                <c:pt idx="0">
                  <c:v>Control Total</c:v>
                </c:pt>
              </c:strCache>
            </c:strRef>
          </c:cat>
          <c:val>
            <c:numRef>
              <c:f>Sheet2!$D$28</c:f>
              <c:numCache>
                <c:formatCode>0.0%</c:formatCode>
                <c:ptCount val="1"/>
                <c:pt idx="0">
                  <c:v>0.1568854569980736</c:v>
                </c:pt>
              </c:numCache>
            </c:numRef>
          </c:val>
        </c:ser>
        <c:ser>
          <c:idx val="7"/>
          <c:order val="7"/>
          <c:tx>
            <c:strRef>
              <c:f>Sheet2!$C$29</c:f>
              <c:strCache>
                <c:ptCount val="1"/>
                <c:pt idx="0">
                  <c:v>Highways Maintenance</c:v>
                </c:pt>
              </c:strCache>
            </c:strRef>
          </c:tx>
          <c:spPr>
            <a:solidFill>
              <a:schemeClr val="accent6">
                <a:lumMod val="75000"/>
              </a:schemeClr>
            </a:solidFill>
            <a:ln>
              <a:noFill/>
            </a:ln>
            <a:effectLst/>
          </c:spPr>
          <c:invertIfNegative val="0"/>
          <c:cat>
            <c:strRef>
              <c:f>Sheet2!$D$21</c:f>
              <c:strCache>
                <c:ptCount val="1"/>
                <c:pt idx="0">
                  <c:v>Control Total</c:v>
                </c:pt>
              </c:strCache>
            </c:strRef>
          </c:cat>
          <c:val>
            <c:numRef>
              <c:f>Sheet2!$D$29</c:f>
              <c:numCache>
                <c:formatCode>0.0%</c:formatCode>
                <c:ptCount val="1"/>
                <c:pt idx="0">
                  <c:v>2.9353786776606418E-2</c:v>
                </c:pt>
              </c:numCache>
            </c:numRef>
          </c:val>
        </c:ser>
        <c:ser>
          <c:idx val="8"/>
          <c:order val="8"/>
          <c:tx>
            <c:strRef>
              <c:f>Sheet2!$C$30</c:f>
              <c:strCache>
                <c:ptCount val="1"/>
                <c:pt idx="0">
                  <c:v>Fire</c:v>
                </c:pt>
              </c:strCache>
            </c:strRef>
          </c:tx>
          <c:spPr>
            <a:solidFill>
              <a:srgbClr val="FFC000"/>
            </a:solidFill>
            <a:ln>
              <a:noFill/>
            </a:ln>
            <a:effectLst/>
          </c:spPr>
          <c:invertIfNegative val="0"/>
          <c:cat>
            <c:strRef>
              <c:f>Sheet2!$D$21</c:f>
              <c:strCache>
                <c:ptCount val="1"/>
                <c:pt idx="0">
                  <c:v>Control Total</c:v>
                </c:pt>
              </c:strCache>
            </c:strRef>
          </c:cat>
          <c:val>
            <c:numRef>
              <c:f>Sheet2!$D$30</c:f>
              <c:numCache>
                <c:formatCode>0.0%</c:formatCode>
                <c:ptCount val="1"/>
                <c:pt idx="0">
                  <c:v>4.3046693387285513E-2</c:v>
                </c:pt>
              </c:numCache>
            </c:numRef>
          </c:val>
        </c:ser>
        <c:ser>
          <c:idx val="9"/>
          <c:order val="9"/>
          <c:tx>
            <c:strRef>
              <c:f>Sheet2!$C$31</c:f>
              <c:strCache>
                <c:ptCount val="1"/>
                <c:pt idx="0">
                  <c:v>Police</c:v>
                </c:pt>
              </c:strCache>
            </c:strRef>
          </c:tx>
          <c:spPr>
            <a:solidFill>
              <a:schemeClr val="tx1">
                <a:lumMod val="50000"/>
                <a:lumOff val="50000"/>
              </a:schemeClr>
            </a:solidFill>
            <a:ln>
              <a:noFill/>
            </a:ln>
            <a:effectLst/>
          </c:spPr>
          <c:invertIfNegative val="0"/>
          <c:cat>
            <c:strRef>
              <c:f>Sheet2!$D$21</c:f>
              <c:strCache>
                <c:ptCount val="1"/>
                <c:pt idx="0">
                  <c:v>Control Total</c:v>
                </c:pt>
              </c:strCache>
            </c:strRef>
          </c:cat>
          <c:val>
            <c:numRef>
              <c:f>Sheet2!$D$31</c:f>
              <c:numCache>
                <c:formatCode>0.0%</c:formatCode>
                <c:ptCount val="1"/>
                <c:pt idx="0">
                  <c:v>0.11674916931398034</c:v>
                </c:pt>
              </c:numCache>
            </c:numRef>
          </c:val>
        </c:ser>
        <c:dLbls>
          <c:showLegendKey val="0"/>
          <c:showVal val="0"/>
          <c:showCatName val="0"/>
          <c:showSerName val="0"/>
          <c:showPercent val="0"/>
          <c:showBubbleSize val="0"/>
        </c:dLbls>
        <c:gapWidth val="150"/>
        <c:overlap val="100"/>
        <c:axId val="466695968"/>
        <c:axId val="466695576"/>
      </c:barChart>
      <c:catAx>
        <c:axId val="46669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6695576"/>
        <c:crosses val="autoZero"/>
        <c:auto val="1"/>
        <c:lblAlgn val="ctr"/>
        <c:lblOffset val="100"/>
        <c:noMultiLvlLbl val="0"/>
      </c:catAx>
      <c:valAx>
        <c:axId val="4666955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r>
                  <a:rPr lang="en-GB" sz="1200" dirty="0">
                    <a:solidFill>
                      <a:schemeClr val="tx1">
                        <a:lumMod val="95000"/>
                        <a:lumOff val="5000"/>
                      </a:schemeClr>
                    </a:solidFill>
                    <a:latin typeface="Arial" panose="020B0604020202020204" pitchFamily="34" charset="0"/>
                    <a:cs typeface="Arial" panose="020B0604020202020204" pitchFamily="34" charset="0"/>
                  </a:rPr>
                  <a:t>Control totals</a:t>
                </a:r>
              </a:p>
            </c:rich>
          </c:tx>
          <c:layout>
            <c:manualLayout>
              <c:xMode val="edge"/>
              <c:yMode val="edge"/>
              <c:x val="0.27362772459657858"/>
              <c:y val="0.129497520785018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crossAx val="46669596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38966551609208"/>
          <c:y val="3.1804298611629672E-2"/>
          <c:w val="0.73216098594409051"/>
          <c:h val="0.85675567013501241"/>
        </c:manualLayout>
      </c:layout>
      <c:lineChart>
        <c:grouping val="standard"/>
        <c:varyColors val="0"/>
        <c:ser>
          <c:idx val="0"/>
          <c:order val="0"/>
          <c:spPr>
            <a:ln w="28575" cap="rnd">
              <a:solidFill>
                <a:srgbClr val="0070C0"/>
              </a:solidFill>
              <a:round/>
            </a:ln>
            <a:effectLst/>
          </c:spPr>
          <c:marker>
            <c:symbol val="none"/>
          </c:marker>
          <c:val>
            <c:numRef>
              <c:f>'C4'!$F$4:$F$327</c:f>
              <c:numCache>
                <c:formatCode>#,##0</c:formatCode>
                <c:ptCount val="324"/>
                <c:pt idx="0">
                  <c:v>1122524.2660000001</c:v>
                </c:pt>
                <c:pt idx="1">
                  <c:v>778979.571</c:v>
                </c:pt>
                <c:pt idx="2">
                  <c:v>573519.821</c:v>
                </c:pt>
                <c:pt idx="3">
                  <c:v>553916.56099999999</c:v>
                </c:pt>
                <c:pt idx="4">
                  <c:v>534938.42200000002</c:v>
                </c:pt>
                <c:pt idx="5">
                  <c:v>533860.01800000004</c:v>
                </c:pt>
                <c:pt idx="6">
                  <c:v>522218.13199999998</c:v>
                </c:pt>
                <c:pt idx="7">
                  <c:v>489784.87099999998</c:v>
                </c:pt>
                <c:pt idx="8">
                  <c:v>478793.38900000002</c:v>
                </c:pt>
                <c:pt idx="9">
                  <c:v>453905.239</c:v>
                </c:pt>
                <c:pt idx="10">
                  <c:v>437122.04700000002</c:v>
                </c:pt>
                <c:pt idx="11">
                  <c:v>388416.28899999999</c:v>
                </c:pt>
                <c:pt idx="12">
                  <c:v>385669.99699999997</c:v>
                </c:pt>
                <c:pt idx="13">
                  <c:v>376808.82699999999</c:v>
                </c:pt>
                <c:pt idx="14">
                  <c:v>350559.837</c:v>
                </c:pt>
                <c:pt idx="15">
                  <c:v>349199.94199999998</c:v>
                </c:pt>
                <c:pt idx="16">
                  <c:v>346103.78200000001</c:v>
                </c:pt>
                <c:pt idx="17">
                  <c:v>340736.39199999999</c:v>
                </c:pt>
                <c:pt idx="18">
                  <c:v>339214.859</c:v>
                </c:pt>
                <c:pt idx="19">
                  <c:v>334329.446</c:v>
                </c:pt>
                <c:pt idx="20">
                  <c:v>334278.96299999999</c:v>
                </c:pt>
                <c:pt idx="21">
                  <c:v>333845.58899999998</c:v>
                </c:pt>
                <c:pt idx="22">
                  <c:v>330770.435</c:v>
                </c:pt>
                <c:pt idx="23">
                  <c:v>328715.30800000002</c:v>
                </c:pt>
                <c:pt idx="24">
                  <c:v>328076.196</c:v>
                </c:pt>
                <c:pt idx="25">
                  <c:v>323171.99599999998</c:v>
                </c:pt>
                <c:pt idx="26">
                  <c:v>322184.69500000001</c:v>
                </c:pt>
                <c:pt idx="27">
                  <c:v>321503.51</c:v>
                </c:pt>
                <c:pt idx="28">
                  <c:v>320598.32699999999</c:v>
                </c:pt>
                <c:pt idx="29">
                  <c:v>320055.58799999999</c:v>
                </c:pt>
                <c:pt idx="30">
                  <c:v>316986.842</c:v>
                </c:pt>
                <c:pt idx="31">
                  <c:v>316287.21899999998</c:v>
                </c:pt>
                <c:pt idx="32">
                  <c:v>314574.891</c:v>
                </c:pt>
                <c:pt idx="33">
                  <c:v>312407.804</c:v>
                </c:pt>
                <c:pt idx="34">
                  <c:v>304918.5</c:v>
                </c:pt>
                <c:pt idx="35">
                  <c:v>304217.51299999998</c:v>
                </c:pt>
                <c:pt idx="36">
                  <c:v>303890.74</c:v>
                </c:pt>
                <c:pt idx="37">
                  <c:v>303569.59700000001</c:v>
                </c:pt>
                <c:pt idx="38">
                  <c:v>301540.68</c:v>
                </c:pt>
                <c:pt idx="39">
                  <c:v>295390.35700000002</c:v>
                </c:pt>
                <c:pt idx="40">
                  <c:v>289288.65700000001</c:v>
                </c:pt>
                <c:pt idx="41">
                  <c:v>286845.68099999998</c:v>
                </c:pt>
                <c:pt idx="42">
                  <c:v>282915.995</c:v>
                </c:pt>
                <c:pt idx="43">
                  <c:v>279602.27899999998</c:v>
                </c:pt>
                <c:pt idx="44">
                  <c:v>278258.77100000001</c:v>
                </c:pt>
                <c:pt idx="45">
                  <c:v>277946.15700000001</c:v>
                </c:pt>
                <c:pt idx="46">
                  <c:v>277271.451</c:v>
                </c:pt>
                <c:pt idx="47">
                  <c:v>277189.93300000002</c:v>
                </c:pt>
                <c:pt idx="48">
                  <c:v>276890.31</c:v>
                </c:pt>
                <c:pt idx="49">
                  <c:v>276044.46299999999</c:v>
                </c:pt>
                <c:pt idx="50">
                  <c:v>275577.91499999998</c:v>
                </c:pt>
                <c:pt idx="51">
                  <c:v>275083.34600000002</c:v>
                </c:pt>
                <c:pt idx="52">
                  <c:v>273578.71399999998</c:v>
                </c:pt>
                <c:pt idx="53">
                  <c:v>273505.83600000001</c:v>
                </c:pt>
                <c:pt idx="54">
                  <c:v>266360.50099999999</c:v>
                </c:pt>
                <c:pt idx="55">
                  <c:v>264457.47899999999</c:v>
                </c:pt>
                <c:pt idx="56">
                  <c:v>261411.94699999999</c:v>
                </c:pt>
                <c:pt idx="57">
                  <c:v>258973.85200000001</c:v>
                </c:pt>
                <c:pt idx="58">
                  <c:v>256492.601</c:v>
                </c:pt>
                <c:pt idx="59">
                  <c:v>255914.861</c:v>
                </c:pt>
                <c:pt idx="60">
                  <c:v>252663.46400000001</c:v>
                </c:pt>
                <c:pt idx="61">
                  <c:v>251959.723</c:v>
                </c:pt>
                <c:pt idx="62">
                  <c:v>251513.11</c:v>
                </c:pt>
                <c:pt idx="63">
                  <c:v>250806.641</c:v>
                </c:pt>
                <c:pt idx="64">
                  <c:v>248472.09400000001</c:v>
                </c:pt>
                <c:pt idx="65">
                  <c:v>247928.83499999999</c:v>
                </c:pt>
                <c:pt idx="66">
                  <c:v>246149.41699999999</c:v>
                </c:pt>
                <c:pt idx="67">
                  <c:v>245180.88399999999</c:v>
                </c:pt>
                <c:pt idx="68">
                  <c:v>240970.247</c:v>
                </c:pt>
                <c:pt idx="69">
                  <c:v>236135.179</c:v>
                </c:pt>
                <c:pt idx="70">
                  <c:v>232195.55300000001</c:v>
                </c:pt>
                <c:pt idx="71">
                  <c:v>230686.18400000001</c:v>
                </c:pt>
                <c:pt idx="72">
                  <c:v>222147.071</c:v>
                </c:pt>
                <c:pt idx="73">
                  <c:v>219761.26199999999</c:v>
                </c:pt>
                <c:pt idx="74">
                  <c:v>217752.655</c:v>
                </c:pt>
                <c:pt idx="75">
                  <c:v>213785.035</c:v>
                </c:pt>
                <c:pt idx="76">
                  <c:v>212785.72399999999</c:v>
                </c:pt>
                <c:pt idx="77">
                  <c:v>211804.89600000001</c:v>
                </c:pt>
                <c:pt idx="78">
                  <c:v>211768.68799999999</c:v>
                </c:pt>
                <c:pt idx="79">
                  <c:v>209435.77</c:v>
                </c:pt>
                <c:pt idx="80">
                  <c:v>209117.54399999999</c:v>
                </c:pt>
                <c:pt idx="81">
                  <c:v>208815.601</c:v>
                </c:pt>
                <c:pt idx="82">
                  <c:v>208747.57800000001</c:v>
                </c:pt>
                <c:pt idx="83">
                  <c:v>206934.19699999999</c:v>
                </c:pt>
                <c:pt idx="84">
                  <c:v>204399.37100000001</c:v>
                </c:pt>
                <c:pt idx="85">
                  <c:v>203067.421</c:v>
                </c:pt>
                <c:pt idx="86">
                  <c:v>201221.38500000001</c:v>
                </c:pt>
                <c:pt idx="87">
                  <c:v>199715.24600000001</c:v>
                </c:pt>
                <c:pt idx="88">
                  <c:v>197349.872</c:v>
                </c:pt>
                <c:pt idx="89">
                  <c:v>195952.27100000001</c:v>
                </c:pt>
                <c:pt idx="90">
                  <c:v>195071.38399999999</c:v>
                </c:pt>
                <c:pt idx="91">
                  <c:v>189328.003</c:v>
                </c:pt>
                <c:pt idx="92">
                  <c:v>189246.53700000001</c:v>
                </c:pt>
                <c:pt idx="93">
                  <c:v>184740.26500000001</c:v>
                </c:pt>
                <c:pt idx="94">
                  <c:v>182005.07199999999</c:v>
                </c:pt>
                <c:pt idx="95">
                  <c:v>180588.72099999999</c:v>
                </c:pt>
                <c:pt idx="96">
                  <c:v>178226.057</c:v>
                </c:pt>
                <c:pt idx="97">
                  <c:v>176952.397</c:v>
                </c:pt>
                <c:pt idx="98">
                  <c:v>171042.56</c:v>
                </c:pt>
                <c:pt idx="99">
                  <c:v>170332.62700000001</c:v>
                </c:pt>
                <c:pt idx="100">
                  <c:v>168302.94699999999</c:v>
                </c:pt>
                <c:pt idx="101">
                  <c:v>166894.93100000001</c:v>
                </c:pt>
                <c:pt idx="102">
                  <c:v>163905.861</c:v>
                </c:pt>
                <c:pt idx="103">
                  <c:v>161954.61600000001</c:v>
                </c:pt>
                <c:pt idx="104">
                  <c:v>160026.48499999999</c:v>
                </c:pt>
                <c:pt idx="105">
                  <c:v>158011.4</c:v>
                </c:pt>
                <c:pt idx="106">
                  <c:v>156731.07500000001</c:v>
                </c:pt>
                <c:pt idx="107">
                  <c:v>152171.17600000001</c:v>
                </c:pt>
                <c:pt idx="108">
                  <c:v>149409.30600000001</c:v>
                </c:pt>
                <c:pt idx="109">
                  <c:v>149163.49100000001</c:v>
                </c:pt>
                <c:pt idx="110">
                  <c:v>147820.55900000001</c:v>
                </c:pt>
                <c:pt idx="111">
                  <c:v>146545.91899999999</c:v>
                </c:pt>
                <c:pt idx="112">
                  <c:v>146426.489</c:v>
                </c:pt>
                <c:pt idx="113">
                  <c:v>140351.40700000001</c:v>
                </c:pt>
                <c:pt idx="114">
                  <c:v>139922.45199999999</c:v>
                </c:pt>
                <c:pt idx="115">
                  <c:v>139828.54</c:v>
                </c:pt>
                <c:pt idx="116">
                  <c:v>134796.20000000001</c:v>
                </c:pt>
                <c:pt idx="117">
                  <c:v>133929.47500000001</c:v>
                </c:pt>
                <c:pt idx="118">
                  <c:v>126822.442</c:v>
                </c:pt>
                <c:pt idx="119">
                  <c:v>120599.855</c:v>
                </c:pt>
                <c:pt idx="120">
                  <c:v>105502.503</c:v>
                </c:pt>
                <c:pt idx="121">
                  <c:v>92899.232000000004</c:v>
                </c:pt>
                <c:pt idx="122">
                  <c:v>37965.917000000001</c:v>
                </c:pt>
              </c:numCache>
            </c:numRef>
          </c:val>
          <c:smooth val="0"/>
        </c:ser>
        <c:ser>
          <c:idx val="1"/>
          <c:order val="1"/>
          <c:spPr>
            <a:ln w="12700" cap="rnd">
              <a:solidFill>
                <a:schemeClr val="accent1"/>
              </a:solidFill>
              <a:prstDash val="dash"/>
              <a:round/>
            </a:ln>
            <a:effectLst/>
          </c:spPr>
          <c:marker>
            <c:symbol val="none"/>
          </c:marker>
          <c:val>
            <c:numRef>
              <c:f>'C4'!$G$4:$G$327</c:f>
              <c:numCache>
                <c:formatCode>#,##0</c:formatCode>
                <c:ptCount val="324"/>
                <c:pt idx="0">
                  <c:v>251959.723</c:v>
                </c:pt>
                <c:pt idx="1">
                  <c:v>251959.723</c:v>
                </c:pt>
                <c:pt idx="2">
                  <c:v>251959.723</c:v>
                </c:pt>
                <c:pt idx="3">
                  <c:v>251959.723</c:v>
                </c:pt>
                <c:pt idx="4">
                  <c:v>251959.723</c:v>
                </c:pt>
                <c:pt idx="5">
                  <c:v>251959.723</c:v>
                </c:pt>
                <c:pt idx="6">
                  <c:v>251959.723</c:v>
                </c:pt>
                <c:pt idx="7">
                  <c:v>251959.723</c:v>
                </c:pt>
                <c:pt idx="8">
                  <c:v>251959.723</c:v>
                </c:pt>
                <c:pt idx="9">
                  <c:v>251959.723</c:v>
                </c:pt>
                <c:pt idx="10">
                  <c:v>251959.723</c:v>
                </c:pt>
                <c:pt idx="11">
                  <c:v>251959.723</c:v>
                </c:pt>
                <c:pt idx="12">
                  <c:v>251959.723</c:v>
                </c:pt>
                <c:pt idx="13">
                  <c:v>251959.723</c:v>
                </c:pt>
                <c:pt idx="14">
                  <c:v>251959.723</c:v>
                </c:pt>
                <c:pt idx="15">
                  <c:v>251959.723</c:v>
                </c:pt>
                <c:pt idx="16">
                  <c:v>251959.723</c:v>
                </c:pt>
                <c:pt idx="17">
                  <c:v>251959.723</c:v>
                </c:pt>
                <c:pt idx="18">
                  <c:v>251959.723</c:v>
                </c:pt>
                <c:pt idx="19">
                  <c:v>251959.723</c:v>
                </c:pt>
                <c:pt idx="20">
                  <c:v>251959.723</c:v>
                </c:pt>
                <c:pt idx="21">
                  <c:v>251959.723</c:v>
                </c:pt>
                <c:pt idx="22">
                  <c:v>251959.723</c:v>
                </c:pt>
                <c:pt idx="23">
                  <c:v>251959.723</c:v>
                </c:pt>
                <c:pt idx="24">
                  <c:v>251959.723</c:v>
                </c:pt>
                <c:pt idx="25">
                  <c:v>251959.723</c:v>
                </c:pt>
                <c:pt idx="26">
                  <c:v>251959.723</c:v>
                </c:pt>
                <c:pt idx="27">
                  <c:v>251959.723</c:v>
                </c:pt>
                <c:pt idx="28">
                  <c:v>251959.723</c:v>
                </c:pt>
                <c:pt idx="29">
                  <c:v>251959.723</c:v>
                </c:pt>
                <c:pt idx="30">
                  <c:v>251959.723</c:v>
                </c:pt>
                <c:pt idx="31">
                  <c:v>251959.723</c:v>
                </c:pt>
                <c:pt idx="32">
                  <c:v>251959.723</c:v>
                </c:pt>
                <c:pt idx="33">
                  <c:v>251959.723</c:v>
                </c:pt>
                <c:pt idx="34">
                  <c:v>251959.723</c:v>
                </c:pt>
                <c:pt idx="35">
                  <c:v>251959.723</c:v>
                </c:pt>
                <c:pt idx="36">
                  <c:v>251959.723</c:v>
                </c:pt>
                <c:pt idx="37">
                  <c:v>251959.723</c:v>
                </c:pt>
                <c:pt idx="38">
                  <c:v>251959.723</c:v>
                </c:pt>
                <c:pt idx="39">
                  <c:v>251959.723</c:v>
                </c:pt>
                <c:pt idx="40">
                  <c:v>251959.723</c:v>
                </c:pt>
                <c:pt idx="41">
                  <c:v>251959.723</c:v>
                </c:pt>
                <c:pt idx="42">
                  <c:v>251959.723</c:v>
                </c:pt>
                <c:pt idx="43">
                  <c:v>251959.723</c:v>
                </c:pt>
                <c:pt idx="44">
                  <c:v>251959.723</c:v>
                </c:pt>
                <c:pt idx="45">
                  <c:v>251959.723</c:v>
                </c:pt>
                <c:pt idx="46">
                  <c:v>251959.723</c:v>
                </c:pt>
                <c:pt idx="47">
                  <c:v>251959.723</c:v>
                </c:pt>
                <c:pt idx="48">
                  <c:v>251959.723</c:v>
                </c:pt>
                <c:pt idx="49">
                  <c:v>251959.723</c:v>
                </c:pt>
                <c:pt idx="50">
                  <c:v>251959.723</c:v>
                </c:pt>
                <c:pt idx="51">
                  <c:v>251959.723</c:v>
                </c:pt>
                <c:pt idx="52">
                  <c:v>251959.723</c:v>
                </c:pt>
                <c:pt idx="53">
                  <c:v>251959.723</c:v>
                </c:pt>
                <c:pt idx="54">
                  <c:v>251959.723</c:v>
                </c:pt>
                <c:pt idx="55">
                  <c:v>251959.723</c:v>
                </c:pt>
                <c:pt idx="56">
                  <c:v>251959.723</c:v>
                </c:pt>
                <c:pt idx="57">
                  <c:v>251959.723</c:v>
                </c:pt>
                <c:pt idx="58">
                  <c:v>251959.723</c:v>
                </c:pt>
                <c:pt idx="59">
                  <c:v>251959.723</c:v>
                </c:pt>
                <c:pt idx="60">
                  <c:v>251959.723</c:v>
                </c:pt>
                <c:pt idx="61">
                  <c:v>251959.723</c:v>
                </c:pt>
                <c:pt idx="62">
                  <c:v>251959.723</c:v>
                </c:pt>
                <c:pt idx="63">
                  <c:v>251959.723</c:v>
                </c:pt>
                <c:pt idx="64">
                  <c:v>251959.723</c:v>
                </c:pt>
                <c:pt idx="65">
                  <c:v>251959.723</c:v>
                </c:pt>
                <c:pt idx="66">
                  <c:v>251959.723</c:v>
                </c:pt>
                <c:pt idx="67">
                  <c:v>251959.723</c:v>
                </c:pt>
                <c:pt idx="68">
                  <c:v>251959.723</c:v>
                </c:pt>
                <c:pt idx="69">
                  <c:v>251959.723</c:v>
                </c:pt>
                <c:pt idx="70">
                  <c:v>251959.723</c:v>
                </c:pt>
                <c:pt idx="71">
                  <c:v>251959.723</c:v>
                </c:pt>
                <c:pt idx="72">
                  <c:v>251959.723</c:v>
                </c:pt>
                <c:pt idx="73">
                  <c:v>251959.723</c:v>
                </c:pt>
                <c:pt idx="74">
                  <c:v>251959.723</c:v>
                </c:pt>
                <c:pt idx="75">
                  <c:v>251959.723</c:v>
                </c:pt>
                <c:pt idx="76">
                  <c:v>251959.723</c:v>
                </c:pt>
                <c:pt idx="77">
                  <c:v>251959.723</c:v>
                </c:pt>
                <c:pt idx="78">
                  <c:v>251959.723</c:v>
                </c:pt>
                <c:pt idx="79">
                  <c:v>251959.723</c:v>
                </c:pt>
                <c:pt idx="80">
                  <c:v>251959.723</c:v>
                </c:pt>
                <c:pt idx="81">
                  <c:v>251959.723</c:v>
                </c:pt>
                <c:pt idx="82">
                  <c:v>251959.723</c:v>
                </c:pt>
                <c:pt idx="83">
                  <c:v>251959.723</c:v>
                </c:pt>
                <c:pt idx="84">
                  <c:v>251959.723</c:v>
                </c:pt>
                <c:pt idx="85">
                  <c:v>251959.723</c:v>
                </c:pt>
                <c:pt idx="86">
                  <c:v>251959.723</c:v>
                </c:pt>
                <c:pt idx="87">
                  <c:v>251959.723</c:v>
                </c:pt>
                <c:pt idx="88">
                  <c:v>251959.723</c:v>
                </c:pt>
                <c:pt idx="89">
                  <c:v>251959.723</c:v>
                </c:pt>
                <c:pt idx="90">
                  <c:v>251959.723</c:v>
                </c:pt>
                <c:pt idx="91">
                  <c:v>251959.723</c:v>
                </c:pt>
                <c:pt idx="92">
                  <c:v>251959.723</c:v>
                </c:pt>
                <c:pt idx="93">
                  <c:v>251959.723</c:v>
                </c:pt>
                <c:pt idx="94">
                  <c:v>251959.723</c:v>
                </c:pt>
                <c:pt idx="95">
                  <c:v>251959.723</c:v>
                </c:pt>
                <c:pt idx="96">
                  <c:v>251959.723</c:v>
                </c:pt>
                <c:pt idx="97">
                  <c:v>251959.723</c:v>
                </c:pt>
                <c:pt idx="98">
                  <c:v>251959.723</c:v>
                </c:pt>
                <c:pt idx="99">
                  <c:v>251959.723</c:v>
                </c:pt>
                <c:pt idx="100">
                  <c:v>251959.723</c:v>
                </c:pt>
                <c:pt idx="101">
                  <c:v>251959.723</c:v>
                </c:pt>
                <c:pt idx="102">
                  <c:v>251959.723</c:v>
                </c:pt>
                <c:pt idx="103">
                  <c:v>251959.723</c:v>
                </c:pt>
                <c:pt idx="104">
                  <c:v>251959.723</c:v>
                </c:pt>
                <c:pt idx="105">
                  <c:v>251959.723</c:v>
                </c:pt>
                <c:pt idx="106">
                  <c:v>251959.723</c:v>
                </c:pt>
                <c:pt idx="107">
                  <c:v>251959.723</c:v>
                </c:pt>
                <c:pt idx="108">
                  <c:v>251959.723</c:v>
                </c:pt>
                <c:pt idx="109">
                  <c:v>251959.723</c:v>
                </c:pt>
                <c:pt idx="110">
                  <c:v>251959.723</c:v>
                </c:pt>
                <c:pt idx="111">
                  <c:v>251959.723</c:v>
                </c:pt>
                <c:pt idx="112">
                  <c:v>251959.723</c:v>
                </c:pt>
                <c:pt idx="113">
                  <c:v>251959.723</c:v>
                </c:pt>
                <c:pt idx="114">
                  <c:v>251959.723</c:v>
                </c:pt>
                <c:pt idx="115">
                  <c:v>251959.723</c:v>
                </c:pt>
                <c:pt idx="116">
                  <c:v>251959.723</c:v>
                </c:pt>
                <c:pt idx="117">
                  <c:v>251959.723</c:v>
                </c:pt>
                <c:pt idx="118">
                  <c:v>251959.723</c:v>
                </c:pt>
                <c:pt idx="119">
                  <c:v>251959.723</c:v>
                </c:pt>
                <c:pt idx="120">
                  <c:v>251959.723</c:v>
                </c:pt>
                <c:pt idx="121">
                  <c:v>251959.723</c:v>
                </c:pt>
                <c:pt idx="122">
                  <c:v>251959.723</c:v>
                </c:pt>
              </c:numCache>
            </c:numRef>
          </c:val>
          <c:smooth val="0"/>
        </c:ser>
        <c:ser>
          <c:idx val="2"/>
          <c:order val="2"/>
          <c:spPr>
            <a:ln w="22225" cap="rnd">
              <a:solidFill>
                <a:srgbClr val="FF0000"/>
              </a:solidFill>
              <a:round/>
            </a:ln>
            <a:effectLst/>
          </c:spPr>
          <c:marker>
            <c:symbol val="none"/>
          </c:marker>
          <c:val>
            <c:numRef>
              <c:f>'C4'!$H$4:$H$327</c:f>
              <c:numCache>
                <c:formatCode>General</c:formatCode>
                <c:ptCount val="324"/>
                <c:pt idx="123" formatCode="#,##0">
                  <c:v>224911.29500000001</c:v>
                </c:pt>
                <c:pt idx="124" formatCode="#,##0">
                  <c:v>189862.568</c:v>
                </c:pt>
                <c:pt idx="125" formatCode="#,##0">
                  <c:v>185049.57199999999</c:v>
                </c:pt>
                <c:pt idx="126" formatCode="#,##0">
                  <c:v>183307.851</c:v>
                </c:pt>
                <c:pt idx="127" formatCode="#,##0">
                  <c:v>180796.647</c:v>
                </c:pt>
                <c:pt idx="128" formatCode="#,##0">
                  <c:v>178255.068</c:v>
                </c:pt>
                <c:pt idx="129" formatCode="#,##0">
                  <c:v>177242.26800000001</c:v>
                </c:pt>
                <c:pt idx="130" formatCode="#,##0">
                  <c:v>176587.609</c:v>
                </c:pt>
                <c:pt idx="131" formatCode="#,##0">
                  <c:v>176204.446</c:v>
                </c:pt>
                <c:pt idx="132" formatCode="#,##0">
                  <c:v>173908.101</c:v>
                </c:pt>
                <c:pt idx="133" formatCode="#,##0">
                  <c:v>166216.264</c:v>
                </c:pt>
                <c:pt idx="134" formatCode="#,##0">
                  <c:v>165842.024</c:v>
                </c:pt>
                <c:pt idx="135" formatCode="#,##0">
                  <c:v>161870.12299999999</c:v>
                </c:pt>
                <c:pt idx="136" formatCode="#,##0">
                  <c:v>160477.359</c:v>
                </c:pt>
                <c:pt idx="137" formatCode="#,##0">
                  <c:v>157710.375</c:v>
                </c:pt>
                <c:pt idx="138" formatCode="#,##0">
                  <c:v>157396.24</c:v>
                </c:pt>
                <c:pt idx="139" formatCode="#,##0">
                  <c:v>157356.87700000001</c:v>
                </c:pt>
                <c:pt idx="140" formatCode="#,##0">
                  <c:v>157136.764</c:v>
                </c:pt>
                <c:pt idx="141" formatCode="#,##0">
                  <c:v>152675.43299999999</c:v>
                </c:pt>
                <c:pt idx="142" formatCode="#,##0">
                  <c:v>151969.63</c:v>
                </c:pt>
                <c:pt idx="143" formatCode="#,##0">
                  <c:v>151525.95499999999</c:v>
                </c:pt>
                <c:pt idx="144" formatCode="#,##0">
                  <c:v>147642.53599999999</c:v>
                </c:pt>
                <c:pt idx="145" formatCode="#,##0">
                  <c:v>147369.899</c:v>
                </c:pt>
                <c:pt idx="146" formatCode="#,##0">
                  <c:v>146799.73300000001</c:v>
                </c:pt>
                <c:pt idx="147" formatCode="#,##0">
                  <c:v>146666.22899999999</c:v>
                </c:pt>
                <c:pt idx="148" formatCode="#,##0">
                  <c:v>146646.13200000001</c:v>
                </c:pt>
                <c:pt idx="149" formatCode="#,##0">
                  <c:v>145872.601</c:v>
                </c:pt>
                <c:pt idx="150" formatCode="#,##0">
                  <c:v>143978.429</c:v>
                </c:pt>
                <c:pt idx="151" formatCode="#,##0">
                  <c:v>143073.25</c:v>
                </c:pt>
                <c:pt idx="152" formatCode="#,##0">
                  <c:v>141348.976</c:v>
                </c:pt>
                <c:pt idx="153" formatCode="#,##0">
                  <c:v>141152.726</c:v>
                </c:pt>
                <c:pt idx="154" formatCode="#,##0">
                  <c:v>140937.492</c:v>
                </c:pt>
                <c:pt idx="155" formatCode="#,##0">
                  <c:v>140552.13800000001</c:v>
                </c:pt>
                <c:pt idx="156" formatCode="#,##0">
                  <c:v>140487.63200000001</c:v>
                </c:pt>
                <c:pt idx="157" formatCode="#,##0">
                  <c:v>140140.046</c:v>
                </c:pt>
                <c:pt idx="158" formatCode="#,##0">
                  <c:v>138472.389</c:v>
                </c:pt>
                <c:pt idx="159" formatCode="#,##0">
                  <c:v>138291.62299999999</c:v>
                </c:pt>
                <c:pt idx="160" formatCode="#,##0">
                  <c:v>138079.93700000001</c:v>
                </c:pt>
                <c:pt idx="161" formatCode="#,##0">
                  <c:v>136489.389</c:v>
                </c:pt>
                <c:pt idx="162" formatCode="#,##0">
                  <c:v>135927.25</c:v>
                </c:pt>
                <c:pt idx="163" formatCode="#,##0">
                  <c:v>135832.02600000001</c:v>
                </c:pt>
                <c:pt idx="164" formatCode="#,##0">
                  <c:v>134376.6</c:v>
                </c:pt>
                <c:pt idx="165" formatCode="#,##0">
                  <c:v>133552.277</c:v>
                </c:pt>
                <c:pt idx="166" formatCode="#,##0">
                  <c:v>133450.90299999999</c:v>
                </c:pt>
                <c:pt idx="167" formatCode="#,##0">
                  <c:v>132419.81299999999</c:v>
                </c:pt>
                <c:pt idx="168" formatCode="#,##0">
                  <c:v>131422.26699999999</c:v>
                </c:pt>
                <c:pt idx="169" formatCode="#,##0">
                  <c:v>131252.671</c:v>
                </c:pt>
                <c:pt idx="170" formatCode="#,##0">
                  <c:v>131233.533</c:v>
                </c:pt>
                <c:pt idx="171" formatCode="#,##0">
                  <c:v>128937.311</c:v>
                </c:pt>
                <c:pt idx="172" formatCode="#,##0">
                  <c:v>128146.01</c:v>
                </c:pt>
                <c:pt idx="173" formatCode="#,##0">
                  <c:v>127301.59299999999</c:v>
                </c:pt>
                <c:pt idx="174" formatCode="#,##0">
                  <c:v>127120.614</c:v>
                </c:pt>
                <c:pt idx="175" formatCode="#,##0">
                  <c:v>126954.85400000001</c:v>
                </c:pt>
                <c:pt idx="176" formatCode="#,##0">
                  <c:v>126921.663</c:v>
                </c:pt>
                <c:pt idx="177" formatCode="#,##0">
                  <c:v>126839.11900000001</c:v>
                </c:pt>
                <c:pt idx="178" formatCode="#,##0">
                  <c:v>126676.00900000001</c:v>
                </c:pt>
                <c:pt idx="179" formatCode="#,##0">
                  <c:v>126268.00900000001</c:v>
                </c:pt>
                <c:pt idx="180" formatCode="#,##0">
                  <c:v>125020.773</c:v>
                </c:pt>
                <c:pt idx="181" formatCode="#,##0">
                  <c:v>124907.33</c:v>
                </c:pt>
                <c:pt idx="182" formatCode="#,##0">
                  <c:v>124190.24800000001</c:v>
                </c:pt>
                <c:pt idx="183" formatCode="#,##0">
                  <c:v>124111.105</c:v>
                </c:pt>
                <c:pt idx="184" formatCode="#,##0">
                  <c:v>123083.64200000001</c:v>
                </c:pt>
                <c:pt idx="185" formatCode="#,##0">
                  <c:v>122058.469</c:v>
                </c:pt>
                <c:pt idx="186" formatCode="#,##0">
                  <c:v>121443.75199999999</c:v>
                </c:pt>
                <c:pt idx="187" formatCode="#,##0">
                  <c:v>121218.46400000001</c:v>
                </c:pt>
                <c:pt idx="188" formatCode="#,##0">
                  <c:v>121204.906</c:v>
                </c:pt>
                <c:pt idx="189" formatCode="#,##0">
                  <c:v>120778.636</c:v>
                </c:pt>
                <c:pt idx="190" formatCode="#,##0">
                  <c:v>119640.09299999999</c:v>
                </c:pt>
                <c:pt idx="191" formatCode="#,##0">
                  <c:v>119553.351</c:v>
                </c:pt>
                <c:pt idx="192" formatCode="#,##0">
                  <c:v>119231.03200000001</c:v>
                </c:pt>
                <c:pt idx="193" formatCode="#,##0">
                  <c:v>118532.481</c:v>
                </c:pt>
                <c:pt idx="194" formatCode="#,##0">
                  <c:v>118130.36599999999</c:v>
                </c:pt>
                <c:pt idx="195" formatCode="#,##0">
                  <c:v>117259.424</c:v>
                </c:pt>
                <c:pt idx="196" formatCode="#,##0">
                  <c:v>117140.226</c:v>
                </c:pt>
                <c:pt idx="197" formatCode="#,##0">
                  <c:v>117083.2</c:v>
                </c:pt>
                <c:pt idx="198" formatCode="#,##0">
                  <c:v>116932.353</c:v>
                </c:pt>
                <c:pt idx="199" formatCode="#,##0">
                  <c:v>116518.034</c:v>
                </c:pt>
                <c:pt idx="200" formatCode="#,##0">
                  <c:v>116317.88800000001</c:v>
                </c:pt>
                <c:pt idx="201" formatCode="#,##0">
                  <c:v>115723.74800000001</c:v>
                </c:pt>
                <c:pt idx="202" formatCode="#,##0">
                  <c:v>115439.398</c:v>
                </c:pt>
                <c:pt idx="203" formatCode="#,##0">
                  <c:v>115135.925</c:v>
                </c:pt>
                <c:pt idx="204" formatCode="#,##0">
                  <c:v>114702.96799999999</c:v>
                </c:pt>
                <c:pt idx="205" formatCode="#,##0">
                  <c:v>114352.245</c:v>
                </c:pt>
                <c:pt idx="206" formatCode="#,##0">
                  <c:v>114084.643</c:v>
                </c:pt>
                <c:pt idx="207" formatCode="#,##0">
                  <c:v>113831.63499999999</c:v>
                </c:pt>
                <c:pt idx="208" formatCode="#,##0">
                  <c:v>113387.54399999999</c:v>
                </c:pt>
                <c:pt idx="209" formatCode="#,##0">
                  <c:v>112857.82799999999</c:v>
                </c:pt>
                <c:pt idx="210" formatCode="#,##0">
                  <c:v>112670.318</c:v>
                </c:pt>
                <c:pt idx="211" formatCode="#,##0">
                  <c:v>112541.86900000001</c:v>
                </c:pt>
                <c:pt idx="212" formatCode="#,##0">
                  <c:v>112408.63400000001</c:v>
                </c:pt>
                <c:pt idx="213" formatCode="#,##0">
                  <c:v>111888.944</c:v>
                </c:pt>
                <c:pt idx="214" formatCode="#,##0">
                  <c:v>111053.224</c:v>
                </c:pt>
                <c:pt idx="215" formatCode="#,##0">
                  <c:v>110661.124</c:v>
                </c:pt>
                <c:pt idx="216" formatCode="#,##0">
                  <c:v>109856.075</c:v>
                </c:pt>
                <c:pt idx="217" formatCode="#,##0">
                  <c:v>109263.86199999999</c:v>
                </c:pt>
                <c:pt idx="218" formatCode="#,##0">
                  <c:v>109243.897</c:v>
                </c:pt>
                <c:pt idx="219" formatCode="#,##0">
                  <c:v>109140.64</c:v>
                </c:pt>
                <c:pt idx="220" formatCode="#,##0">
                  <c:v>108643.11900000001</c:v>
                </c:pt>
                <c:pt idx="221" formatCode="#,##0">
                  <c:v>108315.44</c:v>
                </c:pt>
                <c:pt idx="222" formatCode="#,##0">
                  <c:v>107845.12</c:v>
                </c:pt>
                <c:pt idx="223" formatCode="#,##0">
                  <c:v>107360.535</c:v>
                </c:pt>
                <c:pt idx="224" formatCode="#,##0">
                  <c:v>106517.09600000001</c:v>
                </c:pt>
                <c:pt idx="225" formatCode="#,##0">
                  <c:v>104860.38499999999</c:v>
                </c:pt>
                <c:pt idx="226" formatCode="#,##0">
                  <c:v>104558.984</c:v>
                </c:pt>
                <c:pt idx="227" formatCode="#,##0">
                  <c:v>104241.076</c:v>
                </c:pt>
                <c:pt idx="228" formatCode="#,##0">
                  <c:v>104163.789</c:v>
                </c:pt>
                <c:pt idx="229" formatCode="#,##0">
                  <c:v>103792.765</c:v>
                </c:pt>
                <c:pt idx="230" formatCode="#,##0">
                  <c:v>103042.984</c:v>
                </c:pt>
                <c:pt idx="231" formatCode="#,##0">
                  <c:v>103006.898</c:v>
                </c:pt>
                <c:pt idx="232" formatCode="#,##0">
                  <c:v>102772.675</c:v>
                </c:pt>
                <c:pt idx="233" formatCode="#,##0">
                  <c:v>102178.364</c:v>
                </c:pt>
                <c:pt idx="234" formatCode="#,##0">
                  <c:v>102134.74099999999</c:v>
                </c:pt>
                <c:pt idx="235" formatCode="#,##0">
                  <c:v>101114.136</c:v>
                </c:pt>
                <c:pt idx="236" formatCode="#,##0">
                  <c:v>100595.56299999999</c:v>
                </c:pt>
                <c:pt idx="237" formatCode="#,##0">
                  <c:v>100331.81600000001</c:v>
                </c:pt>
                <c:pt idx="238" formatCode="#,##0">
                  <c:v>100325.25599999999</c:v>
                </c:pt>
                <c:pt idx="239" formatCode="#,##0">
                  <c:v>99747.364000000001</c:v>
                </c:pt>
                <c:pt idx="240" formatCode="#,##0">
                  <c:v>99706.553</c:v>
                </c:pt>
                <c:pt idx="241" formatCode="#,##0">
                  <c:v>99360.84</c:v>
                </c:pt>
                <c:pt idx="242" formatCode="#,##0">
                  <c:v>99258.422000000006</c:v>
                </c:pt>
                <c:pt idx="243" formatCode="#,##0">
                  <c:v>99023.827999999994</c:v>
                </c:pt>
                <c:pt idx="244" formatCode="#,##0">
                  <c:v>98851.57</c:v>
                </c:pt>
                <c:pt idx="245" formatCode="#,##0">
                  <c:v>98773.282000000007</c:v>
                </c:pt>
                <c:pt idx="246" formatCode="#,##0">
                  <c:v>98570.066000000006</c:v>
                </c:pt>
                <c:pt idx="247" formatCode="#,##0">
                  <c:v>97912.207999999999</c:v>
                </c:pt>
                <c:pt idx="248" formatCode="#,##0">
                  <c:v>97411.960999999996</c:v>
                </c:pt>
                <c:pt idx="249" formatCode="#,##0">
                  <c:v>97151.043000000005</c:v>
                </c:pt>
                <c:pt idx="250" formatCode="#,##0">
                  <c:v>96973.561000000002</c:v>
                </c:pt>
                <c:pt idx="251" formatCode="#,##0">
                  <c:v>96898.854999999996</c:v>
                </c:pt>
                <c:pt idx="252" formatCode="#,##0">
                  <c:v>96302.732999999993</c:v>
                </c:pt>
                <c:pt idx="253" formatCode="#,##0">
                  <c:v>96277.296000000002</c:v>
                </c:pt>
                <c:pt idx="254" formatCode="#,##0">
                  <c:v>95885.65</c:v>
                </c:pt>
                <c:pt idx="255" formatCode="#,##0">
                  <c:v>94414.452999999994</c:v>
                </c:pt>
                <c:pt idx="256" formatCode="#,##0">
                  <c:v>94280.573999999993</c:v>
                </c:pt>
                <c:pt idx="257" formatCode="#,##0">
                  <c:v>93997.457999999999</c:v>
                </c:pt>
                <c:pt idx="258" formatCode="#,##0">
                  <c:v>93116.256999999998</c:v>
                </c:pt>
                <c:pt idx="259" formatCode="#,##0">
                  <c:v>92876.085000000006</c:v>
                </c:pt>
                <c:pt idx="260" formatCode="#,##0">
                  <c:v>91961.875</c:v>
                </c:pt>
                <c:pt idx="261" formatCode="#,##0">
                  <c:v>91907.326000000001</c:v>
                </c:pt>
                <c:pt idx="262" formatCode="#,##0">
                  <c:v>91820.642000000007</c:v>
                </c:pt>
                <c:pt idx="263" formatCode="#,##0">
                  <c:v>91705.384999999995</c:v>
                </c:pt>
                <c:pt idx="264" formatCode="#,##0">
                  <c:v>90137.870999999999</c:v>
                </c:pt>
                <c:pt idx="265" formatCode="#,##0">
                  <c:v>90122.76</c:v>
                </c:pt>
                <c:pt idx="266" formatCode="#,##0">
                  <c:v>89858.963000000003</c:v>
                </c:pt>
                <c:pt idx="267" formatCode="#,##0">
                  <c:v>89338.358999999997</c:v>
                </c:pt>
                <c:pt idx="268" formatCode="#,##0">
                  <c:v>89333.900999999998</c:v>
                </c:pt>
                <c:pt idx="269" formatCode="#,##0">
                  <c:v>89314.217000000004</c:v>
                </c:pt>
                <c:pt idx="270" formatCode="#,##0">
                  <c:v>89236.650999999998</c:v>
                </c:pt>
                <c:pt idx="271" formatCode="#,##0">
                  <c:v>88828.451000000001</c:v>
                </c:pt>
                <c:pt idx="272" formatCode="#,##0">
                  <c:v>88791.481</c:v>
                </c:pt>
                <c:pt idx="273" formatCode="#,##0">
                  <c:v>88244.168999999994</c:v>
                </c:pt>
                <c:pt idx="274" formatCode="#,##0">
                  <c:v>87936.294999999998</c:v>
                </c:pt>
                <c:pt idx="275" formatCode="#,##0">
                  <c:v>87382.808999999994</c:v>
                </c:pt>
                <c:pt idx="276" formatCode="#,##0">
                  <c:v>87250.436000000002</c:v>
                </c:pt>
                <c:pt idx="277" formatCode="#,##0">
                  <c:v>86967.421000000002</c:v>
                </c:pt>
                <c:pt idx="278" formatCode="#,##0">
                  <c:v>86941.065000000002</c:v>
                </c:pt>
                <c:pt idx="279" formatCode="#,##0">
                  <c:v>86709.482000000004</c:v>
                </c:pt>
                <c:pt idx="280" formatCode="#,##0">
                  <c:v>86552.452000000005</c:v>
                </c:pt>
                <c:pt idx="281" formatCode="#,##0">
                  <c:v>86522.017000000007</c:v>
                </c:pt>
                <c:pt idx="282" formatCode="#,##0">
                  <c:v>86134.895999999993</c:v>
                </c:pt>
                <c:pt idx="283" formatCode="#,##0">
                  <c:v>85659.319000000003</c:v>
                </c:pt>
                <c:pt idx="284" formatCode="#,##0">
                  <c:v>85354.907000000007</c:v>
                </c:pt>
                <c:pt idx="285" formatCode="#,##0">
                  <c:v>84717.884999999995</c:v>
                </c:pt>
                <c:pt idx="286" formatCode="#,##0">
                  <c:v>84696.142999999996</c:v>
                </c:pt>
                <c:pt idx="287" formatCode="#,##0">
                  <c:v>84501.763000000006</c:v>
                </c:pt>
                <c:pt idx="288" formatCode="#,##0">
                  <c:v>84316.744999999995</c:v>
                </c:pt>
                <c:pt idx="289" formatCode="#,##0">
                  <c:v>80406.827000000005</c:v>
                </c:pt>
                <c:pt idx="290" formatCode="#,##0">
                  <c:v>79974.409</c:v>
                </c:pt>
                <c:pt idx="291" formatCode="#,##0">
                  <c:v>79905.599000000002</c:v>
                </c:pt>
                <c:pt idx="292" formatCode="#,##0">
                  <c:v>79780.84</c:v>
                </c:pt>
                <c:pt idx="293" formatCode="#,##0">
                  <c:v>77813.087</c:v>
                </c:pt>
                <c:pt idx="294" formatCode="#,##0">
                  <c:v>77639.039999999994</c:v>
                </c:pt>
                <c:pt idx="295" formatCode="#,##0">
                  <c:v>77313.941999999995</c:v>
                </c:pt>
                <c:pt idx="296" formatCode="#,##0">
                  <c:v>77303.870999999999</c:v>
                </c:pt>
                <c:pt idx="297" formatCode="#,##0">
                  <c:v>76749.017999999996</c:v>
                </c:pt>
                <c:pt idx="298" formatCode="#,##0">
                  <c:v>76677.36</c:v>
                </c:pt>
                <c:pt idx="299" formatCode="#,##0">
                  <c:v>71360.415999999997</c:v>
                </c:pt>
                <c:pt idx="300" formatCode="#,##0">
                  <c:v>70784.641000000003</c:v>
                </c:pt>
                <c:pt idx="301" formatCode="#,##0">
                  <c:v>69749.398000000001</c:v>
                </c:pt>
                <c:pt idx="302" formatCode="#,##0">
                  <c:v>69716.956000000006</c:v>
                </c:pt>
                <c:pt idx="303" formatCode="#,##0">
                  <c:v>69371.013000000006</c:v>
                </c:pt>
                <c:pt idx="304" formatCode="#,##0">
                  <c:v>67929.952000000005</c:v>
                </c:pt>
                <c:pt idx="305" formatCode="#,##0">
                  <c:v>67806.391000000003</c:v>
                </c:pt>
                <c:pt idx="306" formatCode="#,##0">
                  <c:v>66932.702999999994</c:v>
                </c:pt>
                <c:pt idx="307" formatCode="#,##0">
                  <c:v>66635.603000000003</c:v>
                </c:pt>
                <c:pt idx="308" formatCode="#,##0">
                  <c:v>65143.336000000003</c:v>
                </c:pt>
                <c:pt idx="309" formatCode="#,##0">
                  <c:v>64579.599000000002</c:v>
                </c:pt>
                <c:pt idx="310" formatCode="#,##0">
                  <c:v>64122.894</c:v>
                </c:pt>
                <c:pt idx="311" formatCode="#,##0">
                  <c:v>63211.887999999999</c:v>
                </c:pt>
                <c:pt idx="312" formatCode="#,##0">
                  <c:v>62565.353999999999</c:v>
                </c:pt>
                <c:pt idx="313" formatCode="#,##0">
                  <c:v>58357.39</c:v>
                </c:pt>
                <c:pt idx="314" formatCode="#,##0">
                  <c:v>55759.288</c:v>
                </c:pt>
                <c:pt idx="315" formatCode="#,##0">
                  <c:v>55751.936999999998</c:v>
                </c:pt>
                <c:pt idx="316" formatCode="#,##0">
                  <c:v>54893.300999999999</c:v>
                </c:pt>
                <c:pt idx="317" formatCode="#,##0">
                  <c:v>52907.874000000003</c:v>
                </c:pt>
                <c:pt idx="318" formatCode="#,##0">
                  <c:v>52596.226000000002</c:v>
                </c:pt>
                <c:pt idx="319" formatCode="#,##0">
                  <c:v>52486.228999999999</c:v>
                </c:pt>
                <c:pt idx="320" formatCode="#,##0">
                  <c:v>51493.523999999998</c:v>
                </c:pt>
                <c:pt idx="321" formatCode="#,##0">
                  <c:v>49633.553</c:v>
                </c:pt>
                <c:pt idx="322" formatCode="#,##0">
                  <c:v>45908.137999999999</c:v>
                </c:pt>
                <c:pt idx="323" formatCode="#,##0">
                  <c:v>34220.101000000002</c:v>
                </c:pt>
              </c:numCache>
            </c:numRef>
          </c:val>
          <c:smooth val="0"/>
        </c:ser>
        <c:ser>
          <c:idx val="3"/>
          <c:order val="3"/>
          <c:spPr>
            <a:ln w="12700" cap="rnd">
              <a:solidFill>
                <a:srgbClr val="FF0000"/>
              </a:solidFill>
              <a:prstDash val="dash"/>
              <a:round/>
            </a:ln>
            <a:effectLst/>
          </c:spPr>
          <c:marker>
            <c:symbol val="none"/>
          </c:marker>
          <c:val>
            <c:numRef>
              <c:f>'C4'!$I$4:$I$327</c:f>
              <c:numCache>
                <c:formatCode>General</c:formatCode>
                <c:ptCount val="324"/>
                <c:pt idx="123" formatCode="#,##0">
                  <c:v>107360.535</c:v>
                </c:pt>
                <c:pt idx="124" formatCode="#,##0">
                  <c:v>107360.535</c:v>
                </c:pt>
                <c:pt idx="125" formatCode="#,##0">
                  <c:v>107360.535</c:v>
                </c:pt>
                <c:pt idx="126" formatCode="#,##0">
                  <c:v>107360.535</c:v>
                </c:pt>
                <c:pt idx="127" formatCode="#,##0">
                  <c:v>107360.535</c:v>
                </c:pt>
                <c:pt idx="128" formatCode="#,##0">
                  <c:v>107360.535</c:v>
                </c:pt>
                <c:pt idx="129" formatCode="#,##0">
                  <c:v>107360.535</c:v>
                </c:pt>
                <c:pt idx="130" formatCode="#,##0">
                  <c:v>107360.535</c:v>
                </c:pt>
                <c:pt idx="131" formatCode="#,##0">
                  <c:v>107360.535</c:v>
                </c:pt>
                <c:pt idx="132" formatCode="#,##0">
                  <c:v>107360.535</c:v>
                </c:pt>
                <c:pt idx="133" formatCode="#,##0">
                  <c:v>107360.535</c:v>
                </c:pt>
                <c:pt idx="134" formatCode="#,##0">
                  <c:v>107360.535</c:v>
                </c:pt>
                <c:pt idx="135" formatCode="#,##0">
                  <c:v>107360.535</c:v>
                </c:pt>
                <c:pt idx="136" formatCode="#,##0">
                  <c:v>107360.535</c:v>
                </c:pt>
                <c:pt idx="137" formatCode="#,##0">
                  <c:v>107360.535</c:v>
                </c:pt>
                <c:pt idx="138" formatCode="#,##0">
                  <c:v>107360.535</c:v>
                </c:pt>
                <c:pt idx="139" formatCode="#,##0">
                  <c:v>107360.535</c:v>
                </c:pt>
                <c:pt idx="140" formatCode="#,##0">
                  <c:v>107360.535</c:v>
                </c:pt>
                <c:pt idx="141" formatCode="#,##0">
                  <c:v>107360.535</c:v>
                </c:pt>
                <c:pt idx="142" formatCode="#,##0">
                  <c:v>107360.535</c:v>
                </c:pt>
                <c:pt idx="143" formatCode="#,##0">
                  <c:v>107360.535</c:v>
                </c:pt>
                <c:pt idx="144" formatCode="#,##0">
                  <c:v>107360.535</c:v>
                </c:pt>
                <c:pt idx="145" formatCode="#,##0">
                  <c:v>107360.535</c:v>
                </c:pt>
                <c:pt idx="146" formatCode="#,##0">
                  <c:v>107360.535</c:v>
                </c:pt>
                <c:pt idx="147" formatCode="#,##0">
                  <c:v>107360.535</c:v>
                </c:pt>
                <c:pt idx="148" formatCode="#,##0">
                  <c:v>107360.535</c:v>
                </c:pt>
                <c:pt idx="149" formatCode="#,##0">
                  <c:v>107360.535</c:v>
                </c:pt>
                <c:pt idx="150" formatCode="#,##0">
                  <c:v>107360.535</c:v>
                </c:pt>
                <c:pt idx="151" formatCode="#,##0">
                  <c:v>107360.535</c:v>
                </c:pt>
                <c:pt idx="152" formatCode="#,##0">
                  <c:v>107360.535</c:v>
                </c:pt>
                <c:pt idx="153" formatCode="#,##0">
                  <c:v>107360.535</c:v>
                </c:pt>
                <c:pt idx="154" formatCode="#,##0">
                  <c:v>107360.535</c:v>
                </c:pt>
                <c:pt idx="155" formatCode="#,##0">
                  <c:v>107360.535</c:v>
                </c:pt>
                <c:pt idx="156" formatCode="#,##0">
                  <c:v>107360.535</c:v>
                </c:pt>
                <c:pt idx="157" formatCode="#,##0">
                  <c:v>107360.535</c:v>
                </c:pt>
                <c:pt idx="158" formatCode="#,##0">
                  <c:v>107360.535</c:v>
                </c:pt>
                <c:pt idx="159" formatCode="#,##0">
                  <c:v>107360.535</c:v>
                </c:pt>
                <c:pt idx="160" formatCode="#,##0">
                  <c:v>107360.535</c:v>
                </c:pt>
                <c:pt idx="161" formatCode="#,##0">
                  <c:v>107360.535</c:v>
                </c:pt>
                <c:pt idx="162" formatCode="#,##0">
                  <c:v>107360.535</c:v>
                </c:pt>
                <c:pt idx="163" formatCode="#,##0">
                  <c:v>107360.535</c:v>
                </c:pt>
                <c:pt idx="164" formatCode="#,##0">
                  <c:v>107360.535</c:v>
                </c:pt>
                <c:pt idx="165" formatCode="#,##0">
                  <c:v>107360.535</c:v>
                </c:pt>
                <c:pt idx="166" formatCode="#,##0">
                  <c:v>107360.535</c:v>
                </c:pt>
                <c:pt idx="167" formatCode="#,##0">
                  <c:v>107360.535</c:v>
                </c:pt>
                <c:pt idx="168" formatCode="#,##0">
                  <c:v>107360.535</c:v>
                </c:pt>
                <c:pt idx="169" formatCode="#,##0">
                  <c:v>107360.535</c:v>
                </c:pt>
                <c:pt idx="170" formatCode="#,##0">
                  <c:v>107360.535</c:v>
                </c:pt>
                <c:pt idx="171" formatCode="#,##0">
                  <c:v>107360.535</c:v>
                </c:pt>
                <c:pt idx="172" formatCode="#,##0">
                  <c:v>107360.535</c:v>
                </c:pt>
                <c:pt idx="173" formatCode="#,##0">
                  <c:v>107360.535</c:v>
                </c:pt>
                <c:pt idx="174" formatCode="#,##0">
                  <c:v>107360.535</c:v>
                </c:pt>
                <c:pt idx="175" formatCode="#,##0">
                  <c:v>107360.535</c:v>
                </c:pt>
                <c:pt idx="176" formatCode="#,##0">
                  <c:v>107360.535</c:v>
                </c:pt>
                <c:pt idx="177" formatCode="#,##0">
                  <c:v>107360.535</c:v>
                </c:pt>
                <c:pt idx="178" formatCode="#,##0">
                  <c:v>107360.535</c:v>
                </c:pt>
                <c:pt idx="179" formatCode="#,##0">
                  <c:v>107360.535</c:v>
                </c:pt>
                <c:pt idx="180" formatCode="#,##0">
                  <c:v>107360.535</c:v>
                </c:pt>
                <c:pt idx="181" formatCode="#,##0">
                  <c:v>107360.535</c:v>
                </c:pt>
                <c:pt idx="182" formatCode="#,##0">
                  <c:v>107360.535</c:v>
                </c:pt>
                <c:pt idx="183" formatCode="#,##0">
                  <c:v>107360.535</c:v>
                </c:pt>
                <c:pt idx="184" formatCode="#,##0">
                  <c:v>107360.535</c:v>
                </c:pt>
                <c:pt idx="185" formatCode="#,##0">
                  <c:v>107360.535</c:v>
                </c:pt>
                <c:pt idx="186" formatCode="#,##0">
                  <c:v>107360.535</c:v>
                </c:pt>
                <c:pt idx="187" formatCode="#,##0">
                  <c:v>107360.535</c:v>
                </c:pt>
                <c:pt idx="188" formatCode="#,##0">
                  <c:v>107360.535</c:v>
                </c:pt>
                <c:pt idx="189" formatCode="#,##0">
                  <c:v>107360.535</c:v>
                </c:pt>
                <c:pt idx="190" formatCode="#,##0">
                  <c:v>107360.535</c:v>
                </c:pt>
                <c:pt idx="191" formatCode="#,##0">
                  <c:v>107360.535</c:v>
                </c:pt>
                <c:pt idx="192" formatCode="#,##0">
                  <c:v>107360.535</c:v>
                </c:pt>
                <c:pt idx="193" formatCode="#,##0">
                  <c:v>107360.535</c:v>
                </c:pt>
                <c:pt idx="194" formatCode="#,##0">
                  <c:v>107360.535</c:v>
                </c:pt>
                <c:pt idx="195" formatCode="#,##0">
                  <c:v>107360.535</c:v>
                </c:pt>
                <c:pt idx="196" formatCode="#,##0">
                  <c:v>107360.535</c:v>
                </c:pt>
                <c:pt idx="197" formatCode="#,##0">
                  <c:v>107360.535</c:v>
                </c:pt>
                <c:pt idx="198" formatCode="#,##0">
                  <c:v>107360.535</c:v>
                </c:pt>
                <c:pt idx="199" formatCode="#,##0">
                  <c:v>107360.535</c:v>
                </c:pt>
                <c:pt idx="200" formatCode="#,##0">
                  <c:v>107360.535</c:v>
                </c:pt>
                <c:pt idx="201" formatCode="#,##0">
                  <c:v>107360.535</c:v>
                </c:pt>
                <c:pt idx="202" formatCode="#,##0">
                  <c:v>107360.535</c:v>
                </c:pt>
                <c:pt idx="203" formatCode="#,##0">
                  <c:v>107360.535</c:v>
                </c:pt>
                <c:pt idx="204" formatCode="#,##0">
                  <c:v>107360.535</c:v>
                </c:pt>
                <c:pt idx="205" formatCode="#,##0">
                  <c:v>107360.535</c:v>
                </c:pt>
                <c:pt idx="206" formatCode="#,##0">
                  <c:v>107360.535</c:v>
                </c:pt>
                <c:pt idx="207" formatCode="#,##0">
                  <c:v>107360.535</c:v>
                </c:pt>
                <c:pt idx="208" formatCode="#,##0">
                  <c:v>107360.535</c:v>
                </c:pt>
                <c:pt idx="209" formatCode="#,##0">
                  <c:v>107360.535</c:v>
                </c:pt>
                <c:pt idx="210" formatCode="#,##0">
                  <c:v>107360.535</c:v>
                </c:pt>
                <c:pt idx="211" formatCode="#,##0">
                  <c:v>107360.535</c:v>
                </c:pt>
                <c:pt idx="212" formatCode="#,##0">
                  <c:v>107360.535</c:v>
                </c:pt>
                <c:pt idx="213" formatCode="#,##0">
                  <c:v>107360.535</c:v>
                </c:pt>
                <c:pt idx="214" formatCode="#,##0">
                  <c:v>107360.535</c:v>
                </c:pt>
                <c:pt idx="215" formatCode="#,##0">
                  <c:v>107360.535</c:v>
                </c:pt>
                <c:pt idx="216" formatCode="#,##0">
                  <c:v>107360.535</c:v>
                </c:pt>
                <c:pt idx="217" formatCode="#,##0">
                  <c:v>107360.535</c:v>
                </c:pt>
                <c:pt idx="218" formatCode="#,##0">
                  <c:v>107360.535</c:v>
                </c:pt>
                <c:pt idx="219" formatCode="#,##0">
                  <c:v>107360.535</c:v>
                </c:pt>
                <c:pt idx="220" formatCode="#,##0">
                  <c:v>107360.535</c:v>
                </c:pt>
                <c:pt idx="221" formatCode="#,##0">
                  <c:v>107360.535</c:v>
                </c:pt>
                <c:pt idx="222" formatCode="#,##0">
                  <c:v>107360.535</c:v>
                </c:pt>
                <c:pt idx="223" formatCode="#,##0">
                  <c:v>107360.535</c:v>
                </c:pt>
                <c:pt idx="224" formatCode="#,##0">
                  <c:v>107360.535</c:v>
                </c:pt>
                <c:pt idx="225" formatCode="#,##0">
                  <c:v>107360.535</c:v>
                </c:pt>
                <c:pt idx="226" formatCode="#,##0">
                  <c:v>107360.535</c:v>
                </c:pt>
                <c:pt idx="227" formatCode="#,##0">
                  <c:v>107360.535</c:v>
                </c:pt>
                <c:pt idx="228" formatCode="#,##0">
                  <c:v>107360.535</c:v>
                </c:pt>
                <c:pt idx="229" formatCode="#,##0">
                  <c:v>107360.535</c:v>
                </c:pt>
                <c:pt idx="230" formatCode="#,##0">
                  <c:v>107360.535</c:v>
                </c:pt>
                <c:pt idx="231" formatCode="#,##0">
                  <c:v>107360.535</c:v>
                </c:pt>
                <c:pt idx="232" formatCode="#,##0">
                  <c:v>107360.535</c:v>
                </c:pt>
                <c:pt idx="233" formatCode="#,##0">
                  <c:v>107360.535</c:v>
                </c:pt>
                <c:pt idx="234" formatCode="#,##0">
                  <c:v>107360.535</c:v>
                </c:pt>
                <c:pt idx="235" formatCode="#,##0">
                  <c:v>107360.535</c:v>
                </c:pt>
                <c:pt idx="236" formatCode="#,##0">
                  <c:v>107360.535</c:v>
                </c:pt>
                <c:pt idx="237" formatCode="#,##0">
                  <c:v>107360.535</c:v>
                </c:pt>
                <c:pt idx="238" formatCode="#,##0">
                  <c:v>107360.535</c:v>
                </c:pt>
                <c:pt idx="239" formatCode="#,##0">
                  <c:v>107360.535</c:v>
                </c:pt>
                <c:pt idx="240" formatCode="#,##0">
                  <c:v>107360.535</c:v>
                </c:pt>
                <c:pt idx="241" formatCode="#,##0">
                  <c:v>107360.535</c:v>
                </c:pt>
                <c:pt idx="242" formatCode="#,##0">
                  <c:v>107360.535</c:v>
                </c:pt>
                <c:pt idx="243" formatCode="#,##0">
                  <c:v>107360.535</c:v>
                </c:pt>
                <c:pt idx="244" formatCode="#,##0">
                  <c:v>107360.535</c:v>
                </c:pt>
                <c:pt idx="245" formatCode="#,##0">
                  <c:v>107360.535</c:v>
                </c:pt>
                <c:pt idx="246" formatCode="#,##0">
                  <c:v>107360.535</c:v>
                </c:pt>
                <c:pt idx="247" formatCode="#,##0">
                  <c:v>107360.535</c:v>
                </c:pt>
                <c:pt idx="248" formatCode="#,##0">
                  <c:v>107360.535</c:v>
                </c:pt>
                <c:pt idx="249" formatCode="#,##0">
                  <c:v>107360.535</c:v>
                </c:pt>
                <c:pt idx="250" formatCode="#,##0">
                  <c:v>107360.535</c:v>
                </c:pt>
                <c:pt idx="251" formatCode="#,##0">
                  <c:v>107360.535</c:v>
                </c:pt>
                <c:pt idx="252" formatCode="#,##0">
                  <c:v>107360.535</c:v>
                </c:pt>
                <c:pt idx="253" formatCode="#,##0">
                  <c:v>107360.535</c:v>
                </c:pt>
                <c:pt idx="254" formatCode="#,##0">
                  <c:v>107360.535</c:v>
                </c:pt>
                <c:pt idx="255" formatCode="#,##0">
                  <c:v>107360.535</c:v>
                </c:pt>
                <c:pt idx="256" formatCode="#,##0">
                  <c:v>107360.535</c:v>
                </c:pt>
                <c:pt idx="257" formatCode="#,##0">
                  <c:v>107360.535</c:v>
                </c:pt>
                <c:pt idx="258" formatCode="#,##0">
                  <c:v>107360.535</c:v>
                </c:pt>
                <c:pt idx="259" formatCode="#,##0">
                  <c:v>107360.535</c:v>
                </c:pt>
                <c:pt idx="260" formatCode="#,##0">
                  <c:v>107360.535</c:v>
                </c:pt>
                <c:pt idx="261" formatCode="#,##0">
                  <c:v>107360.535</c:v>
                </c:pt>
                <c:pt idx="262" formatCode="#,##0">
                  <c:v>107360.535</c:v>
                </c:pt>
                <c:pt idx="263" formatCode="#,##0">
                  <c:v>107360.535</c:v>
                </c:pt>
                <c:pt idx="264" formatCode="#,##0">
                  <c:v>107360.535</c:v>
                </c:pt>
                <c:pt idx="265" formatCode="#,##0">
                  <c:v>107360.535</c:v>
                </c:pt>
                <c:pt idx="266" formatCode="#,##0">
                  <c:v>107360.535</c:v>
                </c:pt>
                <c:pt idx="267" formatCode="#,##0">
                  <c:v>107360.535</c:v>
                </c:pt>
                <c:pt idx="268" formatCode="#,##0">
                  <c:v>107360.535</c:v>
                </c:pt>
                <c:pt idx="269" formatCode="#,##0">
                  <c:v>107360.535</c:v>
                </c:pt>
                <c:pt idx="270" formatCode="#,##0">
                  <c:v>107360.535</c:v>
                </c:pt>
                <c:pt idx="271" formatCode="#,##0">
                  <c:v>107360.535</c:v>
                </c:pt>
                <c:pt idx="272" formatCode="#,##0">
                  <c:v>107360.535</c:v>
                </c:pt>
                <c:pt idx="273" formatCode="#,##0">
                  <c:v>107360.535</c:v>
                </c:pt>
                <c:pt idx="274" formatCode="#,##0">
                  <c:v>107360.535</c:v>
                </c:pt>
                <c:pt idx="275" formatCode="#,##0">
                  <c:v>107360.535</c:v>
                </c:pt>
                <c:pt idx="276" formatCode="#,##0">
                  <c:v>107360.535</c:v>
                </c:pt>
                <c:pt idx="277" formatCode="#,##0">
                  <c:v>107360.535</c:v>
                </c:pt>
                <c:pt idx="278" formatCode="#,##0">
                  <c:v>107360.535</c:v>
                </c:pt>
                <c:pt idx="279" formatCode="#,##0">
                  <c:v>107360.535</c:v>
                </c:pt>
                <c:pt idx="280" formatCode="#,##0">
                  <c:v>107360.535</c:v>
                </c:pt>
                <c:pt idx="281" formatCode="#,##0">
                  <c:v>107360.535</c:v>
                </c:pt>
                <c:pt idx="282" formatCode="#,##0">
                  <c:v>107360.535</c:v>
                </c:pt>
                <c:pt idx="283" formatCode="#,##0">
                  <c:v>107360.535</c:v>
                </c:pt>
                <c:pt idx="284" formatCode="#,##0">
                  <c:v>107360.535</c:v>
                </c:pt>
                <c:pt idx="285" formatCode="#,##0">
                  <c:v>107360.535</c:v>
                </c:pt>
                <c:pt idx="286" formatCode="#,##0">
                  <c:v>107360.535</c:v>
                </c:pt>
                <c:pt idx="287" formatCode="#,##0">
                  <c:v>107360.535</c:v>
                </c:pt>
                <c:pt idx="288" formatCode="#,##0">
                  <c:v>107360.535</c:v>
                </c:pt>
                <c:pt idx="289" formatCode="#,##0">
                  <c:v>107360.535</c:v>
                </c:pt>
                <c:pt idx="290" formatCode="#,##0">
                  <c:v>107360.535</c:v>
                </c:pt>
                <c:pt idx="291" formatCode="#,##0">
                  <c:v>107360.535</c:v>
                </c:pt>
                <c:pt idx="292" formatCode="#,##0">
                  <c:v>107360.535</c:v>
                </c:pt>
                <c:pt idx="293" formatCode="#,##0">
                  <c:v>107360.535</c:v>
                </c:pt>
                <c:pt idx="294" formatCode="#,##0">
                  <c:v>107360.535</c:v>
                </c:pt>
                <c:pt idx="295" formatCode="#,##0">
                  <c:v>107360.535</c:v>
                </c:pt>
                <c:pt idx="296" formatCode="#,##0">
                  <c:v>107360.535</c:v>
                </c:pt>
                <c:pt idx="297" formatCode="#,##0">
                  <c:v>107360.535</c:v>
                </c:pt>
                <c:pt idx="298" formatCode="#,##0">
                  <c:v>107360.535</c:v>
                </c:pt>
                <c:pt idx="299" formatCode="#,##0">
                  <c:v>107360.535</c:v>
                </c:pt>
                <c:pt idx="300" formatCode="#,##0">
                  <c:v>107360.535</c:v>
                </c:pt>
                <c:pt idx="301" formatCode="#,##0">
                  <c:v>107360.535</c:v>
                </c:pt>
                <c:pt idx="302" formatCode="#,##0">
                  <c:v>107360.535</c:v>
                </c:pt>
                <c:pt idx="303" formatCode="#,##0">
                  <c:v>107360.535</c:v>
                </c:pt>
                <c:pt idx="304" formatCode="#,##0">
                  <c:v>107360.535</c:v>
                </c:pt>
                <c:pt idx="305" formatCode="#,##0">
                  <c:v>107360.535</c:v>
                </c:pt>
                <c:pt idx="306" formatCode="#,##0">
                  <c:v>107360.535</c:v>
                </c:pt>
                <c:pt idx="307" formatCode="#,##0">
                  <c:v>107360.535</c:v>
                </c:pt>
                <c:pt idx="308" formatCode="#,##0">
                  <c:v>107360.535</c:v>
                </c:pt>
                <c:pt idx="309" formatCode="#,##0">
                  <c:v>107360.535</c:v>
                </c:pt>
                <c:pt idx="310" formatCode="#,##0">
                  <c:v>107360.535</c:v>
                </c:pt>
                <c:pt idx="311" formatCode="#,##0">
                  <c:v>107360.535</c:v>
                </c:pt>
                <c:pt idx="312" formatCode="#,##0">
                  <c:v>107360.535</c:v>
                </c:pt>
                <c:pt idx="313" formatCode="#,##0">
                  <c:v>107360.535</c:v>
                </c:pt>
                <c:pt idx="314" formatCode="#,##0">
                  <c:v>107360.535</c:v>
                </c:pt>
                <c:pt idx="315" formatCode="#,##0">
                  <c:v>107360.535</c:v>
                </c:pt>
                <c:pt idx="316" formatCode="#,##0">
                  <c:v>107360.535</c:v>
                </c:pt>
                <c:pt idx="317" formatCode="#,##0">
                  <c:v>107360.535</c:v>
                </c:pt>
                <c:pt idx="318" formatCode="#,##0">
                  <c:v>107360.535</c:v>
                </c:pt>
                <c:pt idx="319" formatCode="#,##0">
                  <c:v>107360.535</c:v>
                </c:pt>
                <c:pt idx="320" formatCode="#,##0">
                  <c:v>107360.535</c:v>
                </c:pt>
                <c:pt idx="321" formatCode="#,##0">
                  <c:v>107360.535</c:v>
                </c:pt>
                <c:pt idx="322" formatCode="#,##0">
                  <c:v>107360.535</c:v>
                </c:pt>
                <c:pt idx="323" formatCode="#,##0">
                  <c:v>107360.535</c:v>
                </c:pt>
              </c:numCache>
            </c:numRef>
          </c:val>
          <c:smooth val="0"/>
        </c:ser>
        <c:dLbls>
          <c:showLegendKey val="0"/>
          <c:showVal val="0"/>
          <c:showCatName val="0"/>
          <c:showSerName val="0"/>
          <c:showPercent val="0"/>
          <c:showBubbleSize val="0"/>
        </c:dLbls>
        <c:smooth val="0"/>
        <c:axId val="466694400"/>
        <c:axId val="466694008"/>
      </c:lineChart>
      <c:catAx>
        <c:axId val="466694400"/>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r>
                  <a:rPr lang="en-GB" sz="1100" dirty="0" smtClean="0">
                    <a:solidFill>
                      <a:schemeClr val="tx1"/>
                    </a:solidFill>
                    <a:latin typeface="Arial" panose="020B0604020202020204" pitchFamily="34" charset="0"/>
                    <a:cs typeface="Arial" panose="020B0604020202020204" pitchFamily="34" charset="0"/>
                  </a:rPr>
                  <a:t>Authorities providing District-Level</a:t>
                </a:r>
                <a:r>
                  <a:rPr lang="en-GB" sz="1100" baseline="0" dirty="0" smtClean="0">
                    <a:solidFill>
                      <a:schemeClr val="tx1"/>
                    </a:solidFill>
                    <a:latin typeface="Arial" panose="020B0604020202020204" pitchFamily="34" charset="0"/>
                    <a:cs typeface="Arial" panose="020B0604020202020204" pitchFamily="34" charset="0"/>
                  </a:rPr>
                  <a:t> services</a:t>
                </a:r>
                <a:endParaRPr lang="en-GB" sz="1100" dirty="0">
                  <a:solidFill>
                    <a:schemeClr val="tx1"/>
                  </a:solidFill>
                  <a:latin typeface="Arial" panose="020B0604020202020204" pitchFamily="34" charset="0"/>
                  <a:cs typeface="Arial" panose="020B0604020202020204" pitchFamily="34" charset="0"/>
                </a:endParaRPr>
              </a:p>
            </c:rich>
          </c:tx>
          <c:layout>
            <c:manualLayout>
              <c:xMode val="edge"/>
              <c:yMode val="edge"/>
              <c:x val="0.24060856265012701"/>
              <c:y val="0.8996766752692323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bg1"/>
                </a:solidFill>
                <a:latin typeface="+mn-lt"/>
                <a:ea typeface="+mn-ea"/>
                <a:cs typeface="+mn-cs"/>
              </a:defRPr>
            </a:pPr>
            <a:endParaRPr lang="en-US"/>
          </a:p>
        </c:txPr>
        <c:crossAx val="466694008"/>
        <c:crosses val="autoZero"/>
        <c:auto val="1"/>
        <c:lblAlgn val="ctr"/>
        <c:lblOffset val="100"/>
        <c:noMultiLvlLbl val="0"/>
      </c:catAx>
      <c:valAx>
        <c:axId val="466694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GB" sz="1200" dirty="0" smtClean="0">
                    <a:solidFill>
                      <a:sysClr val="windowText" lastClr="000000"/>
                    </a:solidFill>
                    <a:latin typeface="Arial" panose="020B0604020202020204" pitchFamily="34" charset="0"/>
                    <a:cs typeface="Arial" panose="020B0604020202020204" pitchFamily="34" charset="0"/>
                  </a:rPr>
                  <a:t>Projected population</a:t>
                </a:r>
                <a:endParaRPr lang="en-GB" sz="1200" dirty="0">
                  <a:solidFill>
                    <a:sysClr val="windowText" lastClr="000000"/>
                  </a:solidFill>
                  <a:latin typeface="Arial" panose="020B0604020202020204" pitchFamily="34" charset="0"/>
                  <a:cs typeface="Arial" panose="020B0604020202020204" pitchFamily="34" charset="0"/>
                </a:endParaRPr>
              </a:p>
            </c:rich>
          </c:tx>
          <c:layout>
            <c:manualLayout>
              <c:xMode val="edge"/>
              <c:yMode val="edge"/>
              <c:x val="1.9536019536019536E-2"/>
              <c:y val="0.33318401336170334"/>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4666944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88549719853452"/>
          <c:y val="4.4579533941236066E-2"/>
          <c:w val="0.74659546695388912"/>
          <c:h val="0.86140519669083915"/>
        </c:manualLayout>
      </c:layout>
      <c:barChart>
        <c:barDir val="col"/>
        <c:grouping val="stacked"/>
        <c:varyColors val="0"/>
        <c:ser>
          <c:idx val="0"/>
          <c:order val="0"/>
          <c:tx>
            <c:v>2014/15</c:v>
          </c:tx>
          <c:spPr>
            <a:solidFill>
              <a:schemeClr val="tx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2"/>
              <c:pt idx="0">
                <c:v>County Councils</c:v>
              </c:pt>
              <c:pt idx="1">
                <c:v>Shire Districts</c:v>
              </c:pt>
            </c:strLit>
          </c:cat>
          <c:val>
            <c:numRef>
              <c:f>'C5'!$F$358:$F$359</c:f>
              <c:numCache>
                <c:formatCode>0.0%</c:formatCode>
                <c:ptCount val="2"/>
                <c:pt idx="0">
                  <c:v>1.08397762287565E-2</c:v>
                </c:pt>
                <c:pt idx="1">
                  <c:v>5.2656162504714221E-3</c:v>
                </c:pt>
              </c:numCache>
            </c:numRef>
          </c:val>
        </c:ser>
        <c:ser>
          <c:idx val="1"/>
          <c:order val="1"/>
          <c:tx>
            <c:v>2015/16</c:v>
          </c:tx>
          <c:spPr>
            <a:solidFill>
              <a:schemeClr val="tx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2"/>
              <c:pt idx="0">
                <c:v>County Councils</c:v>
              </c:pt>
              <c:pt idx="1">
                <c:v>Shire Districts</c:v>
              </c:pt>
            </c:strLit>
          </c:cat>
          <c:val>
            <c:numRef>
              <c:f>'C5'!$G$358:$G$359</c:f>
              <c:numCache>
                <c:formatCode>0.0%</c:formatCode>
                <c:ptCount val="2"/>
                <c:pt idx="0">
                  <c:v>1.4631020043150623E-2</c:v>
                </c:pt>
                <c:pt idx="1">
                  <c:v>3.7737111847618047E-3</c:v>
                </c:pt>
              </c:numCache>
            </c:numRef>
          </c:val>
        </c:ser>
        <c:ser>
          <c:idx val="2"/>
          <c:order val="2"/>
          <c:tx>
            <c:v>2016/17</c:v>
          </c:tx>
          <c:spPr>
            <a:solidFill>
              <a:srgbClr val="0070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Lit>
              <c:ptCount val="2"/>
              <c:pt idx="0">
                <c:v>County Councils</c:v>
              </c:pt>
              <c:pt idx="1">
                <c:v>Shire Districts</c:v>
              </c:pt>
            </c:strLit>
          </c:cat>
          <c:val>
            <c:numRef>
              <c:f>'C5'!$H$358:$H$359</c:f>
              <c:numCache>
                <c:formatCode>0.0%</c:formatCode>
                <c:ptCount val="2"/>
                <c:pt idx="0">
                  <c:v>3.8826620938896182E-2</c:v>
                </c:pt>
                <c:pt idx="1">
                  <c:v>2.1910320808231489E-2</c:v>
                </c:pt>
              </c:numCache>
            </c:numRef>
          </c:val>
        </c:ser>
        <c:dLbls>
          <c:showLegendKey val="0"/>
          <c:showVal val="0"/>
          <c:showCatName val="0"/>
          <c:showSerName val="0"/>
          <c:showPercent val="0"/>
          <c:showBubbleSize val="0"/>
        </c:dLbls>
        <c:gapWidth val="113"/>
        <c:overlap val="100"/>
        <c:axId val="467810840"/>
        <c:axId val="467811232"/>
      </c:barChart>
      <c:catAx>
        <c:axId val="467810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467811232"/>
        <c:crosses val="autoZero"/>
        <c:auto val="1"/>
        <c:lblAlgn val="ctr"/>
        <c:lblOffset val="100"/>
        <c:noMultiLvlLbl val="0"/>
      </c:catAx>
      <c:valAx>
        <c:axId val="4678112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r>
                  <a:rPr lang="en-GB" sz="1200" dirty="0" smtClean="0">
                    <a:solidFill>
                      <a:schemeClr val="tx1"/>
                    </a:solidFill>
                    <a:latin typeface="Arial" panose="020B0604020202020204" pitchFamily="34" charset="0"/>
                    <a:cs typeface="Arial" panose="020B0604020202020204" pitchFamily="34" charset="0"/>
                  </a:rPr>
                  <a:t>Annual and cumulative* increases</a:t>
                </a:r>
                <a:endParaRPr lang="en-GB" sz="1200" dirty="0">
                  <a:solidFill>
                    <a:schemeClr val="tx1"/>
                  </a:solidFill>
                  <a:latin typeface="Arial" panose="020B0604020202020204" pitchFamily="34" charset="0"/>
                  <a:cs typeface="Arial" panose="020B0604020202020204" pitchFamily="34" charset="0"/>
                </a:endParaRPr>
              </a:p>
            </c:rich>
          </c:tx>
          <c:layout>
            <c:manualLayout>
              <c:xMode val="edge"/>
              <c:yMode val="edge"/>
              <c:x val="1.0739440350242541E-2"/>
              <c:y val="0.12600148385707105"/>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467810840"/>
        <c:crosses val="autoZero"/>
        <c:crossBetween val="between"/>
      </c:valAx>
      <c:spPr>
        <a:noFill/>
        <a:ln>
          <a:noFill/>
        </a:ln>
        <a:effectLst/>
      </c:spPr>
    </c:plotArea>
    <c:legend>
      <c:legendPos val="r"/>
      <c:layout>
        <c:manualLayout>
          <c:xMode val="edge"/>
          <c:yMode val="edge"/>
          <c:x val="0.75013741183750959"/>
          <c:y val="7.7253428427829493E-2"/>
          <c:w val="0.18266834755891734"/>
          <c:h val="0.20745566378670752"/>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946373724600068"/>
          <c:y val="2.7696173962900212E-2"/>
          <c:w val="0.75092327921934932"/>
          <c:h val="0.91691147811129936"/>
        </c:manualLayout>
      </c:layout>
      <c:barChart>
        <c:barDir val="col"/>
        <c:grouping val="clustered"/>
        <c:varyColors val="0"/>
        <c:ser>
          <c:idx val="0"/>
          <c:order val="0"/>
          <c:tx>
            <c:v>Currently benefit from damping</c:v>
          </c:tx>
          <c:spPr>
            <a:solidFill>
              <a:srgbClr val="00B050"/>
            </a:solidFill>
            <a:ln>
              <a:noFill/>
            </a:ln>
            <a:effectLst/>
          </c:spPr>
          <c:invertIfNegative val="0"/>
          <c:val>
            <c:numRef>
              <c:f>'C6'!$F$5:$F$205</c:f>
              <c:numCache>
                <c:formatCode>0.0%</c:formatCode>
                <c:ptCount val="201"/>
                <c:pt idx="0">
                  <c:v>0.48994897739851168</c:v>
                </c:pt>
                <c:pt idx="1">
                  <c:v>0.42004013995910167</c:v>
                </c:pt>
                <c:pt idx="2">
                  <c:v>0.41967892255637557</c:v>
                </c:pt>
                <c:pt idx="3">
                  <c:v>0.33675885651094511</c:v>
                </c:pt>
                <c:pt idx="4">
                  <c:v>0.2589537774438041</c:v>
                </c:pt>
                <c:pt idx="5">
                  <c:v>0.21369120686272744</c:v>
                </c:pt>
                <c:pt idx="6">
                  <c:v>0.21050594480023679</c:v>
                </c:pt>
                <c:pt idx="7">
                  <c:v>0.19869188685603595</c:v>
                </c:pt>
                <c:pt idx="8">
                  <c:v>0.1864840728466122</c:v>
                </c:pt>
                <c:pt idx="9">
                  <c:v>0.18079478975611094</c:v>
                </c:pt>
                <c:pt idx="10">
                  <c:v>0.17911527918552056</c:v>
                </c:pt>
                <c:pt idx="11">
                  <c:v>0.16821395531565669</c:v>
                </c:pt>
                <c:pt idx="12">
                  <c:v>0.16135792679119185</c:v>
                </c:pt>
                <c:pt idx="13">
                  <c:v>0.15922381807030733</c:v>
                </c:pt>
                <c:pt idx="14">
                  <c:v>0.15684306671969095</c:v>
                </c:pt>
                <c:pt idx="15">
                  <c:v>0.14801652283886996</c:v>
                </c:pt>
                <c:pt idx="16">
                  <c:v>0.13972435535834452</c:v>
                </c:pt>
                <c:pt idx="17">
                  <c:v>0.13447735902273514</c:v>
                </c:pt>
                <c:pt idx="18">
                  <c:v>0.13365815195785108</c:v>
                </c:pt>
                <c:pt idx="19">
                  <c:v>0.12900883070512553</c:v>
                </c:pt>
                <c:pt idx="20">
                  <c:v>0.12892598431539093</c:v>
                </c:pt>
                <c:pt idx="21">
                  <c:v>0.12596095913682906</c:v>
                </c:pt>
                <c:pt idx="22">
                  <c:v>0.12020058383808879</c:v>
                </c:pt>
                <c:pt idx="23">
                  <c:v>0.11918646329733128</c:v>
                </c:pt>
                <c:pt idx="24">
                  <c:v>0.11356459470513999</c:v>
                </c:pt>
                <c:pt idx="25">
                  <c:v>0.11289327369867153</c:v>
                </c:pt>
                <c:pt idx="26">
                  <c:v>0.11280490884455352</c:v>
                </c:pt>
                <c:pt idx="27">
                  <c:v>0.11167526955548292</c:v>
                </c:pt>
                <c:pt idx="28">
                  <c:v>0.10637172455892818</c:v>
                </c:pt>
                <c:pt idx="29">
                  <c:v>0.10418044255312099</c:v>
                </c:pt>
                <c:pt idx="30">
                  <c:v>0.10382727912921011</c:v>
                </c:pt>
                <c:pt idx="31">
                  <c:v>0.10322142336300758</c:v>
                </c:pt>
                <c:pt idx="32">
                  <c:v>0.1027070088437039</c:v>
                </c:pt>
                <c:pt idx="33">
                  <c:v>0.10269337926099249</c:v>
                </c:pt>
                <c:pt idx="34">
                  <c:v>9.6222908808312246E-2</c:v>
                </c:pt>
                <c:pt idx="35">
                  <c:v>9.6146278295373422E-2</c:v>
                </c:pt>
                <c:pt idx="36">
                  <c:v>9.5297078388918599E-2</c:v>
                </c:pt>
                <c:pt idx="37">
                  <c:v>9.3216151034980627E-2</c:v>
                </c:pt>
                <c:pt idx="38">
                  <c:v>9.2417728065240928E-2</c:v>
                </c:pt>
                <c:pt idx="39">
                  <c:v>9.0300801959960264E-2</c:v>
                </c:pt>
                <c:pt idx="40">
                  <c:v>8.8900255744323392E-2</c:v>
                </c:pt>
                <c:pt idx="41">
                  <c:v>8.8858381160156139E-2</c:v>
                </c:pt>
                <c:pt idx="42">
                  <c:v>8.4902686975602146E-2</c:v>
                </c:pt>
                <c:pt idx="43">
                  <c:v>8.4457321629528626E-2</c:v>
                </c:pt>
                <c:pt idx="44">
                  <c:v>8.33826880079723E-2</c:v>
                </c:pt>
                <c:pt idx="45">
                  <c:v>7.8227014783225343E-2</c:v>
                </c:pt>
                <c:pt idx="46">
                  <c:v>7.8135911784243561E-2</c:v>
                </c:pt>
                <c:pt idx="47">
                  <c:v>7.6451311295000032E-2</c:v>
                </c:pt>
                <c:pt idx="48">
                  <c:v>7.6258256527706986E-2</c:v>
                </c:pt>
                <c:pt idx="49">
                  <c:v>7.617077969131146E-2</c:v>
                </c:pt>
                <c:pt idx="50">
                  <c:v>7.515587478928866E-2</c:v>
                </c:pt>
                <c:pt idx="51">
                  <c:v>7.1868520789353046E-2</c:v>
                </c:pt>
                <c:pt idx="52">
                  <c:v>6.9016106795785917E-2</c:v>
                </c:pt>
                <c:pt idx="53">
                  <c:v>6.4225736079041043E-2</c:v>
                </c:pt>
                <c:pt idx="54">
                  <c:v>6.3417934887127894E-2</c:v>
                </c:pt>
                <c:pt idx="55">
                  <c:v>6.1228789071326298E-2</c:v>
                </c:pt>
                <c:pt idx="56">
                  <c:v>5.9204641444621148E-2</c:v>
                </c:pt>
                <c:pt idx="57">
                  <c:v>5.8611193683804484E-2</c:v>
                </c:pt>
                <c:pt idx="58">
                  <c:v>5.4529215885623698E-2</c:v>
                </c:pt>
                <c:pt idx="59">
                  <c:v>5.4405204292043416E-2</c:v>
                </c:pt>
                <c:pt idx="60">
                  <c:v>5.2809139693566834E-2</c:v>
                </c:pt>
                <c:pt idx="61">
                  <c:v>5.2705611364230923E-2</c:v>
                </c:pt>
                <c:pt idx="62">
                  <c:v>5.2212237684981525E-2</c:v>
                </c:pt>
                <c:pt idx="63">
                  <c:v>5.1187706697544036E-2</c:v>
                </c:pt>
                <c:pt idx="64">
                  <c:v>4.7674613185780285E-2</c:v>
                </c:pt>
                <c:pt idx="65">
                  <c:v>4.659083937612471E-2</c:v>
                </c:pt>
                <c:pt idx="66">
                  <c:v>4.4190549483840776E-2</c:v>
                </c:pt>
                <c:pt idx="67">
                  <c:v>4.4174247344725699E-2</c:v>
                </c:pt>
                <c:pt idx="68">
                  <c:v>4.0403031949849975E-2</c:v>
                </c:pt>
                <c:pt idx="69">
                  <c:v>3.9250044050457684E-2</c:v>
                </c:pt>
                <c:pt idx="70">
                  <c:v>3.8133984466386626E-2</c:v>
                </c:pt>
                <c:pt idx="71">
                  <c:v>3.7450238386597536E-2</c:v>
                </c:pt>
                <c:pt idx="72">
                  <c:v>3.7179690750489963E-2</c:v>
                </c:pt>
                <c:pt idx="73">
                  <c:v>3.6068075540313126E-2</c:v>
                </c:pt>
                <c:pt idx="74">
                  <c:v>3.0193637503181305E-2</c:v>
                </c:pt>
                <c:pt idx="75">
                  <c:v>2.988570516664401E-2</c:v>
                </c:pt>
                <c:pt idx="76">
                  <c:v>2.9416253790013981E-2</c:v>
                </c:pt>
                <c:pt idx="77">
                  <c:v>2.9038246897974736E-2</c:v>
                </c:pt>
                <c:pt idx="78">
                  <c:v>2.6874617613996815E-2</c:v>
                </c:pt>
                <c:pt idx="79">
                  <c:v>2.5686180276044697E-2</c:v>
                </c:pt>
                <c:pt idx="80">
                  <c:v>2.3998583600573341E-2</c:v>
                </c:pt>
                <c:pt idx="81">
                  <c:v>2.0025110755729145E-2</c:v>
                </c:pt>
                <c:pt idx="82">
                  <c:v>1.8943148481245287E-2</c:v>
                </c:pt>
                <c:pt idx="83">
                  <c:v>1.711811803691948E-2</c:v>
                </c:pt>
                <c:pt idx="84">
                  <c:v>1.6844374674144597E-2</c:v>
                </c:pt>
                <c:pt idx="85">
                  <c:v>1.5567816447748605E-2</c:v>
                </c:pt>
                <c:pt idx="86">
                  <c:v>1.4895721043293389E-2</c:v>
                </c:pt>
                <c:pt idx="87">
                  <c:v>1.4797756487900989E-2</c:v>
                </c:pt>
                <c:pt idx="88">
                  <c:v>1.3283237131771668E-2</c:v>
                </c:pt>
                <c:pt idx="89">
                  <c:v>1.2589674524197575E-2</c:v>
                </c:pt>
                <c:pt idx="90">
                  <c:v>1.1806430943199955E-2</c:v>
                </c:pt>
                <c:pt idx="91">
                  <c:v>1.1561405322648832E-2</c:v>
                </c:pt>
                <c:pt idx="92">
                  <c:v>9.1677791633178653E-3</c:v>
                </c:pt>
                <c:pt idx="93">
                  <c:v>5.9440693793413489E-3</c:v>
                </c:pt>
                <c:pt idx="94">
                  <c:v>3.6539037005114037E-3</c:v>
                </c:pt>
                <c:pt idx="95">
                  <c:v>1.3547568805649998E-3</c:v>
                </c:pt>
                <c:pt idx="96">
                  <c:v>6.4276081535561433E-4</c:v>
                </c:pt>
              </c:numCache>
            </c:numRef>
          </c:val>
        </c:ser>
        <c:ser>
          <c:idx val="1"/>
          <c:order val="1"/>
          <c:tx>
            <c:v>Currently penalised by damping</c:v>
          </c:tx>
          <c:spPr>
            <a:solidFill>
              <a:srgbClr val="FF0000"/>
            </a:solidFill>
            <a:ln>
              <a:noFill/>
            </a:ln>
            <a:effectLst/>
          </c:spPr>
          <c:invertIfNegative val="0"/>
          <c:val>
            <c:numRef>
              <c:f>'C6'!$G$5:$G$205</c:f>
              <c:numCache>
                <c:formatCode>General</c:formatCode>
                <c:ptCount val="201"/>
                <c:pt idx="97" formatCode="0.0%">
                  <c:v>-3.642085157590142E-4</c:v>
                </c:pt>
                <c:pt idx="98" formatCode="0.0%">
                  <c:v>-5.2847225194279351E-3</c:v>
                </c:pt>
                <c:pt idx="99" formatCode="0.0%">
                  <c:v>-1.3228679649799083E-2</c:v>
                </c:pt>
                <c:pt idx="100" formatCode="0.0%">
                  <c:v>-1.4140997714212695E-2</c:v>
                </c:pt>
                <c:pt idx="101" formatCode="0.0%">
                  <c:v>-1.4729392198741373E-2</c:v>
                </c:pt>
                <c:pt idx="102" formatCode="0.0%">
                  <c:v>-1.4941857896626014E-2</c:v>
                </c:pt>
                <c:pt idx="103" formatCode="0.0%">
                  <c:v>-1.5099062925253842E-2</c:v>
                </c:pt>
                <c:pt idx="104" formatCode="0.0%">
                  <c:v>-1.9678573164343009E-2</c:v>
                </c:pt>
                <c:pt idx="105" formatCode="0.0%">
                  <c:v>-1.9814647211161961E-2</c:v>
                </c:pt>
                <c:pt idx="106" formatCode="0.0%">
                  <c:v>-1.9835523924696351E-2</c:v>
                </c:pt>
                <c:pt idx="107" formatCode="0.0%">
                  <c:v>-2.0809719464790721E-2</c:v>
                </c:pt>
                <c:pt idx="108" formatCode="0.0%">
                  <c:v>-2.0882370650513394E-2</c:v>
                </c:pt>
                <c:pt idx="109" formatCode="0.0%">
                  <c:v>-2.1147754376119925E-2</c:v>
                </c:pt>
                <c:pt idx="110" formatCode="0.0%">
                  <c:v>-2.1730351470114467E-2</c:v>
                </c:pt>
                <c:pt idx="111" formatCode="0.0%">
                  <c:v>-2.2169105073119359E-2</c:v>
                </c:pt>
                <c:pt idx="112" formatCode="0.0%">
                  <c:v>-2.4181950017098167E-2</c:v>
                </c:pt>
                <c:pt idx="113" formatCode="0.0%">
                  <c:v>-2.6077145391530828E-2</c:v>
                </c:pt>
                <c:pt idx="114" formatCode="0.0%">
                  <c:v>-2.6512438242634353E-2</c:v>
                </c:pt>
                <c:pt idx="115" formatCode="0.0%">
                  <c:v>-2.6779240453187584E-2</c:v>
                </c:pt>
                <c:pt idx="116" formatCode="0.0%">
                  <c:v>-2.6907930232300765E-2</c:v>
                </c:pt>
                <c:pt idx="117" formatCode="0.0%">
                  <c:v>-2.8272414202257047E-2</c:v>
                </c:pt>
                <c:pt idx="118" formatCode="0.0%">
                  <c:v>-2.9823505955251708E-2</c:v>
                </c:pt>
                <c:pt idx="119" formatCode="0.0%">
                  <c:v>-3.0197761012011892E-2</c:v>
                </c:pt>
                <c:pt idx="120" formatCode="0.0%">
                  <c:v>-3.0306735543421E-2</c:v>
                </c:pt>
                <c:pt idx="121" formatCode="0.0%">
                  <c:v>-3.1722509510322343E-2</c:v>
                </c:pt>
                <c:pt idx="122" formatCode="0.0%">
                  <c:v>-3.2167771220652563E-2</c:v>
                </c:pt>
                <c:pt idx="123" formatCode="0.0%">
                  <c:v>-3.2330365756272753E-2</c:v>
                </c:pt>
                <c:pt idx="124" formatCode="0.0%">
                  <c:v>-3.282666749430331E-2</c:v>
                </c:pt>
                <c:pt idx="125" formatCode="0.0%">
                  <c:v>-3.6745783204505937E-2</c:v>
                </c:pt>
                <c:pt idx="126" formatCode="0.0%">
                  <c:v>-3.9694499140100946E-2</c:v>
                </c:pt>
                <c:pt idx="127" formatCode="0.0%">
                  <c:v>-4.1235471975441279E-2</c:v>
                </c:pt>
                <c:pt idx="128" formatCode="0.0%">
                  <c:v>-4.1606396589632957E-2</c:v>
                </c:pt>
                <c:pt idx="129" formatCode="0.0%">
                  <c:v>-4.4624599331176497E-2</c:v>
                </c:pt>
                <c:pt idx="130" formatCode="0.0%">
                  <c:v>-4.5475564564628722E-2</c:v>
                </c:pt>
                <c:pt idx="131" formatCode="0.0%">
                  <c:v>-4.7055849433458613E-2</c:v>
                </c:pt>
                <c:pt idx="132" formatCode="0.0%">
                  <c:v>-4.7800763654298979E-2</c:v>
                </c:pt>
                <c:pt idx="133" formatCode="0.0%">
                  <c:v>-4.792041070432497E-2</c:v>
                </c:pt>
                <c:pt idx="134" formatCode="0.0%">
                  <c:v>-5.1228382709065885E-2</c:v>
                </c:pt>
                <c:pt idx="135" formatCode="0.0%">
                  <c:v>-5.2154040575804993E-2</c:v>
                </c:pt>
                <c:pt idx="136" formatCode="0.0%">
                  <c:v>-5.7449449207563549E-2</c:v>
                </c:pt>
                <c:pt idx="137" formatCode="0.0%">
                  <c:v>-5.7789647558983782E-2</c:v>
                </c:pt>
                <c:pt idx="138" formatCode="0.0%">
                  <c:v>-5.7803058257376493E-2</c:v>
                </c:pt>
                <c:pt idx="139" formatCode="0.0%">
                  <c:v>-5.9160927338350593E-2</c:v>
                </c:pt>
                <c:pt idx="140" formatCode="0.0%">
                  <c:v>-6.4156272359931502E-2</c:v>
                </c:pt>
                <c:pt idx="141" formatCode="0.0%">
                  <c:v>-6.5337100586017521E-2</c:v>
                </c:pt>
                <c:pt idx="142" formatCode="0.0%">
                  <c:v>-6.5748428480763621E-2</c:v>
                </c:pt>
                <c:pt idx="143" formatCode="0.0%">
                  <c:v>-6.8063827147115244E-2</c:v>
                </c:pt>
                <c:pt idx="144" formatCode="0.0%">
                  <c:v>-6.8374883129370456E-2</c:v>
                </c:pt>
                <c:pt idx="145" formatCode="0.0%">
                  <c:v>-6.8556352924953184E-2</c:v>
                </c:pt>
                <c:pt idx="146" formatCode="0.0%">
                  <c:v>-6.9456972343652557E-2</c:v>
                </c:pt>
                <c:pt idx="147" formatCode="0.0%">
                  <c:v>-7.0130100313418903E-2</c:v>
                </c:pt>
                <c:pt idx="148" formatCode="0.0%">
                  <c:v>-7.0541844733990375E-2</c:v>
                </c:pt>
                <c:pt idx="149" formatCode="0.0%">
                  <c:v>-7.1236315345600001E-2</c:v>
                </c:pt>
                <c:pt idx="150" formatCode="0.0%">
                  <c:v>-7.1276218721373547E-2</c:v>
                </c:pt>
                <c:pt idx="151" formatCode="0.0%">
                  <c:v>-7.4077738970872942E-2</c:v>
                </c:pt>
                <c:pt idx="152" formatCode="0.0%">
                  <c:v>-7.4400972700250922E-2</c:v>
                </c:pt>
                <c:pt idx="153" formatCode="0.0%">
                  <c:v>-7.5391023125546838E-2</c:v>
                </c:pt>
                <c:pt idx="154" formatCode="0.0%">
                  <c:v>-7.9364302637638925E-2</c:v>
                </c:pt>
                <c:pt idx="155" formatCode="0.0%">
                  <c:v>-8.0202244782145965E-2</c:v>
                </c:pt>
                <c:pt idx="156" formatCode="0.0%">
                  <c:v>-8.1700293600982118E-2</c:v>
                </c:pt>
                <c:pt idx="157" formatCode="0.0%">
                  <c:v>-8.2874079740750645E-2</c:v>
                </c:pt>
                <c:pt idx="158" formatCode="0.0%">
                  <c:v>-8.4125167284884228E-2</c:v>
                </c:pt>
                <c:pt idx="159" formatCode="0.0%">
                  <c:v>-8.483183360839297E-2</c:v>
                </c:pt>
                <c:pt idx="160" formatCode="0.0%">
                  <c:v>-8.6094415475843206E-2</c:v>
                </c:pt>
                <c:pt idx="161" formatCode="0.0%">
                  <c:v>-9.0049521882259009E-2</c:v>
                </c:pt>
                <c:pt idx="162" formatCode="0.0%">
                  <c:v>-9.0320390457210659E-2</c:v>
                </c:pt>
                <c:pt idx="163" formatCode="0.0%">
                  <c:v>-9.0645981466730224E-2</c:v>
                </c:pt>
                <c:pt idx="164" formatCode="0.0%">
                  <c:v>-9.2918019888965891E-2</c:v>
                </c:pt>
                <c:pt idx="165" formatCode="0.0%">
                  <c:v>-9.4249602941998675E-2</c:v>
                </c:pt>
                <c:pt idx="166" formatCode="0.0%">
                  <c:v>-9.5365631240943535E-2</c:v>
                </c:pt>
                <c:pt idx="167" formatCode="0.0%">
                  <c:v>-9.561729074850478E-2</c:v>
                </c:pt>
                <c:pt idx="168" formatCode="0.0%">
                  <c:v>-9.7292618931930183E-2</c:v>
                </c:pt>
                <c:pt idx="169" formatCode="0.0%">
                  <c:v>-0.10091648844605848</c:v>
                </c:pt>
                <c:pt idx="170" formatCode="0.0%">
                  <c:v>-0.1022869232662931</c:v>
                </c:pt>
                <c:pt idx="171" formatCode="0.0%">
                  <c:v>-0.10264392855580622</c:v>
                </c:pt>
                <c:pt idx="172" formatCode="0.0%">
                  <c:v>-0.10289006076756069</c:v>
                </c:pt>
                <c:pt idx="173" formatCode="0.0%">
                  <c:v>-0.10340147777421035</c:v>
                </c:pt>
                <c:pt idx="174" formatCode="0.0%">
                  <c:v>-0.10816023945445688</c:v>
                </c:pt>
                <c:pt idx="175" formatCode="0.0%">
                  <c:v>-0.10918755265630922</c:v>
                </c:pt>
                <c:pt idx="176" formatCode="0.0%">
                  <c:v>-0.1106288715608606</c:v>
                </c:pt>
                <c:pt idx="177" formatCode="0.0%">
                  <c:v>-0.11192209422854769</c:v>
                </c:pt>
                <c:pt idx="178" formatCode="0.0%">
                  <c:v>-0.112563003766186</c:v>
                </c:pt>
                <c:pt idx="179" formatCode="0.0%">
                  <c:v>-0.11366356860268094</c:v>
                </c:pt>
                <c:pt idx="180" formatCode="0.0%">
                  <c:v>-0.11524387117852442</c:v>
                </c:pt>
                <c:pt idx="181" formatCode="0.0%">
                  <c:v>-0.12315576443191137</c:v>
                </c:pt>
                <c:pt idx="182" formatCode="0.0%">
                  <c:v>-0.12717723555859831</c:v>
                </c:pt>
                <c:pt idx="183" formatCode="0.0%">
                  <c:v>-0.132030078688532</c:v>
                </c:pt>
                <c:pt idx="184" formatCode="0.0%">
                  <c:v>-0.13347255088578108</c:v>
                </c:pt>
                <c:pt idx="185" formatCode="0.0%">
                  <c:v>-0.13777073355977054</c:v>
                </c:pt>
                <c:pt idx="186" formatCode="0.0%">
                  <c:v>-0.13863822661578551</c:v>
                </c:pt>
                <c:pt idx="187" formatCode="0.0%">
                  <c:v>-0.14834888204222396</c:v>
                </c:pt>
                <c:pt idx="188" formatCode="0.0%">
                  <c:v>-0.15350343295888713</c:v>
                </c:pt>
                <c:pt idx="189" formatCode="0.0%">
                  <c:v>-0.16092301823222135</c:v>
                </c:pt>
                <c:pt idx="190" formatCode="0.0%">
                  <c:v>-0.16232388816167306</c:v>
                </c:pt>
                <c:pt idx="191" formatCode="0.0%">
                  <c:v>-0.16818933098328268</c:v>
                </c:pt>
                <c:pt idx="192" formatCode="0.0%">
                  <c:v>-0.18253349325770574</c:v>
                </c:pt>
                <c:pt idx="193" formatCode="0.0%">
                  <c:v>-0.18469971110072955</c:v>
                </c:pt>
                <c:pt idx="194" formatCode="0.0%">
                  <c:v>-0.18878276183853243</c:v>
                </c:pt>
                <c:pt idx="195" formatCode="0.0%">
                  <c:v>-0.19852155002732783</c:v>
                </c:pt>
                <c:pt idx="196" formatCode="0.0%">
                  <c:v>-0.21512227901071515</c:v>
                </c:pt>
                <c:pt idx="197" formatCode="0.0%">
                  <c:v>-0.22060060717137056</c:v>
                </c:pt>
                <c:pt idx="198" formatCode="0.0%">
                  <c:v>-0.2379214327463284</c:v>
                </c:pt>
                <c:pt idx="199" formatCode="0.0%">
                  <c:v>-0.259072172766869</c:v>
                </c:pt>
                <c:pt idx="200" formatCode="0.0%">
                  <c:v>-0.29208323101796152</c:v>
                </c:pt>
              </c:numCache>
            </c:numRef>
          </c:val>
        </c:ser>
        <c:ser>
          <c:idx val="2"/>
          <c:order val="2"/>
          <c:spPr>
            <a:noFill/>
            <a:ln>
              <a:noFill/>
            </a:ln>
            <a:effectLst/>
          </c:spPr>
          <c:invertIfNegative val="0"/>
          <c:val>
            <c:numRef>
              <c:f>'C6'!$H$5:$H$205</c:f>
              <c:numCache>
                <c:formatCode>0%</c:formatCode>
                <c:ptCount val="201"/>
                <c:pt idx="0">
                  <c:v>0.2</c:v>
                </c:pt>
                <c:pt idx="1">
                  <c:v>0.2</c:v>
                </c:pt>
                <c:pt idx="2">
                  <c:v>0.2</c:v>
                </c:pt>
                <c:pt idx="3">
                  <c:v>0.2</c:v>
                </c:pt>
                <c:pt idx="4">
                  <c:v>0.2</c:v>
                </c:pt>
                <c:pt idx="5">
                  <c:v>0.2</c:v>
                </c:pt>
                <c:pt idx="6">
                  <c:v>0.2</c:v>
                </c:pt>
                <c:pt idx="7">
                  <c:v>0.2</c:v>
                </c:pt>
                <c:pt idx="8">
                  <c:v>0.2</c:v>
                </c:pt>
                <c:pt idx="9">
                  <c:v>0.2</c:v>
                </c:pt>
                <c:pt idx="10">
                  <c:v>0.2</c:v>
                </c:pt>
                <c:pt idx="11">
                  <c:v>0.2</c:v>
                </c:pt>
                <c:pt idx="12">
                  <c:v>0.2</c:v>
                </c:pt>
                <c:pt idx="13">
                  <c:v>0.2</c:v>
                </c:pt>
                <c:pt idx="14">
                  <c:v>0.2</c:v>
                </c:pt>
                <c:pt idx="15">
                  <c:v>0.2</c:v>
                </c:pt>
                <c:pt idx="16">
                  <c:v>0.2</c:v>
                </c:pt>
                <c:pt idx="17">
                  <c:v>0.2</c:v>
                </c:pt>
                <c:pt idx="18">
                  <c:v>0.2</c:v>
                </c:pt>
                <c:pt idx="19">
                  <c:v>0.2</c:v>
                </c:pt>
                <c:pt idx="20">
                  <c:v>0.2</c:v>
                </c:pt>
                <c:pt idx="21">
                  <c:v>0.2</c:v>
                </c:pt>
                <c:pt idx="22">
                  <c:v>0.2</c:v>
                </c:pt>
                <c:pt idx="23">
                  <c:v>0.2</c:v>
                </c:pt>
                <c:pt idx="24">
                  <c:v>0.2</c:v>
                </c:pt>
                <c:pt idx="25">
                  <c:v>0.2</c:v>
                </c:pt>
                <c:pt idx="26">
                  <c:v>0.2</c:v>
                </c:pt>
                <c:pt idx="27">
                  <c:v>0.2</c:v>
                </c:pt>
                <c:pt idx="28">
                  <c:v>0.2</c:v>
                </c:pt>
                <c:pt idx="29">
                  <c:v>0.2</c:v>
                </c:pt>
                <c:pt idx="30">
                  <c:v>0.2</c:v>
                </c:pt>
                <c:pt idx="31">
                  <c:v>0.2</c:v>
                </c:pt>
                <c:pt idx="32">
                  <c:v>0.2</c:v>
                </c:pt>
                <c:pt idx="33">
                  <c:v>0.2</c:v>
                </c:pt>
                <c:pt idx="34">
                  <c:v>0.2</c:v>
                </c:pt>
                <c:pt idx="35">
                  <c:v>0.2</c:v>
                </c:pt>
                <c:pt idx="36">
                  <c:v>0.2</c:v>
                </c:pt>
                <c:pt idx="37">
                  <c:v>0.2</c:v>
                </c:pt>
                <c:pt idx="38">
                  <c:v>0.2</c:v>
                </c:pt>
                <c:pt idx="39">
                  <c:v>0.2</c:v>
                </c:pt>
                <c:pt idx="40">
                  <c:v>0.2</c:v>
                </c:pt>
                <c:pt idx="41">
                  <c:v>0.2</c:v>
                </c:pt>
                <c:pt idx="42">
                  <c:v>0.2</c:v>
                </c:pt>
                <c:pt idx="43">
                  <c:v>0.2</c:v>
                </c:pt>
                <c:pt idx="44">
                  <c:v>0.2</c:v>
                </c:pt>
                <c:pt idx="45">
                  <c:v>0.2</c:v>
                </c:pt>
                <c:pt idx="46">
                  <c:v>0.2</c:v>
                </c:pt>
                <c:pt idx="47">
                  <c:v>0.2</c:v>
                </c:pt>
                <c:pt idx="48">
                  <c:v>0.2</c:v>
                </c:pt>
                <c:pt idx="49">
                  <c:v>0.2</c:v>
                </c:pt>
                <c:pt idx="50">
                  <c:v>0.2</c:v>
                </c:pt>
                <c:pt idx="51">
                  <c:v>0.2</c:v>
                </c:pt>
                <c:pt idx="52">
                  <c:v>0.2</c:v>
                </c:pt>
                <c:pt idx="53">
                  <c:v>0.2</c:v>
                </c:pt>
                <c:pt idx="54">
                  <c:v>0.2</c:v>
                </c:pt>
                <c:pt idx="55">
                  <c:v>0.2</c:v>
                </c:pt>
                <c:pt idx="56">
                  <c:v>0.2</c:v>
                </c:pt>
                <c:pt idx="57">
                  <c:v>0.2</c:v>
                </c:pt>
                <c:pt idx="58">
                  <c:v>0.2</c:v>
                </c:pt>
                <c:pt idx="59">
                  <c:v>0.2</c:v>
                </c:pt>
                <c:pt idx="60">
                  <c:v>0.2</c:v>
                </c:pt>
                <c:pt idx="61">
                  <c:v>0.2</c:v>
                </c:pt>
                <c:pt idx="62">
                  <c:v>0.2</c:v>
                </c:pt>
                <c:pt idx="63">
                  <c:v>0.2</c:v>
                </c:pt>
                <c:pt idx="64">
                  <c:v>0.2</c:v>
                </c:pt>
                <c:pt idx="65">
                  <c:v>0.2</c:v>
                </c:pt>
                <c:pt idx="66">
                  <c:v>0.2</c:v>
                </c:pt>
                <c:pt idx="67">
                  <c:v>0.2</c:v>
                </c:pt>
                <c:pt idx="68">
                  <c:v>0.2</c:v>
                </c:pt>
                <c:pt idx="69">
                  <c:v>0.2</c:v>
                </c:pt>
                <c:pt idx="70">
                  <c:v>0.2</c:v>
                </c:pt>
                <c:pt idx="71">
                  <c:v>0.2</c:v>
                </c:pt>
                <c:pt idx="72">
                  <c:v>0.2</c:v>
                </c:pt>
                <c:pt idx="73">
                  <c:v>0.2</c:v>
                </c:pt>
                <c:pt idx="74">
                  <c:v>0.2</c:v>
                </c:pt>
                <c:pt idx="75">
                  <c:v>0.2</c:v>
                </c:pt>
                <c:pt idx="76">
                  <c:v>0.2</c:v>
                </c:pt>
                <c:pt idx="77">
                  <c:v>0.2</c:v>
                </c:pt>
                <c:pt idx="78">
                  <c:v>0.2</c:v>
                </c:pt>
                <c:pt idx="79">
                  <c:v>0.2</c:v>
                </c:pt>
                <c:pt idx="80">
                  <c:v>0.2</c:v>
                </c:pt>
                <c:pt idx="81">
                  <c:v>0.2</c:v>
                </c:pt>
                <c:pt idx="82">
                  <c:v>0.2</c:v>
                </c:pt>
                <c:pt idx="83">
                  <c:v>0.2</c:v>
                </c:pt>
                <c:pt idx="84">
                  <c:v>0.2</c:v>
                </c:pt>
                <c:pt idx="85">
                  <c:v>0.2</c:v>
                </c:pt>
                <c:pt idx="86">
                  <c:v>0.2</c:v>
                </c:pt>
                <c:pt idx="87">
                  <c:v>0.2</c:v>
                </c:pt>
                <c:pt idx="88">
                  <c:v>0.2</c:v>
                </c:pt>
                <c:pt idx="89">
                  <c:v>0.2</c:v>
                </c:pt>
                <c:pt idx="90">
                  <c:v>0.2</c:v>
                </c:pt>
                <c:pt idx="91">
                  <c:v>0.2</c:v>
                </c:pt>
                <c:pt idx="92">
                  <c:v>0.2</c:v>
                </c:pt>
                <c:pt idx="93">
                  <c:v>0.2</c:v>
                </c:pt>
                <c:pt idx="94">
                  <c:v>0.2</c:v>
                </c:pt>
                <c:pt idx="95">
                  <c:v>0.2</c:v>
                </c:pt>
                <c:pt idx="96">
                  <c:v>0.2</c:v>
                </c:pt>
                <c:pt idx="97">
                  <c:v>0.2</c:v>
                </c:pt>
                <c:pt idx="98">
                  <c:v>0.2</c:v>
                </c:pt>
                <c:pt idx="99">
                  <c:v>0.2</c:v>
                </c:pt>
                <c:pt idx="100">
                  <c:v>0.2</c:v>
                </c:pt>
                <c:pt idx="101">
                  <c:v>0.2</c:v>
                </c:pt>
                <c:pt idx="102">
                  <c:v>0.2</c:v>
                </c:pt>
                <c:pt idx="103">
                  <c:v>0.2</c:v>
                </c:pt>
                <c:pt idx="104">
                  <c:v>0.2</c:v>
                </c:pt>
                <c:pt idx="105">
                  <c:v>0.2</c:v>
                </c:pt>
                <c:pt idx="106">
                  <c:v>0.2</c:v>
                </c:pt>
                <c:pt idx="107">
                  <c:v>0.2</c:v>
                </c:pt>
                <c:pt idx="108">
                  <c:v>0.2</c:v>
                </c:pt>
                <c:pt idx="109">
                  <c:v>0.2</c:v>
                </c:pt>
                <c:pt idx="110">
                  <c:v>0.2</c:v>
                </c:pt>
                <c:pt idx="111">
                  <c:v>0.2</c:v>
                </c:pt>
                <c:pt idx="112">
                  <c:v>0.2</c:v>
                </c:pt>
                <c:pt idx="113">
                  <c:v>0.2</c:v>
                </c:pt>
                <c:pt idx="114">
                  <c:v>0.2</c:v>
                </c:pt>
                <c:pt idx="115">
                  <c:v>0.2</c:v>
                </c:pt>
                <c:pt idx="116">
                  <c:v>0.2</c:v>
                </c:pt>
                <c:pt idx="117">
                  <c:v>0.2</c:v>
                </c:pt>
                <c:pt idx="118">
                  <c:v>0.2</c:v>
                </c:pt>
                <c:pt idx="119">
                  <c:v>0.2</c:v>
                </c:pt>
                <c:pt idx="120">
                  <c:v>0.2</c:v>
                </c:pt>
                <c:pt idx="121">
                  <c:v>0.2</c:v>
                </c:pt>
                <c:pt idx="122">
                  <c:v>0.2</c:v>
                </c:pt>
                <c:pt idx="123">
                  <c:v>0.2</c:v>
                </c:pt>
                <c:pt idx="124">
                  <c:v>0.2</c:v>
                </c:pt>
                <c:pt idx="125">
                  <c:v>0.2</c:v>
                </c:pt>
                <c:pt idx="126">
                  <c:v>0.2</c:v>
                </c:pt>
                <c:pt idx="127">
                  <c:v>0.2</c:v>
                </c:pt>
                <c:pt idx="128">
                  <c:v>0.2</c:v>
                </c:pt>
                <c:pt idx="129">
                  <c:v>0.2</c:v>
                </c:pt>
                <c:pt idx="130">
                  <c:v>0.2</c:v>
                </c:pt>
                <c:pt idx="131">
                  <c:v>0.2</c:v>
                </c:pt>
                <c:pt idx="132">
                  <c:v>0.2</c:v>
                </c:pt>
                <c:pt idx="133">
                  <c:v>0.2</c:v>
                </c:pt>
                <c:pt idx="134">
                  <c:v>0.2</c:v>
                </c:pt>
                <c:pt idx="135">
                  <c:v>0.2</c:v>
                </c:pt>
                <c:pt idx="136">
                  <c:v>0.2</c:v>
                </c:pt>
                <c:pt idx="137">
                  <c:v>0.2</c:v>
                </c:pt>
                <c:pt idx="138">
                  <c:v>0.2</c:v>
                </c:pt>
                <c:pt idx="139">
                  <c:v>0.2</c:v>
                </c:pt>
                <c:pt idx="140">
                  <c:v>0.2</c:v>
                </c:pt>
                <c:pt idx="141">
                  <c:v>0.2</c:v>
                </c:pt>
                <c:pt idx="142">
                  <c:v>0.2</c:v>
                </c:pt>
                <c:pt idx="143">
                  <c:v>0.2</c:v>
                </c:pt>
                <c:pt idx="144">
                  <c:v>0.2</c:v>
                </c:pt>
                <c:pt idx="145">
                  <c:v>0.2</c:v>
                </c:pt>
                <c:pt idx="146">
                  <c:v>0.2</c:v>
                </c:pt>
                <c:pt idx="147">
                  <c:v>0.2</c:v>
                </c:pt>
                <c:pt idx="148">
                  <c:v>0.2</c:v>
                </c:pt>
                <c:pt idx="149">
                  <c:v>0.2</c:v>
                </c:pt>
                <c:pt idx="150">
                  <c:v>0.2</c:v>
                </c:pt>
                <c:pt idx="151">
                  <c:v>0.2</c:v>
                </c:pt>
                <c:pt idx="152">
                  <c:v>0.2</c:v>
                </c:pt>
                <c:pt idx="153">
                  <c:v>0.2</c:v>
                </c:pt>
                <c:pt idx="154">
                  <c:v>0.2</c:v>
                </c:pt>
                <c:pt idx="155">
                  <c:v>0.2</c:v>
                </c:pt>
                <c:pt idx="156">
                  <c:v>0.2</c:v>
                </c:pt>
                <c:pt idx="157">
                  <c:v>0.2</c:v>
                </c:pt>
                <c:pt idx="158">
                  <c:v>0.2</c:v>
                </c:pt>
                <c:pt idx="159">
                  <c:v>0.2</c:v>
                </c:pt>
                <c:pt idx="160">
                  <c:v>0.2</c:v>
                </c:pt>
                <c:pt idx="161">
                  <c:v>0.2</c:v>
                </c:pt>
                <c:pt idx="162">
                  <c:v>0.2</c:v>
                </c:pt>
                <c:pt idx="163">
                  <c:v>0.2</c:v>
                </c:pt>
                <c:pt idx="164">
                  <c:v>0.2</c:v>
                </c:pt>
                <c:pt idx="165">
                  <c:v>0.2</c:v>
                </c:pt>
                <c:pt idx="166">
                  <c:v>0.2</c:v>
                </c:pt>
                <c:pt idx="167">
                  <c:v>0.2</c:v>
                </c:pt>
                <c:pt idx="168">
                  <c:v>0.2</c:v>
                </c:pt>
                <c:pt idx="169">
                  <c:v>0.2</c:v>
                </c:pt>
                <c:pt idx="170">
                  <c:v>0.2</c:v>
                </c:pt>
                <c:pt idx="171">
                  <c:v>0.2</c:v>
                </c:pt>
                <c:pt idx="172">
                  <c:v>0.2</c:v>
                </c:pt>
                <c:pt idx="173">
                  <c:v>0.2</c:v>
                </c:pt>
                <c:pt idx="174">
                  <c:v>0.2</c:v>
                </c:pt>
                <c:pt idx="175">
                  <c:v>0.2</c:v>
                </c:pt>
                <c:pt idx="176">
                  <c:v>0.2</c:v>
                </c:pt>
                <c:pt idx="177">
                  <c:v>0.2</c:v>
                </c:pt>
                <c:pt idx="178">
                  <c:v>0.2</c:v>
                </c:pt>
                <c:pt idx="179">
                  <c:v>0.2</c:v>
                </c:pt>
                <c:pt idx="180">
                  <c:v>0.2</c:v>
                </c:pt>
                <c:pt idx="181">
                  <c:v>0.2</c:v>
                </c:pt>
                <c:pt idx="182">
                  <c:v>0.2</c:v>
                </c:pt>
                <c:pt idx="183">
                  <c:v>0.2</c:v>
                </c:pt>
                <c:pt idx="184">
                  <c:v>0.2</c:v>
                </c:pt>
                <c:pt idx="185">
                  <c:v>0.2</c:v>
                </c:pt>
                <c:pt idx="186">
                  <c:v>0.2</c:v>
                </c:pt>
                <c:pt idx="187">
                  <c:v>0.2</c:v>
                </c:pt>
                <c:pt idx="188">
                  <c:v>0.2</c:v>
                </c:pt>
                <c:pt idx="189">
                  <c:v>0.2</c:v>
                </c:pt>
                <c:pt idx="190">
                  <c:v>0.2</c:v>
                </c:pt>
                <c:pt idx="191">
                  <c:v>0.2</c:v>
                </c:pt>
                <c:pt idx="192">
                  <c:v>0.2</c:v>
                </c:pt>
                <c:pt idx="193">
                  <c:v>0.2</c:v>
                </c:pt>
                <c:pt idx="194">
                  <c:v>0.2</c:v>
                </c:pt>
                <c:pt idx="195">
                  <c:v>0.2</c:v>
                </c:pt>
                <c:pt idx="196">
                  <c:v>0.2</c:v>
                </c:pt>
                <c:pt idx="197">
                  <c:v>0.2</c:v>
                </c:pt>
                <c:pt idx="198">
                  <c:v>0.2</c:v>
                </c:pt>
                <c:pt idx="199">
                  <c:v>0.2</c:v>
                </c:pt>
                <c:pt idx="200">
                  <c:v>0.2</c:v>
                </c:pt>
              </c:numCache>
            </c:numRef>
          </c:val>
        </c:ser>
        <c:ser>
          <c:idx val="3"/>
          <c:order val="3"/>
          <c:spPr>
            <a:noFill/>
            <a:ln>
              <a:noFill/>
            </a:ln>
            <a:effectLst/>
          </c:spPr>
          <c:invertIfNegative val="0"/>
          <c:val>
            <c:numRef>
              <c:f>'C6'!$I$5:$I$205</c:f>
              <c:numCache>
                <c:formatCode>0%</c:formatCode>
                <c:ptCount val="201"/>
                <c:pt idx="0">
                  <c:v>-0.2</c:v>
                </c:pt>
                <c:pt idx="1">
                  <c:v>-0.2</c:v>
                </c:pt>
                <c:pt idx="2">
                  <c:v>-0.2</c:v>
                </c:pt>
                <c:pt idx="3">
                  <c:v>-0.2</c:v>
                </c:pt>
                <c:pt idx="4">
                  <c:v>-0.2</c:v>
                </c:pt>
                <c:pt idx="5">
                  <c:v>-0.2</c:v>
                </c:pt>
                <c:pt idx="6">
                  <c:v>-0.2</c:v>
                </c:pt>
                <c:pt idx="7">
                  <c:v>-0.2</c:v>
                </c:pt>
                <c:pt idx="8">
                  <c:v>-0.2</c:v>
                </c:pt>
                <c:pt idx="9">
                  <c:v>-0.2</c:v>
                </c:pt>
                <c:pt idx="10">
                  <c:v>-0.2</c:v>
                </c:pt>
                <c:pt idx="11">
                  <c:v>-0.2</c:v>
                </c:pt>
                <c:pt idx="12">
                  <c:v>-0.2</c:v>
                </c:pt>
                <c:pt idx="13">
                  <c:v>-0.2</c:v>
                </c:pt>
                <c:pt idx="14">
                  <c:v>-0.2</c:v>
                </c:pt>
                <c:pt idx="15">
                  <c:v>-0.2</c:v>
                </c:pt>
                <c:pt idx="16">
                  <c:v>-0.2</c:v>
                </c:pt>
                <c:pt idx="17">
                  <c:v>-0.2</c:v>
                </c:pt>
                <c:pt idx="18">
                  <c:v>-0.2</c:v>
                </c:pt>
                <c:pt idx="19">
                  <c:v>-0.2</c:v>
                </c:pt>
                <c:pt idx="20">
                  <c:v>-0.2</c:v>
                </c:pt>
                <c:pt idx="21">
                  <c:v>-0.2</c:v>
                </c:pt>
                <c:pt idx="22">
                  <c:v>-0.2</c:v>
                </c:pt>
                <c:pt idx="23">
                  <c:v>-0.2</c:v>
                </c:pt>
                <c:pt idx="24">
                  <c:v>-0.2</c:v>
                </c:pt>
                <c:pt idx="25">
                  <c:v>-0.2</c:v>
                </c:pt>
                <c:pt idx="26">
                  <c:v>-0.2</c:v>
                </c:pt>
                <c:pt idx="27">
                  <c:v>-0.2</c:v>
                </c:pt>
                <c:pt idx="28">
                  <c:v>-0.2</c:v>
                </c:pt>
                <c:pt idx="29">
                  <c:v>-0.2</c:v>
                </c:pt>
                <c:pt idx="30">
                  <c:v>-0.2</c:v>
                </c:pt>
                <c:pt idx="31">
                  <c:v>-0.2</c:v>
                </c:pt>
                <c:pt idx="32">
                  <c:v>-0.2</c:v>
                </c:pt>
                <c:pt idx="33">
                  <c:v>-0.2</c:v>
                </c:pt>
                <c:pt idx="34">
                  <c:v>-0.2</c:v>
                </c:pt>
                <c:pt idx="35">
                  <c:v>-0.2</c:v>
                </c:pt>
                <c:pt idx="36">
                  <c:v>-0.2</c:v>
                </c:pt>
                <c:pt idx="37">
                  <c:v>-0.2</c:v>
                </c:pt>
                <c:pt idx="38">
                  <c:v>-0.2</c:v>
                </c:pt>
                <c:pt idx="39">
                  <c:v>-0.2</c:v>
                </c:pt>
                <c:pt idx="40">
                  <c:v>-0.2</c:v>
                </c:pt>
                <c:pt idx="41">
                  <c:v>-0.2</c:v>
                </c:pt>
                <c:pt idx="42">
                  <c:v>-0.2</c:v>
                </c:pt>
                <c:pt idx="43">
                  <c:v>-0.2</c:v>
                </c:pt>
                <c:pt idx="44">
                  <c:v>-0.2</c:v>
                </c:pt>
                <c:pt idx="45">
                  <c:v>-0.2</c:v>
                </c:pt>
                <c:pt idx="46">
                  <c:v>-0.2</c:v>
                </c:pt>
                <c:pt idx="47">
                  <c:v>-0.2</c:v>
                </c:pt>
                <c:pt idx="48">
                  <c:v>-0.2</c:v>
                </c:pt>
                <c:pt idx="49">
                  <c:v>-0.2</c:v>
                </c:pt>
                <c:pt idx="50">
                  <c:v>-0.2</c:v>
                </c:pt>
                <c:pt idx="51">
                  <c:v>-0.2</c:v>
                </c:pt>
                <c:pt idx="52">
                  <c:v>-0.2</c:v>
                </c:pt>
                <c:pt idx="53">
                  <c:v>-0.2</c:v>
                </c:pt>
                <c:pt idx="54">
                  <c:v>-0.2</c:v>
                </c:pt>
                <c:pt idx="55">
                  <c:v>-0.2</c:v>
                </c:pt>
                <c:pt idx="56">
                  <c:v>-0.2</c:v>
                </c:pt>
                <c:pt idx="57">
                  <c:v>-0.2</c:v>
                </c:pt>
                <c:pt idx="58">
                  <c:v>-0.2</c:v>
                </c:pt>
                <c:pt idx="59">
                  <c:v>-0.2</c:v>
                </c:pt>
                <c:pt idx="60">
                  <c:v>-0.2</c:v>
                </c:pt>
                <c:pt idx="61">
                  <c:v>-0.2</c:v>
                </c:pt>
                <c:pt idx="62">
                  <c:v>-0.2</c:v>
                </c:pt>
                <c:pt idx="63">
                  <c:v>-0.2</c:v>
                </c:pt>
                <c:pt idx="64">
                  <c:v>-0.2</c:v>
                </c:pt>
                <c:pt idx="65">
                  <c:v>-0.2</c:v>
                </c:pt>
                <c:pt idx="66">
                  <c:v>-0.2</c:v>
                </c:pt>
                <c:pt idx="67">
                  <c:v>-0.2</c:v>
                </c:pt>
                <c:pt idx="68">
                  <c:v>-0.2</c:v>
                </c:pt>
                <c:pt idx="69">
                  <c:v>-0.2</c:v>
                </c:pt>
                <c:pt idx="70">
                  <c:v>-0.2</c:v>
                </c:pt>
                <c:pt idx="71">
                  <c:v>-0.2</c:v>
                </c:pt>
                <c:pt idx="72">
                  <c:v>-0.2</c:v>
                </c:pt>
                <c:pt idx="73">
                  <c:v>-0.2</c:v>
                </c:pt>
                <c:pt idx="74">
                  <c:v>-0.2</c:v>
                </c:pt>
                <c:pt idx="75">
                  <c:v>-0.2</c:v>
                </c:pt>
                <c:pt idx="76">
                  <c:v>-0.2</c:v>
                </c:pt>
                <c:pt idx="77">
                  <c:v>-0.2</c:v>
                </c:pt>
                <c:pt idx="78">
                  <c:v>-0.2</c:v>
                </c:pt>
                <c:pt idx="79">
                  <c:v>-0.2</c:v>
                </c:pt>
                <c:pt idx="80">
                  <c:v>-0.2</c:v>
                </c:pt>
                <c:pt idx="81">
                  <c:v>-0.2</c:v>
                </c:pt>
                <c:pt idx="82">
                  <c:v>-0.2</c:v>
                </c:pt>
                <c:pt idx="83">
                  <c:v>-0.2</c:v>
                </c:pt>
                <c:pt idx="84">
                  <c:v>-0.2</c:v>
                </c:pt>
                <c:pt idx="85">
                  <c:v>-0.2</c:v>
                </c:pt>
                <c:pt idx="86">
                  <c:v>-0.2</c:v>
                </c:pt>
                <c:pt idx="87">
                  <c:v>-0.2</c:v>
                </c:pt>
                <c:pt idx="88">
                  <c:v>-0.2</c:v>
                </c:pt>
                <c:pt idx="89">
                  <c:v>-0.2</c:v>
                </c:pt>
                <c:pt idx="90">
                  <c:v>-0.2</c:v>
                </c:pt>
                <c:pt idx="91">
                  <c:v>-0.2</c:v>
                </c:pt>
                <c:pt idx="92">
                  <c:v>-0.2</c:v>
                </c:pt>
                <c:pt idx="93">
                  <c:v>-0.2</c:v>
                </c:pt>
                <c:pt idx="94">
                  <c:v>-0.2</c:v>
                </c:pt>
                <c:pt idx="95">
                  <c:v>-0.2</c:v>
                </c:pt>
                <c:pt idx="96">
                  <c:v>-0.2</c:v>
                </c:pt>
                <c:pt idx="97">
                  <c:v>-0.2</c:v>
                </c:pt>
                <c:pt idx="98">
                  <c:v>-0.2</c:v>
                </c:pt>
                <c:pt idx="99">
                  <c:v>-0.2</c:v>
                </c:pt>
                <c:pt idx="100">
                  <c:v>-0.2</c:v>
                </c:pt>
                <c:pt idx="101">
                  <c:v>-0.2</c:v>
                </c:pt>
                <c:pt idx="102">
                  <c:v>-0.2</c:v>
                </c:pt>
                <c:pt idx="103">
                  <c:v>-0.2</c:v>
                </c:pt>
                <c:pt idx="104">
                  <c:v>-0.2</c:v>
                </c:pt>
                <c:pt idx="105">
                  <c:v>-0.2</c:v>
                </c:pt>
                <c:pt idx="106">
                  <c:v>-0.2</c:v>
                </c:pt>
                <c:pt idx="107">
                  <c:v>-0.2</c:v>
                </c:pt>
                <c:pt idx="108">
                  <c:v>-0.2</c:v>
                </c:pt>
                <c:pt idx="109">
                  <c:v>-0.2</c:v>
                </c:pt>
                <c:pt idx="110">
                  <c:v>-0.2</c:v>
                </c:pt>
                <c:pt idx="111">
                  <c:v>-0.2</c:v>
                </c:pt>
                <c:pt idx="112">
                  <c:v>-0.2</c:v>
                </c:pt>
                <c:pt idx="113">
                  <c:v>-0.2</c:v>
                </c:pt>
                <c:pt idx="114">
                  <c:v>-0.2</c:v>
                </c:pt>
                <c:pt idx="115">
                  <c:v>-0.2</c:v>
                </c:pt>
                <c:pt idx="116">
                  <c:v>-0.2</c:v>
                </c:pt>
                <c:pt idx="117">
                  <c:v>-0.2</c:v>
                </c:pt>
                <c:pt idx="118">
                  <c:v>-0.2</c:v>
                </c:pt>
                <c:pt idx="119">
                  <c:v>-0.2</c:v>
                </c:pt>
                <c:pt idx="120">
                  <c:v>-0.2</c:v>
                </c:pt>
                <c:pt idx="121">
                  <c:v>-0.2</c:v>
                </c:pt>
                <c:pt idx="122">
                  <c:v>-0.2</c:v>
                </c:pt>
                <c:pt idx="123">
                  <c:v>-0.2</c:v>
                </c:pt>
                <c:pt idx="124">
                  <c:v>-0.2</c:v>
                </c:pt>
                <c:pt idx="125">
                  <c:v>-0.2</c:v>
                </c:pt>
                <c:pt idx="126">
                  <c:v>-0.2</c:v>
                </c:pt>
                <c:pt idx="127">
                  <c:v>-0.2</c:v>
                </c:pt>
                <c:pt idx="128">
                  <c:v>-0.2</c:v>
                </c:pt>
                <c:pt idx="129">
                  <c:v>-0.2</c:v>
                </c:pt>
                <c:pt idx="130">
                  <c:v>-0.2</c:v>
                </c:pt>
                <c:pt idx="131">
                  <c:v>-0.2</c:v>
                </c:pt>
                <c:pt idx="132">
                  <c:v>-0.2</c:v>
                </c:pt>
                <c:pt idx="133">
                  <c:v>-0.2</c:v>
                </c:pt>
                <c:pt idx="134">
                  <c:v>-0.2</c:v>
                </c:pt>
                <c:pt idx="135">
                  <c:v>-0.2</c:v>
                </c:pt>
                <c:pt idx="136">
                  <c:v>-0.2</c:v>
                </c:pt>
                <c:pt idx="137">
                  <c:v>-0.2</c:v>
                </c:pt>
                <c:pt idx="138">
                  <c:v>-0.2</c:v>
                </c:pt>
                <c:pt idx="139">
                  <c:v>-0.2</c:v>
                </c:pt>
                <c:pt idx="140">
                  <c:v>-0.2</c:v>
                </c:pt>
                <c:pt idx="141">
                  <c:v>-0.2</c:v>
                </c:pt>
                <c:pt idx="142">
                  <c:v>-0.2</c:v>
                </c:pt>
                <c:pt idx="143">
                  <c:v>-0.2</c:v>
                </c:pt>
                <c:pt idx="144">
                  <c:v>-0.2</c:v>
                </c:pt>
                <c:pt idx="145">
                  <c:v>-0.2</c:v>
                </c:pt>
                <c:pt idx="146">
                  <c:v>-0.2</c:v>
                </c:pt>
                <c:pt idx="147">
                  <c:v>-0.2</c:v>
                </c:pt>
                <c:pt idx="148">
                  <c:v>-0.2</c:v>
                </c:pt>
                <c:pt idx="149">
                  <c:v>-0.2</c:v>
                </c:pt>
                <c:pt idx="150">
                  <c:v>-0.2</c:v>
                </c:pt>
                <c:pt idx="151">
                  <c:v>-0.2</c:v>
                </c:pt>
                <c:pt idx="152">
                  <c:v>-0.2</c:v>
                </c:pt>
                <c:pt idx="153">
                  <c:v>-0.2</c:v>
                </c:pt>
                <c:pt idx="154">
                  <c:v>-0.2</c:v>
                </c:pt>
                <c:pt idx="155">
                  <c:v>-0.2</c:v>
                </c:pt>
                <c:pt idx="156">
                  <c:v>-0.2</c:v>
                </c:pt>
                <c:pt idx="157">
                  <c:v>-0.2</c:v>
                </c:pt>
                <c:pt idx="158">
                  <c:v>-0.2</c:v>
                </c:pt>
                <c:pt idx="159">
                  <c:v>-0.2</c:v>
                </c:pt>
                <c:pt idx="160">
                  <c:v>-0.2</c:v>
                </c:pt>
                <c:pt idx="161">
                  <c:v>-0.2</c:v>
                </c:pt>
                <c:pt idx="162">
                  <c:v>-0.2</c:v>
                </c:pt>
                <c:pt idx="163">
                  <c:v>-0.2</c:v>
                </c:pt>
                <c:pt idx="164">
                  <c:v>-0.2</c:v>
                </c:pt>
                <c:pt idx="165">
                  <c:v>-0.2</c:v>
                </c:pt>
                <c:pt idx="166">
                  <c:v>-0.2</c:v>
                </c:pt>
                <c:pt idx="167">
                  <c:v>-0.2</c:v>
                </c:pt>
                <c:pt idx="168">
                  <c:v>-0.2</c:v>
                </c:pt>
                <c:pt idx="169">
                  <c:v>-0.2</c:v>
                </c:pt>
                <c:pt idx="170">
                  <c:v>-0.2</c:v>
                </c:pt>
                <c:pt idx="171">
                  <c:v>-0.2</c:v>
                </c:pt>
                <c:pt idx="172">
                  <c:v>-0.2</c:v>
                </c:pt>
                <c:pt idx="173">
                  <c:v>-0.2</c:v>
                </c:pt>
                <c:pt idx="174">
                  <c:v>-0.2</c:v>
                </c:pt>
                <c:pt idx="175">
                  <c:v>-0.2</c:v>
                </c:pt>
                <c:pt idx="176">
                  <c:v>-0.2</c:v>
                </c:pt>
                <c:pt idx="177">
                  <c:v>-0.2</c:v>
                </c:pt>
                <c:pt idx="178">
                  <c:v>-0.2</c:v>
                </c:pt>
                <c:pt idx="179">
                  <c:v>-0.2</c:v>
                </c:pt>
                <c:pt idx="180">
                  <c:v>-0.2</c:v>
                </c:pt>
                <c:pt idx="181">
                  <c:v>-0.2</c:v>
                </c:pt>
                <c:pt idx="182">
                  <c:v>-0.2</c:v>
                </c:pt>
                <c:pt idx="183">
                  <c:v>-0.2</c:v>
                </c:pt>
                <c:pt idx="184">
                  <c:v>-0.2</c:v>
                </c:pt>
                <c:pt idx="185">
                  <c:v>-0.2</c:v>
                </c:pt>
                <c:pt idx="186">
                  <c:v>-0.2</c:v>
                </c:pt>
                <c:pt idx="187">
                  <c:v>-0.2</c:v>
                </c:pt>
                <c:pt idx="188">
                  <c:v>-0.2</c:v>
                </c:pt>
                <c:pt idx="189">
                  <c:v>-0.2</c:v>
                </c:pt>
                <c:pt idx="190">
                  <c:v>-0.2</c:v>
                </c:pt>
                <c:pt idx="191">
                  <c:v>-0.2</c:v>
                </c:pt>
                <c:pt idx="192">
                  <c:v>-0.2</c:v>
                </c:pt>
                <c:pt idx="193">
                  <c:v>-0.2</c:v>
                </c:pt>
                <c:pt idx="194">
                  <c:v>-0.2</c:v>
                </c:pt>
                <c:pt idx="195">
                  <c:v>-0.2</c:v>
                </c:pt>
                <c:pt idx="196">
                  <c:v>-0.2</c:v>
                </c:pt>
                <c:pt idx="197">
                  <c:v>-0.2</c:v>
                </c:pt>
                <c:pt idx="198">
                  <c:v>-0.2</c:v>
                </c:pt>
                <c:pt idx="199">
                  <c:v>-0.2</c:v>
                </c:pt>
                <c:pt idx="200">
                  <c:v>-0.2</c:v>
                </c:pt>
              </c:numCache>
            </c:numRef>
          </c:val>
        </c:ser>
        <c:dLbls>
          <c:showLegendKey val="0"/>
          <c:showVal val="0"/>
          <c:showCatName val="0"/>
          <c:showSerName val="0"/>
          <c:showPercent val="0"/>
          <c:showBubbleSize val="0"/>
        </c:dLbls>
        <c:gapWidth val="0"/>
        <c:overlap val="100"/>
        <c:axId val="467812800"/>
        <c:axId val="467813192"/>
      </c:barChart>
      <c:catAx>
        <c:axId val="467812800"/>
        <c:scaling>
          <c:orientation val="minMax"/>
        </c:scaling>
        <c:delete val="0"/>
        <c:axPos val="b"/>
        <c:title>
          <c:tx>
            <c:rich>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GB" sz="1200" dirty="0">
                    <a:solidFill>
                      <a:sysClr val="windowText" lastClr="000000"/>
                    </a:solidFill>
                    <a:latin typeface="Arial" panose="020B0604020202020204" pitchFamily="34" charset="0"/>
                    <a:cs typeface="Arial" panose="020B0604020202020204" pitchFamily="34" charset="0"/>
                  </a:rPr>
                  <a:t>Shire Districts </a:t>
                </a:r>
              </a:p>
            </c:rich>
          </c:tx>
          <c:layout>
            <c:manualLayout>
              <c:xMode val="edge"/>
              <c:yMode val="edge"/>
              <c:x val="0.48802319616172607"/>
              <c:y val="0.95971465605396333"/>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813192"/>
        <c:crosses val="autoZero"/>
        <c:auto val="1"/>
        <c:lblAlgn val="ctr"/>
        <c:lblOffset val="100"/>
        <c:noMultiLvlLbl val="0"/>
      </c:catAx>
      <c:valAx>
        <c:axId val="467813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GB" sz="1200" dirty="0">
                    <a:solidFill>
                      <a:sysClr val="windowText" lastClr="000000"/>
                    </a:solidFill>
                    <a:latin typeface="Arial" panose="020B0604020202020204" pitchFamily="34" charset="0"/>
                    <a:cs typeface="Arial" panose="020B0604020202020204" pitchFamily="34" charset="0"/>
                  </a:rPr>
                  <a:t>Damping </a:t>
                </a:r>
                <a:r>
                  <a:rPr lang="en-GB" sz="1200" dirty="0" smtClean="0">
                    <a:solidFill>
                      <a:sysClr val="windowText" lastClr="000000"/>
                    </a:solidFill>
                    <a:latin typeface="Arial" panose="020B0604020202020204" pitchFamily="34" charset="0"/>
                    <a:cs typeface="Arial" panose="020B0604020202020204" pitchFamily="34" charset="0"/>
                  </a:rPr>
                  <a:t>or scaling %</a:t>
                </a:r>
                <a:r>
                  <a:rPr lang="en-GB" sz="1200" baseline="0" dirty="0" smtClean="0">
                    <a:solidFill>
                      <a:sysClr val="windowText" lastClr="000000"/>
                    </a:solidFill>
                    <a:latin typeface="Arial" panose="020B0604020202020204" pitchFamily="34" charset="0"/>
                    <a:cs typeface="Arial" panose="020B0604020202020204" pitchFamily="34" charset="0"/>
                  </a:rPr>
                  <a:t> of </a:t>
                </a:r>
                <a:r>
                  <a:rPr lang="en-GB" sz="1200" baseline="0" dirty="0">
                    <a:solidFill>
                      <a:sysClr val="windowText" lastClr="000000"/>
                    </a:solidFill>
                    <a:latin typeface="Arial" panose="020B0604020202020204" pitchFamily="34" charset="0"/>
                    <a:cs typeface="Arial" panose="020B0604020202020204" pitchFamily="34" charset="0"/>
                  </a:rPr>
                  <a:t>final Formula </a:t>
                </a:r>
                <a:r>
                  <a:rPr lang="en-GB" sz="1200" baseline="0" dirty="0" smtClean="0">
                    <a:solidFill>
                      <a:sysClr val="windowText" lastClr="000000"/>
                    </a:solidFill>
                    <a:latin typeface="Arial" panose="020B0604020202020204" pitchFamily="34" charset="0"/>
                    <a:cs typeface="Arial" panose="020B0604020202020204" pitchFamily="34" charset="0"/>
                  </a:rPr>
                  <a:t>Funding</a:t>
                </a:r>
                <a:endParaRPr lang="en-GB" sz="1200" dirty="0">
                  <a:solidFill>
                    <a:sysClr val="windowText" lastClr="000000"/>
                  </a:solidFill>
                  <a:latin typeface="Arial" panose="020B0604020202020204" pitchFamily="34" charset="0"/>
                  <a:cs typeface="Arial" panose="020B0604020202020204" pitchFamily="34" charset="0"/>
                </a:endParaRPr>
              </a:p>
            </c:rich>
          </c:tx>
          <c:layout>
            <c:manualLayout>
              <c:xMode val="edge"/>
              <c:yMode val="edge"/>
              <c:x val="3.4280811567618474E-2"/>
              <c:y val="6.5664179636319778E-2"/>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467812800"/>
        <c:crosses val="autoZero"/>
        <c:crossBetween val="between"/>
      </c:valAx>
      <c:spPr>
        <a:noFill/>
        <a:ln>
          <a:noFill/>
        </a:ln>
        <a:effectLst/>
      </c:spPr>
    </c:plotArea>
    <c:legend>
      <c:legendPos val="r"/>
      <c:legendEntry>
        <c:idx val="2"/>
        <c:delete val="1"/>
      </c:legendEntry>
      <c:legendEntry>
        <c:idx val="3"/>
        <c:delete val="1"/>
      </c:legendEntry>
      <c:layout>
        <c:manualLayout>
          <c:xMode val="edge"/>
          <c:yMode val="edge"/>
          <c:x val="0.44080725210806387"/>
          <c:y val="3.8482564290922255E-2"/>
          <c:w val="0.51813038666926714"/>
          <c:h val="0.14716918139467386"/>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946373724600068"/>
          <c:y val="2.7696173962900212E-2"/>
          <c:w val="0.75092327921934932"/>
          <c:h val="0.91691147811129936"/>
        </c:manualLayout>
      </c:layout>
      <c:barChart>
        <c:barDir val="col"/>
        <c:grouping val="clustered"/>
        <c:varyColors val="0"/>
        <c:ser>
          <c:idx val="0"/>
          <c:order val="0"/>
          <c:tx>
            <c:v>Currently benefit from damping</c:v>
          </c:tx>
          <c:spPr>
            <a:solidFill>
              <a:srgbClr val="00B050"/>
            </a:solidFill>
            <a:ln>
              <a:noFill/>
            </a:ln>
            <a:effectLst/>
          </c:spPr>
          <c:invertIfNegative val="0"/>
          <c:val>
            <c:numRef>
              <c:f>'C6'!$F$5:$F$205</c:f>
              <c:numCache>
                <c:formatCode>0.0%</c:formatCode>
                <c:ptCount val="201"/>
                <c:pt idx="0">
                  <c:v>0.48994897739851168</c:v>
                </c:pt>
                <c:pt idx="1">
                  <c:v>0.42004013995910167</c:v>
                </c:pt>
                <c:pt idx="2">
                  <c:v>0.41967892255637557</c:v>
                </c:pt>
                <c:pt idx="3">
                  <c:v>0.33675885651094511</c:v>
                </c:pt>
                <c:pt idx="4">
                  <c:v>0.2589537774438041</c:v>
                </c:pt>
                <c:pt idx="5">
                  <c:v>0.21369120686272744</c:v>
                </c:pt>
                <c:pt idx="6">
                  <c:v>0.21050594480023679</c:v>
                </c:pt>
                <c:pt idx="7">
                  <c:v>0.19869188685603595</c:v>
                </c:pt>
                <c:pt idx="8">
                  <c:v>0.1864840728466122</c:v>
                </c:pt>
                <c:pt idx="9">
                  <c:v>0.18079478975611094</c:v>
                </c:pt>
                <c:pt idx="10">
                  <c:v>0.17911527918552056</c:v>
                </c:pt>
                <c:pt idx="11">
                  <c:v>0.16821395531565669</c:v>
                </c:pt>
                <c:pt idx="12">
                  <c:v>0.16135792679119185</c:v>
                </c:pt>
                <c:pt idx="13">
                  <c:v>0.15922381807030733</c:v>
                </c:pt>
                <c:pt idx="14">
                  <c:v>0.15684306671969095</c:v>
                </c:pt>
                <c:pt idx="15">
                  <c:v>0.14801652283886996</c:v>
                </c:pt>
                <c:pt idx="16">
                  <c:v>0.13972435535834452</c:v>
                </c:pt>
                <c:pt idx="17">
                  <c:v>0.13447735902273514</c:v>
                </c:pt>
                <c:pt idx="18">
                  <c:v>0.13365815195785108</c:v>
                </c:pt>
                <c:pt idx="19">
                  <c:v>0.12900883070512553</c:v>
                </c:pt>
                <c:pt idx="20">
                  <c:v>0.12892598431539093</c:v>
                </c:pt>
                <c:pt idx="21">
                  <c:v>0.12596095913682906</c:v>
                </c:pt>
                <c:pt idx="22">
                  <c:v>0.12020058383808879</c:v>
                </c:pt>
                <c:pt idx="23">
                  <c:v>0.11918646329733128</c:v>
                </c:pt>
                <c:pt idx="24">
                  <c:v>0.11356459470513999</c:v>
                </c:pt>
                <c:pt idx="25">
                  <c:v>0.11289327369867153</c:v>
                </c:pt>
                <c:pt idx="26">
                  <c:v>0.11280490884455352</c:v>
                </c:pt>
                <c:pt idx="27">
                  <c:v>0.11167526955548292</c:v>
                </c:pt>
                <c:pt idx="28">
                  <c:v>0.10637172455892818</c:v>
                </c:pt>
                <c:pt idx="29">
                  <c:v>0.10418044255312099</c:v>
                </c:pt>
                <c:pt idx="30">
                  <c:v>0.10382727912921011</c:v>
                </c:pt>
                <c:pt idx="31">
                  <c:v>0.10322142336300758</c:v>
                </c:pt>
                <c:pt idx="32">
                  <c:v>0.1027070088437039</c:v>
                </c:pt>
                <c:pt idx="33">
                  <c:v>0.10269337926099249</c:v>
                </c:pt>
                <c:pt idx="34">
                  <c:v>9.6222908808312246E-2</c:v>
                </c:pt>
                <c:pt idx="35">
                  <c:v>9.6146278295373422E-2</c:v>
                </c:pt>
                <c:pt idx="36">
                  <c:v>9.5297078388918599E-2</c:v>
                </c:pt>
                <c:pt idx="37">
                  <c:v>9.3216151034980627E-2</c:v>
                </c:pt>
                <c:pt idx="38">
                  <c:v>9.2417728065240928E-2</c:v>
                </c:pt>
                <c:pt idx="39">
                  <c:v>9.0300801959960264E-2</c:v>
                </c:pt>
                <c:pt idx="40">
                  <c:v>8.8900255744323392E-2</c:v>
                </c:pt>
                <c:pt idx="41">
                  <c:v>8.8858381160156139E-2</c:v>
                </c:pt>
                <c:pt idx="42">
                  <c:v>8.4902686975602146E-2</c:v>
                </c:pt>
                <c:pt idx="43">
                  <c:v>8.4457321629528626E-2</c:v>
                </c:pt>
                <c:pt idx="44">
                  <c:v>8.33826880079723E-2</c:v>
                </c:pt>
                <c:pt idx="45">
                  <c:v>7.8227014783225343E-2</c:v>
                </c:pt>
                <c:pt idx="46">
                  <c:v>7.8135911784243561E-2</c:v>
                </c:pt>
                <c:pt idx="47">
                  <c:v>7.6451311295000032E-2</c:v>
                </c:pt>
                <c:pt idx="48">
                  <c:v>7.6258256527706986E-2</c:v>
                </c:pt>
                <c:pt idx="49">
                  <c:v>7.617077969131146E-2</c:v>
                </c:pt>
                <c:pt idx="50">
                  <c:v>7.515587478928866E-2</c:v>
                </c:pt>
                <c:pt idx="51">
                  <c:v>7.1868520789353046E-2</c:v>
                </c:pt>
                <c:pt idx="52">
                  <c:v>6.9016106795785917E-2</c:v>
                </c:pt>
                <c:pt idx="53">
                  <c:v>6.4225736079041043E-2</c:v>
                </c:pt>
                <c:pt idx="54">
                  <c:v>6.3417934887127894E-2</c:v>
                </c:pt>
                <c:pt idx="55">
                  <c:v>6.1228789071326298E-2</c:v>
                </c:pt>
                <c:pt idx="56">
                  <c:v>5.9204641444621148E-2</c:v>
                </c:pt>
                <c:pt idx="57">
                  <c:v>5.8611193683804484E-2</c:v>
                </c:pt>
                <c:pt idx="58">
                  <c:v>5.4529215885623698E-2</c:v>
                </c:pt>
                <c:pt idx="59">
                  <c:v>5.4405204292043416E-2</c:v>
                </c:pt>
                <c:pt idx="60">
                  <c:v>5.2809139693566834E-2</c:v>
                </c:pt>
                <c:pt idx="61">
                  <c:v>5.2705611364230923E-2</c:v>
                </c:pt>
                <c:pt idx="62">
                  <c:v>5.2212237684981525E-2</c:v>
                </c:pt>
                <c:pt idx="63">
                  <c:v>5.1187706697544036E-2</c:v>
                </c:pt>
                <c:pt idx="64">
                  <c:v>4.7674613185780285E-2</c:v>
                </c:pt>
                <c:pt idx="65">
                  <c:v>4.659083937612471E-2</c:v>
                </c:pt>
                <c:pt idx="66">
                  <c:v>4.4190549483840776E-2</c:v>
                </c:pt>
                <c:pt idx="67">
                  <c:v>4.4174247344725699E-2</c:v>
                </c:pt>
                <c:pt idx="68">
                  <c:v>4.0403031949849975E-2</c:v>
                </c:pt>
                <c:pt idx="69">
                  <c:v>3.9250044050457684E-2</c:v>
                </c:pt>
                <c:pt idx="70">
                  <c:v>3.8133984466386626E-2</c:v>
                </c:pt>
                <c:pt idx="71">
                  <c:v>3.7450238386597536E-2</c:v>
                </c:pt>
                <c:pt idx="72">
                  <c:v>3.7179690750489963E-2</c:v>
                </c:pt>
                <c:pt idx="73">
                  <c:v>3.6068075540313126E-2</c:v>
                </c:pt>
                <c:pt idx="74">
                  <c:v>3.0193637503181305E-2</c:v>
                </c:pt>
                <c:pt idx="75">
                  <c:v>2.988570516664401E-2</c:v>
                </c:pt>
                <c:pt idx="76">
                  <c:v>2.9416253790013981E-2</c:v>
                </c:pt>
                <c:pt idx="77">
                  <c:v>2.9038246897974736E-2</c:v>
                </c:pt>
                <c:pt idx="78">
                  <c:v>2.6874617613996815E-2</c:v>
                </c:pt>
                <c:pt idx="79">
                  <c:v>2.5686180276044697E-2</c:v>
                </c:pt>
                <c:pt idx="80">
                  <c:v>2.3998583600573341E-2</c:v>
                </c:pt>
                <c:pt idx="81">
                  <c:v>2.0025110755729145E-2</c:v>
                </c:pt>
                <c:pt idx="82">
                  <c:v>1.8943148481245287E-2</c:v>
                </c:pt>
                <c:pt idx="83">
                  <c:v>1.711811803691948E-2</c:v>
                </c:pt>
                <c:pt idx="84">
                  <c:v>1.6844374674144597E-2</c:v>
                </c:pt>
                <c:pt idx="85">
                  <c:v>1.5567816447748605E-2</c:v>
                </c:pt>
                <c:pt idx="86">
                  <c:v>1.4895721043293389E-2</c:v>
                </c:pt>
                <c:pt idx="87">
                  <c:v>1.4797756487900989E-2</c:v>
                </c:pt>
                <c:pt idx="88">
                  <c:v>1.3283237131771668E-2</c:v>
                </c:pt>
                <c:pt idx="89">
                  <c:v>1.2589674524197575E-2</c:v>
                </c:pt>
                <c:pt idx="90">
                  <c:v>1.1806430943199955E-2</c:v>
                </c:pt>
                <c:pt idx="91">
                  <c:v>1.1561405322648832E-2</c:v>
                </c:pt>
                <c:pt idx="92">
                  <c:v>9.1677791633178653E-3</c:v>
                </c:pt>
                <c:pt idx="93">
                  <c:v>5.9440693793413489E-3</c:v>
                </c:pt>
                <c:pt idx="94">
                  <c:v>3.6539037005114037E-3</c:v>
                </c:pt>
                <c:pt idx="95">
                  <c:v>1.3547568805649998E-3</c:v>
                </c:pt>
                <c:pt idx="96">
                  <c:v>6.4276081535561433E-4</c:v>
                </c:pt>
              </c:numCache>
            </c:numRef>
          </c:val>
        </c:ser>
        <c:ser>
          <c:idx val="1"/>
          <c:order val="1"/>
          <c:tx>
            <c:v>Currently penalised by damping</c:v>
          </c:tx>
          <c:spPr>
            <a:solidFill>
              <a:srgbClr val="FF0000"/>
            </a:solidFill>
            <a:ln>
              <a:noFill/>
            </a:ln>
            <a:effectLst/>
          </c:spPr>
          <c:invertIfNegative val="0"/>
          <c:val>
            <c:numRef>
              <c:f>'C6'!$G$5:$G$205</c:f>
              <c:numCache>
                <c:formatCode>General</c:formatCode>
                <c:ptCount val="201"/>
                <c:pt idx="97" formatCode="0.0%">
                  <c:v>-3.642085157590142E-4</c:v>
                </c:pt>
                <c:pt idx="98" formatCode="0.0%">
                  <c:v>-5.2847225194279351E-3</c:v>
                </c:pt>
                <c:pt idx="99" formatCode="0.0%">
                  <c:v>-1.3228679649799083E-2</c:v>
                </c:pt>
                <c:pt idx="100" formatCode="0.0%">
                  <c:v>-1.4140997714212695E-2</c:v>
                </c:pt>
                <c:pt idx="101" formatCode="0.0%">
                  <c:v>-1.4729392198741373E-2</c:v>
                </c:pt>
                <c:pt idx="102" formatCode="0.0%">
                  <c:v>-1.4941857896626014E-2</c:v>
                </c:pt>
                <c:pt idx="103" formatCode="0.0%">
                  <c:v>-1.5099062925253842E-2</c:v>
                </c:pt>
                <c:pt idx="104" formatCode="0.0%">
                  <c:v>-1.9678573164343009E-2</c:v>
                </c:pt>
                <c:pt idx="105" formatCode="0.0%">
                  <c:v>-1.9814647211161961E-2</c:v>
                </c:pt>
                <c:pt idx="106" formatCode="0.0%">
                  <c:v>-1.9835523924696351E-2</c:v>
                </c:pt>
                <c:pt idx="107" formatCode="0.0%">
                  <c:v>-2.0809719464790721E-2</c:v>
                </c:pt>
                <c:pt idx="108" formatCode="0.0%">
                  <c:v>-2.0882370650513394E-2</c:v>
                </c:pt>
                <c:pt idx="109" formatCode="0.0%">
                  <c:v>-2.1147754376119925E-2</c:v>
                </c:pt>
                <c:pt idx="110" formatCode="0.0%">
                  <c:v>-2.1730351470114467E-2</c:v>
                </c:pt>
                <c:pt idx="111" formatCode="0.0%">
                  <c:v>-2.2169105073119359E-2</c:v>
                </c:pt>
                <c:pt idx="112" formatCode="0.0%">
                  <c:v>-2.4181950017098167E-2</c:v>
                </c:pt>
                <c:pt idx="113" formatCode="0.0%">
                  <c:v>-2.6077145391530828E-2</c:v>
                </c:pt>
                <c:pt idx="114" formatCode="0.0%">
                  <c:v>-2.6512438242634353E-2</c:v>
                </c:pt>
                <c:pt idx="115" formatCode="0.0%">
                  <c:v>-2.6779240453187584E-2</c:v>
                </c:pt>
                <c:pt idx="116" formatCode="0.0%">
                  <c:v>-2.6907930232300765E-2</c:v>
                </c:pt>
                <c:pt idx="117" formatCode="0.0%">
                  <c:v>-2.8272414202257047E-2</c:v>
                </c:pt>
                <c:pt idx="118" formatCode="0.0%">
                  <c:v>-2.9823505955251708E-2</c:v>
                </c:pt>
                <c:pt idx="119" formatCode="0.0%">
                  <c:v>-3.0197761012011892E-2</c:v>
                </c:pt>
                <c:pt idx="120" formatCode="0.0%">
                  <c:v>-3.0306735543421E-2</c:v>
                </c:pt>
                <c:pt idx="121" formatCode="0.0%">
                  <c:v>-3.1722509510322343E-2</c:v>
                </c:pt>
                <c:pt idx="122" formatCode="0.0%">
                  <c:v>-3.2167771220652563E-2</c:v>
                </c:pt>
                <c:pt idx="123" formatCode="0.0%">
                  <c:v>-3.2330365756272753E-2</c:v>
                </c:pt>
                <c:pt idx="124" formatCode="0.0%">
                  <c:v>-3.282666749430331E-2</c:v>
                </c:pt>
                <c:pt idx="125" formatCode="0.0%">
                  <c:v>-3.6745783204505937E-2</c:v>
                </c:pt>
                <c:pt idx="126" formatCode="0.0%">
                  <c:v>-3.9694499140100946E-2</c:v>
                </c:pt>
                <c:pt idx="127" formatCode="0.0%">
                  <c:v>-4.1235471975441279E-2</c:v>
                </c:pt>
                <c:pt idx="128" formatCode="0.0%">
                  <c:v>-4.1606396589632957E-2</c:v>
                </c:pt>
                <c:pt idx="129" formatCode="0.0%">
                  <c:v>-4.4624599331176497E-2</c:v>
                </c:pt>
                <c:pt idx="130" formatCode="0.0%">
                  <c:v>-4.5475564564628722E-2</c:v>
                </c:pt>
                <c:pt idx="131" formatCode="0.0%">
                  <c:v>-4.7055849433458613E-2</c:v>
                </c:pt>
                <c:pt idx="132" formatCode="0.0%">
                  <c:v>-4.7800763654298979E-2</c:v>
                </c:pt>
                <c:pt idx="133" formatCode="0.0%">
                  <c:v>-4.792041070432497E-2</c:v>
                </c:pt>
                <c:pt idx="134" formatCode="0.0%">
                  <c:v>-5.1228382709065885E-2</c:v>
                </c:pt>
                <c:pt idx="135" formatCode="0.0%">
                  <c:v>-5.2154040575804993E-2</c:v>
                </c:pt>
                <c:pt idx="136" formatCode="0.0%">
                  <c:v>-5.7449449207563549E-2</c:v>
                </c:pt>
                <c:pt idx="137" formatCode="0.0%">
                  <c:v>-5.7789647558983782E-2</c:v>
                </c:pt>
                <c:pt idx="138" formatCode="0.0%">
                  <c:v>-5.7803058257376493E-2</c:v>
                </c:pt>
                <c:pt idx="139" formatCode="0.0%">
                  <c:v>-5.9160927338350593E-2</c:v>
                </c:pt>
                <c:pt idx="140" formatCode="0.0%">
                  <c:v>-6.4156272359931502E-2</c:v>
                </c:pt>
                <c:pt idx="141" formatCode="0.0%">
                  <c:v>-6.5337100586017521E-2</c:v>
                </c:pt>
                <c:pt idx="142" formatCode="0.0%">
                  <c:v>-6.5748428480763621E-2</c:v>
                </c:pt>
                <c:pt idx="143" formatCode="0.0%">
                  <c:v>-6.8063827147115244E-2</c:v>
                </c:pt>
                <c:pt idx="144" formatCode="0.0%">
                  <c:v>-6.8374883129370456E-2</c:v>
                </c:pt>
                <c:pt idx="145" formatCode="0.0%">
                  <c:v>-6.8556352924953184E-2</c:v>
                </c:pt>
                <c:pt idx="146" formatCode="0.0%">
                  <c:v>-6.9456972343652557E-2</c:v>
                </c:pt>
                <c:pt idx="147" formatCode="0.0%">
                  <c:v>-7.0130100313418903E-2</c:v>
                </c:pt>
                <c:pt idx="148" formatCode="0.0%">
                  <c:v>-7.0541844733990375E-2</c:v>
                </c:pt>
                <c:pt idx="149" formatCode="0.0%">
                  <c:v>-7.1236315345600001E-2</c:v>
                </c:pt>
                <c:pt idx="150" formatCode="0.0%">
                  <c:v>-7.1276218721373547E-2</c:v>
                </c:pt>
                <c:pt idx="151" formatCode="0.0%">
                  <c:v>-7.4077738970872942E-2</c:v>
                </c:pt>
                <c:pt idx="152" formatCode="0.0%">
                  <c:v>-7.4400972700250922E-2</c:v>
                </c:pt>
                <c:pt idx="153" formatCode="0.0%">
                  <c:v>-7.5391023125546838E-2</c:v>
                </c:pt>
                <c:pt idx="154" formatCode="0.0%">
                  <c:v>-7.9364302637638925E-2</c:v>
                </c:pt>
                <c:pt idx="155" formatCode="0.0%">
                  <c:v>-8.0202244782145965E-2</c:v>
                </c:pt>
                <c:pt idx="156" formatCode="0.0%">
                  <c:v>-8.1700293600982118E-2</c:v>
                </c:pt>
                <c:pt idx="157" formatCode="0.0%">
                  <c:v>-8.2874079740750645E-2</c:v>
                </c:pt>
                <c:pt idx="158" formatCode="0.0%">
                  <c:v>-8.4125167284884228E-2</c:v>
                </c:pt>
                <c:pt idx="159" formatCode="0.0%">
                  <c:v>-8.483183360839297E-2</c:v>
                </c:pt>
                <c:pt idx="160" formatCode="0.0%">
                  <c:v>-8.6094415475843206E-2</c:v>
                </c:pt>
                <c:pt idx="161" formatCode="0.0%">
                  <c:v>-9.0049521882259009E-2</c:v>
                </c:pt>
                <c:pt idx="162" formatCode="0.0%">
                  <c:v>-9.0320390457210659E-2</c:v>
                </c:pt>
                <c:pt idx="163" formatCode="0.0%">
                  <c:v>-9.0645981466730224E-2</c:v>
                </c:pt>
                <c:pt idx="164" formatCode="0.0%">
                  <c:v>-9.2918019888965891E-2</c:v>
                </c:pt>
                <c:pt idx="165" formatCode="0.0%">
                  <c:v>-9.4249602941998675E-2</c:v>
                </c:pt>
                <c:pt idx="166" formatCode="0.0%">
                  <c:v>-9.5365631240943535E-2</c:v>
                </c:pt>
                <c:pt idx="167" formatCode="0.0%">
                  <c:v>-9.561729074850478E-2</c:v>
                </c:pt>
                <c:pt idx="168" formatCode="0.0%">
                  <c:v>-9.7292618931930183E-2</c:v>
                </c:pt>
                <c:pt idx="169" formatCode="0.0%">
                  <c:v>-0.10091648844605848</c:v>
                </c:pt>
                <c:pt idx="170" formatCode="0.0%">
                  <c:v>-0.1022869232662931</c:v>
                </c:pt>
                <c:pt idx="171" formatCode="0.0%">
                  <c:v>-0.10264392855580622</c:v>
                </c:pt>
                <c:pt idx="172" formatCode="0.0%">
                  <c:v>-0.10289006076756069</c:v>
                </c:pt>
                <c:pt idx="173" formatCode="0.0%">
                  <c:v>-0.10340147777421035</c:v>
                </c:pt>
                <c:pt idx="174" formatCode="0.0%">
                  <c:v>-0.10816023945445688</c:v>
                </c:pt>
                <c:pt idx="175" formatCode="0.0%">
                  <c:v>-0.10918755265630922</c:v>
                </c:pt>
                <c:pt idx="176" formatCode="0.0%">
                  <c:v>-0.1106288715608606</c:v>
                </c:pt>
                <c:pt idx="177" formatCode="0.0%">
                  <c:v>-0.11192209422854769</c:v>
                </c:pt>
                <c:pt idx="178" formatCode="0.0%">
                  <c:v>-0.112563003766186</c:v>
                </c:pt>
                <c:pt idx="179" formatCode="0.0%">
                  <c:v>-0.11366356860268094</c:v>
                </c:pt>
                <c:pt idx="180" formatCode="0.0%">
                  <c:v>-0.11524387117852442</c:v>
                </c:pt>
                <c:pt idx="181" formatCode="0.0%">
                  <c:v>-0.12315576443191137</c:v>
                </c:pt>
                <c:pt idx="182" formatCode="0.0%">
                  <c:v>-0.12717723555859831</c:v>
                </c:pt>
                <c:pt idx="183" formatCode="0.0%">
                  <c:v>-0.132030078688532</c:v>
                </c:pt>
                <c:pt idx="184" formatCode="0.0%">
                  <c:v>-0.13347255088578108</c:v>
                </c:pt>
                <c:pt idx="185" formatCode="0.0%">
                  <c:v>-0.13777073355977054</c:v>
                </c:pt>
                <c:pt idx="186" formatCode="0.0%">
                  <c:v>-0.13863822661578551</c:v>
                </c:pt>
                <c:pt idx="187" formatCode="0.0%">
                  <c:v>-0.14834888204222396</c:v>
                </c:pt>
                <c:pt idx="188" formatCode="0.0%">
                  <c:v>-0.15350343295888713</c:v>
                </c:pt>
                <c:pt idx="189" formatCode="0.0%">
                  <c:v>-0.16092301823222135</c:v>
                </c:pt>
                <c:pt idx="190" formatCode="0.0%">
                  <c:v>-0.16232388816167306</c:v>
                </c:pt>
                <c:pt idx="191" formatCode="0.0%">
                  <c:v>-0.16818933098328268</c:v>
                </c:pt>
                <c:pt idx="192" formatCode="0.0%">
                  <c:v>-0.18253349325770574</c:v>
                </c:pt>
                <c:pt idx="193" formatCode="0.0%">
                  <c:v>-0.18469971110072955</c:v>
                </c:pt>
                <c:pt idx="194" formatCode="0.0%">
                  <c:v>-0.18878276183853243</c:v>
                </c:pt>
                <c:pt idx="195" formatCode="0.0%">
                  <c:v>-0.19852155002732783</c:v>
                </c:pt>
                <c:pt idx="196" formatCode="0.0%">
                  <c:v>-0.21512227901071515</c:v>
                </c:pt>
                <c:pt idx="197" formatCode="0.0%">
                  <c:v>-0.22060060717137056</c:v>
                </c:pt>
                <c:pt idx="198" formatCode="0.0%">
                  <c:v>-0.2379214327463284</c:v>
                </c:pt>
                <c:pt idx="199" formatCode="0.0%">
                  <c:v>-0.259072172766869</c:v>
                </c:pt>
                <c:pt idx="200" formatCode="0.0%">
                  <c:v>-0.29208323101796152</c:v>
                </c:pt>
              </c:numCache>
            </c:numRef>
          </c:val>
        </c:ser>
        <c:ser>
          <c:idx val="2"/>
          <c:order val="2"/>
          <c:spPr>
            <a:noFill/>
            <a:ln>
              <a:noFill/>
            </a:ln>
            <a:effectLst/>
          </c:spPr>
          <c:invertIfNegative val="0"/>
          <c:trendline>
            <c:spPr>
              <a:ln w="12700" cap="rnd">
                <a:solidFill>
                  <a:schemeClr val="tx1"/>
                </a:solidFill>
                <a:prstDash val="dash"/>
              </a:ln>
              <a:effectLst/>
            </c:spPr>
            <c:trendlineType val="linear"/>
            <c:dispRSqr val="0"/>
            <c:dispEq val="0"/>
          </c:trendline>
          <c:val>
            <c:numRef>
              <c:f>'C6'!$H$5:$H$205</c:f>
              <c:numCache>
                <c:formatCode>0%</c:formatCode>
                <c:ptCount val="201"/>
                <c:pt idx="0">
                  <c:v>0.2</c:v>
                </c:pt>
                <c:pt idx="1">
                  <c:v>0.2</c:v>
                </c:pt>
                <c:pt idx="2">
                  <c:v>0.2</c:v>
                </c:pt>
                <c:pt idx="3">
                  <c:v>0.2</c:v>
                </c:pt>
                <c:pt idx="4">
                  <c:v>0.2</c:v>
                </c:pt>
                <c:pt idx="5">
                  <c:v>0.2</c:v>
                </c:pt>
                <c:pt idx="6">
                  <c:v>0.2</c:v>
                </c:pt>
                <c:pt idx="7">
                  <c:v>0.2</c:v>
                </c:pt>
                <c:pt idx="8">
                  <c:v>0.2</c:v>
                </c:pt>
                <c:pt idx="9">
                  <c:v>0.2</c:v>
                </c:pt>
                <c:pt idx="10">
                  <c:v>0.2</c:v>
                </c:pt>
                <c:pt idx="11">
                  <c:v>0.2</c:v>
                </c:pt>
                <c:pt idx="12">
                  <c:v>0.2</c:v>
                </c:pt>
                <c:pt idx="13">
                  <c:v>0.2</c:v>
                </c:pt>
                <c:pt idx="14">
                  <c:v>0.2</c:v>
                </c:pt>
                <c:pt idx="15">
                  <c:v>0.2</c:v>
                </c:pt>
                <c:pt idx="16">
                  <c:v>0.2</c:v>
                </c:pt>
                <c:pt idx="17">
                  <c:v>0.2</c:v>
                </c:pt>
                <c:pt idx="18">
                  <c:v>0.2</c:v>
                </c:pt>
                <c:pt idx="19">
                  <c:v>0.2</c:v>
                </c:pt>
                <c:pt idx="20">
                  <c:v>0.2</c:v>
                </c:pt>
                <c:pt idx="21">
                  <c:v>0.2</c:v>
                </c:pt>
                <c:pt idx="22">
                  <c:v>0.2</c:v>
                </c:pt>
                <c:pt idx="23">
                  <c:v>0.2</c:v>
                </c:pt>
                <c:pt idx="24">
                  <c:v>0.2</c:v>
                </c:pt>
                <c:pt idx="25">
                  <c:v>0.2</c:v>
                </c:pt>
                <c:pt idx="26">
                  <c:v>0.2</c:v>
                </c:pt>
                <c:pt idx="27">
                  <c:v>0.2</c:v>
                </c:pt>
                <c:pt idx="28">
                  <c:v>0.2</c:v>
                </c:pt>
                <c:pt idx="29">
                  <c:v>0.2</c:v>
                </c:pt>
                <c:pt idx="30">
                  <c:v>0.2</c:v>
                </c:pt>
                <c:pt idx="31">
                  <c:v>0.2</c:v>
                </c:pt>
                <c:pt idx="32">
                  <c:v>0.2</c:v>
                </c:pt>
                <c:pt idx="33">
                  <c:v>0.2</c:v>
                </c:pt>
                <c:pt idx="34">
                  <c:v>0.2</c:v>
                </c:pt>
                <c:pt idx="35">
                  <c:v>0.2</c:v>
                </c:pt>
                <c:pt idx="36">
                  <c:v>0.2</c:v>
                </c:pt>
                <c:pt idx="37">
                  <c:v>0.2</c:v>
                </c:pt>
                <c:pt idx="38">
                  <c:v>0.2</c:v>
                </c:pt>
                <c:pt idx="39">
                  <c:v>0.2</c:v>
                </c:pt>
                <c:pt idx="40">
                  <c:v>0.2</c:v>
                </c:pt>
                <c:pt idx="41">
                  <c:v>0.2</c:v>
                </c:pt>
                <c:pt idx="42">
                  <c:v>0.2</c:v>
                </c:pt>
                <c:pt idx="43">
                  <c:v>0.2</c:v>
                </c:pt>
                <c:pt idx="44">
                  <c:v>0.2</c:v>
                </c:pt>
                <c:pt idx="45">
                  <c:v>0.2</c:v>
                </c:pt>
                <c:pt idx="46">
                  <c:v>0.2</c:v>
                </c:pt>
                <c:pt idx="47">
                  <c:v>0.2</c:v>
                </c:pt>
                <c:pt idx="48">
                  <c:v>0.2</c:v>
                </c:pt>
                <c:pt idx="49">
                  <c:v>0.2</c:v>
                </c:pt>
                <c:pt idx="50">
                  <c:v>0.2</c:v>
                </c:pt>
                <c:pt idx="51">
                  <c:v>0.2</c:v>
                </c:pt>
                <c:pt idx="52">
                  <c:v>0.2</c:v>
                </c:pt>
                <c:pt idx="53">
                  <c:v>0.2</c:v>
                </c:pt>
                <c:pt idx="54">
                  <c:v>0.2</c:v>
                </c:pt>
                <c:pt idx="55">
                  <c:v>0.2</c:v>
                </c:pt>
                <c:pt idx="56">
                  <c:v>0.2</c:v>
                </c:pt>
                <c:pt idx="57">
                  <c:v>0.2</c:v>
                </c:pt>
                <c:pt idx="58">
                  <c:v>0.2</c:v>
                </c:pt>
                <c:pt idx="59">
                  <c:v>0.2</c:v>
                </c:pt>
                <c:pt idx="60">
                  <c:v>0.2</c:v>
                </c:pt>
                <c:pt idx="61">
                  <c:v>0.2</c:v>
                </c:pt>
                <c:pt idx="62">
                  <c:v>0.2</c:v>
                </c:pt>
                <c:pt idx="63">
                  <c:v>0.2</c:v>
                </c:pt>
                <c:pt idx="64">
                  <c:v>0.2</c:v>
                </c:pt>
                <c:pt idx="65">
                  <c:v>0.2</c:v>
                </c:pt>
                <c:pt idx="66">
                  <c:v>0.2</c:v>
                </c:pt>
                <c:pt idx="67">
                  <c:v>0.2</c:v>
                </c:pt>
                <c:pt idx="68">
                  <c:v>0.2</c:v>
                </c:pt>
                <c:pt idx="69">
                  <c:v>0.2</c:v>
                </c:pt>
                <c:pt idx="70">
                  <c:v>0.2</c:v>
                </c:pt>
                <c:pt idx="71">
                  <c:v>0.2</c:v>
                </c:pt>
                <c:pt idx="72">
                  <c:v>0.2</c:v>
                </c:pt>
                <c:pt idx="73">
                  <c:v>0.2</c:v>
                </c:pt>
                <c:pt idx="74">
                  <c:v>0.2</c:v>
                </c:pt>
                <c:pt idx="75">
                  <c:v>0.2</c:v>
                </c:pt>
                <c:pt idx="76">
                  <c:v>0.2</c:v>
                </c:pt>
                <c:pt idx="77">
                  <c:v>0.2</c:v>
                </c:pt>
                <c:pt idx="78">
                  <c:v>0.2</c:v>
                </c:pt>
                <c:pt idx="79">
                  <c:v>0.2</c:v>
                </c:pt>
                <c:pt idx="80">
                  <c:v>0.2</c:v>
                </c:pt>
                <c:pt idx="81">
                  <c:v>0.2</c:v>
                </c:pt>
                <c:pt idx="82">
                  <c:v>0.2</c:v>
                </c:pt>
                <c:pt idx="83">
                  <c:v>0.2</c:v>
                </c:pt>
                <c:pt idx="84">
                  <c:v>0.2</c:v>
                </c:pt>
                <c:pt idx="85">
                  <c:v>0.2</c:v>
                </c:pt>
                <c:pt idx="86">
                  <c:v>0.2</c:v>
                </c:pt>
                <c:pt idx="87">
                  <c:v>0.2</c:v>
                </c:pt>
                <c:pt idx="88">
                  <c:v>0.2</c:v>
                </c:pt>
                <c:pt idx="89">
                  <c:v>0.2</c:v>
                </c:pt>
                <c:pt idx="90">
                  <c:v>0.2</c:v>
                </c:pt>
                <c:pt idx="91">
                  <c:v>0.2</c:v>
                </c:pt>
                <c:pt idx="92">
                  <c:v>0.2</c:v>
                </c:pt>
                <c:pt idx="93">
                  <c:v>0.2</c:v>
                </c:pt>
                <c:pt idx="94">
                  <c:v>0.2</c:v>
                </c:pt>
                <c:pt idx="95">
                  <c:v>0.2</c:v>
                </c:pt>
                <c:pt idx="96">
                  <c:v>0.2</c:v>
                </c:pt>
                <c:pt idx="97">
                  <c:v>0.2</c:v>
                </c:pt>
                <c:pt idx="98">
                  <c:v>0.2</c:v>
                </c:pt>
                <c:pt idx="99">
                  <c:v>0.2</c:v>
                </c:pt>
                <c:pt idx="100">
                  <c:v>0.2</c:v>
                </c:pt>
                <c:pt idx="101">
                  <c:v>0.2</c:v>
                </c:pt>
                <c:pt idx="102">
                  <c:v>0.2</c:v>
                </c:pt>
                <c:pt idx="103">
                  <c:v>0.2</c:v>
                </c:pt>
                <c:pt idx="104">
                  <c:v>0.2</c:v>
                </c:pt>
                <c:pt idx="105">
                  <c:v>0.2</c:v>
                </c:pt>
                <c:pt idx="106">
                  <c:v>0.2</c:v>
                </c:pt>
                <c:pt idx="107">
                  <c:v>0.2</c:v>
                </c:pt>
                <c:pt idx="108">
                  <c:v>0.2</c:v>
                </c:pt>
                <c:pt idx="109">
                  <c:v>0.2</c:v>
                </c:pt>
                <c:pt idx="110">
                  <c:v>0.2</c:v>
                </c:pt>
                <c:pt idx="111">
                  <c:v>0.2</c:v>
                </c:pt>
                <c:pt idx="112">
                  <c:v>0.2</c:v>
                </c:pt>
                <c:pt idx="113">
                  <c:v>0.2</c:v>
                </c:pt>
                <c:pt idx="114">
                  <c:v>0.2</c:v>
                </c:pt>
                <c:pt idx="115">
                  <c:v>0.2</c:v>
                </c:pt>
                <c:pt idx="116">
                  <c:v>0.2</c:v>
                </c:pt>
                <c:pt idx="117">
                  <c:v>0.2</c:v>
                </c:pt>
                <c:pt idx="118">
                  <c:v>0.2</c:v>
                </c:pt>
                <c:pt idx="119">
                  <c:v>0.2</c:v>
                </c:pt>
                <c:pt idx="120">
                  <c:v>0.2</c:v>
                </c:pt>
                <c:pt idx="121">
                  <c:v>0.2</c:v>
                </c:pt>
                <c:pt idx="122">
                  <c:v>0.2</c:v>
                </c:pt>
                <c:pt idx="123">
                  <c:v>0.2</c:v>
                </c:pt>
                <c:pt idx="124">
                  <c:v>0.2</c:v>
                </c:pt>
                <c:pt idx="125">
                  <c:v>0.2</c:v>
                </c:pt>
                <c:pt idx="126">
                  <c:v>0.2</c:v>
                </c:pt>
                <c:pt idx="127">
                  <c:v>0.2</c:v>
                </c:pt>
                <c:pt idx="128">
                  <c:v>0.2</c:v>
                </c:pt>
                <c:pt idx="129">
                  <c:v>0.2</c:v>
                </c:pt>
                <c:pt idx="130">
                  <c:v>0.2</c:v>
                </c:pt>
                <c:pt idx="131">
                  <c:v>0.2</c:v>
                </c:pt>
                <c:pt idx="132">
                  <c:v>0.2</c:v>
                </c:pt>
                <c:pt idx="133">
                  <c:v>0.2</c:v>
                </c:pt>
                <c:pt idx="134">
                  <c:v>0.2</c:v>
                </c:pt>
                <c:pt idx="135">
                  <c:v>0.2</c:v>
                </c:pt>
                <c:pt idx="136">
                  <c:v>0.2</c:v>
                </c:pt>
                <c:pt idx="137">
                  <c:v>0.2</c:v>
                </c:pt>
                <c:pt idx="138">
                  <c:v>0.2</c:v>
                </c:pt>
                <c:pt idx="139">
                  <c:v>0.2</c:v>
                </c:pt>
                <c:pt idx="140">
                  <c:v>0.2</c:v>
                </c:pt>
                <c:pt idx="141">
                  <c:v>0.2</c:v>
                </c:pt>
                <c:pt idx="142">
                  <c:v>0.2</c:v>
                </c:pt>
                <c:pt idx="143">
                  <c:v>0.2</c:v>
                </c:pt>
                <c:pt idx="144">
                  <c:v>0.2</c:v>
                </c:pt>
                <c:pt idx="145">
                  <c:v>0.2</c:v>
                </c:pt>
                <c:pt idx="146">
                  <c:v>0.2</c:v>
                </c:pt>
                <c:pt idx="147">
                  <c:v>0.2</c:v>
                </c:pt>
                <c:pt idx="148">
                  <c:v>0.2</c:v>
                </c:pt>
                <c:pt idx="149">
                  <c:v>0.2</c:v>
                </c:pt>
                <c:pt idx="150">
                  <c:v>0.2</c:v>
                </c:pt>
                <c:pt idx="151">
                  <c:v>0.2</c:v>
                </c:pt>
                <c:pt idx="152">
                  <c:v>0.2</c:v>
                </c:pt>
                <c:pt idx="153">
                  <c:v>0.2</c:v>
                </c:pt>
                <c:pt idx="154">
                  <c:v>0.2</c:v>
                </c:pt>
                <c:pt idx="155">
                  <c:v>0.2</c:v>
                </c:pt>
                <c:pt idx="156">
                  <c:v>0.2</c:v>
                </c:pt>
                <c:pt idx="157">
                  <c:v>0.2</c:v>
                </c:pt>
                <c:pt idx="158">
                  <c:v>0.2</c:v>
                </c:pt>
                <c:pt idx="159">
                  <c:v>0.2</c:v>
                </c:pt>
                <c:pt idx="160">
                  <c:v>0.2</c:v>
                </c:pt>
                <c:pt idx="161">
                  <c:v>0.2</c:v>
                </c:pt>
                <c:pt idx="162">
                  <c:v>0.2</c:v>
                </c:pt>
                <c:pt idx="163">
                  <c:v>0.2</c:v>
                </c:pt>
                <c:pt idx="164">
                  <c:v>0.2</c:v>
                </c:pt>
                <c:pt idx="165">
                  <c:v>0.2</c:v>
                </c:pt>
                <c:pt idx="166">
                  <c:v>0.2</c:v>
                </c:pt>
                <c:pt idx="167">
                  <c:v>0.2</c:v>
                </c:pt>
                <c:pt idx="168">
                  <c:v>0.2</c:v>
                </c:pt>
                <c:pt idx="169">
                  <c:v>0.2</c:v>
                </c:pt>
                <c:pt idx="170">
                  <c:v>0.2</c:v>
                </c:pt>
                <c:pt idx="171">
                  <c:v>0.2</c:v>
                </c:pt>
                <c:pt idx="172">
                  <c:v>0.2</c:v>
                </c:pt>
                <c:pt idx="173">
                  <c:v>0.2</c:v>
                </c:pt>
                <c:pt idx="174">
                  <c:v>0.2</c:v>
                </c:pt>
                <c:pt idx="175">
                  <c:v>0.2</c:v>
                </c:pt>
                <c:pt idx="176">
                  <c:v>0.2</c:v>
                </c:pt>
                <c:pt idx="177">
                  <c:v>0.2</c:v>
                </c:pt>
                <c:pt idx="178">
                  <c:v>0.2</c:v>
                </c:pt>
                <c:pt idx="179">
                  <c:v>0.2</c:v>
                </c:pt>
                <c:pt idx="180">
                  <c:v>0.2</c:v>
                </c:pt>
                <c:pt idx="181">
                  <c:v>0.2</c:v>
                </c:pt>
                <c:pt idx="182">
                  <c:v>0.2</c:v>
                </c:pt>
                <c:pt idx="183">
                  <c:v>0.2</c:v>
                </c:pt>
                <c:pt idx="184">
                  <c:v>0.2</c:v>
                </c:pt>
                <c:pt idx="185">
                  <c:v>0.2</c:v>
                </c:pt>
                <c:pt idx="186">
                  <c:v>0.2</c:v>
                </c:pt>
                <c:pt idx="187">
                  <c:v>0.2</c:v>
                </c:pt>
                <c:pt idx="188">
                  <c:v>0.2</c:v>
                </c:pt>
                <c:pt idx="189">
                  <c:v>0.2</c:v>
                </c:pt>
                <c:pt idx="190">
                  <c:v>0.2</c:v>
                </c:pt>
                <c:pt idx="191">
                  <c:v>0.2</c:v>
                </c:pt>
                <c:pt idx="192">
                  <c:v>0.2</c:v>
                </c:pt>
                <c:pt idx="193">
                  <c:v>0.2</c:v>
                </c:pt>
                <c:pt idx="194">
                  <c:v>0.2</c:v>
                </c:pt>
                <c:pt idx="195">
                  <c:v>0.2</c:v>
                </c:pt>
                <c:pt idx="196">
                  <c:v>0.2</c:v>
                </c:pt>
                <c:pt idx="197">
                  <c:v>0.2</c:v>
                </c:pt>
                <c:pt idx="198">
                  <c:v>0.2</c:v>
                </c:pt>
                <c:pt idx="199">
                  <c:v>0.2</c:v>
                </c:pt>
                <c:pt idx="200">
                  <c:v>0.2</c:v>
                </c:pt>
              </c:numCache>
            </c:numRef>
          </c:val>
        </c:ser>
        <c:ser>
          <c:idx val="3"/>
          <c:order val="3"/>
          <c:spPr>
            <a:noFill/>
            <a:ln>
              <a:noFill/>
            </a:ln>
            <a:effectLst/>
          </c:spPr>
          <c:invertIfNegative val="0"/>
          <c:trendline>
            <c:spPr>
              <a:ln w="12700" cap="rnd">
                <a:solidFill>
                  <a:schemeClr val="tx1"/>
                </a:solidFill>
                <a:prstDash val="dash"/>
              </a:ln>
              <a:effectLst/>
            </c:spPr>
            <c:trendlineType val="linear"/>
            <c:dispRSqr val="0"/>
            <c:dispEq val="0"/>
          </c:trendline>
          <c:val>
            <c:numRef>
              <c:f>'C6'!$I$5:$I$205</c:f>
              <c:numCache>
                <c:formatCode>0%</c:formatCode>
                <c:ptCount val="201"/>
                <c:pt idx="0">
                  <c:v>-0.2</c:v>
                </c:pt>
                <c:pt idx="1">
                  <c:v>-0.2</c:v>
                </c:pt>
                <c:pt idx="2">
                  <c:v>-0.2</c:v>
                </c:pt>
                <c:pt idx="3">
                  <c:v>-0.2</c:v>
                </c:pt>
                <c:pt idx="4">
                  <c:v>-0.2</c:v>
                </c:pt>
                <c:pt idx="5">
                  <c:v>-0.2</c:v>
                </c:pt>
                <c:pt idx="6">
                  <c:v>-0.2</c:v>
                </c:pt>
                <c:pt idx="7">
                  <c:v>-0.2</c:v>
                </c:pt>
                <c:pt idx="8">
                  <c:v>-0.2</c:v>
                </c:pt>
                <c:pt idx="9">
                  <c:v>-0.2</c:v>
                </c:pt>
                <c:pt idx="10">
                  <c:v>-0.2</c:v>
                </c:pt>
                <c:pt idx="11">
                  <c:v>-0.2</c:v>
                </c:pt>
                <c:pt idx="12">
                  <c:v>-0.2</c:v>
                </c:pt>
                <c:pt idx="13">
                  <c:v>-0.2</c:v>
                </c:pt>
                <c:pt idx="14">
                  <c:v>-0.2</c:v>
                </c:pt>
                <c:pt idx="15">
                  <c:v>-0.2</c:v>
                </c:pt>
                <c:pt idx="16">
                  <c:v>-0.2</c:v>
                </c:pt>
                <c:pt idx="17">
                  <c:v>-0.2</c:v>
                </c:pt>
                <c:pt idx="18">
                  <c:v>-0.2</c:v>
                </c:pt>
                <c:pt idx="19">
                  <c:v>-0.2</c:v>
                </c:pt>
                <c:pt idx="20">
                  <c:v>-0.2</c:v>
                </c:pt>
                <c:pt idx="21">
                  <c:v>-0.2</c:v>
                </c:pt>
                <c:pt idx="22">
                  <c:v>-0.2</c:v>
                </c:pt>
                <c:pt idx="23">
                  <c:v>-0.2</c:v>
                </c:pt>
                <c:pt idx="24">
                  <c:v>-0.2</c:v>
                </c:pt>
                <c:pt idx="25">
                  <c:v>-0.2</c:v>
                </c:pt>
                <c:pt idx="26">
                  <c:v>-0.2</c:v>
                </c:pt>
                <c:pt idx="27">
                  <c:v>-0.2</c:v>
                </c:pt>
                <c:pt idx="28">
                  <c:v>-0.2</c:v>
                </c:pt>
                <c:pt idx="29">
                  <c:v>-0.2</c:v>
                </c:pt>
                <c:pt idx="30">
                  <c:v>-0.2</c:v>
                </c:pt>
                <c:pt idx="31">
                  <c:v>-0.2</c:v>
                </c:pt>
                <c:pt idx="32">
                  <c:v>-0.2</c:v>
                </c:pt>
                <c:pt idx="33">
                  <c:v>-0.2</c:v>
                </c:pt>
                <c:pt idx="34">
                  <c:v>-0.2</c:v>
                </c:pt>
                <c:pt idx="35">
                  <c:v>-0.2</c:v>
                </c:pt>
                <c:pt idx="36">
                  <c:v>-0.2</c:v>
                </c:pt>
                <c:pt idx="37">
                  <c:v>-0.2</c:v>
                </c:pt>
                <c:pt idx="38">
                  <c:v>-0.2</c:v>
                </c:pt>
                <c:pt idx="39">
                  <c:v>-0.2</c:v>
                </c:pt>
                <c:pt idx="40">
                  <c:v>-0.2</c:v>
                </c:pt>
                <c:pt idx="41">
                  <c:v>-0.2</c:v>
                </c:pt>
                <c:pt idx="42">
                  <c:v>-0.2</c:v>
                </c:pt>
                <c:pt idx="43">
                  <c:v>-0.2</c:v>
                </c:pt>
                <c:pt idx="44">
                  <c:v>-0.2</c:v>
                </c:pt>
                <c:pt idx="45">
                  <c:v>-0.2</c:v>
                </c:pt>
                <c:pt idx="46">
                  <c:v>-0.2</c:v>
                </c:pt>
                <c:pt idx="47">
                  <c:v>-0.2</c:v>
                </c:pt>
                <c:pt idx="48">
                  <c:v>-0.2</c:v>
                </c:pt>
                <c:pt idx="49">
                  <c:v>-0.2</c:v>
                </c:pt>
                <c:pt idx="50">
                  <c:v>-0.2</c:v>
                </c:pt>
                <c:pt idx="51">
                  <c:v>-0.2</c:v>
                </c:pt>
                <c:pt idx="52">
                  <c:v>-0.2</c:v>
                </c:pt>
                <c:pt idx="53">
                  <c:v>-0.2</c:v>
                </c:pt>
                <c:pt idx="54">
                  <c:v>-0.2</c:v>
                </c:pt>
                <c:pt idx="55">
                  <c:v>-0.2</c:v>
                </c:pt>
                <c:pt idx="56">
                  <c:v>-0.2</c:v>
                </c:pt>
                <c:pt idx="57">
                  <c:v>-0.2</c:v>
                </c:pt>
                <c:pt idx="58">
                  <c:v>-0.2</c:v>
                </c:pt>
                <c:pt idx="59">
                  <c:v>-0.2</c:v>
                </c:pt>
                <c:pt idx="60">
                  <c:v>-0.2</c:v>
                </c:pt>
                <c:pt idx="61">
                  <c:v>-0.2</c:v>
                </c:pt>
                <c:pt idx="62">
                  <c:v>-0.2</c:v>
                </c:pt>
                <c:pt idx="63">
                  <c:v>-0.2</c:v>
                </c:pt>
                <c:pt idx="64">
                  <c:v>-0.2</c:v>
                </c:pt>
                <c:pt idx="65">
                  <c:v>-0.2</c:v>
                </c:pt>
                <c:pt idx="66">
                  <c:v>-0.2</c:v>
                </c:pt>
                <c:pt idx="67">
                  <c:v>-0.2</c:v>
                </c:pt>
                <c:pt idx="68">
                  <c:v>-0.2</c:v>
                </c:pt>
                <c:pt idx="69">
                  <c:v>-0.2</c:v>
                </c:pt>
                <c:pt idx="70">
                  <c:v>-0.2</c:v>
                </c:pt>
                <c:pt idx="71">
                  <c:v>-0.2</c:v>
                </c:pt>
                <c:pt idx="72">
                  <c:v>-0.2</c:v>
                </c:pt>
                <c:pt idx="73">
                  <c:v>-0.2</c:v>
                </c:pt>
                <c:pt idx="74">
                  <c:v>-0.2</c:v>
                </c:pt>
                <c:pt idx="75">
                  <c:v>-0.2</c:v>
                </c:pt>
                <c:pt idx="76">
                  <c:v>-0.2</c:v>
                </c:pt>
                <c:pt idx="77">
                  <c:v>-0.2</c:v>
                </c:pt>
                <c:pt idx="78">
                  <c:v>-0.2</c:v>
                </c:pt>
                <c:pt idx="79">
                  <c:v>-0.2</c:v>
                </c:pt>
                <c:pt idx="80">
                  <c:v>-0.2</c:v>
                </c:pt>
                <c:pt idx="81">
                  <c:v>-0.2</c:v>
                </c:pt>
                <c:pt idx="82">
                  <c:v>-0.2</c:v>
                </c:pt>
                <c:pt idx="83">
                  <c:v>-0.2</c:v>
                </c:pt>
                <c:pt idx="84">
                  <c:v>-0.2</c:v>
                </c:pt>
                <c:pt idx="85">
                  <c:v>-0.2</c:v>
                </c:pt>
                <c:pt idx="86">
                  <c:v>-0.2</c:v>
                </c:pt>
                <c:pt idx="87">
                  <c:v>-0.2</c:v>
                </c:pt>
                <c:pt idx="88">
                  <c:v>-0.2</c:v>
                </c:pt>
                <c:pt idx="89">
                  <c:v>-0.2</c:v>
                </c:pt>
                <c:pt idx="90">
                  <c:v>-0.2</c:v>
                </c:pt>
                <c:pt idx="91">
                  <c:v>-0.2</c:v>
                </c:pt>
                <c:pt idx="92">
                  <c:v>-0.2</c:v>
                </c:pt>
                <c:pt idx="93">
                  <c:v>-0.2</c:v>
                </c:pt>
                <c:pt idx="94">
                  <c:v>-0.2</c:v>
                </c:pt>
                <c:pt idx="95">
                  <c:v>-0.2</c:v>
                </c:pt>
                <c:pt idx="96">
                  <c:v>-0.2</c:v>
                </c:pt>
                <c:pt idx="97">
                  <c:v>-0.2</c:v>
                </c:pt>
                <c:pt idx="98">
                  <c:v>-0.2</c:v>
                </c:pt>
                <c:pt idx="99">
                  <c:v>-0.2</c:v>
                </c:pt>
                <c:pt idx="100">
                  <c:v>-0.2</c:v>
                </c:pt>
                <c:pt idx="101">
                  <c:v>-0.2</c:v>
                </c:pt>
                <c:pt idx="102">
                  <c:v>-0.2</c:v>
                </c:pt>
                <c:pt idx="103">
                  <c:v>-0.2</c:v>
                </c:pt>
                <c:pt idx="104">
                  <c:v>-0.2</c:v>
                </c:pt>
                <c:pt idx="105">
                  <c:v>-0.2</c:v>
                </c:pt>
                <c:pt idx="106">
                  <c:v>-0.2</c:v>
                </c:pt>
                <c:pt idx="107">
                  <c:v>-0.2</c:v>
                </c:pt>
                <c:pt idx="108">
                  <c:v>-0.2</c:v>
                </c:pt>
                <c:pt idx="109">
                  <c:v>-0.2</c:v>
                </c:pt>
                <c:pt idx="110">
                  <c:v>-0.2</c:v>
                </c:pt>
                <c:pt idx="111">
                  <c:v>-0.2</c:v>
                </c:pt>
                <c:pt idx="112">
                  <c:v>-0.2</c:v>
                </c:pt>
                <c:pt idx="113">
                  <c:v>-0.2</c:v>
                </c:pt>
                <c:pt idx="114">
                  <c:v>-0.2</c:v>
                </c:pt>
                <c:pt idx="115">
                  <c:v>-0.2</c:v>
                </c:pt>
                <c:pt idx="116">
                  <c:v>-0.2</c:v>
                </c:pt>
                <c:pt idx="117">
                  <c:v>-0.2</c:v>
                </c:pt>
                <c:pt idx="118">
                  <c:v>-0.2</c:v>
                </c:pt>
                <c:pt idx="119">
                  <c:v>-0.2</c:v>
                </c:pt>
                <c:pt idx="120">
                  <c:v>-0.2</c:v>
                </c:pt>
                <c:pt idx="121">
                  <c:v>-0.2</c:v>
                </c:pt>
                <c:pt idx="122">
                  <c:v>-0.2</c:v>
                </c:pt>
                <c:pt idx="123">
                  <c:v>-0.2</c:v>
                </c:pt>
                <c:pt idx="124">
                  <c:v>-0.2</c:v>
                </c:pt>
                <c:pt idx="125">
                  <c:v>-0.2</c:v>
                </c:pt>
                <c:pt idx="126">
                  <c:v>-0.2</c:v>
                </c:pt>
                <c:pt idx="127">
                  <c:v>-0.2</c:v>
                </c:pt>
                <c:pt idx="128">
                  <c:v>-0.2</c:v>
                </c:pt>
                <c:pt idx="129">
                  <c:v>-0.2</c:v>
                </c:pt>
                <c:pt idx="130">
                  <c:v>-0.2</c:v>
                </c:pt>
                <c:pt idx="131">
                  <c:v>-0.2</c:v>
                </c:pt>
                <c:pt idx="132">
                  <c:v>-0.2</c:v>
                </c:pt>
                <c:pt idx="133">
                  <c:v>-0.2</c:v>
                </c:pt>
                <c:pt idx="134">
                  <c:v>-0.2</c:v>
                </c:pt>
                <c:pt idx="135">
                  <c:v>-0.2</c:v>
                </c:pt>
                <c:pt idx="136">
                  <c:v>-0.2</c:v>
                </c:pt>
                <c:pt idx="137">
                  <c:v>-0.2</c:v>
                </c:pt>
                <c:pt idx="138">
                  <c:v>-0.2</c:v>
                </c:pt>
                <c:pt idx="139">
                  <c:v>-0.2</c:v>
                </c:pt>
                <c:pt idx="140">
                  <c:v>-0.2</c:v>
                </c:pt>
                <c:pt idx="141">
                  <c:v>-0.2</c:v>
                </c:pt>
                <c:pt idx="142">
                  <c:v>-0.2</c:v>
                </c:pt>
                <c:pt idx="143">
                  <c:v>-0.2</c:v>
                </c:pt>
                <c:pt idx="144">
                  <c:v>-0.2</c:v>
                </c:pt>
                <c:pt idx="145">
                  <c:v>-0.2</c:v>
                </c:pt>
                <c:pt idx="146">
                  <c:v>-0.2</c:v>
                </c:pt>
                <c:pt idx="147">
                  <c:v>-0.2</c:v>
                </c:pt>
                <c:pt idx="148">
                  <c:v>-0.2</c:v>
                </c:pt>
                <c:pt idx="149">
                  <c:v>-0.2</c:v>
                </c:pt>
                <c:pt idx="150">
                  <c:v>-0.2</c:v>
                </c:pt>
                <c:pt idx="151">
                  <c:v>-0.2</c:v>
                </c:pt>
                <c:pt idx="152">
                  <c:v>-0.2</c:v>
                </c:pt>
                <c:pt idx="153">
                  <c:v>-0.2</c:v>
                </c:pt>
                <c:pt idx="154">
                  <c:v>-0.2</c:v>
                </c:pt>
                <c:pt idx="155">
                  <c:v>-0.2</c:v>
                </c:pt>
                <c:pt idx="156">
                  <c:v>-0.2</c:v>
                </c:pt>
                <c:pt idx="157">
                  <c:v>-0.2</c:v>
                </c:pt>
                <c:pt idx="158">
                  <c:v>-0.2</c:v>
                </c:pt>
                <c:pt idx="159">
                  <c:v>-0.2</c:v>
                </c:pt>
                <c:pt idx="160">
                  <c:v>-0.2</c:v>
                </c:pt>
                <c:pt idx="161">
                  <c:v>-0.2</c:v>
                </c:pt>
                <c:pt idx="162">
                  <c:v>-0.2</c:v>
                </c:pt>
                <c:pt idx="163">
                  <c:v>-0.2</c:v>
                </c:pt>
                <c:pt idx="164">
                  <c:v>-0.2</c:v>
                </c:pt>
                <c:pt idx="165">
                  <c:v>-0.2</c:v>
                </c:pt>
                <c:pt idx="166">
                  <c:v>-0.2</c:v>
                </c:pt>
                <c:pt idx="167">
                  <c:v>-0.2</c:v>
                </c:pt>
                <c:pt idx="168">
                  <c:v>-0.2</c:v>
                </c:pt>
                <c:pt idx="169">
                  <c:v>-0.2</c:v>
                </c:pt>
                <c:pt idx="170">
                  <c:v>-0.2</c:v>
                </c:pt>
                <c:pt idx="171">
                  <c:v>-0.2</c:v>
                </c:pt>
                <c:pt idx="172">
                  <c:v>-0.2</c:v>
                </c:pt>
                <c:pt idx="173">
                  <c:v>-0.2</c:v>
                </c:pt>
                <c:pt idx="174">
                  <c:v>-0.2</c:v>
                </c:pt>
                <c:pt idx="175">
                  <c:v>-0.2</c:v>
                </c:pt>
                <c:pt idx="176">
                  <c:v>-0.2</c:v>
                </c:pt>
                <c:pt idx="177">
                  <c:v>-0.2</c:v>
                </c:pt>
                <c:pt idx="178">
                  <c:v>-0.2</c:v>
                </c:pt>
                <c:pt idx="179">
                  <c:v>-0.2</c:v>
                </c:pt>
                <c:pt idx="180">
                  <c:v>-0.2</c:v>
                </c:pt>
                <c:pt idx="181">
                  <c:v>-0.2</c:v>
                </c:pt>
                <c:pt idx="182">
                  <c:v>-0.2</c:v>
                </c:pt>
                <c:pt idx="183">
                  <c:v>-0.2</c:v>
                </c:pt>
                <c:pt idx="184">
                  <c:v>-0.2</c:v>
                </c:pt>
                <c:pt idx="185">
                  <c:v>-0.2</c:v>
                </c:pt>
                <c:pt idx="186">
                  <c:v>-0.2</c:v>
                </c:pt>
                <c:pt idx="187">
                  <c:v>-0.2</c:v>
                </c:pt>
                <c:pt idx="188">
                  <c:v>-0.2</c:v>
                </c:pt>
                <c:pt idx="189">
                  <c:v>-0.2</c:v>
                </c:pt>
                <c:pt idx="190">
                  <c:v>-0.2</c:v>
                </c:pt>
                <c:pt idx="191">
                  <c:v>-0.2</c:v>
                </c:pt>
                <c:pt idx="192">
                  <c:v>-0.2</c:v>
                </c:pt>
                <c:pt idx="193">
                  <c:v>-0.2</c:v>
                </c:pt>
                <c:pt idx="194">
                  <c:v>-0.2</c:v>
                </c:pt>
                <c:pt idx="195">
                  <c:v>-0.2</c:v>
                </c:pt>
                <c:pt idx="196">
                  <c:v>-0.2</c:v>
                </c:pt>
                <c:pt idx="197">
                  <c:v>-0.2</c:v>
                </c:pt>
                <c:pt idx="198">
                  <c:v>-0.2</c:v>
                </c:pt>
                <c:pt idx="199">
                  <c:v>-0.2</c:v>
                </c:pt>
                <c:pt idx="200">
                  <c:v>-0.2</c:v>
                </c:pt>
              </c:numCache>
            </c:numRef>
          </c:val>
        </c:ser>
        <c:dLbls>
          <c:showLegendKey val="0"/>
          <c:showVal val="0"/>
          <c:showCatName val="0"/>
          <c:showSerName val="0"/>
          <c:showPercent val="0"/>
          <c:showBubbleSize val="0"/>
        </c:dLbls>
        <c:gapWidth val="0"/>
        <c:overlap val="100"/>
        <c:axId val="383973480"/>
        <c:axId val="383973872"/>
      </c:barChart>
      <c:catAx>
        <c:axId val="383973480"/>
        <c:scaling>
          <c:orientation val="minMax"/>
        </c:scaling>
        <c:delete val="0"/>
        <c:axPos val="b"/>
        <c:title>
          <c:tx>
            <c:rich>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GB" sz="1200" dirty="0">
                    <a:solidFill>
                      <a:sysClr val="windowText" lastClr="000000"/>
                    </a:solidFill>
                    <a:latin typeface="Arial" panose="020B0604020202020204" pitchFamily="34" charset="0"/>
                    <a:cs typeface="Arial" panose="020B0604020202020204" pitchFamily="34" charset="0"/>
                  </a:rPr>
                  <a:t>Shire Districts </a:t>
                </a:r>
              </a:p>
            </c:rich>
          </c:tx>
          <c:layout>
            <c:manualLayout>
              <c:xMode val="edge"/>
              <c:yMode val="edge"/>
              <c:x val="0.48802319616172607"/>
              <c:y val="0.95971465605396333"/>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majorTickMark val="none"/>
        <c:minorTickMark val="none"/>
        <c:tickLblPos val="none"/>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3973872"/>
        <c:crosses val="autoZero"/>
        <c:auto val="1"/>
        <c:lblAlgn val="ctr"/>
        <c:lblOffset val="100"/>
        <c:noMultiLvlLbl val="0"/>
      </c:catAx>
      <c:valAx>
        <c:axId val="3839738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GB" sz="1200" dirty="0">
                    <a:solidFill>
                      <a:sysClr val="windowText" lastClr="000000"/>
                    </a:solidFill>
                    <a:latin typeface="Arial" panose="020B0604020202020204" pitchFamily="34" charset="0"/>
                    <a:cs typeface="Arial" panose="020B0604020202020204" pitchFamily="34" charset="0"/>
                  </a:rPr>
                  <a:t>Damping </a:t>
                </a:r>
                <a:r>
                  <a:rPr lang="en-GB" sz="1200" dirty="0" smtClean="0">
                    <a:solidFill>
                      <a:sysClr val="windowText" lastClr="000000"/>
                    </a:solidFill>
                    <a:latin typeface="Arial" panose="020B0604020202020204" pitchFamily="34" charset="0"/>
                    <a:cs typeface="Arial" panose="020B0604020202020204" pitchFamily="34" charset="0"/>
                  </a:rPr>
                  <a:t>or scaling %</a:t>
                </a:r>
                <a:r>
                  <a:rPr lang="en-GB" sz="1200" baseline="0" dirty="0" smtClean="0">
                    <a:solidFill>
                      <a:sysClr val="windowText" lastClr="000000"/>
                    </a:solidFill>
                    <a:latin typeface="Arial" panose="020B0604020202020204" pitchFamily="34" charset="0"/>
                    <a:cs typeface="Arial" panose="020B0604020202020204" pitchFamily="34" charset="0"/>
                  </a:rPr>
                  <a:t> of </a:t>
                </a:r>
                <a:r>
                  <a:rPr lang="en-GB" sz="1200" baseline="0" dirty="0">
                    <a:solidFill>
                      <a:sysClr val="windowText" lastClr="000000"/>
                    </a:solidFill>
                    <a:latin typeface="Arial" panose="020B0604020202020204" pitchFamily="34" charset="0"/>
                    <a:cs typeface="Arial" panose="020B0604020202020204" pitchFamily="34" charset="0"/>
                  </a:rPr>
                  <a:t>final Formula </a:t>
                </a:r>
                <a:r>
                  <a:rPr lang="en-GB" sz="1200" baseline="0" dirty="0" smtClean="0">
                    <a:solidFill>
                      <a:sysClr val="windowText" lastClr="000000"/>
                    </a:solidFill>
                    <a:latin typeface="Arial" panose="020B0604020202020204" pitchFamily="34" charset="0"/>
                    <a:cs typeface="Arial" panose="020B0604020202020204" pitchFamily="34" charset="0"/>
                  </a:rPr>
                  <a:t>Funding</a:t>
                </a:r>
                <a:endParaRPr lang="en-GB" sz="1200" dirty="0">
                  <a:solidFill>
                    <a:sysClr val="windowText" lastClr="000000"/>
                  </a:solidFill>
                  <a:latin typeface="Arial" panose="020B0604020202020204" pitchFamily="34" charset="0"/>
                  <a:cs typeface="Arial" panose="020B0604020202020204" pitchFamily="34" charset="0"/>
                </a:endParaRPr>
              </a:p>
            </c:rich>
          </c:tx>
          <c:layout>
            <c:manualLayout>
              <c:xMode val="edge"/>
              <c:yMode val="edge"/>
              <c:x val="3.4280811567618474E-2"/>
              <c:y val="6.5664179636319778E-2"/>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title>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383973480"/>
        <c:crosses val="autoZero"/>
        <c:crossBetween val="between"/>
      </c:valAx>
      <c:spPr>
        <a:noFill/>
        <a:ln>
          <a:noFill/>
        </a:ln>
        <a:effectLst/>
      </c:spPr>
    </c:plotArea>
    <c:legend>
      <c:legendPos val="r"/>
      <c:legendEntry>
        <c:idx val="2"/>
        <c:delete val="1"/>
      </c:legendEntry>
      <c:legendEntry>
        <c:idx val="3"/>
        <c:delete val="1"/>
      </c:legendEntry>
      <c:legendEntry>
        <c:idx val="4"/>
        <c:delete val="1"/>
      </c:legendEntry>
      <c:legendEntry>
        <c:idx val="5"/>
        <c:delete val="1"/>
      </c:legendEntry>
      <c:layout>
        <c:manualLayout>
          <c:xMode val="edge"/>
          <c:yMode val="edge"/>
          <c:x val="0.44080725210806387"/>
          <c:y val="3.8482564290922255E-2"/>
          <c:w val="0.51813038666926714"/>
          <c:h val="0.14716918139467386"/>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0.64933</cdr:x>
      <cdr:y>0.60591</cdr:y>
    </cdr:from>
    <cdr:to>
      <cdr:x>0.91845</cdr:x>
      <cdr:y>0.7131</cdr:y>
    </cdr:to>
    <cdr:sp macro="" textlink="">
      <cdr:nvSpPr>
        <cdr:cNvPr id="2" name="Rectangular Callout 1"/>
        <cdr:cNvSpPr/>
      </cdr:nvSpPr>
      <cdr:spPr>
        <a:xfrm xmlns:a="http://schemas.openxmlformats.org/drawingml/2006/main">
          <a:off x="2711921" y="2661460"/>
          <a:ext cx="1123950" cy="470803"/>
        </a:xfrm>
        <a:prstGeom xmlns:a="http://schemas.openxmlformats.org/drawingml/2006/main" prst="wedgeRectCallout">
          <a:avLst>
            <a:gd name="adj1" fmla="val -63591"/>
            <a:gd name="adj2" fmla="val 114200"/>
          </a:avLst>
        </a:prstGeom>
        <a:solidFill xmlns:a="http://schemas.openxmlformats.org/drawingml/2006/main">
          <a:srgbClr val="FF000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GB" sz="1100" dirty="0">
              <a:latin typeface="Arial" panose="020B0604020202020204" pitchFamily="34" charset="0"/>
              <a:cs typeface="Arial" panose="020B0604020202020204" pitchFamily="34" charset="0"/>
            </a:rPr>
            <a:t>Shire Districts</a:t>
          </a:r>
        </a:p>
      </cdr:txBody>
    </cdr:sp>
  </cdr:relSizeAnchor>
  <cdr:relSizeAnchor xmlns:cdr="http://schemas.openxmlformats.org/drawingml/2006/chartDrawing">
    <cdr:from>
      <cdr:x>0.36316</cdr:x>
      <cdr:y>0.65574</cdr:y>
    </cdr:from>
    <cdr:to>
      <cdr:x>0.63684</cdr:x>
      <cdr:y>0.71503</cdr:y>
    </cdr:to>
    <cdr:sp macro="" textlink="">
      <cdr:nvSpPr>
        <cdr:cNvPr id="3" name="TextBox 9"/>
        <cdr:cNvSpPr txBox="1"/>
      </cdr:nvSpPr>
      <cdr:spPr>
        <a:xfrm xmlns:a="http://schemas.openxmlformats.org/drawingml/2006/main">
          <a:off x="1516731" y="2880320"/>
          <a:ext cx="1143000" cy="26044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GB" sz="1050" i="1" dirty="0">
              <a:solidFill>
                <a:srgbClr val="0070C0"/>
              </a:solidFill>
              <a:latin typeface="Arial" panose="020B0604020202020204" pitchFamily="34" charset="0"/>
              <a:cs typeface="Arial" panose="020B0604020202020204" pitchFamily="34" charset="0"/>
            </a:rPr>
            <a:t>Median</a:t>
          </a:r>
          <a:r>
            <a:rPr lang="en-GB" sz="1050" i="1" baseline="0" dirty="0">
              <a:solidFill>
                <a:srgbClr val="0070C0"/>
              </a:solidFill>
              <a:latin typeface="Arial" panose="020B0604020202020204" pitchFamily="34" charset="0"/>
              <a:cs typeface="Arial" panose="020B0604020202020204" pitchFamily="34" charset="0"/>
            </a:rPr>
            <a:t> = 252k</a:t>
          </a:r>
          <a:endParaRPr lang="en-GB" sz="1050" i="1" dirty="0">
            <a:solidFill>
              <a:srgbClr val="0070C0"/>
            </a:solidFill>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1" y="0"/>
            <a:ext cx="2982338" cy="500062"/>
          </a:xfrm>
          <a:prstGeom prst="rect">
            <a:avLst/>
          </a:prstGeom>
          <a:noFill/>
          <a:ln w="9525">
            <a:noFill/>
            <a:miter lim="800000"/>
            <a:headEnd/>
            <a:tailEnd/>
          </a:ln>
          <a:effectLst/>
        </p:spPr>
        <p:txBody>
          <a:bodyPr vert="horz" wrap="square" lIns="92921" tIns="46461" rIns="92921" bIns="46461" numCol="1" anchor="t" anchorCtr="0" compatLnSpc="1">
            <a:prstTxWarp prst="textNoShape">
              <a:avLst/>
            </a:prstTxWarp>
          </a:bodyPr>
          <a:lstStyle>
            <a:lvl1pPr>
              <a:defRPr sz="1200"/>
            </a:lvl1pPr>
          </a:lstStyle>
          <a:p>
            <a:pPr>
              <a:defRPr/>
            </a:pPr>
            <a:endParaRPr lang="en-GB" dirty="0"/>
          </a:p>
        </p:txBody>
      </p:sp>
      <p:sp>
        <p:nvSpPr>
          <p:cNvPr id="43011" name="Rectangle 3"/>
          <p:cNvSpPr>
            <a:spLocks noGrp="1" noChangeArrowheads="1"/>
          </p:cNvSpPr>
          <p:nvPr>
            <p:ph type="dt" sz="quarter" idx="1"/>
          </p:nvPr>
        </p:nvSpPr>
        <p:spPr bwMode="auto">
          <a:xfrm>
            <a:off x="3897839" y="0"/>
            <a:ext cx="2982338" cy="500062"/>
          </a:xfrm>
          <a:prstGeom prst="rect">
            <a:avLst/>
          </a:prstGeom>
          <a:noFill/>
          <a:ln w="9525">
            <a:noFill/>
            <a:miter lim="800000"/>
            <a:headEnd/>
            <a:tailEnd/>
          </a:ln>
          <a:effectLst/>
        </p:spPr>
        <p:txBody>
          <a:bodyPr vert="horz" wrap="square" lIns="92921" tIns="46461" rIns="92921" bIns="46461" numCol="1" anchor="t" anchorCtr="0" compatLnSpc="1">
            <a:prstTxWarp prst="textNoShape">
              <a:avLst/>
            </a:prstTxWarp>
          </a:bodyPr>
          <a:lstStyle>
            <a:lvl1pPr algn="r">
              <a:defRPr sz="1200"/>
            </a:lvl1pPr>
          </a:lstStyle>
          <a:p>
            <a:pPr>
              <a:defRPr/>
            </a:pPr>
            <a:endParaRPr lang="en-GB" dirty="0"/>
          </a:p>
        </p:txBody>
      </p:sp>
      <p:sp>
        <p:nvSpPr>
          <p:cNvPr id="43012" name="Rectangle 4"/>
          <p:cNvSpPr>
            <a:spLocks noGrp="1" noChangeArrowheads="1"/>
          </p:cNvSpPr>
          <p:nvPr>
            <p:ph type="ftr" sz="quarter" idx="2"/>
          </p:nvPr>
        </p:nvSpPr>
        <p:spPr bwMode="auto">
          <a:xfrm>
            <a:off x="1" y="9501170"/>
            <a:ext cx="2982338" cy="500061"/>
          </a:xfrm>
          <a:prstGeom prst="rect">
            <a:avLst/>
          </a:prstGeom>
          <a:noFill/>
          <a:ln w="9525">
            <a:noFill/>
            <a:miter lim="800000"/>
            <a:headEnd/>
            <a:tailEnd/>
          </a:ln>
          <a:effectLst/>
        </p:spPr>
        <p:txBody>
          <a:bodyPr vert="horz" wrap="square" lIns="92921" tIns="46461" rIns="92921" bIns="46461" numCol="1" anchor="b" anchorCtr="0" compatLnSpc="1">
            <a:prstTxWarp prst="textNoShape">
              <a:avLst/>
            </a:prstTxWarp>
          </a:bodyPr>
          <a:lstStyle>
            <a:lvl1pPr>
              <a:defRPr sz="1200"/>
            </a:lvl1pPr>
          </a:lstStyle>
          <a:p>
            <a:pPr>
              <a:defRPr/>
            </a:pPr>
            <a:endParaRPr lang="en-GB" dirty="0"/>
          </a:p>
        </p:txBody>
      </p:sp>
      <p:sp>
        <p:nvSpPr>
          <p:cNvPr id="43013" name="Rectangle 5"/>
          <p:cNvSpPr>
            <a:spLocks noGrp="1" noChangeArrowheads="1"/>
          </p:cNvSpPr>
          <p:nvPr>
            <p:ph type="sldNum" sz="quarter" idx="3"/>
          </p:nvPr>
        </p:nvSpPr>
        <p:spPr bwMode="auto">
          <a:xfrm>
            <a:off x="3897839" y="9501170"/>
            <a:ext cx="2982338" cy="500061"/>
          </a:xfrm>
          <a:prstGeom prst="rect">
            <a:avLst/>
          </a:prstGeom>
          <a:noFill/>
          <a:ln w="9525">
            <a:noFill/>
            <a:miter lim="800000"/>
            <a:headEnd/>
            <a:tailEnd/>
          </a:ln>
          <a:effectLst/>
        </p:spPr>
        <p:txBody>
          <a:bodyPr vert="horz" wrap="square" lIns="92921" tIns="46461" rIns="92921" bIns="46461" numCol="1" anchor="b" anchorCtr="0" compatLnSpc="1">
            <a:prstTxWarp prst="textNoShape">
              <a:avLst/>
            </a:prstTxWarp>
          </a:bodyPr>
          <a:lstStyle>
            <a:lvl1pPr algn="r">
              <a:defRPr sz="1200"/>
            </a:lvl1pPr>
          </a:lstStyle>
          <a:p>
            <a:pPr>
              <a:defRPr/>
            </a:pPr>
            <a:fld id="{ECA062AE-504A-4CD3-AE68-78C33C2EE4A5}" type="slidenum">
              <a:rPr lang="en-GB"/>
              <a:pPr>
                <a:defRPr/>
              </a:pPr>
              <a:t>‹#›</a:t>
            </a:fld>
            <a:endParaRPr lang="en-GB" dirty="0"/>
          </a:p>
        </p:txBody>
      </p:sp>
    </p:spTree>
    <p:extLst>
      <p:ext uri="{BB962C8B-B14F-4D97-AF65-F5344CB8AC3E}">
        <p14:creationId xmlns:p14="http://schemas.microsoft.com/office/powerpoint/2010/main" val="27364148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1" y="0"/>
            <a:ext cx="2982338" cy="500062"/>
          </a:xfrm>
          <a:prstGeom prst="rect">
            <a:avLst/>
          </a:prstGeom>
          <a:noFill/>
          <a:ln w="9525">
            <a:noFill/>
            <a:miter lim="800000"/>
            <a:headEnd/>
            <a:tailEnd/>
          </a:ln>
          <a:effectLst/>
        </p:spPr>
        <p:txBody>
          <a:bodyPr vert="horz" wrap="square" lIns="92921" tIns="46461" rIns="92921" bIns="46461" numCol="1" anchor="t" anchorCtr="0" compatLnSpc="1">
            <a:prstTxWarp prst="textNoShape">
              <a:avLst/>
            </a:prstTxWarp>
          </a:bodyPr>
          <a:lstStyle>
            <a:lvl1pPr>
              <a:defRPr sz="1200"/>
            </a:lvl1pPr>
          </a:lstStyle>
          <a:p>
            <a:pPr>
              <a:defRPr/>
            </a:pPr>
            <a:endParaRPr lang="en-GB" dirty="0"/>
          </a:p>
        </p:txBody>
      </p:sp>
      <p:sp>
        <p:nvSpPr>
          <p:cNvPr id="47107" name="Rectangle 3"/>
          <p:cNvSpPr>
            <a:spLocks noGrp="1" noChangeArrowheads="1"/>
          </p:cNvSpPr>
          <p:nvPr>
            <p:ph type="dt" idx="1"/>
          </p:nvPr>
        </p:nvSpPr>
        <p:spPr bwMode="auto">
          <a:xfrm>
            <a:off x="3897839" y="0"/>
            <a:ext cx="2982338" cy="500062"/>
          </a:xfrm>
          <a:prstGeom prst="rect">
            <a:avLst/>
          </a:prstGeom>
          <a:noFill/>
          <a:ln w="9525">
            <a:noFill/>
            <a:miter lim="800000"/>
            <a:headEnd/>
            <a:tailEnd/>
          </a:ln>
          <a:effectLst/>
        </p:spPr>
        <p:txBody>
          <a:bodyPr vert="horz" wrap="square" lIns="92921" tIns="46461" rIns="92921" bIns="46461" numCol="1" anchor="t" anchorCtr="0" compatLnSpc="1">
            <a:prstTxWarp prst="textNoShape">
              <a:avLst/>
            </a:prstTxWarp>
          </a:bodyPr>
          <a:lstStyle>
            <a:lvl1pPr algn="r">
              <a:defRPr sz="1200"/>
            </a:lvl1pPr>
          </a:lstStyle>
          <a:p>
            <a:pPr>
              <a:defRPr/>
            </a:pPr>
            <a:endParaRPr lang="en-GB" dirty="0"/>
          </a:p>
        </p:txBody>
      </p:sp>
      <p:sp>
        <p:nvSpPr>
          <p:cNvPr id="13316" name="Rectangle 4"/>
          <p:cNvSpPr>
            <a:spLocks noGrp="1" noRot="1" noChangeAspect="1" noChangeArrowheads="1" noTextEdit="1"/>
          </p:cNvSpPr>
          <p:nvPr>
            <p:ph type="sldImg" idx="2"/>
          </p:nvPr>
        </p:nvSpPr>
        <p:spPr bwMode="auto">
          <a:xfrm>
            <a:off x="941388" y="752475"/>
            <a:ext cx="4999037" cy="3749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10" name="Rectangle 6"/>
          <p:cNvSpPr>
            <a:spLocks noGrp="1" noChangeArrowheads="1"/>
          </p:cNvSpPr>
          <p:nvPr>
            <p:ph type="ftr" sz="quarter" idx="4"/>
          </p:nvPr>
        </p:nvSpPr>
        <p:spPr bwMode="auto">
          <a:xfrm>
            <a:off x="1" y="9501170"/>
            <a:ext cx="2982338" cy="500061"/>
          </a:xfrm>
          <a:prstGeom prst="rect">
            <a:avLst/>
          </a:prstGeom>
          <a:noFill/>
          <a:ln w="9525">
            <a:noFill/>
            <a:miter lim="800000"/>
            <a:headEnd/>
            <a:tailEnd/>
          </a:ln>
          <a:effectLst/>
        </p:spPr>
        <p:txBody>
          <a:bodyPr vert="horz" wrap="square" lIns="92921" tIns="46461" rIns="92921" bIns="46461" numCol="1" anchor="b" anchorCtr="0" compatLnSpc="1">
            <a:prstTxWarp prst="textNoShape">
              <a:avLst/>
            </a:prstTxWarp>
          </a:bodyPr>
          <a:lstStyle>
            <a:lvl1pPr>
              <a:defRPr sz="1200"/>
            </a:lvl1pPr>
          </a:lstStyle>
          <a:p>
            <a:pPr>
              <a:defRPr/>
            </a:pPr>
            <a:endParaRPr lang="en-GB" dirty="0"/>
          </a:p>
        </p:txBody>
      </p:sp>
      <p:sp>
        <p:nvSpPr>
          <p:cNvPr id="47111" name="Rectangle 7"/>
          <p:cNvSpPr>
            <a:spLocks noGrp="1" noChangeArrowheads="1"/>
          </p:cNvSpPr>
          <p:nvPr>
            <p:ph type="sldNum" sz="quarter" idx="5"/>
          </p:nvPr>
        </p:nvSpPr>
        <p:spPr bwMode="auto">
          <a:xfrm>
            <a:off x="3897839" y="9501170"/>
            <a:ext cx="2982338" cy="500061"/>
          </a:xfrm>
          <a:prstGeom prst="rect">
            <a:avLst/>
          </a:prstGeom>
          <a:noFill/>
          <a:ln w="9525">
            <a:noFill/>
            <a:miter lim="800000"/>
            <a:headEnd/>
            <a:tailEnd/>
          </a:ln>
          <a:effectLst/>
        </p:spPr>
        <p:txBody>
          <a:bodyPr vert="horz" wrap="square" lIns="92921" tIns="46461" rIns="92921" bIns="46461" numCol="1" anchor="b" anchorCtr="0" compatLnSpc="1">
            <a:prstTxWarp prst="textNoShape">
              <a:avLst/>
            </a:prstTxWarp>
          </a:bodyPr>
          <a:lstStyle>
            <a:lvl1pPr algn="r">
              <a:defRPr sz="1200"/>
            </a:lvl1pPr>
          </a:lstStyle>
          <a:p>
            <a:pPr>
              <a:defRPr/>
            </a:pPr>
            <a:fld id="{648E90C8-194C-48C2-8AD4-FA3450D6E9E6}" type="slidenum">
              <a:rPr lang="en-GB"/>
              <a:pPr>
                <a:defRPr/>
              </a:pPr>
              <a:t>‹#›</a:t>
            </a:fld>
            <a:endParaRPr lang="en-GB" dirty="0"/>
          </a:p>
        </p:txBody>
      </p:sp>
    </p:spTree>
    <p:extLst>
      <p:ext uri="{BB962C8B-B14F-4D97-AF65-F5344CB8AC3E}">
        <p14:creationId xmlns:p14="http://schemas.microsoft.com/office/powerpoint/2010/main" val="207785229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xfrm>
            <a:off x="688669" y="4751310"/>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r>
              <a:rPr lang="en-GB" dirty="0" smtClean="0"/>
              <a:t>Established in 2004</a:t>
            </a:r>
          </a:p>
          <a:p>
            <a:r>
              <a:rPr lang="en-GB" dirty="0" smtClean="0"/>
              <a:t>focus on local government</a:t>
            </a:r>
          </a:p>
          <a:p>
            <a:r>
              <a:rPr lang="en-GB" dirty="0" smtClean="0"/>
              <a:t>Over 200 local authority clients</a:t>
            </a:r>
          </a:p>
          <a:p>
            <a:r>
              <a:rPr lang="en-GB" dirty="0" smtClean="0"/>
              <a:t>Key areas of support:</a:t>
            </a:r>
          </a:p>
          <a:p>
            <a:r>
              <a:rPr lang="en-GB" dirty="0" smtClean="0"/>
              <a:t>Financial management</a:t>
            </a:r>
          </a:p>
          <a:p>
            <a:r>
              <a:rPr lang="en-GB" dirty="0" smtClean="0"/>
              <a:t>Funding Briefing Service </a:t>
            </a:r>
          </a:p>
          <a:p>
            <a:r>
              <a:rPr lang="en-GB" dirty="0" smtClean="0"/>
              <a:t>Training </a:t>
            </a:r>
          </a:p>
          <a:p>
            <a:endParaRPr lang="en-GB" dirty="0" smtClean="0"/>
          </a:p>
          <a:p>
            <a:pPr>
              <a:buClr>
                <a:srgbClr val="00B0F0"/>
              </a:buClr>
              <a:defRPr/>
            </a:pPr>
            <a:r>
              <a:rPr lang="en-GB" dirty="0"/>
              <a:t>2013/14 Settlement</a:t>
            </a:r>
          </a:p>
          <a:p>
            <a:pPr>
              <a:buClr>
                <a:srgbClr val="00B0F0"/>
              </a:buClr>
              <a:defRPr/>
            </a:pPr>
            <a:r>
              <a:rPr lang="en-GB" dirty="0" smtClean="0"/>
              <a:t>Business </a:t>
            </a:r>
            <a:r>
              <a:rPr lang="en-GB" dirty="0"/>
              <a:t>Rates Retention</a:t>
            </a:r>
          </a:p>
          <a:p>
            <a:pPr>
              <a:buClr>
                <a:srgbClr val="00B0F0"/>
              </a:buClr>
              <a:defRPr/>
            </a:pPr>
            <a:r>
              <a:rPr lang="en-GB" dirty="0" smtClean="0"/>
              <a:t>Local </a:t>
            </a:r>
            <a:r>
              <a:rPr lang="en-GB" dirty="0"/>
              <a:t>Government Funding</a:t>
            </a:r>
          </a:p>
          <a:p>
            <a:pPr>
              <a:buClr>
                <a:srgbClr val="00B0F0"/>
              </a:buClr>
              <a:defRPr/>
            </a:pPr>
            <a:r>
              <a:rPr lang="en-GB" dirty="0" smtClean="0"/>
              <a:t>Medium-term </a:t>
            </a:r>
            <a:r>
              <a:rPr lang="en-GB" dirty="0"/>
              <a:t>Resource Planning</a:t>
            </a:r>
          </a:p>
          <a:p>
            <a:endParaRPr lang="en-GB" dirty="0" smtClean="0"/>
          </a:p>
          <a:p>
            <a:endParaRPr lang="en-GB" dirty="0" smtClean="0"/>
          </a:p>
          <a:p>
            <a:endParaRPr lang="en-GB" dirty="0" smtClean="0"/>
          </a:p>
          <a:p>
            <a:endParaRPr lang="en-GB" dirty="0" smtClean="0"/>
          </a:p>
          <a:p>
            <a:endParaRPr lang="en-GB" dirty="0" smtClean="0"/>
          </a:p>
          <a:p>
            <a:endParaRPr lang="en-GB" dirty="0"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4986" indent="-290379" eaLnBrk="0" hangingPunct="0">
              <a:defRPr>
                <a:solidFill>
                  <a:schemeClr val="tx1"/>
                </a:solidFill>
                <a:latin typeface="Arial" charset="0"/>
              </a:defRPr>
            </a:lvl2pPr>
            <a:lvl3pPr marL="1161517" indent="-232303" eaLnBrk="0" hangingPunct="0">
              <a:defRPr>
                <a:solidFill>
                  <a:schemeClr val="tx1"/>
                </a:solidFill>
                <a:latin typeface="Arial" charset="0"/>
              </a:defRPr>
            </a:lvl3pPr>
            <a:lvl4pPr marL="1626123" indent="-232303" eaLnBrk="0" hangingPunct="0">
              <a:defRPr>
                <a:solidFill>
                  <a:schemeClr val="tx1"/>
                </a:solidFill>
                <a:latin typeface="Arial" charset="0"/>
              </a:defRPr>
            </a:lvl4pPr>
            <a:lvl5pPr marL="2090730" indent="-232303" eaLnBrk="0" hangingPunct="0">
              <a:defRPr>
                <a:solidFill>
                  <a:schemeClr val="tx1"/>
                </a:solidFill>
                <a:latin typeface="Arial" charset="0"/>
              </a:defRPr>
            </a:lvl5pPr>
            <a:lvl6pPr marL="2555337" indent="-232303" eaLnBrk="0" fontAlgn="base" hangingPunct="0">
              <a:spcBef>
                <a:spcPct val="0"/>
              </a:spcBef>
              <a:spcAft>
                <a:spcPct val="0"/>
              </a:spcAft>
              <a:defRPr>
                <a:solidFill>
                  <a:schemeClr val="tx1"/>
                </a:solidFill>
                <a:latin typeface="Arial" charset="0"/>
              </a:defRPr>
            </a:lvl6pPr>
            <a:lvl7pPr marL="3019943" indent="-232303" eaLnBrk="0" fontAlgn="base" hangingPunct="0">
              <a:spcBef>
                <a:spcPct val="0"/>
              </a:spcBef>
              <a:spcAft>
                <a:spcPct val="0"/>
              </a:spcAft>
              <a:defRPr>
                <a:solidFill>
                  <a:schemeClr val="tx1"/>
                </a:solidFill>
                <a:latin typeface="Arial" charset="0"/>
              </a:defRPr>
            </a:lvl7pPr>
            <a:lvl8pPr marL="3484550" indent="-232303" eaLnBrk="0" fontAlgn="base" hangingPunct="0">
              <a:spcBef>
                <a:spcPct val="0"/>
              </a:spcBef>
              <a:spcAft>
                <a:spcPct val="0"/>
              </a:spcAft>
              <a:defRPr>
                <a:solidFill>
                  <a:schemeClr val="tx1"/>
                </a:solidFill>
                <a:latin typeface="Arial" charset="0"/>
              </a:defRPr>
            </a:lvl8pPr>
            <a:lvl9pPr marL="3949156" indent="-232303" eaLnBrk="0" fontAlgn="base" hangingPunct="0">
              <a:spcBef>
                <a:spcPct val="0"/>
              </a:spcBef>
              <a:spcAft>
                <a:spcPct val="0"/>
              </a:spcAft>
              <a:defRPr>
                <a:solidFill>
                  <a:schemeClr val="tx1"/>
                </a:solidFill>
                <a:latin typeface="Arial" charset="0"/>
              </a:defRPr>
            </a:lvl9pPr>
          </a:lstStyle>
          <a:p>
            <a:pPr eaLnBrk="1" hangingPunct="1"/>
            <a:fld id="{C81A9890-A704-4989-82C2-7E98AC99A941}" type="slidenum">
              <a:rPr lang="en-GB" smtClean="0"/>
              <a:pPr eaLnBrk="1" hangingPunct="1"/>
              <a:t>1</a:t>
            </a:fld>
            <a:endParaRPr lang="en-GB" dirty="0" smtClean="0"/>
          </a:p>
        </p:txBody>
      </p:sp>
    </p:spTree>
    <p:extLst>
      <p:ext uri="{BB962C8B-B14F-4D97-AF65-F5344CB8AC3E}">
        <p14:creationId xmlns:p14="http://schemas.microsoft.com/office/powerpoint/2010/main" val="1435773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10</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5337121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11</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713832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12</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342697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13</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122976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14</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336662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15</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2001214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16</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803892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17</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786041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18</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27886735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19</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624298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4080290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20</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799623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21</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870442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22</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9833616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23</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0493461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24</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4120798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25</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5481023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26</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9914956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27</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4120412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28</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1130310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29</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99000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8972819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30</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25185893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31</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25844393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32</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41192584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33</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6084996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34</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5454642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35</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920030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36</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39062326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37</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69043043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38</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20430693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39</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4044460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4</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9561405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40</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7204731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41</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77603608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42</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819491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5</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561018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6</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629505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7</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4084295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8</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88574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8883" eaLnBrk="0" hangingPunct="0">
              <a:defRPr>
                <a:solidFill>
                  <a:schemeClr val="tx1"/>
                </a:solidFill>
                <a:latin typeface="Arial" charset="0"/>
              </a:defRPr>
            </a:lvl1pPr>
            <a:lvl2pPr marL="754986" indent="-290379" defTabSz="888883" eaLnBrk="0" hangingPunct="0">
              <a:defRPr>
                <a:solidFill>
                  <a:schemeClr val="tx1"/>
                </a:solidFill>
                <a:latin typeface="Arial" charset="0"/>
              </a:defRPr>
            </a:lvl2pPr>
            <a:lvl3pPr marL="1161517" indent="-232303" defTabSz="888883" eaLnBrk="0" hangingPunct="0">
              <a:defRPr>
                <a:solidFill>
                  <a:schemeClr val="tx1"/>
                </a:solidFill>
                <a:latin typeface="Arial" charset="0"/>
              </a:defRPr>
            </a:lvl3pPr>
            <a:lvl4pPr marL="1626123" indent="-232303" defTabSz="888883" eaLnBrk="0" hangingPunct="0">
              <a:defRPr>
                <a:solidFill>
                  <a:schemeClr val="tx1"/>
                </a:solidFill>
                <a:latin typeface="Arial" charset="0"/>
              </a:defRPr>
            </a:lvl4pPr>
            <a:lvl5pPr marL="2090730" indent="-232303" defTabSz="888883" eaLnBrk="0" hangingPunct="0">
              <a:defRPr>
                <a:solidFill>
                  <a:schemeClr val="tx1"/>
                </a:solidFill>
                <a:latin typeface="Arial" charset="0"/>
              </a:defRPr>
            </a:lvl5pPr>
            <a:lvl6pPr marL="2555337" indent="-232303" defTabSz="888883" eaLnBrk="0" fontAlgn="base" hangingPunct="0">
              <a:spcBef>
                <a:spcPct val="0"/>
              </a:spcBef>
              <a:spcAft>
                <a:spcPct val="0"/>
              </a:spcAft>
              <a:defRPr>
                <a:solidFill>
                  <a:schemeClr val="tx1"/>
                </a:solidFill>
                <a:latin typeface="Arial" charset="0"/>
              </a:defRPr>
            </a:lvl6pPr>
            <a:lvl7pPr marL="3019943" indent="-232303" defTabSz="888883" eaLnBrk="0" fontAlgn="base" hangingPunct="0">
              <a:spcBef>
                <a:spcPct val="0"/>
              </a:spcBef>
              <a:spcAft>
                <a:spcPct val="0"/>
              </a:spcAft>
              <a:defRPr>
                <a:solidFill>
                  <a:schemeClr val="tx1"/>
                </a:solidFill>
                <a:latin typeface="Arial" charset="0"/>
              </a:defRPr>
            </a:lvl7pPr>
            <a:lvl8pPr marL="3484550" indent="-232303" defTabSz="888883" eaLnBrk="0" fontAlgn="base" hangingPunct="0">
              <a:spcBef>
                <a:spcPct val="0"/>
              </a:spcBef>
              <a:spcAft>
                <a:spcPct val="0"/>
              </a:spcAft>
              <a:defRPr>
                <a:solidFill>
                  <a:schemeClr val="tx1"/>
                </a:solidFill>
                <a:latin typeface="Arial" charset="0"/>
              </a:defRPr>
            </a:lvl8pPr>
            <a:lvl9pPr marL="3949156" indent="-232303" defTabSz="888883" eaLnBrk="0" fontAlgn="base" hangingPunct="0">
              <a:spcBef>
                <a:spcPct val="0"/>
              </a:spcBef>
              <a:spcAft>
                <a:spcPct val="0"/>
              </a:spcAft>
              <a:defRPr>
                <a:solidFill>
                  <a:schemeClr val="tx1"/>
                </a:solidFill>
                <a:latin typeface="Arial" charset="0"/>
              </a:defRPr>
            </a:lvl9pPr>
          </a:lstStyle>
          <a:p>
            <a:pPr eaLnBrk="1" hangingPunct="1">
              <a:defRPr/>
            </a:pPr>
            <a:fld id="{9FE5A76A-0D43-4719-8557-EEBF57F0F1D7}" type="slidenum">
              <a:rPr lang="en-GB" smtClean="0"/>
              <a:pPr eaLnBrk="1" hangingPunct="1">
                <a:defRPr/>
              </a:pPr>
              <a:t>9</a:t>
            </a:fld>
            <a:endParaRPr lang="en-GB" dirty="0" smtClean="0"/>
          </a:p>
        </p:txBody>
      </p:sp>
      <p:sp>
        <p:nvSpPr>
          <p:cNvPr id="1054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6" name="Rectangle 3"/>
          <p:cNvSpPr>
            <a:spLocks noGrp="1" noChangeArrowheads="1"/>
          </p:cNvSpPr>
          <p:nvPr>
            <p:ph type="body" idx="1"/>
          </p:nvPr>
        </p:nvSpPr>
        <p:spPr bwMode="auto">
          <a:xfrm>
            <a:off x="688669" y="4751308"/>
            <a:ext cx="5504477" cy="45020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921" tIns="46461" rIns="92921" bIns="46461" numCol="1" anchor="t" anchorCtr="0" compatLnSpc="1">
            <a:prstTxWarp prst="textNoShape">
              <a:avLst/>
            </a:prstTxWarp>
          </a:bodyPr>
          <a:lstStyle/>
          <a:p>
            <a:pPr eaLnBrk="1" hangingPunct="1"/>
            <a:endParaRPr lang="en-US" dirty="0" smtClean="0"/>
          </a:p>
        </p:txBody>
      </p:sp>
    </p:spTree>
    <p:extLst>
      <p:ext uri="{BB962C8B-B14F-4D97-AF65-F5344CB8AC3E}">
        <p14:creationId xmlns:p14="http://schemas.microsoft.com/office/powerpoint/2010/main" val="1543690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571472" y="428604"/>
            <a:ext cx="8001056" cy="1000132"/>
          </a:xfrm>
          <a:prstGeom prst="rect">
            <a:avLst/>
          </a:prstGeom>
        </p:spPr>
        <p:txBody>
          <a:bodyPr vert="horz" lIns="91440" tIns="45720" rIns="91440" bIns="45720" rtlCol="0" anchor="b">
            <a:normAutofit/>
          </a:bodyPr>
          <a:lstStyle>
            <a:lvl1pPr>
              <a:defRPr sz="2400" b="0">
                <a:solidFill>
                  <a:srgbClr val="0070C0"/>
                </a:solidFill>
              </a:defRPr>
            </a:lvl1pPr>
          </a:lstStyle>
          <a:p>
            <a:r>
              <a:rPr lang="en-US" smtClean="0"/>
              <a:t>Click to edit Master title style</a:t>
            </a:r>
            <a:endParaRPr lang="en-GB" dirty="0"/>
          </a:p>
        </p:txBody>
      </p:sp>
      <p:sp>
        <p:nvSpPr>
          <p:cNvPr id="14" name="Content Placeholder 13"/>
          <p:cNvSpPr>
            <a:spLocks noGrp="1"/>
          </p:cNvSpPr>
          <p:nvPr>
            <p:ph sz="quarter" idx="10"/>
          </p:nvPr>
        </p:nvSpPr>
        <p:spPr>
          <a:xfrm>
            <a:off x="571472" y="1643063"/>
            <a:ext cx="8001028" cy="4214812"/>
          </a:xfrm>
          <a:prstGeom prst="rect">
            <a:avLst/>
          </a:prstGeom>
          <a:ln>
            <a:noFill/>
          </a:ln>
        </p:spPr>
        <p:txBody>
          <a:bodyPr/>
          <a:lstStyle>
            <a:lvl1pPr marL="0" indent="0">
              <a:lnSpc>
                <a:spcPts val="3000"/>
              </a:lnSpc>
              <a:spcBef>
                <a:spcPts val="1800"/>
              </a:spcBef>
              <a:buNone/>
              <a:defRPr lang="en-US" sz="2000" dirty="0" smtClean="0">
                <a:solidFill>
                  <a:schemeClr val="tx1">
                    <a:lumMod val="75000"/>
                    <a:lumOff val="25000"/>
                  </a:schemeClr>
                </a:solidFill>
              </a:defRPr>
            </a:lvl1pPr>
            <a:lvl2pPr>
              <a:lnSpc>
                <a:spcPts val="3000"/>
              </a:lnSpc>
              <a:buNone/>
              <a:defRPr sz="2000">
                <a:solidFill>
                  <a:schemeClr val="tx1">
                    <a:lumMod val="75000"/>
                    <a:lumOff val="25000"/>
                  </a:schemeClr>
                </a:solidFill>
              </a:defRPr>
            </a:lvl2pPr>
            <a:lvl3pPr>
              <a:lnSpc>
                <a:spcPts val="3000"/>
              </a:lnSpc>
              <a:buClr>
                <a:srgbClr val="0070C0"/>
              </a:buClr>
              <a:buFont typeface="Wingdings" pitchFamily="2" charset="2"/>
              <a:buChar char="§"/>
              <a:defRPr sz="2000">
                <a:solidFill>
                  <a:schemeClr val="tx1">
                    <a:lumMod val="75000"/>
                    <a:lumOff val="25000"/>
                  </a:schemeClr>
                </a:solidFill>
              </a:defRPr>
            </a:lvl3pPr>
            <a:lvl4pPr>
              <a:lnSpc>
                <a:spcPts val="3000"/>
              </a:lnSpc>
              <a:buClr>
                <a:srgbClr val="0070C0"/>
              </a:buClr>
              <a:buFont typeface="Courier New" pitchFamily="49" charset="0"/>
              <a:buChar char="o"/>
              <a:defRPr sz="2000">
                <a:solidFill>
                  <a:schemeClr val="tx1">
                    <a:lumMod val="75000"/>
                    <a:lumOff val="25000"/>
                  </a:schemeClr>
                </a:solidFill>
              </a:defRPr>
            </a:lvl4pPr>
            <a:lvl5pPr>
              <a:lnSpc>
                <a:spcPts val="3000"/>
              </a:lnSpc>
              <a:buClr>
                <a:srgbClr val="0070C0"/>
              </a:buClr>
              <a:defRPr sz="2000">
                <a:solidFill>
                  <a:schemeClr val="tx1">
                    <a:lumMod val="75000"/>
                    <a:lumOff val="2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6051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solidFill>
                  <a:schemeClr val="accent1"/>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53501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8971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709058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grpSp>
        <p:nvGrpSpPr>
          <p:cNvPr id="3" name="Group 13"/>
          <p:cNvGrpSpPr>
            <a:grpSpLocks/>
          </p:cNvGrpSpPr>
          <p:nvPr userDrawn="1"/>
        </p:nvGrpSpPr>
        <p:grpSpPr bwMode="auto">
          <a:xfrm>
            <a:off x="0" y="-214313"/>
            <a:ext cx="9144000" cy="428626"/>
            <a:chOff x="0" y="0"/>
            <a:chExt cx="9144000" cy="428604"/>
          </a:xfrm>
        </p:grpSpPr>
        <p:sp>
          <p:nvSpPr>
            <p:cNvPr id="4" name="Rectangle 3"/>
            <p:cNvSpPr/>
            <p:nvPr/>
          </p:nvSpPr>
          <p:spPr>
            <a:xfrm>
              <a:off x="0" y="0"/>
              <a:ext cx="9144000" cy="3571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5" name="Rectangle 4"/>
            <p:cNvSpPr/>
            <p:nvPr/>
          </p:nvSpPr>
          <p:spPr>
            <a:xfrm>
              <a:off x="0" y="357170"/>
              <a:ext cx="9144000" cy="71434"/>
            </a:xfrm>
            <a:prstGeom prst="rect">
              <a:avLst/>
            </a:prstGeom>
            <a:gradFill>
              <a:gsLst>
                <a:gs pos="0">
                  <a:srgbClr val="00B0F0"/>
                </a:gs>
                <a:gs pos="100000">
                  <a:srgbClr val="0070C0"/>
                </a:gs>
                <a:gs pos="75000">
                  <a:srgbClr val="0087E6"/>
                </a:gs>
                <a:gs pos="100000">
                  <a:srgbClr val="005CBF"/>
                </a:gs>
              </a:gsLst>
              <a:lin ang="5400000" scaled="0"/>
            </a:gradFill>
            <a:ln>
              <a:noFill/>
            </a:ln>
            <a:effectLst>
              <a:outerShdw blurRad="50800" dist="50800" dir="552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grpSp>
      <p:grpSp>
        <p:nvGrpSpPr>
          <p:cNvPr id="6" name="Group 10"/>
          <p:cNvGrpSpPr>
            <a:grpSpLocks/>
          </p:cNvGrpSpPr>
          <p:nvPr userDrawn="1"/>
        </p:nvGrpSpPr>
        <p:grpSpPr bwMode="auto">
          <a:xfrm>
            <a:off x="0" y="6429375"/>
            <a:ext cx="9144000" cy="642938"/>
            <a:chOff x="0" y="6429396"/>
            <a:chExt cx="9144000" cy="642896"/>
          </a:xfrm>
        </p:grpSpPr>
        <p:sp>
          <p:nvSpPr>
            <p:cNvPr id="7" name="Rectangle 6"/>
            <p:cNvSpPr/>
            <p:nvPr/>
          </p:nvSpPr>
          <p:spPr>
            <a:xfrm rot="10800000">
              <a:off x="0" y="6500829"/>
              <a:ext cx="9144000" cy="5714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8" name="Rectangle 7"/>
            <p:cNvSpPr/>
            <p:nvPr/>
          </p:nvSpPr>
          <p:spPr>
            <a:xfrm rot="10800000">
              <a:off x="0" y="6429396"/>
              <a:ext cx="9144000" cy="71433"/>
            </a:xfrm>
            <a:prstGeom prst="rect">
              <a:avLst/>
            </a:prstGeom>
            <a:gradFill>
              <a:gsLst>
                <a:gs pos="0">
                  <a:srgbClr val="00B0F0"/>
                </a:gs>
                <a:gs pos="100000">
                  <a:srgbClr val="0070C0"/>
                </a:gs>
                <a:gs pos="75000">
                  <a:srgbClr val="0087E6"/>
                </a:gs>
                <a:gs pos="100000">
                  <a:srgbClr val="005CBF"/>
                </a:gs>
              </a:gsLst>
              <a:lin ang="5400000" scaled="0"/>
            </a:gradFill>
            <a:ln>
              <a:noFill/>
            </a:ln>
            <a:effectLst>
              <a:outerShdw blurRad="50800" dist="50800" dir="1194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grpSp>
      <p:pic>
        <p:nvPicPr>
          <p:cNvPr id="9" name="Picture 2" descr="\\.PSF\.Mac\Volumes\SUPERCOOL 1\WORK Server\Giraffe\LG Futures\Branding\ASSETS\lg-logo-rg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85788" y="5854700"/>
            <a:ext cx="13573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descr="\\.PSF\.Mac\Volumes\SUPERCOOL 1\WORK Server\Giraffe\LG Futures\WEBSITE\WORKING\strapline.gi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r="29999" b="17134"/>
          <a:stretch>
            <a:fillRect/>
          </a:stretch>
        </p:blipFill>
        <p:spPr bwMode="auto">
          <a:xfrm>
            <a:off x="6762750" y="6102350"/>
            <a:ext cx="2166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58775" y="1438275"/>
            <a:ext cx="6410325" cy="360363"/>
          </a:xfrm>
          <a:prstGeom prst="rect">
            <a:avLst/>
          </a:prstGeom>
        </p:spPr>
        <p:txBody>
          <a:bodyPr/>
          <a:lstStyle/>
          <a:p>
            <a:r>
              <a:rPr lang="en-US" smtClean="0"/>
              <a:t>Click to edit Master title style</a:t>
            </a:r>
            <a:endParaRPr lang="en-GB"/>
          </a:p>
        </p:txBody>
      </p:sp>
      <p:sp>
        <p:nvSpPr>
          <p:cNvPr id="11" name="Rectangle 6"/>
          <p:cNvSpPr>
            <a:spLocks noGrp="1" noChangeArrowheads="1"/>
          </p:cNvSpPr>
          <p:nvPr>
            <p:ph type="sldNum" sz="quarter" idx="10"/>
          </p:nvPr>
        </p:nvSpPr>
        <p:spPr>
          <a:xfrm>
            <a:off x="8077200" y="6619875"/>
            <a:ext cx="2133600" cy="476250"/>
          </a:xfrm>
          <a:prstGeom prst="rect">
            <a:avLst/>
          </a:prstGeom>
        </p:spPr>
        <p:txBody>
          <a:bodyPr/>
          <a:lstStyle>
            <a:lvl1pPr>
              <a:defRPr baseline="0">
                <a:solidFill>
                  <a:schemeClr val="bg1"/>
                </a:solidFill>
                <a:latin typeface="Arial" charset="0"/>
                <a:cs typeface="+mn-cs"/>
              </a:defRPr>
            </a:lvl1pPr>
          </a:lstStyle>
          <a:p>
            <a:pPr>
              <a:defRPr/>
            </a:pPr>
            <a:fld id="{E3D24064-0717-496C-9D23-5F7F7F1F4A34}" type="slidenum">
              <a:rPr lang="en-GB"/>
              <a:pPr>
                <a:defRPr/>
              </a:pPr>
              <a:t>‹#›</a:t>
            </a:fld>
            <a:endParaRPr lang="en-GB" dirty="0"/>
          </a:p>
        </p:txBody>
      </p:sp>
    </p:spTree>
    <p:extLst>
      <p:ext uri="{BB962C8B-B14F-4D97-AF65-F5344CB8AC3E}">
        <p14:creationId xmlns:p14="http://schemas.microsoft.com/office/powerpoint/2010/main" val="1013012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026" name="Group 23"/>
          <p:cNvGrpSpPr>
            <a:grpSpLocks/>
          </p:cNvGrpSpPr>
          <p:nvPr/>
        </p:nvGrpSpPr>
        <p:grpSpPr bwMode="auto">
          <a:xfrm>
            <a:off x="0" y="6429375"/>
            <a:ext cx="9144000" cy="642938"/>
            <a:chOff x="0" y="6429396"/>
            <a:chExt cx="9144000" cy="642896"/>
          </a:xfrm>
        </p:grpSpPr>
        <p:sp>
          <p:nvSpPr>
            <p:cNvPr id="8" name="Rectangle 7"/>
            <p:cNvSpPr/>
            <p:nvPr/>
          </p:nvSpPr>
          <p:spPr>
            <a:xfrm rot="10800000">
              <a:off x="0" y="6500829"/>
              <a:ext cx="9144000" cy="5714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9" name="Rectangle 8"/>
            <p:cNvSpPr/>
            <p:nvPr/>
          </p:nvSpPr>
          <p:spPr>
            <a:xfrm rot="10800000">
              <a:off x="0" y="6429396"/>
              <a:ext cx="9144000" cy="71433"/>
            </a:xfrm>
            <a:prstGeom prst="rect">
              <a:avLst/>
            </a:prstGeom>
            <a:gradFill>
              <a:gsLst>
                <a:gs pos="0">
                  <a:srgbClr val="00B0F0"/>
                </a:gs>
                <a:gs pos="100000">
                  <a:srgbClr val="0070C0"/>
                </a:gs>
                <a:gs pos="75000">
                  <a:srgbClr val="0087E6"/>
                </a:gs>
                <a:gs pos="100000">
                  <a:srgbClr val="005CBF"/>
                </a:gs>
              </a:gsLst>
              <a:lin ang="5400000" scaled="0"/>
            </a:gradFill>
            <a:ln>
              <a:noFill/>
            </a:ln>
            <a:effectLst>
              <a:outerShdw blurRad="50800" dist="50800" dir="1194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grpSp>
      <p:grpSp>
        <p:nvGrpSpPr>
          <p:cNvPr id="1027" name="Group 9"/>
          <p:cNvGrpSpPr>
            <a:grpSpLocks/>
          </p:cNvGrpSpPr>
          <p:nvPr/>
        </p:nvGrpSpPr>
        <p:grpSpPr bwMode="auto">
          <a:xfrm>
            <a:off x="0" y="-214313"/>
            <a:ext cx="9144000" cy="428626"/>
            <a:chOff x="0" y="0"/>
            <a:chExt cx="9144000" cy="428604"/>
          </a:xfrm>
        </p:grpSpPr>
        <p:sp>
          <p:nvSpPr>
            <p:cNvPr id="11" name="Rectangle 10"/>
            <p:cNvSpPr/>
            <p:nvPr/>
          </p:nvSpPr>
          <p:spPr>
            <a:xfrm>
              <a:off x="0" y="0"/>
              <a:ext cx="9144000" cy="3571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2" name="Rectangle 11"/>
            <p:cNvSpPr/>
            <p:nvPr/>
          </p:nvSpPr>
          <p:spPr>
            <a:xfrm>
              <a:off x="0" y="357170"/>
              <a:ext cx="9144000" cy="71434"/>
            </a:xfrm>
            <a:prstGeom prst="rect">
              <a:avLst/>
            </a:prstGeom>
            <a:gradFill>
              <a:gsLst>
                <a:gs pos="0">
                  <a:srgbClr val="00B0F0"/>
                </a:gs>
                <a:gs pos="100000">
                  <a:srgbClr val="0070C0"/>
                </a:gs>
                <a:gs pos="75000">
                  <a:srgbClr val="0087E6"/>
                </a:gs>
                <a:gs pos="100000">
                  <a:srgbClr val="005CBF"/>
                </a:gs>
              </a:gsLst>
              <a:lin ang="5400000" scaled="0"/>
            </a:gradFill>
            <a:ln>
              <a:noFill/>
            </a:ln>
            <a:effectLst>
              <a:outerShdw blurRad="50800" dist="50800" dir="552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grpSp>
      <p:pic>
        <p:nvPicPr>
          <p:cNvPr id="1028" name="Picture 2" descr="\\.PSF\.Mac\Volumes\SUPERCOOL 1\WORK Server\Giraffe\LG Futures\Branding\ASSETS\lg-logo-rgb.jp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585788" y="5854700"/>
            <a:ext cx="13573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3" descr="\\.PSF\.Mac\Volumes\SUPERCOOL 1\WORK Server\Giraffe\LG Futures\WEBSITE\WORKING\strapline.gif"/>
          <p:cNvPicPr>
            <a:picLocks noChangeAspect="1" noChangeArrowheads="1"/>
          </p:cNvPicPr>
          <p:nvPr/>
        </p:nvPicPr>
        <p:blipFill>
          <a:blip r:embed="rId8" cstate="print">
            <a:extLst>
              <a:ext uri="{28A0092B-C50C-407E-A947-70E740481C1C}">
                <a14:useLocalDpi xmlns:a14="http://schemas.microsoft.com/office/drawing/2010/main" val="0"/>
              </a:ext>
            </a:extLst>
          </a:blip>
          <a:srcRect r="29999" b="17134"/>
          <a:stretch>
            <a:fillRect/>
          </a:stretch>
        </p:blipFill>
        <p:spPr bwMode="auto">
          <a:xfrm>
            <a:off x="6762750" y="6102350"/>
            <a:ext cx="2166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4000" kern="1200">
          <a:solidFill>
            <a:srgbClr val="404040"/>
          </a:solidFill>
          <a:latin typeface="Arial" pitchFamily="34" charset="0"/>
          <a:ea typeface="+mj-ea"/>
          <a:cs typeface="Arial" pitchFamily="34" charset="0"/>
        </a:defRPr>
      </a:lvl1pPr>
      <a:lvl2pPr algn="l" rtl="0" eaLnBrk="0" fontAlgn="base" hangingPunct="0">
        <a:spcBef>
          <a:spcPct val="0"/>
        </a:spcBef>
        <a:spcAft>
          <a:spcPct val="0"/>
        </a:spcAft>
        <a:defRPr sz="4000">
          <a:solidFill>
            <a:srgbClr val="404040"/>
          </a:solidFill>
          <a:latin typeface="Arial" charset="0"/>
          <a:cs typeface="Arial" charset="0"/>
        </a:defRPr>
      </a:lvl2pPr>
      <a:lvl3pPr algn="l" rtl="0" eaLnBrk="0" fontAlgn="base" hangingPunct="0">
        <a:spcBef>
          <a:spcPct val="0"/>
        </a:spcBef>
        <a:spcAft>
          <a:spcPct val="0"/>
        </a:spcAft>
        <a:defRPr sz="4000">
          <a:solidFill>
            <a:srgbClr val="404040"/>
          </a:solidFill>
          <a:latin typeface="Arial" charset="0"/>
          <a:cs typeface="Arial" charset="0"/>
        </a:defRPr>
      </a:lvl3pPr>
      <a:lvl4pPr algn="l" rtl="0" eaLnBrk="0" fontAlgn="base" hangingPunct="0">
        <a:spcBef>
          <a:spcPct val="0"/>
        </a:spcBef>
        <a:spcAft>
          <a:spcPct val="0"/>
        </a:spcAft>
        <a:defRPr sz="4000">
          <a:solidFill>
            <a:srgbClr val="404040"/>
          </a:solidFill>
          <a:latin typeface="Arial" charset="0"/>
          <a:cs typeface="Arial" charset="0"/>
        </a:defRPr>
      </a:lvl4pPr>
      <a:lvl5pPr algn="l" rtl="0" eaLnBrk="0" fontAlgn="base" hangingPunct="0">
        <a:spcBef>
          <a:spcPct val="0"/>
        </a:spcBef>
        <a:spcAft>
          <a:spcPct val="0"/>
        </a:spcAft>
        <a:defRPr sz="4000">
          <a:solidFill>
            <a:srgbClr val="404040"/>
          </a:solidFill>
          <a:latin typeface="Arial" charset="0"/>
          <a:cs typeface="Arial" charset="0"/>
        </a:defRPr>
      </a:lvl5pPr>
      <a:lvl6pPr marL="457200" algn="l" rtl="0" eaLnBrk="1" fontAlgn="base" hangingPunct="1">
        <a:spcBef>
          <a:spcPct val="0"/>
        </a:spcBef>
        <a:spcAft>
          <a:spcPct val="0"/>
        </a:spcAft>
        <a:defRPr sz="4000">
          <a:solidFill>
            <a:srgbClr val="404040"/>
          </a:solidFill>
          <a:latin typeface="Arial" charset="0"/>
          <a:cs typeface="Arial" charset="0"/>
        </a:defRPr>
      </a:lvl6pPr>
      <a:lvl7pPr marL="914400" algn="l" rtl="0" eaLnBrk="1" fontAlgn="base" hangingPunct="1">
        <a:spcBef>
          <a:spcPct val="0"/>
        </a:spcBef>
        <a:spcAft>
          <a:spcPct val="0"/>
        </a:spcAft>
        <a:defRPr sz="4000">
          <a:solidFill>
            <a:srgbClr val="404040"/>
          </a:solidFill>
          <a:latin typeface="Arial" charset="0"/>
          <a:cs typeface="Arial" charset="0"/>
        </a:defRPr>
      </a:lvl7pPr>
      <a:lvl8pPr marL="1371600" algn="l" rtl="0" eaLnBrk="1" fontAlgn="base" hangingPunct="1">
        <a:spcBef>
          <a:spcPct val="0"/>
        </a:spcBef>
        <a:spcAft>
          <a:spcPct val="0"/>
        </a:spcAft>
        <a:defRPr sz="4000">
          <a:solidFill>
            <a:srgbClr val="404040"/>
          </a:solidFill>
          <a:latin typeface="Arial" charset="0"/>
          <a:cs typeface="Arial" charset="0"/>
        </a:defRPr>
      </a:lvl8pPr>
      <a:lvl9pPr marL="1828800" algn="l" rtl="0" eaLnBrk="1" fontAlgn="base" hangingPunct="1">
        <a:spcBef>
          <a:spcPct val="0"/>
        </a:spcBef>
        <a:spcAft>
          <a:spcPct val="0"/>
        </a:spcAft>
        <a:defRPr sz="4000">
          <a:solidFill>
            <a:srgbClr val="40404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1.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3" Type="http://schemas.openxmlformats.org/officeDocument/2006/relationships/hyperlink" Target="mailto:lee.geraghty@lgfutures.co.uk" TargetMode="External"/><Relationship Id="rId2" Type="http://schemas.openxmlformats.org/officeDocument/2006/relationships/notesSlide" Target="../notesSlides/notesSlide42.xml"/><Relationship Id="rId1" Type="http://schemas.openxmlformats.org/officeDocument/2006/relationships/slideLayout" Target="../slideLayouts/slideLayout5.xml"/><Relationship Id="rId4" Type="http://schemas.openxmlformats.org/officeDocument/2006/relationships/hyperlink" Target="http://www.lgfutures.co.uk/"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descr="\\.PSF\.Mac\Volumes\SUPERCOOL 1\WORK Server\Giraffe\LG Futures\Branding\ASSETS\lg-logo-rg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00188" y="2286000"/>
            <a:ext cx="31400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 descr="\\.PSF\.Mac\Volumes\SUPERCOOL 1\WORK Server\Giraffe\LG Futures\WEBSITE\WORKING\strapline.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29188" y="2928938"/>
            <a:ext cx="3992562"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48" name="Group 10"/>
          <p:cNvGrpSpPr>
            <a:grpSpLocks/>
          </p:cNvGrpSpPr>
          <p:nvPr/>
        </p:nvGrpSpPr>
        <p:grpSpPr bwMode="auto">
          <a:xfrm>
            <a:off x="-73025" y="6429375"/>
            <a:ext cx="9359900" cy="642941"/>
            <a:chOff x="0" y="6429396"/>
            <a:chExt cx="9144000" cy="642899"/>
          </a:xfrm>
        </p:grpSpPr>
        <p:sp>
          <p:nvSpPr>
            <p:cNvPr id="5" name="Rectangle 4"/>
            <p:cNvSpPr/>
            <p:nvPr/>
          </p:nvSpPr>
          <p:spPr>
            <a:xfrm rot="10800000">
              <a:off x="0" y="6500832"/>
              <a:ext cx="9144000" cy="5714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6" name="Rectangle 5"/>
            <p:cNvSpPr/>
            <p:nvPr/>
          </p:nvSpPr>
          <p:spPr>
            <a:xfrm rot="10800000">
              <a:off x="0" y="6429396"/>
              <a:ext cx="9144000" cy="71433"/>
            </a:xfrm>
            <a:prstGeom prst="rect">
              <a:avLst/>
            </a:prstGeom>
            <a:gradFill>
              <a:gsLst>
                <a:gs pos="0">
                  <a:srgbClr val="00B0F0"/>
                </a:gs>
                <a:gs pos="100000">
                  <a:srgbClr val="0070C0"/>
                </a:gs>
                <a:gs pos="75000">
                  <a:srgbClr val="0087E6"/>
                </a:gs>
                <a:gs pos="100000">
                  <a:srgbClr val="005CBF"/>
                </a:gs>
              </a:gsLst>
              <a:lin ang="5400000" scaled="0"/>
            </a:gradFill>
            <a:ln>
              <a:noFill/>
            </a:ln>
            <a:effectLst>
              <a:outerShdw blurRad="50800" dist="50800" dir="1194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grpSp>
      <p:grpSp>
        <p:nvGrpSpPr>
          <p:cNvPr id="6149" name="Group 13"/>
          <p:cNvGrpSpPr>
            <a:grpSpLocks/>
          </p:cNvGrpSpPr>
          <p:nvPr/>
        </p:nvGrpSpPr>
        <p:grpSpPr bwMode="auto">
          <a:xfrm>
            <a:off x="-73025" y="-214313"/>
            <a:ext cx="9359900" cy="428626"/>
            <a:chOff x="0" y="0"/>
            <a:chExt cx="9144000" cy="428604"/>
          </a:xfrm>
        </p:grpSpPr>
        <p:sp>
          <p:nvSpPr>
            <p:cNvPr id="8" name="Rectangle 7"/>
            <p:cNvSpPr/>
            <p:nvPr/>
          </p:nvSpPr>
          <p:spPr>
            <a:xfrm>
              <a:off x="0" y="0"/>
              <a:ext cx="9144000" cy="3571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9" name="Rectangle 8"/>
            <p:cNvSpPr/>
            <p:nvPr/>
          </p:nvSpPr>
          <p:spPr>
            <a:xfrm>
              <a:off x="0" y="357170"/>
              <a:ext cx="9144000" cy="71434"/>
            </a:xfrm>
            <a:prstGeom prst="rect">
              <a:avLst/>
            </a:prstGeom>
            <a:gradFill>
              <a:gsLst>
                <a:gs pos="0">
                  <a:srgbClr val="00B0F0"/>
                </a:gs>
                <a:gs pos="100000">
                  <a:srgbClr val="0070C0"/>
                </a:gs>
                <a:gs pos="75000">
                  <a:srgbClr val="0087E6"/>
                </a:gs>
                <a:gs pos="100000">
                  <a:srgbClr val="005CBF"/>
                </a:gs>
              </a:gsLst>
              <a:lin ang="5400000" scaled="0"/>
            </a:gradFill>
            <a:ln>
              <a:noFill/>
            </a:ln>
            <a:effectLst>
              <a:outerShdw blurRad="50800" dist="50800" dir="552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grpSp>
      <p:pic>
        <p:nvPicPr>
          <p:cNvPr id="6150" name="Picture 2" descr="\\.PSF\.Mac\Volumes\SUPERCOOL 1\WORK Server\Giraffe\LG Futures\Branding\ASSETS\lg-logo-rgb.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5788" y="5854700"/>
            <a:ext cx="1357312"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3" descr="\\.PSF\.Mac\Volumes\SUPERCOOL 1\WORK Server\Giraffe\LG Futures\WEBSITE\WORKING\strapline.gif"/>
          <p:cNvPicPr>
            <a:picLocks noChangeAspect="1" noChangeArrowheads="1"/>
          </p:cNvPicPr>
          <p:nvPr/>
        </p:nvPicPr>
        <p:blipFill>
          <a:blip r:embed="rId4" cstate="print">
            <a:extLst>
              <a:ext uri="{28A0092B-C50C-407E-A947-70E740481C1C}">
                <a14:useLocalDpi xmlns:a14="http://schemas.microsoft.com/office/drawing/2010/main" val="0"/>
              </a:ext>
            </a:extLst>
          </a:blip>
          <a:srcRect r="29999" b="17134"/>
          <a:stretch>
            <a:fillRect/>
          </a:stretch>
        </p:blipFill>
        <p:spPr bwMode="auto">
          <a:xfrm>
            <a:off x="6762750" y="6102350"/>
            <a:ext cx="2166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Text Placeholder 7"/>
          <p:cNvSpPr txBox="1">
            <a:spLocks/>
          </p:cNvSpPr>
          <p:nvPr/>
        </p:nvSpPr>
        <p:spPr bwMode="auto">
          <a:xfrm>
            <a:off x="1134133" y="3694658"/>
            <a:ext cx="7590110"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pPr>
            <a:r>
              <a:rPr lang="en-GB" sz="2000" dirty="0" smtClean="0">
                <a:solidFill>
                  <a:srgbClr val="404040"/>
                </a:solidFill>
                <a:cs typeface="Arial" charset="0"/>
              </a:rPr>
              <a:t>Responding to the Fair Funding Review Discussion Paper:</a:t>
            </a:r>
          </a:p>
          <a:p>
            <a:pPr eaLnBrk="1" hangingPunct="1">
              <a:spcAft>
                <a:spcPts val="600"/>
              </a:spcAft>
            </a:pPr>
            <a:r>
              <a:rPr lang="en-GB" sz="2000" dirty="0" smtClean="0">
                <a:solidFill>
                  <a:srgbClr val="404040"/>
                </a:solidFill>
                <a:cs typeface="Arial" charset="0"/>
              </a:rPr>
              <a:t>Analysis for the Society of Discount Council Treasurers </a:t>
            </a:r>
          </a:p>
          <a:p>
            <a:pPr eaLnBrk="1" hangingPunct="1">
              <a:spcAft>
                <a:spcPts val="600"/>
              </a:spcAft>
            </a:pPr>
            <a:endParaRPr lang="en-GB" sz="2400" dirty="0" smtClean="0">
              <a:solidFill>
                <a:srgbClr val="404040"/>
              </a:solidFill>
              <a:cs typeface="Arial" charset="0"/>
            </a:endParaRPr>
          </a:p>
          <a:p>
            <a:pPr eaLnBrk="1" hangingPunct="1">
              <a:spcAft>
                <a:spcPts val="600"/>
              </a:spcAft>
            </a:pPr>
            <a:r>
              <a:rPr lang="en-GB" b="1" dirty="0" smtClean="0">
                <a:solidFill>
                  <a:srgbClr val="404040"/>
                </a:solidFill>
                <a:cs typeface="Arial" charset="0"/>
              </a:rPr>
              <a:t>August 2016</a:t>
            </a:r>
          </a:p>
          <a:p>
            <a:pPr eaLnBrk="1" hangingPunct="1">
              <a:spcAft>
                <a:spcPts val="600"/>
              </a:spcAft>
            </a:pPr>
            <a:endParaRPr lang="en-GB" sz="2400" dirty="0">
              <a:solidFill>
                <a:srgbClr val="404040"/>
              </a:solidFill>
              <a:cs typeface="Arial" charset="0"/>
            </a:endParaRPr>
          </a:p>
        </p:txBody>
      </p:sp>
    </p:spTree>
    <p:extLst>
      <p:ext uri="{BB962C8B-B14F-4D97-AF65-F5344CB8AC3E}">
        <p14:creationId xmlns:p14="http://schemas.microsoft.com/office/powerpoint/2010/main" val="4204835406"/>
      </p:ext>
    </p:extLst>
  </p:cSld>
  <p:clrMapOvr>
    <a:masterClrMapping/>
  </p:clrMapOvr>
  <p:transition advTm="1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836471" cy="53245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Section 1 (cont.)</a:t>
            </a:r>
          </a:p>
          <a:p>
            <a:pPr eaLnBrk="1" hangingPunct="1">
              <a:spcBef>
                <a:spcPts val="600"/>
              </a:spcBef>
              <a:spcAft>
                <a:spcPts val="600"/>
              </a:spcAft>
              <a:buClr>
                <a:srgbClr val="00B0F0"/>
              </a:buClr>
              <a:buFont typeface="Wingdings" pitchFamily="2" charset="2"/>
              <a:buChar char="§"/>
            </a:pPr>
            <a:r>
              <a:rPr lang="en-GB" b="1" dirty="0" smtClean="0"/>
              <a:t>In summary</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The Fair Funding assessment will be the primary determinant of your authority's revenue at the outset of updated Business Rate Retention Scheme.</a:t>
            </a:r>
          </a:p>
          <a:p>
            <a:pPr lvl="1" eaLnBrk="1" hangingPunct="1">
              <a:spcBef>
                <a:spcPts val="600"/>
              </a:spcBef>
              <a:spcAft>
                <a:spcPts val="600"/>
              </a:spcAft>
              <a:buClr>
                <a:srgbClr val="00B0F0"/>
              </a:buClr>
              <a:buFont typeface="Wingdings" pitchFamily="2" charset="2"/>
              <a:buChar char="§"/>
            </a:pPr>
            <a:r>
              <a:rPr lang="en-GB" dirty="0" smtClean="0"/>
              <a:t>The share of business rates allocated to an authority (versus counties) will </a:t>
            </a:r>
            <a:r>
              <a:rPr lang="en-GB" u="sng" dirty="0" smtClean="0"/>
              <a:t>not</a:t>
            </a:r>
            <a:r>
              <a:rPr lang="en-GB" dirty="0" smtClean="0"/>
              <a:t> affect initial levels of funding, as higher or lower shares will be exactly offset by higher or lower tariffs and top ups. Only the results of the Fair Funding assessment will affect the initial levels of funding for your authority. </a:t>
            </a:r>
          </a:p>
          <a:p>
            <a:pPr lvl="1" eaLnBrk="1" hangingPunct="1">
              <a:spcBef>
                <a:spcPts val="600"/>
              </a:spcBef>
              <a:spcAft>
                <a:spcPts val="600"/>
              </a:spcAft>
              <a:buClr>
                <a:srgbClr val="00B0F0"/>
              </a:buClr>
              <a:buFont typeface="Wingdings" pitchFamily="2" charset="2"/>
              <a:buChar char="§"/>
            </a:pPr>
            <a:r>
              <a:rPr lang="en-GB" dirty="0" smtClean="0"/>
              <a:t>However, the share of business rates </a:t>
            </a:r>
            <a:r>
              <a:rPr lang="en-GB" u="sng" dirty="0" smtClean="0"/>
              <a:t>will</a:t>
            </a:r>
            <a:r>
              <a:rPr lang="en-GB" dirty="0" smtClean="0"/>
              <a:t> affect potential revenue gains from growth in your authority’s business rates in subsequent years.</a:t>
            </a:r>
          </a:p>
          <a:p>
            <a:pPr lvl="1" eaLnBrk="1" hangingPunct="1">
              <a:spcBef>
                <a:spcPts val="600"/>
              </a:spcBef>
              <a:spcAft>
                <a:spcPts val="600"/>
              </a:spcAft>
              <a:buClr>
                <a:srgbClr val="00B0F0"/>
              </a:buClr>
              <a:buFont typeface="Wingdings" pitchFamily="2" charset="2"/>
              <a:buChar char="§"/>
            </a:pPr>
            <a:r>
              <a:rPr lang="en-GB" dirty="0" smtClean="0"/>
              <a:t>A higher share of business rates at the outset will also increase the potential for revenue losses. However, the maximum downside risk is limited by the safety net. Based on the current system, the maximum loss to a shire district’s revenue, as a percentage of its baseline funding position, will be the same regardless of its initial share of business rates.</a:t>
            </a:r>
          </a:p>
        </p:txBody>
      </p:sp>
    </p:spTree>
    <p:extLst>
      <p:ext uri="{BB962C8B-B14F-4D97-AF65-F5344CB8AC3E}">
        <p14:creationId xmlns:p14="http://schemas.microsoft.com/office/powerpoint/2010/main" val="4227106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179388" y="404664"/>
            <a:ext cx="8723312" cy="1031875"/>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3600" dirty="0" smtClean="0">
                <a:solidFill>
                  <a:srgbClr val="00B0F0"/>
                </a:solidFill>
                <a:latin typeface="Arial" charset="0"/>
                <a:cs typeface="Arial" charset="0"/>
              </a:rPr>
              <a:t>2. Fair Funding Review</a:t>
            </a:r>
          </a:p>
        </p:txBody>
      </p:sp>
      <p:sp>
        <p:nvSpPr>
          <p:cNvPr id="33795" name="Text Box 3"/>
          <p:cNvSpPr txBox="1">
            <a:spLocks noChangeArrowheads="1"/>
          </p:cNvSpPr>
          <p:nvPr/>
        </p:nvSpPr>
        <p:spPr bwMode="auto">
          <a:xfrm>
            <a:off x="200025" y="1556792"/>
            <a:ext cx="8764463" cy="41857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dirty="0" smtClean="0"/>
              <a:t>This section examines the questions put forward in the Business Rates Reform document titled ‘</a:t>
            </a:r>
            <a:r>
              <a:rPr lang="en-GB" i="1" dirty="0" smtClean="0"/>
              <a:t>Fair Funding Review: Call for evidence on Needs and Redistribution’ </a:t>
            </a:r>
            <a:r>
              <a:rPr lang="en-GB" dirty="0" smtClean="0"/>
              <a:t>(DCLG, July 2016).</a:t>
            </a:r>
          </a:p>
          <a:p>
            <a:pPr eaLnBrk="1" hangingPunct="1">
              <a:spcBef>
                <a:spcPts val="600"/>
              </a:spcBef>
              <a:spcAft>
                <a:spcPts val="600"/>
              </a:spcAft>
              <a:buClr>
                <a:srgbClr val="00B0F0"/>
              </a:buClr>
              <a:buFont typeface="Wingdings" pitchFamily="2" charset="2"/>
              <a:buChar char="§"/>
            </a:pPr>
            <a:r>
              <a:rPr lang="en-GB" dirty="0" smtClean="0"/>
              <a:t>We focus on the implications for shire districts, both as a group and individually. Specifically, we examine the questions to assess whether:</a:t>
            </a:r>
          </a:p>
          <a:p>
            <a:pPr marL="800100" lvl="1" indent="-342900" eaLnBrk="1" hangingPunct="1">
              <a:spcBef>
                <a:spcPts val="600"/>
              </a:spcBef>
              <a:spcAft>
                <a:spcPts val="600"/>
              </a:spcAft>
              <a:buClr>
                <a:srgbClr val="00B0F0"/>
              </a:buClr>
              <a:buAutoNum type="arabicPeriod"/>
            </a:pPr>
            <a:r>
              <a:rPr lang="en-GB" dirty="0" smtClean="0"/>
              <a:t>There is a potential response which would unambiguously benefit shire districts as a whole;</a:t>
            </a:r>
          </a:p>
          <a:p>
            <a:pPr marL="800100" lvl="1" indent="-342900" eaLnBrk="1" hangingPunct="1">
              <a:spcBef>
                <a:spcPts val="600"/>
              </a:spcBef>
              <a:spcAft>
                <a:spcPts val="600"/>
              </a:spcAft>
              <a:buClr>
                <a:srgbClr val="00B0F0"/>
              </a:buClr>
              <a:buAutoNum type="arabicPeriod"/>
            </a:pPr>
            <a:r>
              <a:rPr lang="en-GB" dirty="0"/>
              <a:t>T</a:t>
            </a:r>
            <a:r>
              <a:rPr lang="en-GB" dirty="0" smtClean="0"/>
              <a:t>here is a potential response which would unambiguously benefit some shire districts but penalise others; or</a:t>
            </a:r>
          </a:p>
          <a:p>
            <a:pPr marL="800100" lvl="1" indent="-342900" eaLnBrk="1" hangingPunct="1">
              <a:spcBef>
                <a:spcPts val="600"/>
              </a:spcBef>
              <a:spcAft>
                <a:spcPts val="600"/>
              </a:spcAft>
              <a:buClr>
                <a:srgbClr val="00B0F0"/>
              </a:buClr>
              <a:buAutoNum type="arabicPeriod"/>
            </a:pPr>
            <a:r>
              <a:rPr lang="en-GB" dirty="0" smtClean="0"/>
              <a:t>Where it is not yet possible to identify which shire districts would benefit from or be penalised by the question being asked.</a:t>
            </a:r>
          </a:p>
          <a:p>
            <a:pPr marL="0" indent="0" eaLnBrk="1" hangingPunct="1">
              <a:spcBef>
                <a:spcPts val="600"/>
              </a:spcBef>
              <a:spcAft>
                <a:spcPts val="600"/>
              </a:spcAft>
              <a:buClr>
                <a:srgbClr val="00B0F0"/>
              </a:buClr>
            </a:pPr>
            <a:endParaRPr lang="en-GB"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11</a:t>
            </a:fld>
            <a:endParaRPr lang="en-GB" dirty="0">
              <a:solidFill>
                <a:schemeClr val="bg1"/>
              </a:solidFill>
            </a:endParaRPr>
          </a:p>
        </p:txBody>
      </p:sp>
    </p:spTree>
    <p:extLst>
      <p:ext uri="{BB962C8B-B14F-4D97-AF65-F5344CB8AC3E}">
        <p14:creationId xmlns:p14="http://schemas.microsoft.com/office/powerpoint/2010/main" val="3856515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41657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a:solidFill>
                  <a:srgbClr val="0070C0"/>
                </a:solidFill>
              </a:rPr>
              <a:t>Fair Funding Review (cont.)</a:t>
            </a:r>
          </a:p>
          <a:p>
            <a:pPr eaLnBrk="1" hangingPunct="1">
              <a:spcBef>
                <a:spcPts val="600"/>
              </a:spcBef>
              <a:spcAft>
                <a:spcPts val="600"/>
              </a:spcAft>
              <a:buClr>
                <a:srgbClr val="00B0F0"/>
              </a:buClr>
              <a:buFont typeface="Wingdings" pitchFamily="2" charset="2"/>
              <a:buChar char="§"/>
            </a:pPr>
            <a:r>
              <a:rPr lang="en-GB" dirty="0" smtClean="0"/>
              <a:t>The questions can be classified into five broad groups:</a:t>
            </a:r>
          </a:p>
          <a:p>
            <a:pPr marL="914400" lvl="1" indent="-457200" eaLnBrk="1" hangingPunct="1">
              <a:spcBef>
                <a:spcPts val="600"/>
              </a:spcBef>
              <a:spcAft>
                <a:spcPts val="600"/>
              </a:spcAft>
              <a:buClr>
                <a:srgbClr val="00B0F0"/>
              </a:buClr>
              <a:buAutoNum type="arabicPeriod"/>
            </a:pPr>
            <a:r>
              <a:rPr lang="en-GB" dirty="0" smtClean="0"/>
              <a:t>How to assess authorities’ relative levels of need;</a:t>
            </a:r>
          </a:p>
          <a:p>
            <a:pPr marL="914400" lvl="1" indent="-457200" eaLnBrk="1" hangingPunct="1">
              <a:spcBef>
                <a:spcPts val="600"/>
              </a:spcBef>
              <a:spcAft>
                <a:spcPts val="600"/>
              </a:spcAft>
              <a:buClr>
                <a:srgbClr val="00B0F0"/>
              </a:buClr>
              <a:buAutoNum type="arabicPeriod"/>
            </a:pPr>
            <a:r>
              <a:rPr lang="en-GB" dirty="0" smtClean="0"/>
              <a:t>Whether or not to update changes in local tax;</a:t>
            </a:r>
          </a:p>
          <a:p>
            <a:pPr marL="914400" lvl="1" indent="-457200" eaLnBrk="1" hangingPunct="1">
              <a:spcBef>
                <a:spcPts val="600"/>
              </a:spcBef>
              <a:spcAft>
                <a:spcPts val="600"/>
              </a:spcAft>
              <a:buClr>
                <a:srgbClr val="00B0F0"/>
              </a:buClr>
              <a:buAutoNum type="arabicPeriod"/>
            </a:pPr>
            <a:r>
              <a:rPr lang="en-GB" dirty="0" smtClean="0"/>
              <a:t>How to smooth the transition to new funding levels;</a:t>
            </a:r>
          </a:p>
          <a:p>
            <a:pPr marL="914400" lvl="1" indent="-457200" eaLnBrk="1" hangingPunct="1">
              <a:spcBef>
                <a:spcPts val="600"/>
              </a:spcBef>
              <a:spcAft>
                <a:spcPts val="600"/>
              </a:spcAft>
              <a:buClr>
                <a:srgbClr val="00B0F0"/>
              </a:buClr>
              <a:buAutoNum type="arabicPeriod"/>
            </a:pPr>
            <a:r>
              <a:rPr lang="en-GB" dirty="0" smtClean="0"/>
              <a:t>Whether or not to assess need at higher geographies; and</a:t>
            </a:r>
          </a:p>
          <a:p>
            <a:pPr marL="914400" lvl="1" indent="-457200" eaLnBrk="1" hangingPunct="1">
              <a:spcBef>
                <a:spcPts val="600"/>
              </a:spcBef>
              <a:spcAft>
                <a:spcPts val="600"/>
              </a:spcAft>
              <a:buClr>
                <a:srgbClr val="00B0F0"/>
              </a:buClr>
              <a:buAutoNum type="arabicPeriod"/>
            </a:pPr>
            <a:r>
              <a:rPr lang="en-GB" dirty="0" smtClean="0"/>
              <a:t>Whether additional incentives should be included in the needs assessment.</a:t>
            </a:r>
          </a:p>
          <a:p>
            <a:pPr marL="457200" indent="-457200" eaLnBrk="1" hangingPunct="1">
              <a:spcBef>
                <a:spcPts val="1200"/>
              </a:spcBef>
              <a:spcAft>
                <a:spcPts val="600"/>
              </a:spcAft>
              <a:buClr>
                <a:srgbClr val="00B0F0"/>
              </a:buClr>
              <a:buFont typeface="Wingdings" panose="05000000000000000000" pitchFamily="2" charset="2"/>
              <a:buChar char="§"/>
            </a:pPr>
            <a:r>
              <a:rPr lang="en-GB" dirty="0" smtClean="0"/>
              <a:t>The following slides address each of these groups in turn. </a:t>
            </a:r>
          </a:p>
          <a:p>
            <a:pPr marL="457200" indent="-457200" eaLnBrk="1" hangingPunct="1">
              <a:spcBef>
                <a:spcPts val="600"/>
              </a:spcBef>
              <a:spcAft>
                <a:spcPts val="600"/>
              </a:spcAft>
              <a:buClr>
                <a:srgbClr val="00B0F0"/>
              </a:buClr>
              <a:buAutoNum type="arabicPeriod"/>
            </a:pPr>
            <a:endParaRPr lang="en-GB" sz="2000" dirty="0" smtClean="0"/>
          </a:p>
          <a:p>
            <a:pPr eaLnBrk="1" hangingPunct="1">
              <a:spcBef>
                <a:spcPts val="600"/>
              </a:spcBef>
              <a:spcAft>
                <a:spcPts val="600"/>
              </a:spcAft>
              <a:buClr>
                <a:srgbClr val="00B0F0"/>
              </a:buClr>
              <a:buFont typeface="Wingdings" pitchFamily="2" charset="2"/>
              <a:buChar char="§"/>
            </a:pPr>
            <a:endParaRPr lang="en-GB" sz="2000"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12</a:t>
            </a:fld>
            <a:endParaRPr lang="en-GB" dirty="0">
              <a:solidFill>
                <a:schemeClr val="bg1"/>
              </a:solidFill>
            </a:endParaRPr>
          </a:p>
        </p:txBody>
      </p:sp>
    </p:spTree>
    <p:extLst>
      <p:ext uri="{BB962C8B-B14F-4D97-AF65-F5344CB8AC3E}">
        <p14:creationId xmlns:p14="http://schemas.microsoft.com/office/powerpoint/2010/main" val="1335303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9859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a:p>
            <a:pPr eaLnBrk="1" hangingPunct="1">
              <a:spcBef>
                <a:spcPts val="600"/>
              </a:spcBef>
              <a:spcAft>
                <a:spcPts val="600"/>
              </a:spcAft>
              <a:buClr>
                <a:srgbClr val="00B0F0"/>
              </a:buClr>
              <a:buFont typeface="Wingdings" pitchFamily="2" charset="2"/>
              <a:buChar char="§"/>
            </a:pPr>
            <a:r>
              <a:rPr lang="en-GB" b="1" dirty="0" smtClean="0"/>
              <a:t>The first set of questions relate to the formulae used to assessed relative funding needs:</a:t>
            </a:r>
            <a:endParaRPr lang="en-GB" dirty="0" smtClean="0"/>
          </a:p>
          <a:p>
            <a:pPr lvl="1" eaLnBrk="1" hangingPunct="1">
              <a:spcBef>
                <a:spcPts val="600"/>
              </a:spcBef>
              <a:spcAft>
                <a:spcPts val="600"/>
              </a:spcAft>
              <a:buClr>
                <a:srgbClr val="00B0F0"/>
              </a:buClr>
              <a:buFont typeface="Wingdings" pitchFamily="2" charset="2"/>
              <a:buChar char="§"/>
            </a:pPr>
            <a:r>
              <a:rPr lang="en-GB" sz="1600" i="1" dirty="0" smtClean="0"/>
              <a:t>Question 1 – What is your view on the balance between simple and complex funding formulae?</a:t>
            </a:r>
          </a:p>
          <a:p>
            <a:pPr lvl="1" eaLnBrk="1" hangingPunct="1">
              <a:spcBef>
                <a:spcPts val="600"/>
              </a:spcBef>
              <a:spcAft>
                <a:spcPts val="600"/>
              </a:spcAft>
              <a:buClr>
                <a:srgbClr val="00B0F0"/>
              </a:buClr>
              <a:buFont typeface="Wingdings" pitchFamily="2" charset="2"/>
              <a:buChar char="§"/>
            </a:pPr>
            <a:r>
              <a:rPr lang="en-GB" sz="1600" i="1" dirty="0" smtClean="0"/>
              <a:t>Question 2 – Are there particular services for which a more detailed formula approach is needed, and – if so – what are these services?</a:t>
            </a:r>
          </a:p>
          <a:p>
            <a:pPr lvl="1" eaLnBrk="1" hangingPunct="1">
              <a:spcBef>
                <a:spcPts val="600"/>
              </a:spcBef>
              <a:spcAft>
                <a:spcPts val="600"/>
              </a:spcAft>
              <a:buClr>
                <a:srgbClr val="00B0F0"/>
              </a:buClr>
              <a:buFont typeface="Wingdings" pitchFamily="2" charset="2"/>
              <a:buChar char="§"/>
            </a:pPr>
            <a:r>
              <a:rPr lang="en-GB" sz="1600" i="1" dirty="0" smtClean="0"/>
              <a:t>Question 3 – Should expenditure based regression continue to be used to assess councils’ funding needs?</a:t>
            </a:r>
          </a:p>
          <a:p>
            <a:pPr lvl="1" eaLnBrk="1" hangingPunct="1">
              <a:spcBef>
                <a:spcPts val="600"/>
              </a:spcBef>
              <a:spcAft>
                <a:spcPts val="600"/>
              </a:spcAft>
              <a:buClr>
                <a:srgbClr val="00B0F0"/>
              </a:buClr>
              <a:buFont typeface="Wingdings" pitchFamily="2" charset="2"/>
              <a:buChar char="§"/>
            </a:pPr>
            <a:r>
              <a:rPr lang="en-GB" sz="1600" i="1" dirty="0" smtClean="0"/>
              <a:t>Question 4 – What other measures besides councils’ spending on services should we consider as a measure of their need to spend?</a:t>
            </a:r>
          </a:p>
          <a:p>
            <a:pPr lvl="1" eaLnBrk="1" hangingPunct="1">
              <a:spcBef>
                <a:spcPts val="600"/>
              </a:spcBef>
              <a:spcAft>
                <a:spcPts val="600"/>
              </a:spcAft>
              <a:buClr>
                <a:srgbClr val="00B0F0"/>
              </a:buClr>
              <a:buFont typeface="Wingdings" pitchFamily="2" charset="2"/>
              <a:buChar char="§"/>
            </a:pPr>
            <a:r>
              <a:rPr lang="en-GB" sz="1600" i="1" dirty="0" smtClean="0"/>
              <a:t>Question 5 – What other statistical techniques besides those mentioned above should be considered for arriving at the formulae for distributing funding?</a:t>
            </a:r>
          </a:p>
          <a:p>
            <a:pPr lvl="1" eaLnBrk="1" hangingPunct="1">
              <a:spcBef>
                <a:spcPts val="600"/>
              </a:spcBef>
              <a:spcAft>
                <a:spcPts val="600"/>
              </a:spcAft>
              <a:buClr>
                <a:srgbClr val="00B0F0"/>
              </a:buClr>
              <a:buFont typeface="Wingdings" pitchFamily="2" charset="2"/>
              <a:buChar char="§"/>
            </a:pPr>
            <a:r>
              <a:rPr lang="en-GB" sz="1600" i="1" dirty="0" smtClean="0"/>
              <a:t>Question 6 – What other considerations should we keep in mind when measuring the relative need of authorities?</a:t>
            </a:r>
            <a:endParaRPr lang="en-GB" i="1"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13</a:t>
            </a:fld>
            <a:endParaRPr lang="en-GB" dirty="0">
              <a:solidFill>
                <a:schemeClr val="bg1"/>
              </a:solidFill>
            </a:endParaRPr>
          </a:p>
        </p:txBody>
      </p:sp>
    </p:spTree>
    <p:extLst>
      <p:ext uri="{BB962C8B-B14F-4D97-AF65-F5344CB8AC3E}">
        <p14:creationId xmlns:p14="http://schemas.microsoft.com/office/powerpoint/2010/main" val="2819223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7705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a:p>
            <a:pPr eaLnBrk="1" hangingPunct="1">
              <a:spcBef>
                <a:spcPts val="600"/>
              </a:spcBef>
              <a:spcAft>
                <a:spcPts val="600"/>
              </a:spcAft>
              <a:buClr>
                <a:srgbClr val="00B0F0"/>
              </a:buClr>
              <a:buFont typeface="Wingdings" pitchFamily="2" charset="2"/>
              <a:buChar char="§"/>
            </a:pPr>
            <a:r>
              <a:rPr lang="en-GB" b="1" dirty="0" smtClean="0"/>
              <a:t>Implications for shire districts</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These questions would not appear to affect the share of funding allocated to shire districts </a:t>
            </a:r>
            <a:r>
              <a:rPr lang="en-GB" i="1" dirty="0" smtClean="0"/>
              <a:t>as a whole</a:t>
            </a:r>
            <a:r>
              <a:rPr lang="en-GB" dirty="0" smtClean="0"/>
              <a:t>. </a:t>
            </a:r>
          </a:p>
          <a:p>
            <a:pPr lvl="1" eaLnBrk="1" hangingPunct="1">
              <a:spcBef>
                <a:spcPts val="600"/>
              </a:spcBef>
              <a:spcAft>
                <a:spcPts val="600"/>
              </a:spcAft>
              <a:buClr>
                <a:srgbClr val="00B0F0"/>
              </a:buClr>
              <a:buFont typeface="Wingdings" pitchFamily="2" charset="2"/>
              <a:buChar char="§"/>
            </a:pPr>
            <a:r>
              <a:rPr lang="en-GB" dirty="0" smtClean="0"/>
              <a:t>Under the existing system, DCLG sets control totals for each service. It then uses its formulae to allocate funding between local authorities, subject to the constraints of these control totals.</a:t>
            </a:r>
          </a:p>
          <a:p>
            <a:pPr lvl="1" eaLnBrk="1" hangingPunct="1">
              <a:spcBef>
                <a:spcPts val="600"/>
              </a:spcBef>
              <a:spcAft>
                <a:spcPts val="600"/>
              </a:spcAft>
              <a:buClr>
                <a:srgbClr val="00B0F0"/>
              </a:buClr>
              <a:buFont typeface="Wingdings" pitchFamily="2" charset="2"/>
              <a:buChar char="§"/>
            </a:pPr>
            <a:r>
              <a:rPr lang="en-GB" dirty="0" smtClean="0"/>
              <a:t>The majority of these questions would affect how the quantum of funding available to shire districts would be distributed. This means it is effectively a zero-sum game among shire districts. </a:t>
            </a:r>
          </a:p>
          <a:p>
            <a:pPr lvl="1" eaLnBrk="1" hangingPunct="1">
              <a:spcBef>
                <a:spcPts val="600"/>
              </a:spcBef>
              <a:spcAft>
                <a:spcPts val="600"/>
              </a:spcAft>
              <a:buClr>
                <a:srgbClr val="00B0F0"/>
              </a:buClr>
              <a:buFont typeface="Wingdings" pitchFamily="2" charset="2"/>
              <a:buChar char="§"/>
            </a:pPr>
            <a:r>
              <a:rPr lang="en-GB" dirty="0" smtClean="0"/>
              <a:t>Furthermore, there are no details provided on what the alternative allocation methods would look like. This means it is not possible to identify which shire districts would benefit from, or be penalised by, the proposed changes implied by these questions.</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14</a:t>
            </a:fld>
            <a:endParaRPr lang="en-GB" dirty="0">
              <a:solidFill>
                <a:schemeClr val="bg1"/>
              </a:solidFill>
            </a:endParaRPr>
          </a:p>
        </p:txBody>
      </p:sp>
    </p:spTree>
    <p:extLst>
      <p:ext uri="{BB962C8B-B14F-4D97-AF65-F5344CB8AC3E}">
        <p14:creationId xmlns:p14="http://schemas.microsoft.com/office/powerpoint/2010/main" val="1408915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06263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a:p>
            <a:pPr eaLnBrk="1" hangingPunct="1">
              <a:spcBef>
                <a:spcPts val="600"/>
              </a:spcBef>
              <a:spcAft>
                <a:spcPts val="600"/>
              </a:spcAft>
              <a:buClr>
                <a:srgbClr val="00B0F0"/>
              </a:buClr>
              <a:buFont typeface="Wingdings" pitchFamily="2" charset="2"/>
              <a:buChar char="§"/>
            </a:pPr>
            <a:r>
              <a:rPr lang="en-GB" b="1" dirty="0" smtClean="0"/>
              <a:t>Suggested response:</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Two potential responses to </a:t>
            </a:r>
            <a:r>
              <a:rPr lang="en-GB" u="sng" dirty="0" smtClean="0"/>
              <a:t>Question 6</a:t>
            </a:r>
            <a:r>
              <a:rPr lang="en-GB" dirty="0" smtClean="0"/>
              <a:t> are as follows:</a:t>
            </a:r>
          </a:p>
          <a:p>
            <a:pPr lvl="1" eaLnBrk="1" hangingPunct="1">
              <a:spcBef>
                <a:spcPts val="600"/>
              </a:spcBef>
              <a:spcAft>
                <a:spcPts val="600"/>
              </a:spcAft>
              <a:buClr>
                <a:srgbClr val="00B0F0"/>
              </a:buClr>
              <a:buFont typeface="Wingdings" pitchFamily="2" charset="2"/>
              <a:buChar char="§"/>
            </a:pPr>
            <a:r>
              <a:rPr lang="en-GB" dirty="0" smtClean="0"/>
              <a:t>First, Shire Districts could argue for an increase in the control total assigned to District-Level Environmental, Protective and Cultural Services (ECPS). This need block currently accounts for 92% of shire districts’ total assessed needs. This argument would need to be supported with reference to additional cost pressures facing shire districts. </a:t>
            </a:r>
          </a:p>
          <a:p>
            <a:pPr lvl="1" eaLnBrk="1" hangingPunct="1">
              <a:spcBef>
                <a:spcPts val="600"/>
              </a:spcBef>
              <a:spcAft>
                <a:spcPts val="600"/>
              </a:spcAft>
              <a:buClr>
                <a:srgbClr val="00B0F0"/>
              </a:buClr>
              <a:buFont typeface="Wingdings" pitchFamily="2" charset="2"/>
              <a:buChar char="§"/>
            </a:pPr>
            <a:r>
              <a:rPr lang="en-GB" dirty="0" smtClean="0"/>
              <a:t>Secondly, shire districts could argue for additional funding – relative to unitaries, metropolitan districts and the London Boroughs – to reflect the lack of economies available to shire districts. This argument could be based on the relatively small populations for the shire districts. </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15</a:t>
            </a:fld>
            <a:endParaRPr lang="en-GB" dirty="0">
              <a:solidFill>
                <a:schemeClr val="bg1"/>
              </a:solidFill>
            </a:endParaRPr>
          </a:p>
        </p:txBody>
      </p:sp>
    </p:spTree>
    <p:extLst>
      <p:ext uri="{BB962C8B-B14F-4D97-AF65-F5344CB8AC3E}">
        <p14:creationId xmlns:p14="http://schemas.microsoft.com/office/powerpoint/2010/main" val="749898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777" y="5644486"/>
            <a:ext cx="4948287" cy="736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16</a:t>
            </a:fld>
            <a:endParaRPr lang="en-GB" dirty="0">
              <a:solidFill>
                <a:schemeClr val="bg1"/>
              </a:solidFill>
            </a:endParaRPr>
          </a:p>
        </p:txBody>
      </p:sp>
      <p:graphicFrame>
        <p:nvGraphicFramePr>
          <p:cNvPr id="4" name="Chart 3"/>
          <p:cNvGraphicFramePr>
            <a:graphicFrameLocks/>
          </p:cNvGraphicFramePr>
          <p:nvPr>
            <p:extLst>
              <p:ext uri="{D42A27DB-BD31-4B8C-83A1-F6EECF244321}">
                <p14:modId xmlns:p14="http://schemas.microsoft.com/office/powerpoint/2010/main" val="3527974687"/>
              </p:ext>
            </p:extLst>
          </p:nvPr>
        </p:nvGraphicFramePr>
        <p:xfrm>
          <a:off x="4599346" y="1240138"/>
          <a:ext cx="4633912" cy="4178002"/>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4394312" y="881709"/>
            <a:ext cx="4749688" cy="584775"/>
          </a:xfrm>
          <a:prstGeom prst="rect">
            <a:avLst/>
          </a:prstGeom>
        </p:spPr>
        <p:txBody>
          <a:bodyPr wrap="square">
            <a:spAutoFit/>
          </a:bodyPr>
          <a:lstStyle/>
          <a:p>
            <a:pPr algn="ctr" eaLnBrk="1" hangingPunct="1">
              <a:spcBef>
                <a:spcPts val="600"/>
              </a:spcBef>
              <a:spcAft>
                <a:spcPts val="600"/>
              </a:spcAft>
              <a:buClr>
                <a:srgbClr val="00B0F0"/>
              </a:buClr>
            </a:pPr>
            <a:r>
              <a:rPr lang="en-GB" sz="1600" b="1" dirty="0" smtClean="0"/>
              <a:t>Figure 1 – Shire districts’ assessed needs in the Relative Needs Formula 2013/14</a:t>
            </a:r>
          </a:p>
        </p:txBody>
      </p:sp>
      <p:sp>
        <p:nvSpPr>
          <p:cNvPr id="6" name="Text Box 3"/>
          <p:cNvSpPr txBox="1">
            <a:spLocks noChangeArrowheads="1"/>
          </p:cNvSpPr>
          <p:nvPr/>
        </p:nvSpPr>
        <p:spPr bwMode="auto">
          <a:xfrm>
            <a:off x="199777" y="857033"/>
            <a:ext cx="4310311" cy="538607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In 2013/14, shire districts’ assessed needs was comprised mainly of the District-Level EPCS block.</a:t>
            </a:r>
          </a:p>
          <a:p>
            <a:pPr lvl="1" eaLnBrk="1" hangingPunct="1">
              <a:spcBef>
                <a:spcPts val="600"/>
              </a:spcBef>
              <a:spcAft>
                <a:spcPts val="600"/>
              </a:spcAft>
              <a:buClr>
                <a:srgbClr val="00B0F0"/>
              </a:buClr>
              <a:buFont typeface="Wingdings" pitchFamily="2" charset="2"/>
              <a:buChar char="§"/>
            </a:pPr>
            <a:r>
              <a:rPr lang="en-GB" dirty="0" smtClean="0"/>
              <a:t>This is allocated as an amount per resident, plus top-ups to reflect (i) population density, (ii) population sparsity, (iii) additional population in the form of commuters and visitors, (iv) deprivation, as measured by income / employment benefits, disability benefits, and residents’ country of birth, and (v) an Area Cost Adjustment to reflect local variation in wage and salary costs.</a:t>
            </a:r>
          </a:p>
        </p:txBody>
      </p:sp>
      <p:sp>
        <p:nvSpPr>
          <p:cNvPr id="7"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p:txBody>
      </p:sp>
    </p:spTree>
    <p:extLst>
      <p:ext uri="{BB962C8B-B14F-4D97-AF65-F5344CB8AC3E}">
        <p14:creationId xmlns:p14="http://schemas.microsoft.com/office/powerpoint/2010/main" val="6373224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17</a:t>
            </a:fld>
            <a:endParaRPr lang="en-GB" dirty="0">
              <a:solidFill>
                <a:schemeClr val="bg1"/>
              </a:solidFill>
            </a:endParaRPr>
          </a:p>
        </p:txBody>
      </p:sp>
      <p:sp>
        <p:nvSpPr>
          <p:cNvPr id="5" name="Rectangle 4"/>
          <p:cNvSpPr/>
          <p:nvPr/>
        </p:nvSpPr>
        <p:spPr>
          <a:xfrm>
            <a:off x="4394312" y="881709"/>
            <a:ext cx="4749688" cy="584775"/>
          </a:xfrm>
          <a:prstGeom prst="rect">
            <a:avLst/>
          </a:prstGeom>
        </p:spPr>
        <p:txBody>
          <a:bodyPr wrap="square">
            <a:spAutoFit/>
          </a:bodyPr>
          <a:lstStyle/>
          <a:p>
            <a:pPr algn="ctr" eaLnBrk="1" hangingPunct="1">
              <a:spcBef>
                <a:spcPts val="600"/>
              </a:spcBef>
              <a:spcAft>
                <a:spcPts val="600"/>
              </a:spcAft>
              <a:buClr>
                <a:srgbClr val="00B0F0"/>
              </a:buClr>
            </a:pPr>
            <a:r>
              <a:rPr lang="en-GB" sz="1600" b="1" dirty="0" smtClean="0"/>
              <a:t>Figure 2 – Recipients of District-Level EPCS by authority type 2013/14</a:t>
            </a:r>
          </a:p>
        </p:txBody>
      </p:sp>
      <p:sp>
        <p:nvSpPr>
          <p:cNvPr id="6" name="Text Box 3"/>
          <p:cNvSpPr txBox="1">
            <a:spLocks noChangeArrowheads="1"/>
          </p:cNvSpPr>
          <p:nvPr/>
        </p:nvSpPr>
        <p:spPr bwMode="auto">
          <a:xfrm>
            <a:off x="199777" y="857033"/>
            <a:ext cx="4194535" cy="443196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Assessed needs for District-Level EPCS are also allocated to unitaries, metropolitan districts and London Boroughs. These authorities also provide district-level services.</a:t>
            </a:r>
          </a:p>
          <a:p>
            <a:pPr lvl="1" eaLnBrk="1" hangingPunct="1">
              <a:spcBef>
                <a:spcPts val="600"/>
              </a:spcBef>
              <a:spcAft>
                <a:spcPts val="600"/>
              </a:spcAft>
              <a:buClr>
                <a:srgbClr val="00B0F0"/>
              </a:buClr>
              <a:buFont typeface="Wingdings" pitchFamily="2" charset="2"/>
              <a:buChar char="§"/>
            </a:pPr>
            <a:r>
              <a:rPr lang="en-GB" dirty="0" smtClean="0"/>
              <a:t>At the England level, these other authorities receive around two-thirds of total assessed needs for District-Level EPCS, as illustrated in the accompanying chart. </a:t>
            </a:r>
          </a:p>
          <a:p>
            <a:pPr marL="457200" lvl="1" indent="0" eaLnBrk="1" hangingPunct="1">
              <a:spcBef>
                <a:spcPts val="600"/>
              </a:spcBef>
              <a:spcAft>
                <a:spcPts val="600"/>
              </a:spcAft>
              <a:buClr>
                <a:srgbClr val="00B0F0"/>
              </a:buClr>
            </a:pPr>
            <a:endParaRPr lang="en-GB" dirty="0" smtClean="0"/>
          </a:p>
        </p:txBody>
      </p:sp>
      <p:sp>
        <p:nvSpPr>
          <p:cNvPr id="7"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p:txBody>
      </p:sp>
      <p:graphicFrame>
        <p:nvGraphicFramePr>
          <p:cNvPr id="8" name="Chart 7"/>
          <p:cNvGraphicFramePr>
            <a:graphicFrameLocks/>
          </p:cNvGraphicFramePr>
          <p:nvPr>
            <p:extLst>
              <p:ext uri="{D42A27DB-BD31-4B8C-83A1-F6EECF244321}">
                <p14:modId xmlns:p14="http://schemas.microsoft.com/office/powerpoint/2010/main" val="2612236642"/>
              </p:ext>
            </p:extLst>
          </p:nvPr>
        </p:nvGraphicFramePr>
        <p:xfrm>
          <a:off x="4394312" y="1466484"/>
          <a:ext cx="4570176" cy="4032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6479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18</a:t>
            </a:fld>
            <a:endParaRPr lang="en-GB" dirty="0">
              <a:solidFill>
                <a:schemeClr val="bg1"/>
              </a:solidFill>
            </a:endParaRPr>
          </a:p>
        </p:txBody>
      </p:sp>
      <p:sp>
        <p:nvSpPr>
          <p:cNvPr id="5" name="Rectangle 4"/>
          <p:cNvSpPr/>
          <p:nvPr/>
        </p:nvSpPr>
        <p:spPr>
          <a:xfrm>
            <a:off x="4394312" y="881709"/>
            <a:ext cx="4749688" cy="584775"/>
          </a:xfrm>
          <a:prstGeom prst="rect">
            <a:avLst/>
          </a:prstGeom>
        </p:spPr>
        <p:txBody>
          <a:bodyPr wrap="square">
            <a:spAutoFit/>
          </a:bodyPr>
          <a:lstStyle/>
          <a:p>
            <a:pPr algn="ctr" eaLnBrk="1" hangingPunct="1">
              <a:spcBef>
                <a:spcPts val="600"/>
              </a:spcBef>
              <a:spcAft>
                <a:spcPts val="600"/>
              </a:spcAft>
              <a:buClr>
                <a:srgbClr val="00B0F0"/>
              </a:buClr>
            </a:pPr>
            <a:r>
              <a:rPr lang="en-GB" sz="1600" b="1" dirty="0" smtClean="0"/>
              <a:t>Figure 3 – Breakdown of control totals for assessed needs in 2013/14</a:t>
            </a:r>
          </a:p>
        </p:txBody>
      </p:sp>
      <p:sp>
        <p:nvSpPr>
          <p:cNvPr id="6" name="Text Box 3"/>
          <p:cNvSpPr txBox="1">
            <a:spLocks noChangeArrowheads="1"/>
          </p:cNvSpPr>
          <p:nvPr/>
        </p:nvSpPr>
        <p:spPr bwMode="auto">
          <a:xfrm>
            <a:off x="199777" y="857033"/>
            <a:ext cx="4194535" cy="30469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Finally, DCLG sets the control totals for each needs block by judgement. </a:t>
            </a:r>
          </a:p>
          <a:p>
            <a:pPr lvl="1" eaLnBrk="1" hangingPunct="1">
              <a:spcBef>
                <a:spcPts val="600"/>
              </a:spcBef>
              <a:spcAft>
                <a:spcPts val="600"/>
              </a:spcAft>
              <a:buClr>
                <a:srgbClr val="00B0F0"/>
              </a:buClr>
              <a:buFont typeface="Wingdings" pitchFamily="2" charset="2"/>
              <a:buChar char="§"/>
            </a:pPr>
            <a:r>
              <a:rPr lang="en-GB" dirty="0" smtClean="0"/>
              <a:t>In 2013/14, 15% of notional funding was allocated to local authorities based on the District-Level EPCS formula.</a:t>
            </a:r>
          </a:p>
          <a:p>
            <a:pPr marL="457200" lvl="1" indent="0" eaLnBrk="1" hangingPunct="1">
              <a:spcBef>
                <a:spcPts val="600"/>
              </a:spcBef>
              <a:spcAft>
                <a:spcPts val="600"/>
              </a:spcAft>
              <a:buClr>
                <a:srgbClr val="00B0F0"/>
              </a:buClr>
            </a:pPr>
            <a:endParaRPr lang="en-GB" dirty="0" smtClean="0"/>
          </a:p>
        </p:txBody>
      </p:sp>
      <p:sp>
        <p:nvSpPr>
          <p:cNvPr id="7"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p:txBody>
      </p:sp>
      <p:graphicFrame>
        <p:nvGraphicFramePr>
          <p:cNvPr id="9" name="Chart 8"/>
          <p:cNvGraphicFramePr>
            <a:graphicFrameLocks/>
          </p:cNvGraphicFramePr>
          <p:nvPr>
            <p:extLst>
              <p:ext uri="{D42A27DB-BD31-4B8C-83A1-F6EECF244321}">
                <p14:modId xmlns:p14="http://schemas.microsoft.com/office/powerpoint/2010/main" val="1747357285"/>
              </p:ext>
            </p:extLst>
          </p:nvPr>
        </p:nvGraphicFramePr>
        <p:xfrm>
          <a:off x="4644007" y="1491160"/>
          <a:ext cx="4248473" cy="45600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9385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19</a:t>
            </a:fld>
            <a:endParaRPr lang="en-GB" dirty="0">
              <a:solidFill>
                <a:schemeClr val="bg1"/>
              </a:solidFill>
            </a:endParaRPr>
          </a:p>
        </p:txBody>
      </p:sp>
      <p:sp>
        <p:nvSpPr>
          <p:cNvPr id="6" name="Text Box 3"/>
          <p:cNvSpPr txBox="1">
            <a:spLocks noChangeArrowheads="1"/>
          </p:cNvSpPr>
          <p:nvPr/>
        </p:nvSpPr>
        <p:spPr bwMode="auto">
          <a:xfrm>
            <a:off x="199777" y="857033"/>
            <a:ext cx="8764711" cy="48936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As a group, shire districts would benefit from increasing the size of the control total for District-Level EPCS, their main source of assessed needs.</a:t>
            </a:r>
          </a:p>
          <a:p>
            <a:pPr lvl="1" eaLnBrk="1" hangingPunct="1">
              <a:spcBef>
                <a:spcPts val="600"/>
              </a:spcBef>
              <a:spcAft>
                <a:spcPts val="600"/>
              </a:spcAft>
              <a:buClr>
                <a:srgbClr val="00B0F0"/>
              </a:buClr>
              <a:buFont typeface="Wingdings" pitchFamily="2" charset="2"/>
              <a:buChar char="§"/>
            </a:pPr>
            <a:r>
              <a:rPr lang="en-GB" dirty="0" smtClean="0"/>
              <a:t>The existing control totals are set by judgement. Given the lack of a methodology for determining the existing control totals, it is difficult to provide a technical argument for this.  </a:t>
            </a:r>
          </a:p>
          <a:p>
            <a:pPr lvl="1" eaLnBrk="1" hangingPunct="1">
              <a:spcBef>
                <a:spcPts val="600"/>
              </a:spcBef>
              <a:spcAft>
                <a:spcPts val="600"/>
              </a:spcAft>
              <a:buClr>
                <a:srgbClr val="00B0F0"/>
              </a:buClr>
              <a:buFont typeface="Wingdings" pitchFamily="2" charset="2"/>
              <a:buChar char="§"/>
            </a:pPr>
            <a:r>
              <a:rPr lang="en-GB" dirty="0" smtClean="0"/>
              <a:t>Arguments for increasing the control totals could be based on evidence of growing cost pressures facing district-level services. </a:t>
            </a:r>
            <a:r>
              <a:rPr lang="en-GB" dirty="0"/>
              <a:t> </a:t>
            </a:r>
            <a:r>
              <a:rPr lang="en-GB" dirty="0" smtClean="0"/>
              <a:t>This decision by Ministers is a subjective one and therefore may be influenced by successful lobbying (e.g. in the same way that government created the Rural Services Delivery Grant).</a:t>
            </a:r>
            <a:endParaRPr lang="en-GB" dirty="0" smtClean="0">
              <a:solidFill>
                <a:srgbClr val="FF0000"/>
              </a:solidFill>
            </a:endParaRPr>
          </a:p>
          <a:p>
            <a:pPr lvl="1" eaLnBrk="1" hangingPunct="1">
              <a:spcBef>
                <a:spcPts val="600"/>
              </a:spcBef>
              <a:spcAft>
                <a:spcPts val="600"/>
              </a:spcAft>
              <a:buClr>
                <a:srgbClr val="00B0F0"/>
              </a:buClr>
              <a:buFont typeface="Wingdings" pitchFamily="2" charset="2"/>
              <a:buChar char="§"/>
            </a:pPr>
            <a:endParaRPr lang="en-GB" dirty="0" smtClean="0"/>
          </a:p>
          <a:p>
            <a:pPr lvl="1" eaLnBrk="1" hangingPunct="1">
              <a:spcBef>
                <a:spcPts val="600"/>
              </a:spcBef>
              <a:spcAft>
                <a:spcPts val="600"/>
              </a:spcAft>
              <a:buClr>
                <a:srgbClr val="00B0F0"/>
              </a:buClr>
              <a:buFont typeface="Wingdings" pitchFamily="2" charset="2"/>
              <a:buChar char="§"/>
            </a:pPr>
            <a:endParaRPr lang="en-GB" dirty="0" smtClean="0"/>
          </a:p>
          <a:p>
            <a:pPr marL="457200" lvl="1" indent="0" eaLnBrk="1" hangingPunct="1">
              <a:spcBef>
                <a:spcPts val="600"/>
              </a:spcBef>
              <a:spcAft>
                <a:spcPts val="600"/>
              </a:spcAft>
              <a:buClr>
                <a:srgbClr val="00B0F0"/>
              </a:buClr>
            </a:pPr>
            <a:endParaRPr lang="en-GB" dirty="0" smtClean="0"/>
          </a:p>
        </p:txBody>
      </p:sp>
      <p:sp>
        <p:nvSpPr>
          <p:cNvPr id="7"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p:txBody>
      </p:sp>
    </p:spTree>
    <p:extLst>
      <p:ext uri="{BB962C8B-B14F-4D97-AF65-F5344CB8AC3E}">
        <p14:creationId xmlns:p14="http://schemas.microsoft.com/office/powerpoint/2010/main" val="1788334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179388" y="571500"/>
            <a:ext cx="8723312" cy="1031875"/>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3600" dirty="0" smtClean="0">
                <a:solidFill>
                  <a:srgbClr val="00B0F0"/>
                </a:solidFill>
                <a:latin typeface="Arial" charset="0"/>
                <a:cs typeface="Arial" charset="0"/>
              </a:rPr>
              <a:t>Report overview</a:t>
            </a:r>
          </a:p>
        </p:txBody>
      </p:sp>
      <p:sp>
        <p:nvSpPr>
          <p:cNvPr id="33795" name="Text Box 3"/>
          <p:cNvSpPr txBox="1">
            <a:spLocks noChangeArrowheads="1"/>
          </p:cNvSpPr>
          <p:nvPr/>
        </p:nvSpPr>
        <p:spPr bwMode="auto">
          <a:xfrm>
            <a:off x="200025" y="1556792"/>
            <a:ext cx="8764463" cy="224675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eaLnBrk="1" hangingPunct="1">
              <a:spcBef>
                <a:spcPts val="600"/>
              </a:spcBef>
              <a:spcAft>
                <a:spcPts val="600"/>
              </a:spcAft>
              <a:buClr>
                <a:srgbClr val="00B0F0"/>
              </a:buClr>
              <a:buFont typeface="Wingdings" panose="05000000000000000000" pitchFamily="2" charset="2"/>
              <a:buChar char="§"/>
            </a:pPr>
            <a:r>
              <a:rPr lang="en-GB" sz="2000" dirty="0"/>
              <a:t>T</a:t>
            </a:r>
            <a:r>
              <a:rPr lang="en-GB" sz="2000" dirty="0" smtClean="0"/>
              <a:t>his paper begins by providing background information regarding the review and how its fits in to the 100% Business Rates Retention agenda.</a:t>
            </a:r>
          </a:p>
          <a:p>
            <a:pPr marL="457200" indent="-457200" eaLnBrk="1" hangingPunct="1">
              <a:spcBef>
                <a:spcPts val="600"/>
              </a:spcBef>
              <a:spcAft>
                <a:spcPts val="600"/>
              </a:spcAft>
              <a:buClr>
                <a:srgbClr val="00B0F0"/>
              </a:buClr>
              <a:buFont typeface="Wingdings" panose="05000000000000000000" pitchFamily="2" charset="2"/>
              <a:buChar char="§"/>
            </a:pPr>
            <a:r>
              <a:rPr lang="en-GB" sz="2000" dirty="0" smtClean="0"/>
              <a:t>The paper then goes on to consider the questions raised in the discussion paper, breaking them down into five groups.</a:t>
            </a:r>
          </a:p>
          <a:p>
            <a:pPr marL="457200" indent="-457200" eaLnBrk="1" hangingPunct="1">
              <a:spcBef>
                <a:spcPts val="600"/>
              </a:spcBef>
              <a:spcAft>
                <a:spcPts val="600"/>
              </a:spcAft>
              <a:buClr>
                <a:srgbClr val="00B0F0"/>
              </a:buClr>
              <a:buFont typeface="Wingdings" panose="05000000000000000000" pitchFamily="2" charset="2"/>
              <a:buChar char="§"/>
            </a:pPr>
            <a:r>
              <a:rPr lang="en-GB" sz="2000" dirty="0" smtClean="0"/>
              <a:t>Finally, the paper sets out its conclusions. </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a:t>
            </a:fld>
            <a:endParaRPr lang="en-GB" dirty="0">
              <a:solidFill>
                <a:schemeClr val="bg1"/>
              </a:solidFill>
            </a:endParaRPr>
          </a:p>
        </p:txBody>
      </p:sp>
    </p:spTree>
    <p:extLst>
      <p:ext uri="{BB962C8B-B14F-4D97-AF65-F5344CB8AC3E}">
        <p14:creationId xmlns:p14="http://schemas.microsoft.com/office/powerpoint/2010/main" val="2781926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20</a:t>
            </a:fld>
            <a:endParaRPr lang="en-GB" dirty="0">
              <a:solidFill>
                <a:schemeClr val="bg1"/>
              </a:solidFill>
            </a:endParaRPr>
          </a:p>
        </p:txBody>
      </p:sp>
      <p:sp>
        <p:nvSpPr>
          <p:cNvPr id="6" name="Text Box 3"/>
          <p:cNvSpPr txBox="1">
            <a:spLocks noChangeArrowheads="1"/>
          </p:cNvSpPr>
          <p:nvPr/>
        </p:nvSpPr>
        <p:spPr bwMode="auto">
          <a:xfrm>
            <a:off x="199777" y="857033"/>
            <a:ext cx="8764711" cy="47089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Another argument is that the existing District-Level EPCS formula penalises shire districts who are not able to exploit the same economies of scale as larger authorities.</a:t>
            </a:r>
          </a:p>
          <a:p>
            <a:pPr lvl="1" eaLnBrk="1" hangingPunct="1">
              <a:spcBef>
                <a:spcPts val="600"/>
              </a:spcBef>
              <a:spcAft>
                <a:spcPts val="600"/>
              </a:spcAft>
              <a:buClr>
                <a:srgbClr val="00B0F0"/>
              </a:buClr>
              <a:buFont typeface="Wingdings" pitchFamily="2" charset="2"/>
              <a:buChar char="§"/>
            </a:pPr>
            <a:r>
              <a:rPr lang="en-GB" dirty="0" smtClean="0"/>
              <a:t>For example, assume Authority A and Authority B have identical characteristics in terms of density, sparsity, deprivation and labour costs. If Authority A has twice the population of Authority B, it will have twice the assessed needs. This is despite the fact that Authority A has more potential to reduce average expenditure-per-resident; for example, by spreading the cost of overheads over a larger number of residents.</a:t>
            </a:r>
          </a:p>
          <a:p>
            <a:pPr lvl="1" eaLnBrk="1" hangingPunct="1">
              <a:spcBef>
                <a:spcPts val="600"/>
              </a:spcBef>
              <a:spcAft>
                <a:spcPts val="600"/>
              </a:spcAft>
              <a:buClr>
                <a:srgbClr val="00B0F0"/>
              </a:buClr>
              <a:buFont typeface="Wingdings" pitchFamily="2" charset="2"/>
              <a:buChar char="§"/>
            </a:pPr>
            <a:r>
              <a:rPr lang="en-GB" dirty="0" smtClean="0"/>
              <a:t>This is partly addressed by the Fixed Cost component of the needs assessment formula. This is a set amount of assessed need per </a:t>
            </a:r>
            <a:r>
              <a:rPr lang="en-GB" i="1" dirty="0" smtClean="0"/>
              <a:t>council</a:t>
            </a:r>
            <a:r>
              <a:rPr lang="en-GB" dirty="0"/>
              <a:t> </a:t>
            </a:r>
            <a:r>
              <a:rPr lang="en-GB" dirty="0" smtClean="0"/>
              <a:t>(rather than per </a:t>
            </a:r>
            <a:r>
              <a:rPr lang="en-GB" i="1" dirty="0" smtClean="0"/>
              <a:t>resident</a:t>
            </a:r>
            <a:r>
              <a:rPr lang="en-GB" dirty="0" smtClean="0"/>
              <a:t>), regardless of its size. However, in 2013/14, Fixed Costs only accounted for 1.7% of shire districts total assessed needs, or 0.2% of assessed needs for all authorities in England.  </a:t>
            </a:r>
          </a:p>
        </p:txBody>
      </p:sp>
      <p:sp>
        <p:nvSpPr>
          <p:cNvPr id="7"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p:txBody>
      </p:sp>
    </p:spTree>
    <p:extLst>
      <p:ext uri="{BB962C8B-B14F-4D97-AF65-F5344CB8AC3E}">
        <p14:creationId xmlns:p14="http://schemas.microsoft.com/office/powerpoint/2010/main" val="2092711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21</a:t>
            </a:fld>
            <a:endParaRPr lang="en-GB" dirty="0">
              <a:solidFill>
                <a:schemeClr val="bg1"/>
              </a:solidFill>
            </a:endParaRPr>
          </a:p>
        </p:txBody>
      </p:sp>
      <p:sp>
        <p:nvSpPr>
          <p:cNvPr id="6" name="Text Box 3"/>
          <p:cNvSpPr txBox="1">
            <a:spLocks noChangeArrowheads="1"/>
          </p:cNvSpPr>
          <p:nvPr/>
        </p:nvSpPr>
        <p:spPr bwMode="auto">
          <a:xfrm>
            <a:off x="199777" y="857033"/>
            <a:ext cx="4194535" cy="427807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In 2016/17, the median population of shire districts was less than half that of other authorities, as illustrated in the accompanying chart.</a:t>
            </a:r>
          </a:p>
          <a:p>
            <a:pPr lvl="1" eaLnBrk="1" hangingPunct="1">
              <a:spcBef>
                <a:spcPts val="600"/>
              </a:spcBef>
              <a:spcAft>
                <a:spcPts val="600"/>
              </a:spcAft>
              <a:buClr>
                <a:srgbClr val="00B0F0"/>
              </a:buClr>
              <a:buFont typeface="Wingdings" pitchFamily="2" charset="2"/>
              <a:buChar char="§"/>
            </a:pPr>
            <a:r>
              <a:rPr lang="en-GB" dirty="0" smtClean="0"/>
              <a:t>In response to Question 6, shire districts could therefore request that CLG considers changes to the formula to reflect the lack of economies of scale available to shire districts, potentially by increasing the size of the Fixed Amount control total.</a:t>
            </a:r>
          </a:p>
        </p:txBody>
      </p:sp>
      <p:sp>
        <p:nvSpPr>
          <p:cNvPr id="7"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1 – How to assess relative needs?</a:t>
            </a:r>
          </a:p>
        </p:txBody>
      </p:sp>
      <p:graphicFrame>
        <p:nvGraphicFramePr>
          <p:cNvPr id="5" name="Chart 4"/>
          <p:cNvGraphicFramePr>
            <a:graphicFrameLocks/>
          </p:cNvGraphicFramePr>
          <p:nvPr>
            <p:extLst>
              <p:ext uri="{D42A27DB-BD31-4B8C-83A1-F6EECF244321}">
                <p14:modId xmlns:p14="http://schemas.microsoft.com/office/powerpoint/2010/main" val="654709408"/>
              </p:ext>
            </p:extLst>
          </p:nvPr>
        </p:nvGraphicFramePr>
        <p:xfrm>
          <a:off x="4716016" y="1268760"/>
          <a:ext cx="4176464" cy="4392488"/>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ular Callout 7"/>
          <p:cNvSpPr/>
          <p:nvPr/>
        </p:nvSpPr>
        <p:spPr>
          <a:xfrm>
            <a:off x="6084168" y="2787808"/>
            <a:ext cx="1685925" cy="657224"/>
          </a:xfrm>
          <a:prstGeom prst="wedgeRectCallout">
            <a:avLst>
              <a:gd name="adj1" fmla="val -62916"/>
              <a:gd name="adj2" fmla="val 94676"/>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GB" sz="1100" dirty="0">
                <a:latin typeface="Arial" panose="020B0604020202020204" pitchFamily="34" charset="0"/>
                <a:cs typeface="Arial" panose="020B0604020202020204" pitchFamily="34" charset="0"/>
              </a:rPr>
              <a:t>Unitaries,</a:t>
            </a:r>
            <a:r>
              <a:rPr lang="en-GB" sz="1100" baseline="0" dirty="0">
                <a:latin typeface="Arial" panose="020B0604020202020204" pitchFamily="34" charset="0"/>
                <a:cs typeface="Arial" panose="020B0604020202020204" pitchFamily="34" charset="0"/>
              </a:rPr>
              <a:t> Metropolitan Districts and London </a:t>
            </a:r>
            <a:r>
              <a:rPr lang="en-GB" sz="1100" baseline="0" dirty="0" smtClean="0">
                <a:latin typeface="Arial" panose="020B0604020202020204" pitchFamily="34" charset="0"/>
                <a:cs typeface="Arial" panose="020B0604020202020204" pitchFamily="34" charset="0"/>
              </a:rPr>
              <a:t>Boroughs</a:t>
            </a:r>
          </a:p>
        </p:txBody>
      </p:sp>
      <p:sp>
        <p:nvSpPr>
          <p:cNvPr id="9" name="TextBox 10"/>
          <p:cNvSpPr txBox="1"/>
          <p:nvPr/>
        </p:nvSpPr>
        <p:spPr>
          <a:xfrm>
            <a:off x="7884368" y="4581128"/>
            <a:ext cx="1143000" cy="2476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050" i="1" dirty="0">
                <a:solidFill>
                  <a:srgbClr val="FF0000"/>
                </a:solidFill>
                <a:latin typeface="Arial" panose="020B0604020202020204" pitchFamily="34" charset="0"/>
                <a:cs typeface="Arial" panose="020B0604020202020204" pitchFamily="34" charset="0"/>
              </a:rPr>
              <a:t>Median</a:t>
            </a:r>
            <a:r>
              <a:rPr lang="en-GB" sz="1050" i="1" baseline="0" dirty="0">
                <a:solidFill>
                  <a:srgbClr val="FF0000"/>
                </a:solidFill>
                <a:latin typeface="Arial" panose="020B0604020202020204" pitchFamily="34" charset="0"/>
                <a:cs typeface="Arial" panose="020B0604020202020204" pitchFamily="34" charset="0"/>
              </a:rPr>
              <a:t> = 107k</a:t>
            </a:r>
            <a:endParaRPr lang="en-GB" sz="1050" i="1" dirty="0">
              <a:solidFill>
                <a:srgbClr val="FF0000"/>
              </a:solidFill>
              <a:latin typeface="Arial" panose="020B0604020202020204" pitchFamily="34" charset="0"/>
              <a:cs typeface="Arial" panose="020B0604020202020204" pitchFamily="34" charset="0"/>
            </a:endParaRPr>
          </a:p>
        </p:txBody>
      </p:sp>
      <p:sp>
        <p:nvSpPr>
          <p:cNvPr id="10" name="Rectangle 9"/>
          <p:cNvSpPr/>
          <p:nvPr/>
        </p:nvSpPr>
        <p:spPr>
          <a:xfrm>
            <a:off x="4394312" y="881709"/>
            <a:ext cx="4749688" cy="338554"/>
          </a:xfrm>
          <a:prstGeom prst="rect">
            <a:avLst/>
          </a:prstGeom>
        </p:spPr>
        <p:txBody>
          <a:bodyPr wrap="square">
            <a:spAutoFit/>
          </a:bodyPr>
          <a:lstStyle/>
          <a:p>
            <a:pPr algn="ctr" eaLnBrk="1" hangingPunct="1">
              <a:spcBef>
                <a:spcPts val="600"/>
              </a:spcBef>
              <a:spcAft>
                <a:spcPts val="600"/>
              </a:spcAft>
              <a:buClr>
                <a:srgbClr val="00B0F0"/>
              </a:buClr>
            </a:pPr>
            <a:r>
              <a:rPr lang="en-GB" sz="1600" b="1" dirty="0" smtClean="0"/>
              <a:t>Figure 4 – Population size 2016</a:t>
            </a:r>
          </a:p>
        </p:txBody>
      </p:sp>
    </p:spTree>
    <p:extLst>
      <p:ext uri="{BB962C8B-B14F-4D97-AF65-F5344CB8AC3E}">
        <p14:creationId xmlns:p14="http://schemas.microsoft.com/office/powerpoint/2010/main" val="24015338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147731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2 – How to account for local tax growth?</a:t>
            </a:r>
          </a:p>
          <a:p>
            <a:pPr eaLnBrk="1" hangingPunct="1">
              <a:spcBef>
                <a:spcPts val="600"/>
              </a:spcBef>
              <a:spcAft>
                <a:spcPts val="600"/>
              </a:spcAft>
              <a:buClr>
                <a:srgbClr val="00B0F0"/>
              </a:buClr>
              <a:buFont typeface="Wingdings" pitchFamily="2" charset="2"/>
              <a:buChar char="§"/>
            </a:pPr>
            <a:r>
              <a:rPr lang="en-GB" b="1" dirty="0" smtClean="0"/>
              <a:t>Consultation question relating to council tax growth</a:t>
            </a:r>
            <a:r>
              <a:rPr lang="en-GB" dirty="0" smtClean="0"/>
              <a:t>:</a:t>
            </a:r>
          </a:p>
          <a:p>
            <a:pPr lvl="1" eaLnBrk="1" hangingPunct="1">
              <a:spcBef>
                <a:spcPts val="600"/>
              </a:spcBef>
              <a:spcAft>
                <a:spcPts val="600"/>
              </a:spcAft>
              <a:buClr>
                <a:srgbClr val="00B0F0"/>
              </a:buClr>
              <a:buFont typeface="Wingdings" pitchFamily="2" charset="2"/>
              <a:buChar char="§"/>
            </a:pPr>
            <a:r>
              <a:rPr lang="en-GB" sz="1600" i="1" dirty="0" smtClean="0"/>
              <a:t>Question 7 – What is your view on how we should take into account the growth in local taxes since 2013-14?</a:t>
            </a:r>
            <a:endParaRPr lang="en-GB" i="1"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22</a:t>
            </a:fld>
            <a:endParaRPr lang="en-GB" dirty="0">
              <a:solidFill>
                <a:schemeClr val="bg1"/>
              </a:solidFill>
            </a:endParaRPr>
          </a:p>
        </p:txBody>
      </p:sp>
    </p:spTree>
    <p:extLst>
      <p:ext uri="{BB962C8B-B14F-4D97-AF65-F5344CB8AC3E}">
        <p14:creationId xmlns:p14="http://schemas.microsoft.com/office/powerpoint/2010/main" val="8814769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53245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2 – How to account for local tax growth?</a:t>
            </a:r>
          </a:p>
          <a:p>
            <a:pPr eaLnBrk="1" hangingPunct="1">
              <a:spcBef>
                <a:spcPts val="600"/>
              </a:spcBef>
              <a:spcAft>
                <a:spcPts val="600"/>
              </a:spcAft>
              <a:buClr>
                <a:srgbClr val="00B0F0"/>
              </a:buClr>
              <a:buFont typeface="Wingdings" pitchFamily="2" charset="2"/>
              <a:buChar char="§"/>
            </a:pPr>
            <a:r>
              <a:rPr lang="en-GB" b="1" dirty="0" smtClean="0"/>
              <a:t>Implications for shire districts</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This asks whether growth in council tax and business rates should be considered when taking into account the total resources available to local councils. </a:t>
            </a:r>
          </a:p>
          <a:p>
            <a:pPr lvl="1" eaLnBrk="1" hangingPunct="1">
              <a:spcBef>
                <a:spcPts val="600"/>
              </a:spcBef>
              <a:spcAft>
                <a:spcPts val="600"/>
              </a:spcAft>
              <a:buClr>
                <a:srgbClr val="00B0F0"/>
              </a:buClr>
              <a:buFont typeface="Wingdings" pitchFamily="2" charset="2"/>
              <a:buChar char="§"/>
            </a:pPr>
            <a:r>
              <a:rPr lang="en-GB" dirty="0" smtClean="0"/>
              <a:t>No details are provided on how local tax growth would be reflected in future funding allocations. For example, it is unclear whether this will apply to individual authorities, or whole groups of authorities (e.g. shire districts). </a:t>
            </a:r>
          </a:p>
          <a:p>
            <a:pPr lvl="1" eaLnBrk="1" hangingPunct="1">
              <a:spcBef>
                <a:spcPts val="600"/>
              </a:spcBef>
              <a:spcAft>
                <a:spcPts val="600"/>
              </a:spcAft>
              <a:buClr>
                <a:srgbClr val="00B0F0"/>
              </a:buClr>
              <a:buFont typeface="Wingdings" pitchFamily="2" charset="2"/>
              <a:buChar char="§"/>
            </a:pPr>
            <a:r>
              <a:rPr lang="en-GB" dirty="0" smtClean="0"/>
              <a:t>It would be reasonable to assume that those shire districts who have seen </a:t>
            </a:r>
            <a:r>
              <a:rPr lang="en-GB" i="1" dirty="0" smtClean="0"/>
              <a:t>faster</a:t>
            </a:r>
            <a:r>
              <a:rPr lang="en-GB" dirty="0" smtClean="0"/>
              <a:t> local tax growth would be better off if the funding allocations ignored this increase in resources. Shire districts who have seen </a:t>
            </a:r>
            <a:r>
              <a:rPr lang="en-GB" i="1" dirty="0" smtClean="0"/>
              <a:t>slower</a:t>
            </a:r>
            <a:r>
              <a:rPr lang="en-GB" dirty="0" smtClean="0"/>
              <a:t> </a:t>
            </a:r>
            <a:r>
              <a:rPr lang="en-GB" i="1" dirty="0" smtClean="0"/>
              <a:t>or negative </a:t>
            </a:r>
            <a:r>
              <a:rPr lang="en-GB" dirty="0" smtClean="0"/>
              <a:t>tax growth may benefit from have these lower tax levels being reflected in the funding allocations.</a:t>
            </a:r>
          </a:p>
          <a:p>
            <a:pPr lvl="1" eaLnBrk="1" hangingPunct="1">
              <a:spcBef>
                <a:spcPts val="600"/>
              </a:spcBef>
              <a:spcAft>
                <a:spcPts val="600"/>
              </a:spcAft>
              <a:buClr>
                <a:srgbClr val="00B0F0"/>
              </a:buClr>
              <a:buFont typeface="Wingdings" pitchFamily="2" charset="2"/>
              <a:buChar char="§"/>
            </a:pPr>
            <a:r>
              <a:rPr lang="en-GB" dirty="0" smtClean="0"/>
              <a:t>There may be potential gains for shire districts </a:t>
            </a:r>
            <a:r>
              <a:rPr lang="en-GB" i="1" dirty="0" smtClean="0"/>
              <a:t>as a whole </a:t>
            </a:r>
            <a:r>
              <a:rPr lang="en-GB" dirty="0" smtClean="0"/>
              <a:t>given that that county councils have increased their tax revenues faster, on average, than shire districts.</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23</a:t>
            </a:fld>
            <a:endParaRPr lang="en-GB" dirty="0">
              <a:solidFill>
                <a:schemeClr val="bg1"/>
              </a:solidFill>
            </a:endParaRPr>
          </a:p>
        </p:txBody>
      </p:sp>
    </p:spTree>
    <p:extLst>
      <p:ext uri="{BB962C8B-B14F-4D97-AF65-F5344CB8AC3E}">
        <p14:creationId xmlns:p14="http://schemas.microsoft.com/office/powerpoint/2010/main" val="40965152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7705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2 – How to account for local tax growth?</a:t>
            </a:r>
          </a:p>
          <a:p>
            <a:pPr eaLnBrk="1" hangingPunct="1">
              <a:spcBef>
                <a:spcPts val="600"/>
              </a:spcBef>
              <a:spcAft>
                <a:spcPts val="600"/>
              </a:spcAft>
              <a:buClr>
                <a:srgbClr val="00B0F0"/>
              </a:buClr>
              <a:buFont typeface="Wingdings" pitchFamily="2" charset="2"/>
              <a:buChar char="§"/>
            </a:pPr>
            <a:r>
              <a:rPr lang="en-GB" b="1" dirty="0" smtClean="0"/>
              <a:t>Suggested response</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Shire districts could request that CLG takes into account the more rapid growth in counties’ council tax rates, as a group, since 2013/14.</a:t>
            </a:r>
          </a:p>
          <a:p>
            <a:pPr lvl="1" eaLnBrk="1" hangingPunct="1">
              <a:spcBef>
                <a:spcPts val="600"/>
              </a:spcBef>
              <a:spcAft>
                <a:spcPts val="600"/>
              </a:spcAft>
              <a:buClr>
                <a:srgbClr val="00B0F0"/>
              </a:buClr>
              <a:buFont typeface="Wingdings" pitchFamily="2" charset="2"/>
              <a:buChar char="§"/>
            </a:pPr>
            <a:r>
              <a:rPr lang="en-GB" dirty="0" smtClean="0"/>
              <a:t>CLG </a:t>
            </a:r>
            <a:r>
              <a:rPr lang="en-GB" dirty="0"/>
              <a:t>could update the assumed split in council tax revenue between counties and shire districts. In the </a:t>
            </a:r>
            <a:r>
              <a:rPr lang="en-GB" dirty="0" smtClean="0"/>
              <a:t>current distribution </a:t>
            </a:r>
            <a:r>
              <a:rPr lang="en-GB" dirty="0"/>
              <a:t>formula, the </a:t>
            </a:r>
            <a:r>
              <a:rPr lang="en-GB" i="1" dirty="0"/>
              <a:t>assumed</a:t>
            </a:r>
            <a:r>
              <a:rPr lang="en-GB" dirty="0"/>
              <a:t> council tax revenue in every two-tier area </a:t>
            </a:r>
            <a:r>
              <a:rPr lang="en-GB" dirty="0" smtClean="0"/>
              <a:t>is split 15.1% </a:t>
            </a:r>
            <a:r>
              <a:rPr lang="en-GB" dirty="0"/>
              <a:t>/ </a:t>
            </a:r>
            <a:r>
              <a:rPr lang="en-GB" dirty="0" smtClean="0"/>
              <a:t>84.9% </a:t>
            </a:r>
            <a:r>
              <a:rPr lang="en-GB" dirty="0"/>
              <a:t>between shire districts and </a:t>
            </a:r>
            <a:r>
              <a:rPr lang="en-GB" dirty="0" smtClean="0"/>
              <a:t>county councils, respectively.</a:t>
            </a:r>
          </a:p>
          <a:p>
            <a:pPr lvl="1" eaLnBrk="1" hangingPunct="1">
              <a:spcBef>
                <a:spcPts val="600"/>
              </a:spcBef>
              <a:spcAft>
                <a:spcPts val="600"/>
              </a:spcAft>
              <a:buClr>
                <a:srgbClr val="00B0F0"/>
              </a:buClr>
              <a:buFont typeface="Wingdings" pitchFamily="2" charset="2"/>
              <a:buChar char="§"/>
            </a:pPr>
            <a:r>
              <a:rPr lang="en-GB" dirty="0" smtClean="0"/>
              <a:t>LG Futures estimates that in 2016/17, the average shire district’s share of council tax revenue was only 12.9%.</a:t>
            </a:r>
          </a:p>
          <a:p>
            <a:pPr lvl="1" eaLnBrk="1" hangingPunct="1">
              <a:spcBef>
                <a:spcPts val="600"/>
              </a:spcBef>
              <a:spcAft>
                <a:spcPts val="600"/>
              </a:spcAft>
              <a:buClr>
                <a:srgbClr val="00B0F0"/>
              </a:buClr>
              <a:buFont typeface="Wingdings" pitchFamily="2" charset="2"/>
              <a:buChar char="§"/>
            </a:pPr>
            <a:r>
              <a:rPr lang="en-GB" dirty="0" smtClean="0"/>
              <a:t>This is likely to fall further, given the faster growth in counties’ council tax rates. This is because counties are able to increase their tax rates by an additional 2% annually in the form of the Adult Social Care precept (in addition to a 2% increase in the basic rate) without recourse to a referendum. </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24</a:t>
            </a:fld>
            <a:endParaRPr lang="en-GB" dirty="0">
              <a:solidFill>
                <a:schemeClr val="bg1"/>
              </a:solidFill>
            </a:endParaRPr>
          </a:p>
        </p:txBody>
      </p:sp>
    </p:spTree>
    <p:extLst>
      <p:ext uri="{BB962C8B-B14F-4D97-AF65-F5344CB8AC3E}">
        <p14:creationId xmlns:p14="http://schemas.microsoft.com/office/powerpoint/2010/main" val="2252569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49352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2 – How to account for local tax growth?</a:t>
            </a:r>
          </a:p>
          <a:p>
            <a:pPr eaLnBrk="1" hangingPunct="1">
              <a:spcBef>
                <a:spcPts val="600"/>
              </a:spcBef>
              <a:spcAft>
                <a:spcPts val="600"/>
              </a:spcAft>
              <a:buClr>
                <a:srgbClr val="00B0F0"/>
              </a:buClr>
              <a:buFont typeface="Wingdings" pitchFamily="2" charset="2"/>
              <a:buChar char="§"/>
            </a:pPr>
            <a:r>
              <a:rPr lang="en-GB" b="1" dirty="0" smtClean="0"/>
              <a:t>Rationale</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The 2013/14 Formula Funding model deducts notional funding from local authorities on the basis of their </a:t>
            </a:r>
            <a:r>
              <a:rPr lang="en-GB" i="1" dirty="0" smtClean="0"/>
              <a:t>notional </a:t>
            </a:r>
            <a:r>
              <a:rPr lang="en-GB" dirty="0" smtClean="0"/>
              <a:t>council tax revenue. This reflects the ability to finance service expenditure locally. </a:t>
            </a:r>
          </a:p>
          <a:p>
            <a:pPr lvl="1" eaLnBrk="1" hangingPunct="1">
              <a:spcBef>
                <a:spcPts val="600"/>
              </a:spcBef>
              <a:spcAft>
                <a:spcPts val="600"/>
              </a:spcAft>
              <a:buClr>
                <a:srgbClr val="00B0F0"/>
              </a:buClr>
              <a:buFont typeface="Wingdings" pitchFamily="2" charset="2"/>
              <a:buChar char="§"/>
            </a:pPr>
            <a:r>
              <a:rPr lang="en-GB" dirty="0" smtClean="0"/>
              <a:t>This deduction is based on each authority’s council tax base, measured in Band-D equivalent properties. For a given geographical area, the tax base is notionally split between the lower-tier (e.g. shire districts), upper-tier (e.g. county councils), fire and police authority.</a:t>
            </a:r>
          </a:p>
          <a:p>
            <a:pPr lvl="1" eaLnBrk="1" hangingPunct="1">
              <a:spcBef>
                <a:spcPts val="600"/>
              </a:spcBef>
              <a:spcAft>
                <a:spcPts val="600"/>
              </a:spcAft>
              <a:buClr>
                <a:srgbClr val="00B0F0"/>
              </a:buClr>
              <a:buFont typeface="Wingdings" pitchFamily="2" charset="2"/>
              <a:buChar char="§"/>
            </a:pPr>
            <a:r>
              <a:rPr lang="en-GB" dirty="0" smtClean="0"/>
              <a:t>Of the shares allocated to the lower- and upper-tiers, it is assumed that 15.1% of the tax revenue is received by the lower-tier / shire district and 84.9% is received by the upper tier / county council. </a:t>
            </a:r>
          </a:p>
          <a:p>
            <a:pPr lvl="1" eaLnBrk="1" hangingPunct="1">
              <a:spcBef>
                <a:spcPts val="600"/>
              </a:spcBef>
              <a:spcAft>
                <a:spcPts val="600"/>
              </a:spcAft>
              <a:buClr>
                <a:srgbClr val="00B0F0"/>
              </a:buClr>
              <a:buFont typeface="Wingdings" pitchFamily="2" charset="2"/>
              <a:buChar char="§"/>
            </a:pPr>
            <a:r>
              <a:rPr lang="en-GB" dirty="0" smtClean="0"/>
              <a:t>In 2016/17, the average shire district share was only 12.9%.</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25</a:t>
            </a:fld>
            <a:endParaRPr lang="en-GB" dirty="0">
              <a:solidFill>
                <a:schemeClr val="bg1"/>
              </a:solidFill>
            </a:endParaRPr>
          </a:p>
        </p:txBody>
      </p:sp>
    </p:spTree>
    <p:extLst>
      <p:ext uri="{BB962C8B-B14F-4D97-AF65-F5344CB8AC3E}">
        <p14:creationId xmlns:p14="http://schemas.microsoft.com/office/powerpoint/2010/main" val="15340425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26</a:t>
            </a:fld>
            <a:endParaRPr lang="en-GB" dirty="0">
              <a:solidFill>
                <a:schemeClr val="bg1"/>
              </a:solidFill>
            </a:endParaRPr>
          </a:p>
        </p:txBody>
      </p:sp>
      <p:sp>
        <p:nvSpPr>
          <p:cNvPr id="4"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2 – </a:t>
            </a:r>
            <a:r>
              <a:rPr lang="en-GB" sz="2000" b="1" dirty="0">
                <a:solidFill>
                  <a:srgbClr val="0070C0"/>
                </a:solidFill>
              </a:rPr>
              <a:t>How to account for local tax growth</a:t>
            </a:r>
            <a:r>
              <a:rPr lang="en-GB" sz="2000" b="1" dirty="0" smtClean="0">
                <a:solidFill>
                  <a:srgbClr val="0070C0"/>
                </a:solidFill>
              </a:rPr>
              <a:t>?</a:t>
            </a:r>
            <a:endParaRPr lang="en-GB" sz="2000" b="1" dirty="0">
              <a:solidFill>
                <a:srgbClr val="0070C0"/>
              </a:solidFill>
            </a:endParaRPr>
          </a:p>
        </p:txBody>
      </p:sp>
      <p:sp>
        <p:nvSpPr>
          <p:cNvPr id="5" name="Text Box 3"/>
          <p:cNvSpPr txBox="1">
            <a:spLocks noChangeArrowheads="1"/>
          </p:cNvSpPr>
          <p:nvPr/>
        </p:nvSpPr>
        <p:spPr bwMode="auto">
          <a:xfrm>
            <a:off x="199777" y="857033"/>
            <a:ext cx="4194535" cy="400107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As illustrated, county councils have increased their average council tax rate by at least twice as much as the shire district each year since 2013/14.</a:t>
            </a:r>
          </a:p>
          <a:p>
            <a:pPr lvl="1" eaLnBrk="1" hangingPunct="1">
              <a:spcBef>
                <a:spcPts val="600"/>
              </a:spcBef>
              <a:spcAft>
                <a:spcPts val="600"/>
              </a:spcAft>
              <a:buClr>
                <a:srgbClr val="00B0F0"/>
              </a:buClr>
              <a:buFont typeface="Wingdings" pitchFamily="2" charset="2"/>
              <a:buChar char="§"/>
            </a:pPr>
            <a:r>
              <a:rPr lang="en-GB" dirty="0" smtClean="0"/>
              <a:t>The Adult Social Care precept means that county councils could theoretically increase their tax rate by an additional 2% for each of the next three years (i.e. an additional 6% by 2019/20).*</a:t>
            </a:r>
          </a:p>
        </p:txBody>
      </p:sp>
      <p:sp>
        <p:nvSpPr>
          <p:cNvPr id="6" name="Rectangle 5"/>
          <p:cNvSpPr/>
          <p:nvPr/>
        </p:nvSpPr>
        <p:spPr>
          <a:xfrm>
            <a:off x="4394312" y="881709"/>
            <a:ext cx="4749688" cy="584775"/>
          </a:xfrm>
          <a:prstGeom prst="rect">
            <a:avLst/>
          </a:prstGeom>
        </p:spPr>
        <p:txBody>
          <a:bodyPr wrap="square">
            <a:spAutoFit/>
          </a:bodyPr>
          <a:lstStyle/>
          <a:p>
            <a:pPr algn="ctr" eaLnBrk="1" hangingPunct="1">
              <a:spcBef>
                <a:spcPts val="600"/>
              </a:spcBef>
              <a:spcAft>
                <a:spcPts val="600"/>
              </a:spcAft>
              <a:buClr>
                <a:srgbClr val="00B0F0"/>
              </a:buClr>
            </a:pPr>
            <a:r>
              <a:rPr lang="en-GB" sz="1600" b="1" dirty="0" smtClean="0"/>
              <a:t>Figure 5 – Changes in the Band-D equivalent council tax rate</a:t>
            </a:r>
          </a:p>
        </p:txBody>
      </p:sp>
      <p:graphicFrame>
        <p:nvGraphicFramePr>
          <p:cNvPr id="7" name="Chart 6"/>
          <p:cNvGraphicFramePr>
            <a:graphicFrameLocks/>
          </p:cNvGraphicFramePr>
          <p:nvPr>
            <p:extLst>
              <p:ext uri="{D42A27DB-BD31-4B8C-83A1-F6EECF244321}">
                <p14:modId xmlns:p14="http://schemas.microsoft.com/office/powerpoint/2010/main" val="807391750"/>
              </p:ext>
            </p:extLst>
          </p:nvPr>
        </p:nvGraphicFramePr>
        <p:xfrm>
          <a:off x="4860032" y="1519425"/>
          <a:ext cx="3917057" cy="3133725"/>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2270776" y="5861428"/>
            <a:ext cx="4464496" cy="461665"/>
          </a:xfrm>
          <a:prstGeom prst="rect">
            <a:avLst/>
          </a:prstGeom>
          <a:noFill/>
        </p:spPr>
        <p:txBody>
          <a:bodyPr wrap="square" rtlCol="0">
            <a:spAutoFit/>
          </a:bodyPr>
          <a:lstStyle/>
          <a:p>
            <a:r>
              <a:rPr lang="en-GB" sz="1200" i="1" dirty="0" smtClean="0"/>
              <a:t>* For simplicity, this slide ignores the effects of compounding and refers to the simple sum of annual percentage changes.</a:t>
            </a:r>
            <a:endParaRPr lang="en-GB" sz="1200" i="1" dirty="0"/>
          </a:p>
        </p:txBody>
      </p:sp>
    </p:spTree>
    <p:extLst>
      <p:ext uri="{BB962C8B-B14F-4D97-AF65-F5344CB8AC3E}">
        <p14:creationId xmlns:p14="http://schemas.microsoft.com/office/powerpoint/2010/main" val="19906789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27</a:t>
            </a:fld>
            <a:endParaRPr lang="en-GB" dirty="0">
              <a:solidFill>
                <a:schemeClr val="bg1"/>
              </a:solidFill>
            </a:endParaRPr>
          </a:p>
        </p:txBody>
      </p:sp>
      <p:sp>
        <p:nvSpPr>
          <p:cNvPr id="4"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2 – </a:t>
            </a:r>
            <a:r>
              <a:rPr lang="en-GB" sz="2000" b="1" dirty="0">
                <a:solidFill>
                  <a:srgbClr val="0070C0"/>
                </a:solidFill>
              </a:rPr>
              <a:t>How to account for local tax growth</a:t>
            </a:r>
            <a:r>
              <a:rPr lang="en-GB" sz="2000" b="1" dirty="0" smtClean="0">
                <a:solidFill>
                  <a:srgbClr val="0070C0"/>
                </a:solidFill>
              </a:rPr>
              <a:t>?</a:t>
            </a:r>
            <a:endParaRPr lang="en-GB" sz="2000" b="1" dirty="0">
              <a:solidFill>
                <a:srgbClr val="0070C0"/>
              </a:solidFill>
            </a:endParaRPr>
          </a:p>
        </p:txBody>
      </p:sp>
      <p:sp>
        <p:nvSpPr>
          <p:cNvPr id="5" name="Text Box 3"/>
          <p:cNvSpPr txBox="1">
            <a:spLocks noChangeArrowheads="1"/>
          </p:cNvSpPr>
          <p:nvPr/>
        </p:nvSpPr>
        <p:spPr bwMode="auto">
          <a:xfrm>
            <a:off x="199777" y="857033"/>
            <a:ext cx="8692703" cy="261608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Our assumption is that CLG will continue to apply some form of equalisation to reflect potential council tax revenue in 2020 and beyond.</a:t>
            </a:r>
          </a:p>
          <a:p>
            <a:pPr lvl="1" eaLnBrk="1" hangingPunct="1">
              <a:spcBef>
                <a:spcPts val="600"/>
              </a:spcBef>
              <a:spcAft>
                <a:spcPts val="600"/>
              </a:spcAft>
              <a:buClr>
                <a:srgbClr val="00B0F0"/>
              </a:buClr>
              <a:buFont typeface="Wingdings" pitchFamily="2" charset="2"/>
              <a:buChar char="§"/>
            </a:pPr>
            <a:r>
              <a:rPr lang="en-GB" dirty="0" smtClean="0"/>
              <a:t>If the new funding system does reflect tax base growth since 2013/14, then shire districts could request that CLG review the assumed split in revenue between lower-tier and upper-tier authorities. This would reflect the relative increase in council tax revenue received by county councils in the form of the Adult Social Care precept. </a:t>
            </a:r>
          </a:p>
        </p:txBody>
      </p:sp>
    </p:spTree>
    <p:extLst>
      <p:ext uri="{BB962C8B-B14F-4D97-AF65-F5344CB8AC3E}">
        <p14:creationId xmlns:p14="http://schemas.microsoft.com/office/powerpoint/2010/main" val="3919220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212364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3 – How to transition to new funding levels?</a:t>
            </a:r>
          </a:p>
          <a:p>
            <a:pPr eaLnBrk="1" hangingPunct="1">
              <a:spcBef>
                <a:spcPts val="600"/>
              </a:spcBef>
              <a:spcAft>
                <a:spcPts val="600"/>
              </a:spcAft>
              <a:buClr>
                <a:srgbClr val="00B0F0"/>
              </a:buClr>
              <a:buFont typeface="Wingdings" pitchFamily="2" charset="2"/>
              <a:buChar char="§"/>
            </a:pPr>
            <a:r>
              <a:rPr lang="en-GB" b="1" dirty="0" smtClean="0"/>
              <a:t>Consultation questions relating to transitional protection</a:t>
            </a:r>
            <a:r>
              <a:rPr lang="en-GB" dirty="0" smtClean="0"/>
              <a:t>:</a:t>
            </a:r>
          </a:p>
          <a:p>
            <a:pPr lvl="1" eaLnBrk="1" hangingPunct="1">
              <a:spcBef>
                <a:spcPts val="600"/>
              </a:spcBef>
              <a:spcAft>
                <a:spcPts val="600"/>
              </a:spcAft>
              <a:buClr>
                <a:srgbClr val="00B0F0"/>
              </a:buClr>
              <a:buFont typeface="Wingdings" pitchFamily="2" charset="2"/>
              <a:buChar char="§"/>
            </a:pPr>
            <a:r>
              <a:rPr lang="en-GB" sz="1600" i="1" dirty="0" smtClean="0"/>
              <a:t>Question 8 – Should we allow significant step-changes in local authorities’ funding following the new needs assessment?</a:t>
            </a:r>
          </a:p>
          <a:p>
            <a:pPr lvl="1" eaLnBrk="1" hangingPunct="1">
              <a:spcBef>
                <a:spcPts val="600"/>
              </a:spcBef>
              <a:spcAft>
                <a:spcPts val="600"/>
              </a:spcAft>
              <a:buClr>
                <a:srgbClr val="00B0F0"/>
              </a:buClr>
              <a:buFont typeface="Wingdings" pitchFamily="2" charset="2"/>
              <a:buChar char="§"/>
            </a:pPr>
            <a:r>
              <a:rPr lang="en-GB" sz="1600" i="1" dirty="0" smtClean="0"/>
              <a:t>Question 9 – If not, what are your views on how we should transition to a new funding distribution?</a:t>
            </a:r>
            <a:endParaRPr lang="en-GB" i="1"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28</a:t>
            </a:fld>
            <a:endParaRPr lang="en-GB" dirty="0">
              <a:solidFill>
                <a:schemeClr val="bg1"/>
              </a:solidFill>
            </a:endParaRPr>
          </a:p>
        </p:txBody>
      </p:sp>
    </p:spTree>
    <p:extLst>
      <p:ext uri="{BB962C8B-B14F-4D97-AF65-F5344CB8AC3E}">
        <p14:creationId xmlns:p14="http://schemas.microsoft.com/office/powerpoint/2010/main" val="4962896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49352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3 – </a:t>
            </a:r>
            <a:r>
              <a:rPr lang="en-GB" sz="2000" b="1" dirty="0">
                <a:solidFill>
                  <a:srgbClr val="0070C0"/>
                </a:solidFill>
              </a:rPr>
              <a:t>How to transition to new funding levels?</a:t>
            </a:r>
          </a:p>
          <a:p>
            <a:pPr eaLnBrk="1" hangingPunct="1">
              <a:spcBef>
                <a:spcPts val="600"/>
              </a:spcBef>
              <a:spcAft>
                <a:spcPts val="600"/>
              </a:spcAft>
              <a:buClr>
                <a:srgbClr val="00B0F0"/>
              </a:buClr>
              <a:buFont typeface="Wingdings" pitchFamily="2" charset="2"/>
              <a:buChar char="§"/>
            </a:pPr>
            <a:r>
              <a:rPr lang="en-GB" b="1" dirty="0" smtClean="0"/>
              <a:t>Implications for shire districts</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This issue is likely to represent a zero-sum game for shire districts. </a:t>
            </a:r>
          </a:p>
          <a:p>
            <a:pPr lvl="1" eaLnBrk="1" hangingPunct="1">
              <a:spcBef>
                <a:spcPts val="600"/>
              </a:spcBef>
              <a:spcAft>
                <a:spcPts val="600"/>
              </a:spcAft>
              <a:buClr>
                <a:srgbClr val="00B0F0"/>
              </a:buClr>
              <a:buFont typeface="Wingdings" pitchFamily="2" charset="2"/>
              <a:buChar char="§"/>
            </a:pPr>
            <a:r>
              <a:rPr lang="en-GB" dirty="0" smtClean="0"/>
              <a:t>It is not possible to anticipate which shire districts will benefit from, or be penalised by, changes to future funding allocations. Therefore, it is not possible to say which authorities would benefit from faster or slower transitions under the new system.</a:t>
            </a:r>
          </a:p>
          <a:p>
            <a:pPr lvl="1" eaLnBrk="1" hangingPunct="1">
              <a:spcBef>
                <a:spcPts val="600"/>
              </a:spcBef>
              <a:spcAft>
                <a:spcPts val="600"/>
              </a:spcAft>
              <a:buClr>
                <a:srgbClr val="00B0F0"/>
              </a:buClr>
              <a:buFont typeface="Wingdings" pitchFamily="2" charset="2"/>
              <a:buChar char="§"/>
            </a:pPr>
            <a:r>
              <a:rPr lang="en-GB" dirty="0" smtClean="0"/>
              <a:t>The exception is for authorities who were </a:t>
            </a:r>
            <a:r>
              <a:rPr lang="en-GB" i="1" dirty="0" smtClean="0"/>
              <a:t>heavily</a:t>
            </a:r>
            <a:r>
              <a:rPr lang="en-GB" dirty="0" smtClean="0"/>
              <a:t> reliant on floor protection in 2013/14, which are </a:t>
            </a:r>
            <a:r>
              <a:rPr lang="en-GB" i="1" dirty="0" smtClean="0"/>
              <a:t>more likely </a:t>
            </a:r>
            <a:r>
              <a:rPr lang="en-GB" dirty="0" smtClean="0"/>
              <a:t>to remain reliant on this protection in future, unless there is a radical change to the funding formulae. </a:t>
            </a:r>
          </a:p>
          <a:p>
            <a:pPr lvl="1" eaLnBrk="1" hangingPunct="1">
              <a:spcBef>
                <a:spcPts val="600"/>
              </a:spcBef>
              <a:spcAft>
                <a:spcPts val="600"/>
              </a:spcAft>
              <a:buClr>
                <a:srgbClr val="00B0F0"/>
              </a:buClr>
              <a:buFont typeface="Wingdings" pitchFamily="2" charset="2"/>
              <a:buChar char="§"/>
            </a:pPr>
            <a:r>
              <a:rPr lang="en-GB" dirty="0" smtClean="0"/>
              <a:t>Similarly, </a:t>
            </a:r>
            <a:r>
              <a:rPr lang="en-GB" dirty="0"/>
              <a:t>a</a:t>
            </a:r>
            <a:r>
              <a:rPr lang="en-GB" dirty="0" smtClean="0"/>
              <a:t>uthorities who were </a:t>
            </a:r>
            <a:r>
              <a:rPr lang="en-GB" i="1" dirty="0" smtClean="0"/>
              <a:t>significantly</a:t>
            </a:r>
            <a:r>
              <a:rPr lang="en-GB" dirty="0" smtClean="0"/>
              <a:t> above the funding floor in 2013/14 are </a:t>
            </a:r>
            <a:r>
              <a:rPr lang="en-GB" i="1" dirty="0" smtClean="0"/>
              <a:t>less likely </a:t>
            </a:r>
            <a:r>
              <a:rPr lang="en-GB" dirty="0" smtClean="0"/>
              <a:t>to benefit from transitional protection in future (however, this could also change following a major changes to the funding formulae). </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29</a:t>
            </a:fld>
            <a:endParaRPr lang="en-GB" dirty="0">
              <a:solidFill>
                <a:schemeClr val="bg1"/>
              </a:solidFill>
            </a:endParaRPr>
          </a:p>
        </p:txBody>
      </p:sp>
    </p:spTree>
    <p:extLst>
      <p:ext uri="{BB962C8B-B14F-4D97-AF65-F5344CB8AC3E}">
        <p14:creationId xmlns:p14="http://schemas.microsoft.com/office/powerpoint/2010/main" val="3370232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179388" y="404664"/>
            <a:ext cx="8723312" cy="1031875"/>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3600" dirty="0" smtClean="0">
                <a:solidFill>
                  <a:srgbClr val="00B0F0"/>
                </a:solidFill>
                <a:latin typeface="Arial" charset="0"/>
                <a:cs typeface="Arial" charset="0"/>
              </a:rPr>
              <a:t>1. Context</a:t>
            </a:r>
          </a:p>
        </p:txBody>
      </p:sp>
      <p:sp>
        <p:nvSpPr>
          <p:cNvPr id="33795" name="Text Box 3"/>
          <p:cNvSpPr txBox="1">
            <a:spLocks noChangeArrowheads="1"/>
          </p:cNvSpPr>
          <p:nvPr/>
        </p:nvSpPr>
        <p:spPr bwMode="auto">
          <a:xfrm>
            <a:off x="200025" y="1556792"/>
            <a:ext cx="8764463" cy="23698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dirty="0"/>
              <a:t>This section sets out the broad context for the 100% Business Rates Retention paper and the Fair Funding Review discussion paper.</a:t>
            </a:r>
          </a:p>
          <a:p>
            <a:pPr eaLnBrk="1" hangingPunct="1">
              <a:spcBef>
                <a:spcPts val="600"/>
              </a:spcBef>
              <a:spcAft>
                <a:spcPts val="600"/>
              </a:spcAft>
              <a:buClr>
                <a:srgbClr val="00B0F0"/>
              </a:buClr>
              <a:buFont typeface="Wingdings" pitchFamily="2" charset="2"/>
              <a:buChar char="§"/>
            </a:pPr>
            <a:r>
              <a:rPr lang="en-GB" dirty="0" smtClean="0"/>
              <a:t>It the most simple terms, the Fair Funding assessment will determine each authority’s </a:t>
            </a:r>
            <a:r>
              <a:rPr lang="en-GB" u="sng" dirty="0" smtClean="0"/>
              <a:t>starting level of funding</a:t>
            </a:r>
            <a:r>
              <a:rPr lang="en-GB" dirty="0" smtClean="0"/>
              <a:t> in 2020, while the Business Rate Retention Scheme determines authorities </a:t>
            </a:r>
            <a:r>
              <a:rPr lang="en-GB" u="sng" dirty="0" smtClean="0"/>
              <a:t>potential revenue </a:t>
            </a:r>
            <a:r>
              <a:rPr lang="en-GB" dirty="0" smtClean="0"/>
              <a:t>in subsequent years.</a:t>
            </a:r>
          </a:p>
          <a:p>
            <a:pPr eaLnBrk="1" hangingPunct="1">
              <a:spcBef>
                <a:spcPts val="600"/>
              </a:spcBef>
              <a:spcAft>
                <a:spcPts val="600"/>
              </a:spcAft>
              <a:buClr>
                <a:srgbClr val="00B0F0"/>
              </a:buClr>
              <a:buFont typeface="Wingdings" pitchFamily="2" charset="2"/>
              <a:buChar char="§"/>
            </a:pPr>
            <a:r>
              <a:rPr lang="en-GB" dirty="0" smtClean="0"/>
              <a:t>The relationship between the Fair Funding Review and the 100% Business Rates Retention paper is illustrated in the following slides. </a:t>
            </a:r>
            <a:endParaRPr lang="en-GB" sz="2000"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a:t>
            </a:fld>
            <a:endParaRPr lang="en-GB" dirty="0">
              <a:solidFill>
                <a:schemeClr val="bg1"/>
              </a:solidFill>
            </a:endParaRPr>
          </a:p>
        </p:txBody>
      </p:sp>
    </p:spTree>
    <p:extLst>
      <p:ext uri="{BB962C8B-B14F-4D97-AF65-F5344CB8AC3E}">
        <p14:creationId xmlns:p14="http://schemas.microsoft.com/office/powerpoint/2010/main" val="27819269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298541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3 – How to transition to new funding levels?</a:t>
            </a:r>
          </a:p>
          <a:p>
            <a:pPr eaLnBrk="1" hangingPunct="1">
              <a:spcBef>
                <a:spcPts val="600"/>
              </a:spcBef>
              <a:spcAft>
                <a:spcPts val="600"/>
              </a:spcAft>
              <a:buClr>
                <a:srgbClr val="00B0F0"/>
              </a:buClr>
              <a:buFont typeface="Wingdings" pitchFamily="2" charset="2"/>
              <a:buChar char="§"/>
            </a:pPr>
            <a:r>
              <a:rPr lang="en-GB" b="1" dirty="0" smtClean="0"/>
              <a:t>Suggested response</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Given the lack of details, LG Futures cannot provide a suggested response to this question.</a:t>
            </a:r>
          </a:p>
          <a:p>
            <a:pPr lvl="1" eaLnBrk="1" hangingPunct="1">
              <a:spcBef>
                <a:spcPts val="600"/>
              </a:spcBef>
              <a:spcAft>
                <a:spcPts val="600"/>
              </a:spcAft>
              <a:buClr>
                <a:srgbClr val="00B0F0"/>
              </a:buClr>
              <a:buFont typeface="Wingdings" pitchFamily="2" charset="2"/>
              <a:buChar char="§"/>
            </a:pPr>
            <a:r>
              <a:rPr lang="en-GB" dirty="0" smtClean="0"/>
              <a:t>The response is likely to vary from authority to authority, depending on their reliance on damping / floors, and in most cases this is ambiguous given the available information. </a:t>
            </a:r>
          </a:p>
          <a:p>
            <a:pPr lvl="1" eaLnBrk="1" hangingPunct="1">
              <a:spcBef>
                <a:spcPts val="600"/>
              </a:spcBef>
              <a:spcAft>
                <a:spcPts val="600"/>
              </a:spcAft>
              <a:buClr>
                <a:srgbClr val="00B0F0"/>
              </a:buClr>
              <a:buFont typeface="Wingdings" pitchFamily="2" charset="2"/>
              <a:buChar char="§"/>
            </a:pPr>
            <a:endParaRPr lang="en-GB" sz="2000"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30</a:t>
            </a:fld>
            <a:endParaRPr lang="en-GB" dirty="0">
              <a:solidFill>
                <a:schemeClr val="bg1"/>
              </a:solidFill>
            </a:endParaRPr>
          </a:p>
        </p:txBody>
      </p:sp>
    </p:spTree>
    <p:extLst>
      <p:ext uri="{BB962C8B-B14F-4D97-AF65-F5344CB8AC3E}">
        <p14:creationId xmlns:p14="http://schemas.microsoft.com/office/powerpoint/2010/main" val="27186308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35086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3 – </a:t>
            </a:r>
            <a:r>
              <a:rPr lang="en-GB" sz="2000" b="1" dirty="0">
                <a:solidFill>
                  <a:srgbClr val="0070C0"/>
                </a:solidFill>
              </a:rPr>
              <a:t>How to transition to new funding levels?</a:t>
            </a:r>
          </a:p>
          <a:p>
            <a:pPr eaLnBrk="1" hangingPunct="1">
              <a:spcBef>
                <a:spcPts val="600"/>
              </a:spcBef>
              <a:spcAft>
                <a:spcPts val="600"/>
              </a:spcAft>
              <a:buClr>
                <a:srgbClr val="00B0F0"/>
              </a:buClr>
              <a:buFont typeface="Wingdings" pitchFamily="2" charset="2"/>
              <a:buChar char="§"/>
            </a:pPr>
            <a:r>
              <a:rPr lang="en-GB" b="1" dirty="0" smtClean="0"/>
              <a:t>Rationale</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It is not possible to say whether shire districts, as a group, will benefit from or be penalised by future changes to the funding formula.</a:t>
            </a:r>
          </a:p>
          <a:p>
            <a:pPr lvl="1" eaLnBrk="1" hangingPunct="1">
              <a:spcBef>
                <a:spcPts val="600"/>
              </a:spcBef>
              <a:spcAft>
                <a:spcPts val="600"/>
              </a:spcAft>
              <a:buClr>
                <a:srgbClr val="00B0F0"/>
              </a:buClr>
              <a:buFont typeface="Wingdings" pitchFamily="2" charset="2"/>
              <a:buChar char="§"/>
            </a:pPr>
            <a:r>
              <a:rPr lang="en-GB" dirty="0" smtClean="0"/>
              <a:t>Historically, transitional protection or ‘damping’ has taken the form of floors and scaling. The current floors – last calculated in 2013/14 – ensured that no local authority would see their funding decrease by more than a set percentage from the previous year. </a:t>
            </a:r>
          </a:p>
          <a:p>
            <a:pPr lvl="1" eaLnBrk="1" hangingPunct="1">
              <a:spcBef>
                <a:spcPts val="600"/>
              </a:spcBef>
              <a:spcAft>
                <a:spcPts val="600"/>
              </a:spcAft>
              <a:buClr>
                <a:srgbClr val="00B0F0"/>
              </a:buClr>
              <a:buFont typeface="Wingdings" pitchFamily="2" charset="2"/>
              <a:buChar char="§"/>
            </a:pPr>
            <a:r>
              <a:rPr lang="en-GB" dirty="0" smtClean="0"/>
              <a:t>This was financed by ‘scaling back’ the grant receive by local authorities whose change in grant would otherwise have been above this floor.</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31</a:t>
            </a:fld>
            <a:endParaRPr lang="en-GB" dirty="0">
              <a:solidFill>
                <a:schemeClr val="bg1"/>
              </a:solidFill>
            </a:endParaRPr>
          </a:p>
        </p:txBody>
      </p:sp>
    </p:spTree>
    <p:extLst>
      <p:ext uri="{BB962C8B-B14F-4D97-AF65-F5344CB8AC3E}">
        <p14:creationId xmlns:p14="http://schemas.microsoft.com/office/powerpoint/2010/main" val="13941504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32</a:t>
            </a:fld>
            <a:endParaRPr lang="en-GB" dirty="0">
              <a:solidFill>
                <a:schemeClr val="bg1"/>
              </a:solidFill>
            </a:endParaRPr>
          </a:p>
        </p:txBody>
      </p:sp>
      <p:sp>
        <p:nvSpPr>
          <p:cNvPr id="4"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3 – </a:t>
            </a:r>
            <a:r>
              <a:rPr lang="en-GB" sz="2000" b="1" dirty="0">
                <a:solidFill>
                  <a:srgbClr val="0070C0"/>
                </a:solidFill>
              </a:rPr>
              <a:t>How to transition to new funding levels?</a:t>
            </a:r>
          </a:p>
        </p:txBody>
      </p:sp>
      <p:sp>
        <p:nvSpPr>
          <p:cNvPr id="5" name="Text Box 3"/>
          <p:cNvSpPr txBox="1">
            <a:spLocks noChangeArrowheads="1"/>
          </p:cNvSpPr>
          <p:nvPr/>
        </p:nvSpPr>
        <p:spPr bwMode="auto">
          <a:xfrm>
            <a:off x="199777" y="857033"/>
            <a:ext cx="4194535" cy="28930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The accompanying chart illustrates the share of shire districts’ final funding in 2013/14 was attributable to floors (</a:t>
            </a:r>
            <a:r>
              <a:rPr lang="en-GB" dirty="0" smtClean="0">
                <a:solidFill>
                  <a:srgbClr val="00B050"/>
                </a:solidFill>
              </a:rPr>
              <a:t>green</a:t>
            </a:r>
            <a:r>
              <a:rPr lang="en-GB" dirty="0" smtClean="0"/>
              <a:t>) or the proportion by which its funding was scaled back (</a:t>
            </a:r>
            <a:r>
              <a:rPr lang="en-GB" dirty="0" smtClean="0">
                <a:solidFill>
                  <a:srgbClr val="FF0000"/>
                </a:solidFill>
              </a:rPr>
              <a:t>red</a:t>
            </a:r>
            <a:r>
              <a:rPr lang="en-GB" dirty="0" smtClean="0"/>
              <a:t>).</a:t>
            </a:r>
          </a:p>
          <a:p>
            <a:pPr marL="457200" lvl="1" indent="0" eaLnBrk="1" hangingPunct="1">
              <a:spcBef>
                <a:spcPts val="600"/>
              </a:spcBef>
              <a:spcAft>
                <a:spcPts val="600"/>
              </a:spcAft>
              <a:buClr>
                <a:srgbClr val="00B0F0"/>
              </a:buClr>
            </a:pPr>
            <a:endParaRPr lang="en-GB" dirty="0" smtClean="0"/>
          </a:p>
        </p:txBody>
      </p:sp>
      <p:graphicFrame>
        <p:nvGraphicFramePr>
          <p:cNvPr id="10" name="Chart 9"/>
          <p:cNvGraphicFramePr>
            <a:graphicFrameLocks/>
          </p:cNvGraphicFramePr>
          <p:nvPr>
            <p:extLst>
              <p:ext uri="{D42A27DB-BD31-4B8C-83A1-F6EECF244321}">
                <p14:modId xmlns:p14="http://schemas.microsoft.com/office/powerpoint/2010/main" val="4066202883"/>
              </p:ext>
            </p:extLst>
          </p:nvPr>
        </p:nvGraphicFramePr>
        <p:xfrm>
          <a:off x="4703029" y="1397021"/>
          <a:ext cx="4291497" cy="4560325"/>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4394312" y="881709"/>
            <a:ext cx="4749688" cy="584775"/>
          </a:xfrm>
          <a:prstGeom prst="rect">
            <a:avLst/>
          </a:prstGeom>
        </p:spPr>
        <p:txBody>
          <a:bodyPr wrap="square">
            <a:spAutoFit/>
          </a:bodyPr>
          <a:lstStyle/>
          <a:p>
            <a:pPr algn="ctr">
              <a:spcBef>
                <a:spcPts val="600"/>
              </a:spcBef>
              <a:spcAft>
                <a:spcPts val="600"/>
              </a:spcAft>
              <a:buClr>
                <a:srgbClr val="00B0F0"/>
              </a:buClr>
            </a:pPr>
            <a:r>
              <a:rPr lang="en-GB" sz="1600" b="1" dirty="0" smtClean="0"/>
              <a:t>Figure 6 – </a:t>
            </a:r>
            <a:r>
              <a:rPr lang="en-GB" sz="1600" b="1" dirty="0"/>
              <a:t>Effects of damping and scaling in </a:t>
            </a:r>
            <a:r>
              <a:rPr lang="en-GB" sz="1600" b="1" dirty="0" smtClean="0"/>
              <a:t>2013/14</a:t>
            </a:r>
          </a:p>
        </p:txBody>
      </p:sp>
    </p:spTree>
    <p:extLst>
      <p:ext uri="{BB962C8B-B14F-4D97-AF65-F5344CB8AC3E}">
        <p14:creationId xmlns:p14="http://schemas.microsoft.com/office/powerpoint/2010/main" val="28441464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33</a:t>
            </a:fld>
            <a:endParaRPr lang="en-GB" dirty="0">
              <a:solidFill>
                <a:schemeClr val="bg1"/>
              </a:solidFill>
            </a:endParaRPr>
          </a:p>
        </p:txBody>
      </p:sp>
      <p:sp>
        <p:nvSpPr>
          <p:cNvPr id="4" name="Text Box 3"/>
          <p:cNvSpPr txBox="1">
            <a:spLocks noChangeArrowheads="1"/>
          </p:cNvSpPr>
          <p:nvPr/>
        </p:nvSpPr>
        <p:spPr bwMode="auto">
          <a:xfrm>
            <a:off x="200025" y="404664"/>
            <a:ext cx="8764463" cy="4000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3 – </a:t>
            </a:r>
            <a:r>
              <a:rPr lang="en-GB" sz="2000" b="1" dirty="0">
                <a:solidFill>
                  <a:srgbClr val="0070C0"/>
                </a:solidFill>
              </a:rPr>
              <a:t>How to transition to new funding levels?</a:t>
            </a:r>
          </a:p>
        </p:txBody>
      </p:sp>
      <p:sp>
        <p:nvSpPr>
          <p:cNvPr id="5" name="Text Box 3"/>
          <p:cNvSpPr txBox="1">
            <a:spLocks noChangeArrowheads="1"/>
          </p:cNvSpPr>
          <p:nvPr/>
        </p:nvSpPr>
        <p:spPr bwMode="auto">
          <a:xfrm>
            <a:off x="199777" y="857033"/>
            <a:ext cx="4260466" cy="427807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buFont typeface="Wingdings" pitchFamily="2" charset="2"/>
              <a:buChar char="§"/>
            </a:pPr>
            <a:r>
              <a:rPr lang="en-GB" b="1" dirty="0" smtClean="0"/>
              <a:t>Rationale (cont.):</a:t>
            </a:r>
            <a:endParaRPr lang="en-GB" dirty="0" smtClean="0"/>
          </a:p>
          <a:p>
            <a:pPr lvl="1" eaLnBrk="1" hangingPunct="1">
              <a:spcBef>
                <a:spcPts val="600"/>
              </a:spcBef>
              <a:spcAft>
                <a:spcPts val="600"/>
              </a:spcAft>
              <a:buClr>
                <a:srgbClr val="00B0F0"/>
              </a:buClr>
              <a:buFont typeface="Wingdings" pitchFamily="2" charset="2"/>
              <a:buChar char="§"/>
            </a:pPr>
            <a:r>
              <a:rPr lang="en-GB" dirty="0" smtClean="0"/>
              <a:t>Six shire districts received more than 20% of their funding in the form of damping. This means their assessed funding needs were significantly below their cash funding levels in 2013/14. </a:t>
            </a:r>
          </a:p>
          <a:p>
            <a:pPr lvl="1" eaLnBrk="1" hangingPunct="1">
              <a:spcBef>
                <a:spcPts val="600"/>
              </a:spcBef>
              <a:spcAft>
                <a:spcPts val="600"/>
              </a:spcAft>
              <a:buClr>
                <a:srgbClr val="00B0F0"/>
              </a:buClr>
              <a:buFont typeface="Wingdings" pitchFamily="2" charset="2"/>
              <a:buChar char="§"/>
            </a:pPr>
            <a:r>
              <a:rPr lang="en-GB" dirty="0" smtClean="0"/>
              <a:t>Five shire districts lost funding due to scaling equivalent to more than 20% of their final grant. This means the assessed funding needs of these authorities were significantly above their cash funding levels.</a:t>
            </a:r>
          </a:p>
        </p:txBody>
      </p:sp>
      <p:sp>
        <p:nvSpPr>
          <p:cNvPr id="6" name="Rectangle 5"/>
          <p:cNvSpPr/>
          <p:nvPr/>
        </p:nvSpPr>
        <p:spPr>
          <a:xfrm>
            <a:off x="4394312" y="881709"/>
            <a:ext cx="4749688" cy="584775"/>
          </a:xfrm>
          <a:prstGeom prst="rect">
            <a:avLst/>
          </a:prstGeom>
        </p:spPr>
        <p:txBody>
          <a:bodyPr wrap="square">
            <a:spAutoFit/>
          </a:bodyPr>
          <a:lstStyle/>
          <a:p>
            <a:pPr algn="ctr">
              <a:spcBef>
                <a:spcPts val="600"/>
              </a:spcBef>
              <a:spcAft>
                <a:spcPts val="600"/>
              </a:spcAft>
              <a:buClr>
                <a:srgbClr val="00B0F0"/>
              </a:buClr>
            </a:pPr>
            <a:r>
              <a:rPr lang="en-GB" sz="1600" b="1" dirty="0" smtClean="0"/>
              <a:t>Figure 7 – </a:t>
            </a:r>
            <a:r>
              <a:rPr lang="en-GB" sz="1600" b="1" dirty="0"/>
              <a:t>Effects of damping and scaling in </a:t>
            </a:r>
            <a:r>
              <a:rPr lang="en-GB" sz="1600" b="1" dirty="0" smtClean="0"/>
              <a:t>2013/14</a:t>
            </a:r>
          </a:p>
        </p:txBody>
      </p:sp>
      <p:graphicFrame>
        <p:nvGraphicFramePr>
          <p:cNvPr id="7" name="Chart 6"/>
          <p:cNvGraphicFramePr>
            <a:graphicFrameLocks/>
          </p:cNvGraphicFramePr>
          <p:nvPr>
            <p:extLst>
              <p:ext uri="{D42A27DB-BD31-4B8C-83A1-F6EECF244321}">
                <p14:modId xmlns:p14="http://schemas.microsoft.com/office/powerpoint/2010/main" val="3423982644"/>
              </p:ext>
            </p:extLst>
          </p:nvPr>
        </p:nvGraphicFramePr>
        <p:xfrm>
          <a:off x="4703029" y="1397021"/>
          <a:ext cx="4291497" cy="4560325"/>
        </p:xfrm>
        <a:graphic>
          <a:graphicData uri="http://schemas.openxmlformats.org/drawingml/2006/chart">
            <c:chart xmlns:c="http://schemas.openxmlformats.org/drawingml/2006/chart" xmlns:r="http://schemas.openxmlformats.org/officeDocument/2006/relationships" r:id="rId3"/>
          </a:graphicData>
        </a:graphic>
      </p:graphicFrame>
      <p:sp>
        <p:nvSpPr>
          <p:cNvPr id="2" name="Oval 1"/>
          <p:cNvSpPr/>
          <p:nvPr/>
        </p:nvSpPr>
        <p:spPr>
          <a:xfrm>
            <a:off x="5364088" y="1886706"/>
            <a:ext cx="648072" cy="1296144"/>
          </a:xfrm>
          <a:prstGeom prst="ellipse">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Oval 7"/>
          <p:cNvSpPr/>
          <p:nvPr/>
        </p:nvSpPr>
        <p:spPr>
          <a:xfrm>
            <a:off x="8495928" y="4860404"/>
            <a:ext cx="648072" cy="576064"/>
          </a:xfrm>
          <a:prstGeom prst="ellipse">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642607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33963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3 – </a:t>
            </a:r>
            <a:r>
              <a:rPr lang="en-GB" sz="2000" b="1" dirty="0">
                <a:solidFill>
                  <a:srgbClr val="0070C0"/>
                </a:solidFill>
              </a:rPr>
              <a:t>How to transition to new funding levels?</a:t>
            </a:r>
          </a:p>
          <a:p>
            <a:pPr eaLnBrk="1" hangingPunct="1">
              <a:spcBef>
                <a:spcPts val="600"/>
              </a:spcBef>
              <a:spcAft>
                <a:spcPts val="600"/>
              </a:spcAft>
              <a:buClr>
                <a:srgbClr val="00B0F0"/>
              </a:buClr>
              <a:buFont typeface="Wingdings" pitchFamily="2" charset="2"/>
              <a:buChar char="§"/>
            </a:pPr>
            <a:r>
              <a:rPr lang="en-GB" b="1" dirty="0" smtClean="0"/>
              <a:t>Rationale (cont.):</a:t>
            </a:r>
          </a:p>
          <a:p>
            <a:pPr lvl="1" eaLnBrk="1" hangingPunct="1">
              <a:spcBef>
                <a:spcPts val="600"/>
              </a:spcBef>
              <a:spcAft>
                <a:spcPts val="600"/>
              </a:spcAft>
              <a:buClr>
                <a:srgbClr val="00B0F0"/>
              </a:buClr>
              <a:buFont typeface="Wingdings" pitchFamily="2" charset="2"/>
              <a:buChar char="§"/>
            </a:pPr>
            <a:r>
              <a:rPr lang="en-GB" dirty="0" smtClean="0"/>
              <a:t>All else being equal, it is likely that those authorities who were highly reliant on damping in 2013/14 will continue to be reliant on transitional protection in 2020 and beyond, unless there is a major increase in their assessed needs under the new funding formulae.</a:t>
            </a:r>
          </a:p>
          <a:p>
            <a:pPr lvl="1" eaLnBrk="1" hangingPunct="1">
              <a:spcBef>
                <a:spcPts val="600"/>
              </a:spcBef>
              <a:spcAft>
                <a:spcPts val="600"/>
              </a:spcAft>
              <a:buClr>
                <a:srgbClr val="00B0F0"/>
              </a:buClr>
              <a:buFont typeface="Wingdings" pitchFamily="2" charset="2"/>
              <a:buChar char="§"/>
            </a:pPr>
            <a:r>
              <a:rPr lang="en-GB" dirty="0" smtClean="0"/>
              <a:t>Conversely, those authorities who experienced significant scaling in 2013/14 are likely to be penalised by transitional protection, unless the new funding formulae results in a drastic reduction in their assessed levels of need.</a:t>
            </a:r>
          </a:p>
          <a:p>
            <a:pPr lvl="1" eaLnBrk="1" hangingPunct="1">
              <a:spcBef>
                <a:spcPts val="600"/>
              </a:spcBef>
              <a:spcAft>
                <a:spcPts val="600"/>
              </a:spcAft>
              <a:buClr>
                <a:srgbClr val="00B0F0"/>
              </a:buClr>
              <a:buFont typeface="Wingdings" pitchFamily="2" charset="2"/>
              <a:buChar char="§"/>
            </a:pPr>
            <a:r>
              <a:rPr lang="en-GB" dirty="0" smtClean="0"/>
              <a:t>For most shire districts though, the benefit or otherwise of future transitional protection is </a:t>
            </a:r>
            <a:r>
              <a:rPr lang="en-GB" b="1" dirty="0" smtClean="0"/>
              <a:t>ambiguous</a:t>
            </a:r>
            <a:r>
              <a:rPr lang="en-GB" dirty="0" smtClean="0"/>
              <a:t>, as changes in the funding allocation formula could increase or decrease their assessed share of funding and therefore reliance on damping. </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34</a:t>
            </a:fld>
            <a:endParaRPr lang="en-GB" dirty="0">
              <a:solidFill>
                <a:schemeClr val="bg1"/>
              </a:solidFill>
            </a:endParaRPr>
          </a:p>
        </p:txBody>
      </p:sp>
    </p:spTree>
    <p:extLst>
      <p:ext uri="{BB962C8B-B14F-4D97-AF65-F5344CB8AC3E}">
        <p14:creationId xmlns:p14="http://schemas.microsoft.com/office/powerpoint/2010/main" val="34572873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32931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4 – Should need be assessed at higher geographies?</a:t>
            </a:r>
          </a:p>
          <a:p>
            <a:pPr eaLnBrk="1" hangingPunct="1">
              <a:spcBef>
                <a:spcPts val="600"/>
              </a:spcBef>
              <a:spcAft>
                <a:spcPts val="600"/>
              </a:spcAft>
              <a:buClr>
                <a:srgbClr val="00B0F0"/>
              </a:buClr>
              <a:buFont typeface="Wingdings" pitchFamily="2" charset="2"/>
              <a:buChar char="§"/>
            </a:pPr>
            <a:r>
              <a:rPr lang="en-GB" b="1" dirty="0" smtClean="0"/>
              <a:t>Consultation questions relating to the level at which needs are assessed and funding is distributed</a:t>
            </a:r>
            <a:r>
              <a:rPr lang="en-GB" dirty="0" smtClean="0"/>
              <a:t>:</a:t>
            </a:r>
          </a:p>
          <a:p>
            <a:pPr lvl="1" eaLnBrk="1" hangingPunct="1">
              <a:spcBef>
                <a:spcPts val="600"/>
              </a:spcBef>
              <a:spcAft>
                <a:spcPts val="600"/>
              </a:spcAft>
              <a:buClr>
                <a:srgbClr val="00B0F0"/>
              </a:buClr>
              <a:buFont typeface="Wingdings" pitchFamily="2" charset="2"/>
              <a:buChar char="§"/>
            </a:pPr>
            <a:r>
              <a:rPr lang="en-GB" sz="1600" i="1" dirty="0" smtClean="0"/>
              <a:t>Question 10 – What are your views on a local government finance system that assessed need and distributed funding at a larger geographical areas than the current system – for example, at the Combined Authority level?</a:t>
            </a:r>
          </a:p>
          <a:p>
            <a:pPr lvl="1" eaLnBrk="1" hangingPunct="1">
              <a:spcBef>
                <a:spcPts val="600"/>
              </a:spcBef>
              <a:spcAft>
                <a:spcPts val="600"/>
              </a:spcAft>
              <a:buClr>
                <a:srgbClr val="00B0F0"/>
              </a:buClr>
              <a:buFont typeface="Wingdings" pitchFamily="2" charset="2"/>
              <a:buChar char="§"/>
            </a:pPr>
            <a:r>
              <a:rPr lang="en-GB" sz="1600" i="1" dirty="0" smtClean="0"/>
              <a:t>Question 11 – How should we arrive at the composition of these areas if we were to introduce such a system</a:t>
            </a:r>
          </a:p>
          <a:p>
            <a:pPr lvl="1" eaLnBrk="1" hangingPunct="1">
              <a:spcBef>
                <a:spcPts val="600"/>
              </a:spcBef>
              <a:spcAft>
                <a:spcPts val="600"/>
              </a:spcAft>
              <a:buClr>
                <a:srgbClr val="00B0F0"/>
              </a:buClr>
              <a:buFont typeface="Wingdings" pitchFamily="2" charset="2"/>
              <a:buChar char="§"/>
            </a:pPr>
            <a:r>
              <a:rPr lang="en-GB" sz="1600" i="1" dirty="0" smtClean="0"/>
              <a:t>Question 12 – What other considerations would we need to keep in mind if we were to introduce such a system?</a:t>
            </a:r>
            <a:endParaRPr lang="en-GB" i="1"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35</a:t>
            </a:fld>
            <a:endParaRPr lang="en-GB" dirty="0">
              <a:solidFill>
                <a:schemeClr val="bg1"/>
              </a:solidFill>
            </a:endParaRPr>
          </a:p>
        </p:txBody>
      </p:sp>
    </p:spTree>
    <p:extLst>
      <p:ext uri="{BB962C8B-B14F-4D97-AF65-F5344CB8AC3E}">
        <p14:creationId xmlns:p14="http://schemas.microsoft.com/office/powerpoint/2010/main" val="41167158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520140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4 – </a:t>
            </a:r>
            <a:r>
              <a:rPr lang="en-GB" sz="2000" b="1" dirty="0">
                <a:solidFill>
                  <a:srgbClr val="0070C0"/>
                </a:solidFill>
              </a:rPr>
              <a:t>Should need be assessed at higher geographies?</a:t>
            </a:r>
          </a:p>
          <a:p>
            <a:pPr eaLnBrk="1" hangingPunct="1">
              <a:spcBef>
                <a:spcPts val="600"/>
              </a:spcBef>
              <a:spcAft>
                <a:spcPts val="600"/>
              </a:spcAft>
              <a:buClr>
                <a:srgbClr val="00B0F0"/>
              </a:buClr>
              <a:buFont typeface="Wingdings" pitchFamily="2" charset="2"/>
              <a:buChar char="§"/>
            </a:pPr>
            <a:r>
              <a:rPr lang="en-GB" b="1" dirty="0" smtClean="0"/>
              <a:t>Implications for shire districts</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The proposals suggest that funding would be distributed to larger geographical areas than shire districts, and that “it would be the role of the councils within the areas to manage of distribution of funding within them” (paragraph 2.21). </a:t>
            </a:r>
            <a:endParaRPr lang="en-GB" dirty="0"/>
          </a:p>
          <a:p>
            <a:pPr lvl="1" eaLnBrk="1" hangingPunct="1">
              <a:spcBef>
                <a:spcPts val="600"/>
              </a:spcBef>
              <a:spcAft>
                <a:spcPts val="600"/>
              </a:spcAft>
              <a:buClr>
                <a:srgbClr val="00B0F0"/>
              </a:buClr>
              <a:buFont typeface="Wingdings" pitchFamily="2" charset="2"/>
              <a:buChar char="§"/>
            </a:pPr>
            <a:r>
              <a:rPr lang="en-GB" dirty="0" smtClean="0"/>
              <a:t>One suggested approach involves allocating funding to Combine authorities and allowing them to lead the distribution of funding to their constituent councils.</a:t>
            </a:r>
          </a:p>
          <a:p>
            <a:pPr lvl="1" eaLnBrk="1" hangingPunct="1">
              <a:spcBef>
                <a:spcPts val="600"/>
              </a:spcBef>
              <a:spcAft>
                <a:spcPts val="600"/>
              </a:spcAft>
              <a:buClr>
                <a:srgbClr val="00B0F0"/>
              </a:buClr>
              <a:buFont typeface="Wingdings" pitchFamily="2" charset="2"/>
              <a:buChar char="§"/>
            </a:pPr>
            <a:r>
              <a:rPr lang="en-GB" dirty="0" smtClean="0"/>
              <a:t>Under this alternative system, individual shire districts could receive more or less funding than they would have under a centralised funding distribution.</a:t>
            </a:r>
          </a:p>
          <a:p>
            <a:pPr lvl="1" eaLnBrk="1" hangingPunct="1">
              <a:spcBef>
                <a:spcPts val="600"/>
              </a:spcBef>
              <a:spcAft>
                <a:spcPts val="600"/>
              </a:spcAft>
              <a:buClr>
                <a:srgbClr val="00B0F0"/>
              </a:buClr>
              <a:buFont typeface="Wingdings" pitchFamily="2" charset="2"/>
              <a:buChar char="§"/>
            </a:pPr>
            <a:r>
              <a:rPr lang="en-GB" dirty="0" smtClean="0"/>
              <a:t>A risk is that shire districts </a:t>
            </a:r>
            <a:r>
              <a:rPr lang="en-GB" i="1" dirty="0" smtClean="0"/>
              <a:t>as a whole </a:t>
            </a:r>
            <a:r>
              <a:rPr lang="en-GB" dirty="0" smtClean="0"/>
              <a:t>could receive less funding, if resources were diverted away from lower-tier services to higher-tier ones (e.g. for social care). </a:t>
            </a:r>
          </a:p>
          <a:p>
            <a:pPr lvl="1" eaLnBrk="1" hangingPunct="1">
              <a:spcBef>
                <a:spcPts val="600"/>
              </a:spcBef>
              <a:spcAft>
                <a:spcPts val="600"/>
              </a:spcAft>
              <a:buClr>
                <a:srgbClr val="00B0F0"/>
              </a:buClr>
              <a:buFont typeface="Wingdings" pitchFamily="2" charset="2"/>
              <a:buChar char="§"/>
            </a:pPr>
            <a:endParaRPr lang="en-GB"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36</a:t>
            </a:fld>
            <a:endParaRPr lang="en-GB" dirty="0">
              <a:solidFill>
                <a:schemeClr val="bg1"/>
              </a:solidFill>
            </a:endParaRPr>
          </a:p>
        </p:txBody>
      </p:sp>
    </p:spTree>
    <p:extLst>
      <p:ext uri="{BB962C8B-B14F-4D97-AF65-F5344CB8AC3E}">
        <p14:creationId xmlns:p14="http://schemas.microsoft.com/office/powerpoint/2010/main" val="31643693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77052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4 – </a:t>
            </a:r>
            <a:r>
              <a:rPr lang="en-GB" sz="2000" b="1" dirty="0">
                <a:solidFill>
                  <a:srgbClr val="0070C0"/>
                </a:solidFill>
              </a:rPr>
              <a:t>Should need be assessed at higher geographies?</a:t>
            </a:r>
          </a:p>
          <a:p>
            <a:pPr eaLnBrk="1" hangingPunct="1">
              <a:spcBef>
                <a:spcPts val="600"/>
              </a:spcBef>
              <a:spcAft>
                <a:spcPts val="600"/>
              </a:spcAft>
              <a:buClr>
                <a:srgbClr val="00B0F0"/>
              </a:buClr>
              <a:buFont typeface="Wingdings" pitchFamily="2" charset="2"/>
              <a:buChar char="§"/>
            </a:pPr>
            <a:r>
              <a:rPr lang="en-GB" b="1" dirty="0" smtClean="0"/>
              <a:t>Suggested response</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This question has political ramifications that go beyond the scope of this presentation. However, from a purely financial perspective, there could be some risk that resources are diverted from shire districts to other tiers of local government.</a:t>
            </a:r>
          </a:p>
          <a:p>
            <a:pPr lvl="1" eaLnBrk="1" hangingPunct="1">
              <a:spcBef>
                <a:spcPts val="600"/>
              </a:spcBef>
              <a:spcAft>
                <a:spcPts val="600"/>
              </a:spcAft>
              <a:buClr>
                <a:srgbClr val="00B0F0"/>
              </a:buClr>
              <a:buFont typeface="Wingdings" pitchFamily="2" charset="2"/>
              <a:buChar char="§"/>
            </a:pPr>
            <a:r>
              <a:rPr lang="en-GB" dirty="0" smtClean="0"/>
              <a:t>To mitigate the risk, SDCT could argue that a share of each geographical area’s funding should be ring-fenced for shire districts. </a:t>
            </a:r>
          </a:p>
          <a:p>
            <a:pPr lvl="1" eaLnBrk="1" hangingPunct="1">
              <a:spcBef>
                <a:spcPts val="600"/>
              </a:spcBef>
              <a:spcAft>
                <a:spcPts val="600"/>
              </a:spcAft>
              <a:buClr>
                <a:srgbClr val="00B0F0"/>
              </a:buClr>
              <a:buFont typeface="Wingdings" pitchFamily="2" charset="2"/>
              <a:buChar char="§"/>
            </a:pPr>
            <a:r>
              <a:rPr lang="en-GB" dirty="0" smtClean="0"/>
              <a:t>Under such an approach, funding could be distributed to larger geographical areas as proposed (such as Combined </a:t>
            </a:r>
            <a:r>
              <a:rPr lang="en-GB" dirty="0"/>
              <a:t>A</a:t>
            </a:r>
            <a:r>
              <a:rPr lang="en-GB" dirty="0" smtClean="0"/>
              <a:t>uthorities), but a share of the area’s assessed needs would be hypothecated and ring-fenced for shire districts. </a:t>
            </a:r>
          </a:p>
          <a:p>
            <a:pPr lvl="1" eaLnBrk="1" hangingPunct="1">
              <a:spcBef>
                <a:spcPts val="600"/>
              </a:spcBef>
              <a:spcAft>
                <a:spcPts val="600"/>
              </a:spcAft>
              <a:buClr>
                <a:srgbClr val="00B0F0"/>
              </a:buClr>
              <a:buFont typeface="Wingdings" pitchFamily="2" charset="2"/>
              <a:buChar char="§"/>
            </a:pPr>
            <a:r>
              <a:rPr lang="en-GB" dirty="0" smtClean="0"/>
              <a:t>The distribution of this funding among the shire districts would then agreed by the area’s constituent councils, as proposed. However, this would prevent the reallocation of funding away from shire districts to other tiers of government.</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37</a:t>
            </a:fld>
            <a:endParaRPr lang="en-GB" dirty="0">
              <a:solidFill>
                <a:schemeClr val="bg1"/>
              </a:solidFill>
            </a:endParaRPr>
          </a:p>
        </p:txBody>
      </p:sp>
    </p:spTree>
    <p:extLst>
      <p:ext uri="{BB962C8B-B14F-4D97-AF65-F5344CB8AC3E}">
        <p14:creationId xmlns:p14="http://schemas.microsoft.com/office/powerpoint/2010/main" val="38556496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212364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5 – What incentives should be included?</a:t>
            </a:r>
          </a:p>
          <a:p>
            <a:pPr eaLnBrk="1" hangingPunct="1">
              <a:spcBef>
                <a:spcPts val="600"/>
              </a:spcBef>
              <a:spcAft>
                <a:spcPts val="600"/>
              </a:spcAft>
              <a:buClr>
                <a:srgbClr val="00B0F0"/>
              </a:buClr>
              <a:buFont typeface="Wingdings" pitchFamily="2" charset="2"/>
              <a:buChar char="§"/>
            </a:pPr>
            <a:r>
              <a:rPr lang="en-GB" b="1" dirty="0" smtClean="0"/>
              <a:t>Consultation questions relating to incentives</a:t>
            </a:r>
            <a:r>
              <a:rPr lang="en-GB" dirty="0" smtClean="0"/>
              <a:t>:</a:t>
            </a:r>
          </a:p>
          <a:p>
            <a:pPr lvl="1" eaLnBrk="1" hangingPunct="1">
              <a:spcBef>
                <a:spcPts val="600"/>
              </a:spcBef>
              <a:spcAft>
                <a:spcPts val="600"/>
              </a:spcAft>
              <a:buClr>
                <a:srgbClr val="00B0F0"/>
              </a:buClr>
              <a:buFont typeface="Wingdings" pitchFamily="2" charset="2"/>
              <a:buChar char="§"/>
            </a:pPr>
            <a:r>
              <a:rPr lang="en-GB" sz="1600" i="1" dirty="0" smtClean="0"/>
              <a:t>Question 13 – What behaviours should the reformed local government finance system incentivise?</a:t>
            </a:r>
          </a:p>
          <a:p>
            <a:pPr lvl="1" eaLnBrk="1" hangingPunct="1">
              <a:spcBef>
                <a:spcPts val="600"/>
              </a:spcBef>
              <a:spcAft>
                <a:spcPts val="600"/>
              </a:spcAft>
              <a:buClr>
                <a:srgbClr val="00B0F0"/>
              </a:buClr>
              <a:buFont typeface="Wingdings" pitchFamily="2" charset="2"/>
              <a:buChar char="§"/>
            </a:pPr>
            <a:r>
              <a:rPr lang="en-GB" sz="1600" i="1" dirty="0" smtClean="0"/>
              <a:t>Question 14 – How can we build these incentives into the assessment of councils’ funding needs?</a:t>
            </a:r>
            <a:endParaRPr lang="en-GB" i="1"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38</a:t>
            </a:fld>
            <a:endParaRPr lang="en-GB" dirty="0">
              <a:solidFill>
                <a:schemeClr val="bg1"/>
              </a:solidFill>
            </a:endParaRPr>
          </a:p>
        </p:txBody>
      </p:sp>
    </p:spTree>
    <p:extLst>
      <p:ext uri="{BB962C8B-B14F-4D97-AF65-F5344CB8AC3E}">
        <p14:creationId xmlns:p14="http://schemas.microsoft.com/office/powerpoint/2010/main" val="1654672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8936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Question Group 5 – What incentives should be included?</a:t>
            </a:r>
            <a:endParaRPr lang="en-GB" sz="2000" b="1" dirty="0">
              <a:solidFill>
                <a:srgbClr val="0070C0"/>
              </a:solidFill>
            </a:endParaRPr>
          </a:p>
          <a:p>
            <a:pPr eaLnBrk="1" hangingPunct="1">
              <a:spcBef>
                <a:spcPts val="600"/>
              </a:spcBef>
              <a:spcAft>
                <a:spcPts val="600"/>
              </a:spcAft>
              <a:buClr>
                <a:srgbClr val="00B0F0"/>
              </a:buClr>
              <a:buFont typeface="Wingdings" pitchFamily="2" charset="2"/>
              <a:buChar char="§"/>
            </a:pPr>
            <a:r>
              <a:rPr lang="en-GB" b="1" dirty="0" smtClean="0"/>
              <a:t>Suggested response</a:t>
            </a:r>
            <a:r>
              <a:rPr lang="en-GB" dirty="0" smtClean="0"/>
              <a:t>:</a:t>
            </a:r>
          </a:p>
          <a:p>
            <a:pPr lvl="1" eaLnBrk="1" hangingPunct="1">
              <a:spcBef>
                <a:spcPts val="600"/>
              </a:spcBef>
              <a:spcAft>
                <a:spcPts val="600"/>
              </a:spcAft>
              <a:buClr>
                <a:srgbClr val="00B0F0"/>
              </a:buClr>
              <a:buFont typeface="Wingdings" pitchFamily="2" charset="2"/>
              <a:buChar char="§"/>
            </a:pPr>
            <a:r>
              <a:rPr lang="en-GB" dirty="0" smtClean="0"/>
              <a:t>These are open-ended questions, and LG Futures does not have a suggested response specifically for shire districts.</a:t>
            </a:r>
          </a:p>
          <a:p>
            <a:pPr lvl="1" eaLnBrk="1" hangingPunct="1">
              <a:spcBef>
                <a:spcPts val="600"/>
              </a:spcBef>
              <a:spcAft>
                <a:spcPts val="600"/>
              </a:spcAft>
              <a:buClr>
                <a:srgbClr val="00B0F0"/>
              </a:buClr>
              <a:buFont typeface="Wingdings" pitchFamily="2" charset="2"/>
              <a:buChar char="§"/>
            </a:pPr>
            <a:r>
              <a:rPr lang="en-GB" dirty="0" smtClean="0"/>
              <a:t>Currently, there are incentives to grow the local housing stock (in the form of council tax revenue and New Homes Bonus) and the business tax base. This could be broadened to incentivise economic growth more generally; for example, based on the estimated growth in VAT receipts at the local authority level. </a:t>
            </a:r>
          </a:p>
          <a:p>
            <a:pPr lvl="1" eaLnBrk="1" hangingPunct="1">
              <a:spcBef>
                <a:spcPts val="600"/>
              </a:spcBef>
              <a:spcAft>
                <a:spcPts val="600"/>
              </a:spcAft>
              <a:buClr>
                <a:srgbClr val="00B0F0"/>
              </a:buClr>
              <a:buFont typeface="Wingdings" pitchFamily="2" charset="2"/>
              <a:buChar char="§"/>
            </a:pPr>
            <a:r>
              <a:rPr lang="en-GB" dirty="0" smtClean="0"/>
              <a:t>Any incentives would not necessarily need to be “built into” the assessment of councils’ funding needs, as suggested in Question 14. In the interests of simplicity and transparency, incentives could operate independently from the needs assessment formulae. For example, the existing business rates retention scheme provides incentives, but does not play a role in determining councils’ assessed needs.</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39</a:t>
            </a:fld>
            <a:endParaRPr lang="en-GB" dirty="0">
              <a:solidFill>
                <a:schemeClr val="bg1"/>
              </a:solidFill>
            </a:endParaRPr>
          </a:p>
        </p:txBody>
      </p:sp>
    </p:spTree>
    <p:extLst>
      <p:ext uri="{BB962C8B-B14F-4D97-AF65-F5344CB8AC3E}">
        <p14:creationId xmlns:p14="http://schemas.microsoft.com/office/powerpoint/2010/main" val="3514027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88"/>
          <p:cNvSpPr/>
          <p:nvPr/>
        </p:nvSpPr>
        <p:spPr>
          <a:xfrm>
            <a:off x="5868144" y="4577248"/>
            <a:ext cx="360040" cy="1070090"/>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Rectangle 87"/>
          <p:cNvSpPr/>
          <p:nvPr/>
        </p:nvSpPr>
        <p:spPr>
          <a:xfrm>
            <a:off x="5868144" y="1004666"/>
            <a:ext cx="360040" cy="175243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795" name="Text Box 3"/>
          <p:cNvSpPr txBox="1">
            <a:spLocks noChangeArrowheads="1"/>
          </p:cNvSpPr>
          <p:nvPr/>
        </p:nvSpPr>
        <p:spPr bwMode="auto">
          <a:xfrm>
            <a:off x="200025" y="404664"/>
            <a:ext cx="5020047" cy="286230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Context (cont.)</a:t>
            </a:r>
          </a:p>
          <a:p>
            <a:pPr eaLnBrk="1" hangingPunct="1">
              <a:spcBef>
                <a:spcPts val="600"/>
              </a:spcBef>
              <a:spcAft>
                <a:spcPts val="600"/>
              </a:spcAft>
              <a:buClr>
                <a:srgbClr val="00B0F0"/>
              </a:buClr>
              <a:buFont typeface="Wingdings" pitchFamily="2" charset="2"/>
              <a:buChar char="§"/>
            </a:pPr>
            <a:r>
              <a:rPr lang="en-GB" dirty="0" smtClean="0"/>
              <a:t>The Fair Funding assessment will determine each authority’s starting funding position in 2020.</a:t>
            </a:r>
          </a:p>
          <a:p>
            <a:pPr eaLnBrk="1" hangingPunct="1">
              <a:spcBef>
                <a:spcPts val="600"/>
              </a:spcBef>
              <a:spcAft>
                <a:spcPts val="600"/>
              </a:spcAft>
              <a:buClr>
                <a:srgbClr val="00B0F0"/>
              </a:buClr>
              <a:buFont typeface="Wingdings" pitchFamily="2" charset="2"/>
              <a:buChar char="§"/>
            </a:pPr>
            <a:r>
              <a:rPr lang="en-GB" dirty="0" smtClean="0"/>
              <a:t>For example, in the accompanying diagram, Authority A has baseline funding </a:t>
            </a:r>
            <a:r>
              <a:rPr lang="en-GB" dirty="0"/>
              <a:t>(</a:t>
            </a:r>
            <a:r>
              <a:rPr lang="en-GB" sz="2000" dirty="0">
                <a:solidFill>
                  <a:schemeClr val="tx1">
                    <a:lumMod val="50000"/>
                    <a:lumOff val="50000"/>
                  </a:schemeClr>
                </a:solidFill>
              </a:rPr>
              <a:t>■</a:t>
            </a:r>
            <a:r>
              <a:rPr lang="en-GB" dirty="0" smtClean="0"/>
              <a:t>) of £5m</a:t>
            </a:r>
            <a:r>
              <a:rPr lang="en-GB" dirty="0"/>
              <a:t> </a:t>
            </a:r>
            <a:r>
              <a:rPr lang="en-GB" dirty="0" smtClean="0"/>
              <a:t>and Authority B has baseline funding of £3m.</a:t>
            </a:r>
          </a:p>
          <a:p>
            <a:pPr eaLnBrk="1" hangingPunct="1">
              <a:spcBef>
                <a:spcPts val="600"/>
              </a:spcBef>
              <a:spcAft>
                <a:spcPts val="600"/>
              </a:spcAft>
              <a:buClr>
                <a:srgbClr val="00B0F0"/>
              </a:buClr>
              <a:buFont typeface="Wingdings" pitchFamily="2" charset="2"/>
              <a:buChar char="§"/>
            </a:pPr>
            <a:endParaRPr lang="en-GB" sz="2000"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4</a:t>
            </a:fld>
            <a:endParaRPr lang="en-GB" dirty="0">
              <a:solidFill>
                <a:schemeClr val="bg1"/>
              </a:solidFill>
            </a:endParaRPr>
          </a:p>
        </p:txBody>
      </p:sp>
      <p:sp>
        <p:nvSpPr>
          <p:cNvPr id="13" name="TextBox 12"/>
          <p:cNvSpPr txBox="1"/>
          <p:nvPr/>
        </p:nvSpPr>
        <p:spPr>
          <a:xfrm>
            <a:off x="6527721" y="404664"/>
            <a:ext cx="1569532" cy="369332"/>
          </a:xfrm>
          <a:prstGeom prst="rect">
            <a:avLst/>
          </a:prstGeom>
          <a:noFill/>
        </p:spPr>
        <p:txBody>
          <a:bodyPr wrap="square" rtlCol="0">
            <a:spAutoFit/>
          </a:bodyPr>
          <a:lstStyle/>
          <a:p>
            <a:pPr algn="ctr"/>
            <a:r>
              <a:rPr lang="en-GB" b="1" dirty="0" smtClean="0"/>
              <a:t>Authority A</a:t>
            </a:r>
          </a:p>
        </p:txBody>
      </p:sp>
      <p:sp>
        <p:nvSpPr>
          <p:cNvPr id="20" name="TextBox 19"/>
          <p:cNvSpPr txBox="1"/>
          <p:nvPr/>
        </p:nvSpPr>
        <p:spPr>
          <a:xfrm>
            <a:off x="6422325" y="2912506"/>
            <a:ext cx="1674928" cy="369332"/>
          </a:xfrm>
          <a:prstGeom prst="rect">
            <a:avLst/>
          </a:prstGeom>
          <a:noFill/>
        </p:spPr>
        <p:txBody>
          <a:bodyPr wrap="square" rtlCol="0">
            <a:spAutoFit/>
          </a:bodyPr>
          <a:lstStyle/>
          <a:p>
            <a:pPr algn="ctr"/>
            <a:r>
              <a:rPr lang="en-GB" b="1" dirty="0" smtClean="0"/>
              <a:t>Authority B</a:t>
            </a:r>
          </a:p>
        </p:txBody>
      </p:sp>
      <p:sp>
        <p:nvSpPr>
          <p:cNvPr id="54" name="TextBox 53"/>
          <p:cNvSpPr txBox="1"/>
          <p:nvPr/>
        </p:nvSpPr>
        <p:spPr>
          <a:xfrm>
            <a:off x="5745791" y="1742384"/>
            <a:ext cx="604746" cy="276999"/>
          </a:xfrm>
          <a:prstGeom prst="rect">
            <a:avLst/>
          </a:prstGeom>
          <a:noFill/>
        </p:spPr>
        <p:txBody>
          <a:bodyPr wrap="square" rtlCol="0">
            <a:spAutoFit/>
          </a:bodyPr>
          <a:lstStyle/>
          <a:p>
            <a:pPr algn="ctr"/>
            <a:r>
              <a:rPr lang="en-GB" sz="1200" dirty="0" smtClean="0"/>
              <a:t>£5m</a:t>
            </a:r>
          </a:p>
        </p:txBody>
      </p:sp>
      <p:sp>
        <p:nvSpPr>
          <p:cNvPr id="64" name="TextBox 63"/>
          <p:cNvSpPr txBox="1"/>
          <p:nvPr/>
        </p:nvSpPr>
        <p:spPr>
          <a:xfrm>
            <a:off x="5745791" y="4942940"/>
            <a:ext cx="604746" cy="276999"/>
          </a:xfrm>
          <a:prstGeom prst="rect">
            <a:avLst/>
          </a:prstGeom>
          <a:noFill/>
        </p:spPr>
        <p:txBody>
          <a:bodyPr wrap="square" rtlCol="0">
            <a:spAutoFit/>
          </a:bodyPr>
          <a:lstStyle/>
          <a:p>
            <a:pPr algn="ctr"/>
            <a:r>
              <a:rPr lang="en-GB" sz="1200" dirty="0" smtClean="0"/>
              <a:t>£3m</a:t>
            </a:r>
          </a:p>
        </p:txBody>
      </p:sp>
      <p:sp>
        <p:nvSpPr>
          <p:cNvPr id="66" name="Rectangle 65"/>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70" name="Straight Connector 69"/>
          <p:cNvCxnSpPr/>
          <p:nvPr/>
        </p:nvCxnSpPr>
        <p:spPr>
          <a:xfrm>
            <a:off x="5514440" y="2760062"/>
            <a:ext cx="3312368" cy="0"/>
          </a:xfrm>
          <a:prstGeom prst="line">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5842851" y="2708920"/>
            <a:ext cx="889389"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79" name="TextBox 78"/>
          <p:cNvSpPr txBox="1"/>
          <p:nvPr/>
        </p:nvSpPr>
        <p:spPr>
          <a:xfrm>
            <a:off x="6815094" y="270892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cxnSp>
        <p:nvCxnSpPr>
          <p:cNvPr id="82" name="Straight Connector 81"/>
          <p:cNvCxnSpPr/>
          <p:nvPr/>
        </p:nvCxnSpPr>
        <p:spPr>
          <a:xfrm>
            <a:off x="6780204" y="2760062"/>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ectangle 85"/>
          <p:cNvSpPr/>
          <p:nvPr/>
        </p:nvSpPr>
        <p:spPr>
          <a:xfrm>
            <a:off x="7668344" y="6214287"/>
            <a:ext cx="144016" cy="144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7" name="TextBox 86"/>
          <p:cNvSpPr txBox="1"/>
          <p:nvPr/>
        </p:nvSpPr>
        <p:spPr>
          <a:xfrm>
            <a:off x="7812360" y="6127903"/>
            <a:ext cx="1368152" cy="276999"/>
          </a:xfrm>
          <a:prstGeom prst="rect">
            <a:avLst/>
          </a:prstGeom>
          <a:noFill/>
        </p:spPr>
        <p:txBody>
          <a:bodyPr wrap="square" rtlCol="0">
            <a:spAutoFit/>
          </a:bodyPr>
          <a:lstStyle/>
          <a:p>
            <a:r>
              <a:rPr lang="en-GB" sz="1200" dirty="0" smtClean="0"/>
              <a:t>Baseline Funding</a:t>
            </a:r>
            <a:endParaRPr lang="en-GB" sz="1200" dirty="0"/>
          </a:p>
        </p:txBody>
      </p:sp>
      <p:cxnSp>
        <p:nvCxnSpPr>
          <p:cNvPr id="91" name="Straight Connector 90"/>
          <p:cNvCxnSpPr/>
          <p:nvPr/>
        </p:nvCxnSpPr>
        <p:spPr>
          <a:xfrm>
            <a:off x="5580112" y="5658881"/>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6780204" y="5658881"/>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TextBox 92"/>
          <p:cNvSpPr txBox="1"/>
          <p:nvPr/>
        </p:nvSpPr>
        <p:spPr>
          <a:xfrm>
            <a:off x="5831623" y="5618009"/>
            <a:ext cx="888595"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94" name="TextBox 93"/>
          <p:cNvSpPr txBox="1"/>
          <p:nvPr/>
        </p:nvSpPr>
        <p:spPr>
          <a:xfrm>
            <a:off x="6815094" y="562169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spTree>
    <p:extLst>
      <p:ext uri="{BB962C8B-B14F-4D97-AF65-F5344CB8AC3E}">
        <p14:creationId xmlns:p14="http://schemas.microsoft.com/office/powerpoint/2010/main" val="36740871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517063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Conclusions</a:t>
            </a:r>
            <a:endParaRPr lang="en-GB" sz="2000" b="1" dirty="0">
              <a:solidFill>
                <a:srgbClr val="0070C0"/>
              </a:solidFill>
            </a:endParaRPr>
          </a:p>
          <a:p>
            <a:pPr eaLnBrk="1" hangingPunct="1">
              <a:spcBef>
                <a:spcPts val="600"/>
              </a:spcBef>
              <a:spcAft>
                <a:spcPts val="600"/>
              </a:spcAft>
              <a:buClr>
                <a:srgbClr val="00B0F0"/>
              </a:buClr>
              <a:buFont typeface="Wingdings" pitchFamily="2" charset="2"/>
              <a:buChar char="§"/>
            </a:pPr>
            <a:r>
              <a:rPr lang="en-GB" b="1" dirty="0" smtClean="0"/>
              <a:t>Questions 1 to 6 </a:t>
            </a:r>
            <a:r>
              <a:rPr lang="en-GB" dirty="0" smtClean="0"/>
              <a:t>relate to how relative need would be measured, and appear to involve a zero-sum redistribution among shire districts. Without further information, we cannot say how they would affect individual shire districts.</a:t>
            </a:r>
          </a:p>
          <a:p>
            <a:pPr eaLnBrk="1" hangingPunct="1">
              <a:spcBef>
                <a:spcPts val="600"/>
              </a:spcBef>
              <a:spcAft>
                <a:spcPts val="600"/>
              </a:spcAft>
              <a:buClr>
                <a:srgbClr val="00B0F0"/>
              </a:buClr>
              <a:buFont typeface="Wingdings" pitchFamily="2" charset="2"/>
              <a:buChar char="§"/>
            </a:pPr>
            <a:r>
              <a:rPr lang="en-GB" dirty="0" smtClean="0"/>
              <a:t>In response to </a:t>
            </a:r>
            <a:r>
              <a:rPr lang="en-GB" b="1" dirty="0" smtClean="0"/>
              <a:t>Question 6 </a:t>
            </a:r>
            <a:r>
              <a:rPr lang="en-GB" dirty="0" smtClean="0"/>
              <a:t>(“what other considerations should we keep in mind…”), shire districts could argue for an increase in the control total of the needs block for District-Level EPCS. They could also argue for the formula to better reflect the inability of shire districts to exploit the same economies of scale as larger authorities, such as unitaries. </a:t>
            </a:r>
          </a:p>
          <a:p>
            <a:pPr eaLnBrk="1" hangingPunct="1">
              <a:spcBef>
                <a:spcPts val="600"/>
              </a:spcBef>
              <a:spcAft>
                <a:spcPts val="600"/>
              </a:spcAft>
              <a:buClr>
                <a:srgbClr val="00B0F0"/>
              </a:buClr>
              <a:buFont typeface="Wingdings" pitchFamily="2" charset="2"/>
              <a:buChar char="§"/>
            </a:pPr>
            <a:r>
              <a:rPr lang="en-GB" dirty="0" smtClean="0"/>
              <a:t>In response to </a:t>
            </a:r>
            <a:r>
              <a:rPr lang="en-GB" b="1" dirty="0" smtClean="0"/>
              <a:t>Question 7</a:t>
            </a:r>
            <a:r>
              <a:rPr lang="en-GB" dirty="0" smtClean="0"/>
              <a:t>, shire districts could argue for CLG to update assumed tax base splits, to reflect growth in the share of council tax revenue received by counties since 2013/14 relative to shire districts. </a:t>
            </a:r>
          </a:p>
          <a:p>
            <a:pPr eaLnBrk="1" hangingPunct="1">
              <a:spcBef>
                <a:spcPts val="600"/>
              </a:spcBef>
              <a:spcAft>
                <a:spcPts val="600"/>
              </a:spcAft>
              <a:buClr>
                <a:srgbClr val="00B0F0"/>
              </a:buClr>
              <a:buFont typeface="Wingdings" pitchFamily="2" charset="2"/>
              <a:buChar char="§"/>
            </a:pPr>
            <a:r>
              <a:rPr lang="en-GB" b="1" dirty="0" smtClean="0"/>
              <a:t>Questions 8 and 9 </a:t>
            </a:r>
            <a:r>
              <a:rPr lang="en-GB" dirty="0" smtClean="0"/>
              <a:t>relate to how much transitional protection should accompany the new funding distribution. The ‘best’ response will vary from authority to authority, and only those shire districts who are currently subject to very high levels of damping / scaling could adopt a position at this point in time. </a:t>
            </a:r>
            <a:endParaRPr lang="en-GB" b="1"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40</a:t>
            </a:fld>
            <a:endParaRPr lang="en-GB" dirty="0">
              <a:solidFill>
                <a:schemeClr val="bg1"/>
              </a:solidFill>
            </a:endParaRPr>
          </a:p>
        </p:txBody>
      </p:sp>
    </p:spTree>
    <p:extLst>
      <p:ext uri="{BB962C8B-B14F-4D97-AF65-F5344CB8AC3E}">
        <p14:creationId xmlns:p14="http://schemas.microsoft.com/office/powerpoint/2010/main" val="31050098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8764463" cy="403185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Conclusions (cont.)</a:t>
            </a:r>
          </a:p>
          <a:p>
            <a:pPr eaLnBrk="1" hangingPunct="1">
              <a:spcBef>
                <a:spcPts val="600"/>
              </a:spcBef>
              <a:spcAft>
                <a:spcPts val="600"/>
              </a:spcAft>
              <a:buClr>
                <a:srgbClr val="00B0F0"/>
              </a:buClr>
              <a:buFont typeface="Wingdings" pitchFamily="2" charset="2"/>
              <a:buChar char="§"/>
            </a:pPr>
            <a:r>
              <a:rPr lang="en-GB" b="1" dirty="0" smtClean="0"/>
              <a:t>Questions 10 to 12</a:t>
            </a:r>
            <a:r>
              <a:rPr lang="en-GB" dirty="0" smtClean="0"/>
              <a:t> relate to the geography at which need is assessed and funding is distributed. A conservative position would be for shire districts to ask for need to be assessed separately at the shire-district level, and to be ring-fenced accordingly. This would allow the funding to be distributed between shire districts, but prevent the reallocation of funding from lower to higher tiers of local government. </a:t>
            </a:r>
          </a:p>
          <a:p>
            <a:pPr eaLnBrk="1" hangingPunct="1">
              <a:spcBef>
                <a:spcPts val="600"/>
              </a:spcBef>
              <a:spcAft>
                <a:spcPts val="600"/>
              </a:spcAft>
              <a:buClr>
                <a:srgbClr val="00B0F0"/>
              </a:buClr>
              <a:buFont typeface="Wingdings" pitchFamily="2" charset="2"/>
              <a:buChar char="§"/>
            </a:pPr>
            <a:r>
              <a:rPr lang="en-GB" b="1" dirty="0" smtClean="0"/>
              <a:t>Questions 13 and 14 </a:t>
            </a:r>
            <a:r>
              <a:rPr lang="en-GB" dirty="0" smtClean="0"/>
              <a:t>ask what additional incentives could be built into the funding system. This is an open question, but responses could include the promotion of broader economic growth; for example, as measured by estimated VAT receipts. In the interests of simplicity and transparency, it could be argued that any such incentive scheme could be developed independently from the assessment of councils’ funding needs. </a:t>
            </a:r>
            <a:endParaRPr lang="en-GB" b="1"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41</a:t>
            </a:fld>
            <a:endParaRPr lang="en-GB" dirty="0">
              <a:solidFill>
                <a:schemeClr val="bg1"/>
              </a:solidFill>
            </a:endParaRPr>
          </a:p>
        </p:txBody>
      </p:sp>
    </p:spTree>
    <p:extLst>
      <p:ext uri="{BB962C8B-B14F-4D97-AF65-F5344CB8AC3E}">
        <p14:creationId xmlns:p14="http://schemas.microsoft.com/office/powerpoint/2010/main" val="4670519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127856" y="548680"/>
            <a:ext cx="8764463" cy="36625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Further Support</a:t>
            </a:r>
          </a:p>
          <a:p>
            <a:pPr eaLnBrk="1" hangingPunct="1">
              <a:spcBef>
                <a:spcPts val="600"/>
              </a:spcBef>
              <a:spcAft>
                <a:spcPts val="600"/>
              </a:spcAft>
              <a:buClr>
                <a:srgbClr val="00B0F0"/>
              </a:buClr>
              <a:buFont typeface="Wingdings" pitchFamily="2" charset="2"/>
              <a:buChar char="§"/>
            </a:pPr>
            <a:r>
              <a:rPr lang="en-GB" dirty="0" smtClean="0"/>
              <a:t>This paper suggests responses for districts as a whole and identifies areas where they will have tailored local responses. </a:t>
            </a:r>
          </a:p>
          <a:p>
            <a:pPr eaLnBrk="1" hangingPunct="1">
              <a:spcBef>
                <a:spcPts val="600"/>
              </a:spcBef>
              <a:spcAft>
                <a:spcPts val="600"/>
              </a:spcAft>
              <a:buClr>
                <a:srgbClr val="00B0F0"/>
              </a:buClr>
              <a:buFont typeface="Wingdings" pitchFamily="2" charset="2"/>
              <a:buChar char="§"/>
            </a:pPr>
            <a:r>
              <a:rPr lang="en-GB" dirty="0" smtClean="0"/>
              <a:t>LG Futures is able to provide further support to individual districts that require support in drafting local responses.  This will be for a limited number of questions and therefore can be done with a low level of input from us.  </a:t>
            </a:r>
          </a:p>
          <a:p>
            <a:pPr eaLnBrk="1" hangingPunct="1">
              <a:spcBef>
                <a:spcPts val="600"/>
              </a:spcBef>
              <a:spcAft>
                <a:spcPts val="600"/>
              </a:spcAft>
              <a:buClr>
                <a:srgbClr val="00B0F0"/>
              </a:buClr>
              <a:buFont typeface="Wingdings" pitchFamily="2" charset="2"/>
              <a:buChar char="§"/>
            </a:pPr>
            <a:r>
              <a:rPr lang="en-GB" dirty="0" smtClean="0"/>
              <a:t>If any districts require further explanation of the slides they can contact LG Futures directly.  </a:t>
            </a:r>
          </a:p>
          <a:p>
            <a:pPr marL="0" indent="0" eaLnBrk="1" hangingPunct="1">
              <a:spcBef>
                <a:spcPts val="600"/>
              </a:spcBef>
              <a:spcAft>
                <a:spcPts val="600"/>
              </a:spcAft>
              <a:buClr>
                <a:srgbClr val="00B0F0"/>
              </a:buClr>
            </a:pPr>
            <a:endParaRPr lang="en-GB" dirty="0" smtClean="0"/>
          </a:p>
          <a:p>
            <a:pPr eaLnBrk="1" hangingPunct="1">
              <a:spcBef>
                <a:spcPts val="600"/>
              </a:spcBef>
              <a:spcAft>
                <a:spcPts val="600"/>
              </a:spcAft>
              <a:buClr>
                <a:srgbClr val="00B0F0"/>
              </a:buClr>
              <a:buFont typeface="Wingdings" pitchFamily="2" charset="2"/>
              <a:buChar char="§"/>
            </a:pPr>
            <a:endParaRPr lang="en-GB" b="1"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42</a:t>
            </a:fld>
            <a:endParaRPr lang="en-GB" dirty="0">
              <a:solidFill>
                <a:schemeClr val="bg1"/>
              </a:solidFill>
            </a:endParaRPr>
          </a:p>
        </p:txBody>
      </p:sp>
      <p:sp>
        <p:nvSpPr>
          <p:cNvPr id="4" name="Rectangle 3"/>
          <p:cNvSpPr txBox="1">
            <a:spLocks noChangeArrowheads="1"/>
          </p:cNvSpPr>
          <p:nvPr/>
        </p:nvSpPr>
        <p:spPr bwMode="auto">
          <a:xfrm>
            <a:off x="457200" y="3068960"/>
            <a:ext cx="8147248" cy="305720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eaLnBrk="1" hangingPunct="1">
              <a:lnSpc>
                <a:spcPct val="90000"/>
              </a:lnSpc>
              <a:buFont typeface="Wingdings" pitchFamily="2" charset="2"/>
              <a:buNone/>
            </a:pPr>
            <a:endParaRPr lang="en-GB" sz="2800" dirty="0" smtClean="0">
              <a:latin typeface="Arial" charset="0"/>
              <a:cs typeface="Arial" charset="0"/>
            </a:endParaRPr>
          </a:p>
          <a:p>
            <a:pPr algn="ctr" eaLnBrk="1" hangingPunct="1">
              <a:lnSpc>
                <a:spcPct val="90000"/>
              </a:lnSpc>
              <a:buFont typeface="Wingdings" pitchFamily="2" charset="2"/>
              <a:buNone/>
            </a:pPr>
            <a:endParaRPr lang="en-GB" sz="2800" dirty="0" smtClean="0">
              <a:latin typeface="Arial" charset="0"/>
              <a:cs typeface="Arial" charset="0"/>
            </a:endParaRPr>
          </a:p>
          <a:p>
            <a:pPr algn="ctr" eaLnBrk="1" hangingPunct="1">
              <a:lnSpc>
                <a:spcPct val="90000"/>
              </a:lnSpc>
              <a:buFont typeface="Wingdings" pitchFamily="2" charset="2"/>
              <a:buNone/>
            </a:pPr>
            <a:r>
              <a:rPr lang="en-GB" sz="2000" dirty="0" smtClean="0">
                <a:latin typeface="Arial" charset="0"/>
                <a:cs typeface="Arial" charset="0"/>
              </a:rPr>
              <a:t>Lee Geraghty, Deputy Director</a:t>
            </a:r>
          </a:p>
          <a:p>
            <a:pPr algn="ctr" eaLnBrk="1" hangingPunct="1">
              <a:lnSpc>
                <a:spcPct val="90000"/>
              </a:lnSpc>
              <a:buFont typeface="Wingdings" pitchFamily="2" charset="2"/>
              <a:buNone/>
            </a:pPr>
            <a:r>
              <a:rPr lang="en-GB" sz="2000" dirty="0" smtClean="0">
                <a:latin typeface="Arial" charset="0"/>
                <a:cs typeface="Arial" charset="0"/>
                <a:hlinkClick r:id="rId3"/>
              </a:rPr>
              <a:t>lee.geraghty@lgfutures.co.uk</a:t>
            </a:r>
            <a:endParaRPr lang="en-GB" sz="2000" dirty="0" smtClean="0">
              <a:latin typeface="Arial" charset="0"/>
              <a:cs typeface="Arial" charset="0"/>
            </a:endParaRPr>
          </a:p>
          <a:p>
            <a:pPr algn="ctr" eaLnBrk="1" hangingPunct="1">
              <a:lnSpc>
                <a:spcPct val="90000"/>
              </a:lnSpc>
              <a:buFont typeface="Wingdings" pitchFamily="2" charset="2"/>
              <a:buNone/>
            </a:pPr>
            <a:r>
              <a:rPr lang="en-GB" sz="2000" dirty="0" smtClean="0">
                <a:latin typeface="Arial" charset="0"/>
                <a:cs typeface="Arial" charset="0"/>
              </a:rPr>
              <a:t>07738 000 368</a:t>
            </a:r>
          </a:p>
          <a:p>
            <a:pPr algn="ctr" eaLnBrk="1" hangingPunct="1">
              <a:lnSpc>
                <a:spcPct val="90000"/>
              </a:lnSpc>
              <a:buFont typeface="Wingdings" pitchFamily="2" charset="2"/>
              <a:buNone/>
            </a:pPr>
            <a:r>
              <a:rPr lang="en-GB" sz="2000" dirty="0" smtClean="0">
                <a:latin typeface="Arial" charset="0"/>
                <a:cs typeface="Arial" charset="0"/>
                <a:hlinkClick r:id="rId4"/>
              </a:rPr>
              <a:t>www.lgfutures.co.uk</a:t>
            </a:r>
            <a:endParaRPr lang="en-GB" sz="2000" dirty="0" smtClean="0">
              <a:latin typeface="Arial" charset="0"/>
              <a:cs typeface="Arial" charset="0"/>
            </a:endParaRPr>
          </a:p>
          <a:p>
            <a:pPr algn="ctr" eaLnBrk="1" hangingPunct="1">
              <a:lnSpc>
                <a:spcPct val="90000"/>
              </a:lnSpc>
              <a:buFont typeface="Wingdings" pitchFamily="2" charset="2"/>
              <a:buNone/>
            </a:pPr>
            <a:endParaRPr lang="en-GB" sz="2800" dirty="0" smtClean="0">
              <a:latin typeface="Arial" charset="0"/>
              <a:cs typeface="Arial" charset="0"/>
            </a:endParaRPr>
          </a:p>
        </p:txBody>
      </p:sp>
    </p:spTree>
    <p:extLst>
      <p:ext uri="{BB962C8B-B14F-4D97-AF65-F5344CB8AC3E}">
        <p14:creationId xmlns:p14="http://schemas.microsoft.com/office/powerpoint/2010/main" val="35038290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p:cNvSpPr/>
          <p:nvPr/>
        </p:nvSpPr>
        <p:spPr>
          <a:xfrm>
            <a:off x="5868144" y="4577248"/>
            <a:ext cx="360040" cy="1070090"/>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43"/>
          <p:cNvSpPr/>
          <p:nvPr/>
        </p:nvSpPr>
        <p:spPr>
          <a:xfrm>
            <a:off x="6295430" y="3874078"/>
            <a:ext cx="364802" cy="177023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795" name="Text Box 3"/>
          <p:cNvSpPr txBox="1">
            <a:spLocks noChangeArrowheads="1"/>
          </p:cNvSpPr>
          <p:nvPr/>
        </p:nvSpPr>
        <p:spPr bwMode="auto">
          <a:xfrm>
            <a:off x="200025" y="404664"/>
            <a:ext cx="5020047" cy="45550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Section 1 (cont.)</a:t>
            </a:r>
          </a:p>
          <a:p>
            <a:pPr eaLnBrk="1" hangingPunct="1">
              <a:spcBef>
                <a:spcPts val="600"/>
              </a:spcBef>
              <a:spcAft>
                <a:spcPts val="600"/>
              </a:spcAft>
              <a:buClr>
                <a:srgbClr val="00B0F0"/>
              </a:buClr>
              <a:buFont typeface="Wingdings" pitchFamily="2" charset="2"/>
              <a:buChar char="§"/>
            </a:pPr>
            <a:r>
              <a:rPr lang="en-GB" dirty="0" smtClean="0"/>
              <a:t>The Business Rate Retention Scheme will determine, first of all, the share of business rates allocated to shire districts. </a:t>
            </a:r>
          </a:p>
          <a:p>
            <a:pPr eaLnBrk="1" hangingPunct="1">
              <a:spcBef>
                <a:spcPts val="600"/>
              </a:spcBef>
              <a:spcAft>
                <a:spcPts val="600"/>
              </a:spcAft>
              <a:buClr>
                <a:srgbClr val="00B0F0"/>
              </a:buClr>
              <a:buFont typeface="Wingdings" pitchFamily="2" charset="2"/>
              <a:buChar char="§"/>
            </a:pPr>
            <a:r>
              <a:rPr lang="en-GB" dirty="0" smtClean="0"/>
              <a:t>This will be determined by the split between districts and counties. The split is currently 80:20, with the majority assigned to shire districts, but this may change in future.</a:t>
            </a:r>
          </a:p>
          <a:p>
            <a:pPr eaLnBrk="1" hangingPunct="1">
              <a:spcBef>
                <a:spcPts val="600"/>
              </a:spcBef>
              <a:spcAft>
                <a:spcPts val="600"/>
              </a:spcAft>
              <a:buClr>
                <a:srgbClr val="00B0F0"/>
              </a:buClr>
              <a:buFont typeface="Wingdings" pitchFamily="2" charset="2"/>
              <a:buChar char="§"/>
            </a:pPr>
            <a:r>
              <a:rPr lang="en-GB" dirty="0" smtClean="0"/>
              <a:t>In this example, Authority A’s share of business rates </a:t>
            </a:r>
            <a:r>
              <a:rPr lang="en-GB" dirty="0"/>
              <a:t>(</a:t>
            </a:r>
            <a:r>
              <a:rPr lang="en-GB" sz="2000" dirty="0">
                <a:solidFill>
                  <a:srgbClr val="0070C0"/>
                </a:solidFill>
              </a:rPr>
              <a:t>■</a:t>
            </a:r>
            <a:r>
              <a:rPr lang="en-GB" dirty="0"/>
              <a:t>)</a:t>
            </a:r>
            <a:r>
              <a:rPr lang="en-GB" dirty="0" smtClean="0"/>
              <a:t> is £4m, while Authority B’s share is £5m.</a:t>
            </a:r>
          </a:p>
          <a:p>
            <a:pPr eaLnBrk="1" hangingPunct="1">
              <a:spcBef>
                <a:spcPts val="600"/>
              </a:spcBef>
              <a:spcAft>
                <a:spcPts val="600"/>
              </a:spcAft>
              <a:buClr>
                <a:srgbClr val="00B0F0"/>
              </a:buClr>
              <a:buFont typeface="Wingdings" pitchFamily="2" charset="2"/>
              <a:buChar char="§"/>
            </a:pPr>
            <a:endParaRPr lang="en-GB" dirty="0" smtClean="0"/>
          </a:p>
          <a:p>
            <a:pPr eaLnBrk="1" hangingPunct="1">
              <a:spcBef>
                <a:spcPts val="600"/>
              </a:spcBef>
              <a:spcAft>
                <a:spcPts val="600"/>
              </a:spcAft>
              <a:buClr>
                <a:srgbClr val="00B0F0"/>
              </a:buClr>
              <a:buFont typeface="Wingdings" pitchFamily="2" charset="2"/>
              <a:buChar char="§"/>
            </a:pPr>
            <a:endParaRPr lang="en-GB" sz="2000" dirty="0" smtClean="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5</a:t>
            </a:fld>
            <a:endParaRPr lang="en-GB" dirty="0">
              <a:solidFill>
                <a:schemeClr val="bg1"/>
              </a:solidFill>
            </a:endParaRPr>
          </a:p>
        </p:txBody>
      </p:sp>
      <p:sp>
        <p:nvSpPr>
          <p:cNvPr id="2" name="Rectangle 1"/>
          <p:cNvSpPr/>
          <p:nvPr/>
        </p:nvSpPr>
        <p:spPr>
          <a:xfrm>
            <a:off x="5868144" y="1004666"/>
            <a:ext cx="360040" cy="175243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p:cNvSpPr/>
          <p:nvPr/>
        </p:nvSpPr>
        <p:spPr>
          <a:xfrm>
            <a:off x="6300192" y="1346906"/>
            <a:ext cx="360040" cy="140019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p:cNvSpPr txBox="1"/>
          <p:nvPr/>
        </p:nvSpPr>
        <p:spPr>
          <a:xfrm>
            <a:off x="6527721" y="404664"/>
            <a:ext cx="1569532" cy="369332"/>
          </a:xfrm>
          <a:prstGeom prst="rect">
            <a:avLst/>
          </a:prstGeom>
          <a:noFill/>
        </p:spPr>
        <p:txBody>
          <a:bodyPr wrap="square" rtlCol="0">
            <a:spAutoFit/>
          </a:bodyPr>
          <a:lstStyle/>
          <a:p>
            <a:pPr algn="ctr"/>
            <a:r>
              <a:rPr lang="en-GB" b="1" dirty="0" smtClean="0"/>
              <a:t>Authority A</a:t>
            </a:r>
          </a:p>
        </p:txBody>
      </p:sp>
      <p:sp>
        <p:nvSpPr>
          <p:cNvPr id="20" name="TextBox 19"/>
          <p:cNvSpPr txBox="1"/>
          <p:nvPr/>
        </p:nvSpPr>
        <p:spPr>
          <a:xfrm>
            <a:off x="6422325" y="2912506"/>
            <a:ext cx="1674928" cy="369332"/>
          </a:xfrm>
          <a:prstGeom prst="rect">
            <a:avLst/>
          </a:prstGeom>
          <a:noFill/>
        </p:spPr>
        <p:txBody>
          <a:bodyPr wrap="square" rtlCol="0">
            <a:spAutoFit/>
          </a:bodyPr>
          <a:lstStyle/>
          <a:p>
            <a:pPr algn="ctr"/>
            <a:r>
              <a:rPr lang="en-GB" b="1" dirty="0" smtClean="0"/>
              <a:t>Authority B</a:t>
            </a:r>
          </a:p>
        </p:txBody>
      </p:sp>
      <p:sp>
        <p:nvSpPr>
          <p:cNvPr id="40" name="TextBox 39"/>
          <p:cNvSpPr txBox="1"/>
          <p:nvPr/>
        </p:nvSpPr>
        <p:spPr>
          <a:xfrm>
            <a:off x="5745791" y="1742384"/>
            <a:ext cx="604746" cy="276999"/>
          </a:xfrm>
          <a:prstGeom prst="rect">
            <a:avLst/>
          </a:prstGeom>
          <a:noFill/>
        </p:spPr>
        <p:txBody>
          <a:bodyPr wrap="square" rtlCol="0">
            <a:spAutoFit/>
          </a:bodyPr>
          <a:lstStyle/>
          <a:p>
            <a:pPr algn="ctr"/>
            <a:r>
              <a:rPr lang="en-GB" sz="1200" dirty="0" smtClean="0"/>
              <a:t>£5m</a:t>
            </a:r>
          </a:p>
        </p:txBody>
      </p:sp>
      <p:sp>
        <p:nvSpPr>
          <p:cNvPr id="41" name="TextBox 40"/>
          <p:cNvSpPr txBox="1"/>
          <p:nvPr/>
        </p:nvSpPr>
        <p:spPr>
          <a:xfrm>
            <a:off x="5745791" y="4942940"/>
            <a:ext cx="604746" cy="276999"/>
          </a:xfrm>
          <a:prstGeom prst="rect">
            <a:avLst/>
          </a:prstGeom>
          <a:noFill/>
        </p:spPr>
        <p:txBody>
          <a:bodyPr wrap="square" rtlCol="0">
            <a:spAutoFit/>
          </a:bodyPr>
          <a:lstStyle/>
          <a:p>
            <a:pPr algn="ctr"/>
            <a:r>
              <a:rPr lang="en-GB" sz="1200" dirty="0" smtClean="0"/>
              <a:t>£3m</a:t>
            </a:r>
          </a:p>
        </p:txBody>
      </p:sp>
      <p:sp>
        <p:nvSpPr>
          <p:cNvPr id="42" name="TextBox 41"/>
          <p:cNvSpPr txBox="1"/>
          <p:nvPr/>
        </p:nvSpPr>
        <p:spPr>
          <a:xfrm>
            <a:off x="6175458" y="2408787"/>
            <a:ext cx="604746" cy="276999"/>
          </a:xfrm>
          <a:prstGeom prst="rect">
            <a:avLst/>
          </a:prstGeom>
          <a:noFill/>
        </p:spPr>
        <p:txBody>
          <a:bodyPr wrap="square" rtlCol="0">
            <a:spAutoFit/>
          </a:bodyPr>
          <a:lstStyle/>
          <a:p>
            <a:pPr algn="ctr"/>
            <a:r>
              <a:rPr lang="en-GB" sz="1200" dirty="0" smtClean="0"/>
              <a:t>£4m</a:t>
            </a:r>
          </a:p>
        </p:txBody>
      </p:sp>
      <p:sp>
        <p:nvSpPr>
          <p:cNvPr id="43" name="TextBox 42"/>
          <p:cNvSpPr txBox="1"/>
          <p:nvPr/>
        </p:nvSpPr>
        <p:spPr>
          <a:xfrm>
            <a:off x="6175458" y="5373216"/>
            <a:ext cx="604746" cy="276999"/>
          </a:xfrm>
          <a:prstGeom prst="rect">
            <a:avLst/>
          </a:prstGeom>
          <a:noFill/>
        </p:spPr>
        <p:txBody>
          <a:bodyPr wrap="square" rtlCol="0">
            <a:spAutoFit/>
          </a:bodyPr>
          <a:lstStyle/>
          <a:p>
            <a:pPr algn="ctr"/>
            <a:r>
              <a:rPr lang="en-GB" sz="1200" dirty="0" smtClean="0"/>
              <a:t>£5m</a:t>
            </a:r>
          </a:p>
        </p:txBody>
      </p:sp>
      <p:sp>
        <p:nvSpPr>
          <p:cNvPr id="54" name="Rectangle 53"/>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68" name="Straight Connector 67"/>
          <p:cNvCxnSpPr/>
          <p:nvPr/>
        </p:nvCxnSpPr>
        <p:spPr>
          <a:xfrm>
            <a:off x="5514440" y="2760062"/>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580112" y="5658881"/>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5842851" y="2708920"/>
            <a:ext cx="889389"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79" name="TextBox 78"/>
          <p:cNvSpPr txBox="1"/>
          <p:nvPr/>
        </p:nvSpPr>
        <p:spPr>
          <a:xfrm>
            <a:off x="6815094" y="270892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cxnSp>
        <p:nvCxnSpPr>
          <p:cNvPr id="82" name="Straight Connector 81"/>
          <p:cNvCxnSpPr/>
          <p:nvPr/>
        </p:nvCxnSpPr>
        <p:spPr>
          <a:xfrm>
            <a:off x="6780204" y="2760062"/>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6780204" y="5658881"/>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5831623" y="5618009"/>
            <a:ext cx="888595"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85" name="TextBox 84"/>
          <p:cNvSpPr txBox="1"/>
          <p:nvPr/>
        </p:nvSpPr>
        <p:spPr>
          <a:xfrm>
            <a:off x="6815094" y="562169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sp>
        <p:nvSpPr>
          <p:cNvPr id="86" name="Rectangle 85"/>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7" name="Rectangle 86"/>
          <p:cNvSpPr/>
          <p:nvPr/>
        </p:nvSpPr>
        <p:spPr>
          <a:xfrm>
            <a:off x="7668344" y="6214287"/>
            <a:ext cx="144016" cy="144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TextBox 87"/>
          <p:cNvSpPr txBox="1"/>
          <p:nvPr/>
        </p:nvSpPr>
        <p:spPr>
          <a:xfrm>
            <a:off x="7812360" y="6127903"/>
            <a:ext cx="1368152" cy="276999"/>
          </a:xfrm>
          <a:prstGeom prst="rect">
            <a:avLst/>
          </a:prstGeom>
          <a:noFill/>
        </p:spPr>
        <p:txBody>
          <a:bodyPr wrap="square" rtlCol="0">
            <a:spAutoFit/>
          </a:bodyPr>
          <a:lstStyle/>
          <a:p>
            <a:r>
              <a:rPr lang="en-GB" sz="1200" dirty="0" smtClean="0"/>
              <a:t>Baseline Funding</a:t>
            </a:r>
            <a:endParaRPr lang="en-GB" sz="1200" dirty="0"/>
          </a:p>
        </p:txBody>
      </p:sp>
      <p:sp>
        <p:nvSpPr>
          <p:cNvPr id="89" name="Rectangle 88"/>
          <p:cNvSpPr/>
          <p:nvPr/>
        </p:nvSpPr>
        <p:spPr>
          <a:xfrm>
            <a:off x="7668344" y="5950103"/>
            <a:ext cx="144016"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0" name="TextBox 89"/>
          <p:cNvSpPr txBox="1"/>
          <p:nvPr/>
        </p:nvSpPr>
        <p:spPr>
          <a:xfrm>
            <a:off x="7812360" y="5863719"/>
            <a:ext cx="1368152" cy="276999"/>
          </a:xfrm>
          <a:prstGeom prst="rect">
            <a:avLst/>
          </a:prstGeom>
          <a:noFill/>
        </p:spPr>
        <p:txBody>
          <a:bodyPr wrap="square" rtlCol="0">
            <a:spAutoFit/>
          </a:bodyPr>
          <a:lstStyle/>
          <a:p>
            <a:r>
              <a:rPr lang="en-GB" sz="1200" dirty="0" smtClean="0"/>
              <a:t>Share of Rates</a:t>
            </a:r>
            <a:endParaRPr lang="en-GB" sz="1200" dirty="0"/>
          </a:p>
        </p:txBody>
      </p:sp>
    </p:spTree>
    <p:extLst>
      <p:ext uri="{BB962C8B-B14F-4D97-AF65-F5344CB8AC3E}">
        <p14:creationId xmlns:p14="http://schemas.microsoft.com/office/powerpoint/2010/main" val="628946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00025" y="404664"/>
            <a:ext cx="5020047" cy="41857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Section 1 (cont.)</a:t>
            </a:r>
          </a:p>
          <a:p>
            <a:pPr eaLnBrk="1" hangingPunct="1">
              <a:spcBef>
                <a:spcPts val="600"/>
              </a:spcBef>
              <a:spcAft>
                <a:spcPts val="600"/>
              </a:spcAft>
              <a:buClr>
                <a:srgbClr val="00B0F0"/>
              </a:buClr>
              <a:buFont typeface="Wingdings" pitchFamily="2" charset="2"/>
              <a:buChar char="§"/>
            </a:pPr>
            <a:r>
              <a:rPr lang="en-GB" dirty="0" smtClean="0"/>
              <a:t>After the share of business rates are determined, these are compared to authorities’ baseline funding levels. </a:t>
            </a:r>
          </a:p>
          <a:p>
            <a:pPr eaLnBrk="1" hangingPunct="1">
              <a:spcBef>
                <a:spcPts val="600"/>
              </a:spcBef>
              <a:spcAft>
                <a:spcPts val="600"/>
              </a:spcAft>
              <a:buClr>
                <a:srgbClr val="00B0F0"/>
              </a:buClr>
              <a:buFont typeface="Wingdings" pitchFamily="2" charset="2"/>
              <a:buChar char="§"/>
            </a:pPr>
            <a:r>
              <a:rPr lang="en-GB" dirty="0" smtClean="0"/>
              <a:t>If the share of rates is lower than the baseline funding level, the authority will receive a </a:t>
            </a:r>
            <a:r>
              <a:rPr lang="en-GB" b="1" dirty="0" smtClean="0"/>
              <a:t>top up </a:t>
            </a:r>
            <a:r>
              <a:rPr lang="en-GB" dirty="0" smtClean="0"/>
              <a:t>(</a:t>
            </a:r>
            <a:r>
              <a:rPr lang="en-GB" dirty="0">
                <a:solidFill>
                  <a:srgbClr val="00B050"/>
                </a:solidFill>
              </a:rPr>
              <a:t>■</a:t>
            </a:r>
            <a:r>
              <a:rPr lang="en-GB" dirty="0" smtClean="0"/>
              <a:t>). In this example, Authority A would receive a top up of £1m.</a:t>
            </a:r>
          </a:p>
          <a:p>
            <a:pPr eaLnBrk="1" hangingPunct="1">
              <a:spcBef>
                <a:spcPts val="600"/>
              </a:spcBef>
              <a:spcAft>
                <a:spcPts val="600"/>
              </a:spcAft>
              <a:buClr>
                <a:srgbClr val="00B0F0"/>
              </a:buClr>
              <a:buFont typeface="Wingdings" pitchFamily="2" charset="2"/>
              <a:buChar char="§"/>
            </a:pPr>
            <a:r>
              <a:rPr lang="en-GB" dirty="0" smtClean="0"/>
              <a:t>If business rates are greater than the baseline funding level, the authority will lose some of its business rate revenue in the form of a </a:t>
            </a:r>
            <a:r>
              <a:rPr lang="en-GB" b="1" dirty="0" smtClean="0"/>
              <a:t>tariff </a:t>
            </a:r>
            <a:r>
              <a:rPr lang="en-GB" dirty="0"/>
              <a:t>(</a:t>
            </a:r>
            <a:r>
              <a:rPr lang="en-GB" dirty="0">
                <a:solidFill>
                  <a:srgbClr val="FF0000"/>
                </a:solidFill>
              </a:rPr>
              <a:t>■</a:t>
            </a:r>
            <a:r>
              <a:rPr lang="en-GB" dirty="0"/>
              <a:t>)</a:t>
            </a:r>
            <a:r>
              <a:rPr lang="en-GB" dirty="0" smtClean="0"/>
              <a:t>. </a:t>
            </a:r>
            <a:r>
              <a:rPr lang="en-GB" dirty="0"/>
              <a:t>In this example, Authority </a:t>
            </a:r>
            <a:r>
              <a:rPr lang="en-GB" dirty="0" smtClean="0"/>
              <a:t>B </a:t>
            </a:r>
            <a:r>
              <a:rPr lang="en-GB" dirty="0"/>
              <a:t>would </a:t>
            </a:r>
            <a:r>
              <a:rPr lang="en-GB" dirty="0" smtClean="0"/>
              <a:t>incur a tariff of £2m.</a:t>
            </a:r>
            <a:endParaRPr lang="en-GB" dirty="0"/>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6</a:t>
            </a:fld>
            <a:endParaRPr lang="en-GB" dirty="0">
              <a:solidFill>
                <a:schemeClr val="bg1"/>
              </a:solidFill>
            </a:endParaRPr>
          </a:p>
        </p:txBody>
      </p:sp>
      <p:sp>
        <p:nvSpPr>
          <p:cNvPr id="2" name="Rectangle 1"/>
          <p:cNvSpPr/>
          <p:nvPr/>
        </p:nvSpPr>
        <p:spPr>
          <a:xfrm>
            <a:off x="5868144" y="1004666"/>
            <a:ext cx="360040" cy="175243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p:cNvSpPr/>
          <p:nvPr/>
        </p:nvSpPr>
        <p:spPr>
          <a:xfrm>
            <a:off x="6300192" y="1346906"/>
            <a:ext cx="360040" cy="1400195"/>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6300192" y="1002373"/>
            <a:ext cx="360040" cy="34453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5868144" y="4577248"/>
            <a:ext cx="360040" cy="1070090"/>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6295430" y="3874078"/>
            <a:ext cx="364802" cy="177023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6295344" y="3874078"/>
            <a:ext cx="364888" cy="703170"/>
          </a:xfrm>
          <a:prstGeom prst="rect">
            <a:avLst/>
          </a:prstGeom>
          <a:solidFill>
            <a:srgbClr val="FF0000"/>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p:cNvSpPr txBox="1"/>
          <p:nvPr/>
        </p:nvSpPr>
        <p:spPr>
          <a:xfrm>
            <a:off x="6527721" y="404664"/>
            <a:ext cx="1569532" cy="369332"/>
          </a:xfrm>
          <a:prstGeom prst="rect">
            <a:avLst/>
          </a:prstGeom>
          <a:noFill/>
        </p:spPr>
        <p:txBody>
          <a:bodyPr wrap="square" rtlCol="0">
            <a:spAutoFit/>
          </a:bodyPr>
          <a:lstStyle/>
          <a:p>
            <a:pPr algn="ctr"/>
            <a:r>
              <a:rPr lang="en-GB" b="1" dirty="0" smtClean="0"/>
              <a:t>Authority A</a:t>
            </a:r>
          </a:p>
        </p:txBody>
      </p:sp>
      <p:sp>
        <p:nvSpPr>
          <p:cNvPr id="40" name="TextBox 39"/>
          <p:cNvSpPr txBox="1"/>
          <p:nvPr/>
        </p:nvSpPr>
        <p:spPr>
          <a:xfrm>
            <a:off x="5745791" y="1742384"/>
            <a:ext cx="604746" cy="276999"/>
          </a:xfrm>
          <a:prstGeom prst="rect">
            <a:avLst/>
          </a:prstGeom>
          <a:noFill/>
        </p:spPr>
        <p:txBody>
          <a:bodyPr wrap="square" rtlCol="0">
            <a:spAutoFit/>
          </a:bodyPr>
          <a:lstStyle/>
          <a:p>
            <a:pPr algn="ctr"/>
            <a:r>
              <a:rPr lang="en-GB" sz="1200" dirty="0" smtClean="0"/>
              <a:t>£5m</a:t>
            </a:r>
          </a:p>
        </p:txBody>
      </p:sp>
      <p:sp>
        <p:nvSpPr>
          <p:cNvPr id="41" name="TextBox 40"/>
          <p:cNvSpPr txBox="1"/>
          <p:nvPr/>
        </p:nvSpPr>
        <p:spPr>
          <a:xfrm>
            <a:off x="6175458" y="2408787"/>
            <a:ext cx="604746" cy="276999"/>
          </a:xfrm>
          <a:prstGeom prst="rect">
            <a:avLst/>
          </a:prstGeom>
          <a:noFill/>
        </p:spPr>
        <p:txBody>
          <a:bodyPr wrap="square" rtlCol="0">
            <a:spAutoFit/>
          </a:bodyPr>
          <a:lstStyle/>
          <a:p>
            <a:pPr algn="ctr"/>
            <a:r>
              <a:rPr lang="en-GB" sz="1200" dirty="0" smtClean="0"/>
              <a:t>£4m</a:t>
            </a:r>
          </a:p>
        </p:txBody>
      </p:sp>
      <p:sp>
        <p:nvSpPr>
          <p:cNvPr id="42" name="TextBox 41"/>
          <p:cNvSpPr txBox="1"/>
          <p:nvPr/>
        </p:nvSpPr>
        <p:spPr>
          <a:xfrm>
            <a:off x="5745791" y="4942940"/>
            <a:ext cx="604746" cy="276999"/>
          </a:xfrm>
          <a:prstGeom prst="rect">
            <a:avLst/>
          </a:prstGeom>
          <a:noFill/>
        </p:spPr>
        <p:txBody>
          <a:bodyPr wrap="square" rtlCol="0">
            <a:spAutoFit/>
          </a:bodyPr>
          <a:lstStyle/>
          <a:p>
            <a:pPr algn="ctr"/>
            <a:r>
              <a:rPr lang="en-GB" sz="1200" dirty="0" smtClean="0"/>
              <a:t>£3m</a:t>
            </a:r>
          </a:p>
        </p:txBody>
      </p:sp>
      <p:sp>
        <p:nvSpPr>
          <p:cNvPr id="43" name="TextBox 42"/>
          <p:cNvSpPr txBox="1"/>
          <p:nvPr/>
        </p:nvSpPr>
        <p:spPr>
          <a:xfrm>
            <a:off x="6175458" y="5373216"/>
            <a:ext cx="604746" cy="276999"/>
          </a:xfrm>
          <a:prstGeom prst="rect">
            <a:avLst/>
          </a:prstGeom>
          <a:noFill/>
        </p:spPr>
        <p:txBody>
          <a:bodyPr wrap="square" rtlCol="0">
            <a:spAutoFit/>
          </a:bodyPr>
          <a:lstStyle/>
          <a:p>
            <a:pPr algn="ctr"/>
            <a:r>
              <a:rPr lang="en-GB" sz="1200" dirty="0" smtClean="0"/>
              <a:t>£5m</a:t>
            </a:r>
          </a:p>
        </p:txBody>
      </p:sp>
      <p:sp>
        <p:nvSpPr>
          <p:cNvPr id="44" name="TextBox 43"/>
          <p:cNvSpPr txBox="1"/>
          <p:nvPr/>
        </p:nvSpPr>
        <p:spPr>
          <a:xfrm>
            <a:off x="6156176" y="3837510"/>
            <a:ext cx="604746" cy="276999"/>
          </a:xfrm>
          <a:prstGeom prst="rect">
            <a:avLst/>
          </a:prstGeom>
          <a:noFill/>
        </p:spPr>
        <p:txBody>
          <a:bodyPr wrap="square" rtlCol="0">
            <a:spAutoFit/>
          </a:bodyPr>
          <a:lstStyle/>
          <a:p>
            <a:pPr algn="ctr"/>
            <a:r>
              <a:rPr lang="en-GB" sz="1200" dirty="0" smtClean="0"/>
              <a:t>-£2m</a:t>
            </a:r>
          </a:p>
        </p:txBody>
      </p:sp>
      <p:sp>
        <p:nvSpPr>
          <p:cNvPr id="54" name="TextBox 53"/>
          <p:cNvSpPr txBox="1"/>
          <p:nvPr/>
        </p:nvSpPr>
        <p:spPr>
          <a:xfrm>
            <a:off x="6156176" y="1026351"/>
            <a:ext cx="604746" cy="276999"/>
          </a:xfrm>
          <a:prstGeom prst="rect">
            <a:avLst/>
          </a:prstGeom>
          <a:noFill/>
        </p:spPr>
        <p:txBody>
          <a:bodyPr wrap="square" rtlCol="0">
            <a:spAutoFit/>
          </a:bodyPr>
          <a:lstStyle/>
          <a:p>
            <a:pPr algn="ctr"/>
            <a:r>
              <a:rPr lang="en-GB" sz="1200" dirty="0" smtClean="0"/>
              <a:t>+£1m</a:t>
            </a:r>
          </a:p>
        </p:txBody>
      </p:sp>
      <p:sp>
        <p:nvSpPr>
          <p:cNvPr id="64" name="Rectangle 63"/>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Rectangle 64"/>
          <p:cNvSpPr/>
          <p:nvPr/>
        </p:nvSpPr>
        <p:spPr>
          <a:xfrm>
            <a:off x="7668344" y="6214287"/>
            <a:ext cx="144016" cy="144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6" name="TextBox 65"/>
          <p:cNvSpPr txBox="1"/>
          <p:nvPr/>
        </p:nvSpPr>
        <p:spPr>
          <a:xfrm>
            <a:off x="7812360" y="6127903"/>
            <a:ext cx="1368152" cy="276999"/>
          </a:xfrm>
          <a:prstGeom prst="rect">
            <a:avLst/>
          </a:prstGeom>
          <a:noFill/>
        </p:spPr>
        <p:txBody>
          <a:bodyPr wrap="square" rtlCol="0">
            <a:spAutoFit/>
          </a:bodyPr>
          <a:lstStyle/>
          <a:p>
            <a:r>
              <a:rPr lang="en-GB" sz="1200" dirty="0" smtClean="0"/>
              <a:t>Baseline Funding</a:t>
            </a:r>
            <a:endParaRPr lang="en-GB" sz="1200" dirty="0"/>
          </a:p>
        </p:txBody>
      </p:sp>
      <p:sp>
        <p:nvSpPr>
          <p:cNvPr id="67" name="Rectangle 66"/>
          <p:cNvSpPr/>
          <p:nvPr/>
        </p:nvSpPr>
        <p:spPr>
          <a:xfrm>
            <a:off x="7668344" y="5950103"/>
            <a:ext cx="144016"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8" name="TextBox 67"/>
          <p:cNvSpPr txBox="1"/>
          <p:nvPr/>
        </p:nvSpPr>
        <p:spPr>
          <a:xfrm>
            <a:off x="7812360" y="5863719"/>
            <a:ext cx="1368152" cy="276999"/>
          </a:xfrm>
          <a:prstGeom prst="rect">
            <a:avLst/>
          </a:prstGeom>
          <a:noFill/>
        </p:spPr>
        <p:txBody>
          <a:bodyPr wrap="square" rtlCol="0">
            <a:spAutoFit/>
          </a:bodyPr>
          <a:lstStyle/>
          <a:p>
            <a:r>
              <a:rPr lang="en-GB" sz="1200" dirty="0" smtClean="0"/>
              <a:t>Share of Rates</a:t>
            </a:r>
            <a:endParaRPr lang="en-GB" sz="1200" dirty="0"/>
          </a:p>
        </p:txBody>
      </p:sp>
      <p:sp>
        <p:nvSpPr>
          <p:cNvPr id="69" name="Rectangle 68"/>
          <p:cNvSpPr/>
          <p:nvPr/>
        </p:nvSpPr>
        <p:spPr>
          <a:xfrm>
            <a:off x="6624228" y="5945364"/>
            <a:ext cx="144016" cy="14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0" name="TextBox 69"/>
          <p:cNvSpPr txBox="1"/>
          <p:nvPr/>
        </p:nvSpPr>
        <p:spPr>
          <a:xfrm>
            <a:off x="6768244" y="5858980"/>
            <a:ext cx="756084" cy="276999"/>
          </a:xfrm>
          <a:prstGeom prst="rect">
            <a:avLst/>
          </a:prstGeom>
          <a:noFill/>
        </p:spPr>
        <p:txBody>
          <a:bodyPr wrap="square" rtlCol="0">
            <a:spAutoFit/>
          </a:bodyPr>
          <a:lstStyle/>
          <a:p>
            <a:r>
              <a:rPr lang="en-GB" sz="1200" dirty="0" smtClean="0"/>
              <a:t>Top up</a:t>
            </a:r>
            <a:endParaRPr lang="en-GB" sz="1200" dirty="0"/>
          </a:p>
        </p:txBody>
      </p:sp>
      <p:sp>
        <p:nvSpPr>
          <p:cNvPr id="71" name="Rectangle 70"/>
          <p:cNvSpPr/>
          <p:nvPr/>
        </p:nvSpPr>
        <p:spPr>
          <a:xfrm>
            <a:off x="6616906" y="6214066"/>
            <a:ext cx="144016" cy="144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TextBox 71"/>
          <p:cNvSpPr txBox="1"/>
          <p:nvPr/>
        </p:nvSpPr>
        <p:spPr>
          <a:xfrm>
            <a:off x="6760922" y="6127682"/>
            <a:ext cx="811548" cy="276999"/>
          </a:xfrm>
          <a:prstGeom prst="rect">
            <a:avLst/>
          </a:prstGeom>
          <a:noFill/>
        </p:spPr>
        <p:txBody>
          <a:bodyPr wrap="square" rtlCol="0">
            <a:spAutoFit/>
          </a:bodyPr>
          <a:lstStyle/>
          <a:p>
            <a:r>
              <a:rPr lang="en-GB" sz="1200" dirty="0" smtClean="0"/>
              <a:t>Tariff</a:t>
            </a:r>
            <a:endParaRPr lang="en-GB" sz="1200" dirty="0"/>
          </a:p>
        </p:txBody>
      </p:sp>
      <p:sp>
        <p:nvSpPr>
          <p:cNvPr id="73" name="TextBox 72"/>
          <p:cNvSpPr txBox="1"/>
          <p:nvPr/>
        </p:nvSpPr>
        <p:spPr>
          <a:xfrm>
            <a:off x="6422325" y="2912506"/>
            <a:ext cx="1674928" cy="369332"/>
          </a:xfrm>
          <a:prstGeom prst="rect">
            <a:avLst/>
          </a:prstGeom>
          <a:noFill/>
        </p:spPr>
        <p:txBody>
          <a:bodyPr wrap="square" rtlCol="0">
            <a:spAutoFit/>
          </a:bodyPr>
          <a:lstStyle/>
          <a:p>
            <a:pPr algn="ctr"/>
            <a:r>
              <a:rPr lang="en-GB" b="1" dirty="0" smtClean="0"/>
              <a:t>Authority B</a:t>
            </a:r>
          </a:p>
        </p:txBody>
      </p:sp>
      <p:cxnSp>
        <p:nvCxnSpPr>
          <p:cNvPr id="74" name="Straight Connector 73"/>
          <p:cNvCxnSpPr/>
          <p:nvPr/>
        </p:nvCxnSpPr>
        <p:spPr>
          <a:xfrm>
            <a:off x="5514440" y="2760062"/>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5580112" y="5658881"/>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5842851" y="2708920"/>
            <a:ext cx="889389"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80" name="TextBox 79"/>
          <p:cNvSpPr txBox="1"/>
          <p:nvPr/>
        </p:nvSpPr>
        <p:spPr>
          <a:xfrm>
            <a:off x="6815094" y="270892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sp>
        <p:nvSpPr>
          <p:cNvPr id="81" name="TextBox 80"/>
          <p:cNvSpPr txBox="1"/>
          <p:nvPr/>
        </p:nvSpPr>
        <p:spPr>
          <a:xfrm>
            <a:off x="5831623" y="5618009"/>
            <a:ext cx="888595"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82" name="TextBox 81"/>
          <p:cNvSpPr txBox="1"/>
          <p:nvPr/>
        </p:nvSpPr>
        <p:spPr>
          <a:xfrm>
            <a:off x="6815094" y="562169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cxnSp>
        <p:nvCxnSpPr>
          <p:cNvPr id="85" name="Straight Connector 84"/>
          <p:cNvCxnSpPr/>
          <p:nvPr/>
        </p:nvCxnSpPr>
        <p:spPr>
          <a:xfrm>
            <a:off x="6780204" y="2760062"/>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6780204" y="5658881"/>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6264000" y="1357200"/>
            <a:ext cx="43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5964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6295430" y="3874078"/>
            <a:ext cx="364802" cy="177023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8" name="Rectangle 97"/>
          <p:cNvSpPr/>
          <p:nvPr/>
        </p:nvSpPr>
        <p:spPr>
          <a:xfrm>
            <a:off x="6295344" y="3874078"/>
            <a:ext cx="364888" cy="703170"/>
          </a:xfrm>
          <a:prstGeom prst="rect">
            <a:avLst/>
          </a:prstGeom>
          <a:solidFill>
            <a:srgbClr val="FF0000"/>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795" name="Text Box 3"/>
          <p:cNvSpPr txBox="1">
            <a:spLocks noChangeArrowheads="1"/>
          </p:cNvSpPr>
          <p:nvPr/>
        </p:nvSpPr>
        <p:spPr bwMode="auto">
          <a:xfrm>
            <a:off x="200025" y="404664"/>
            <a:ext cx="5020047" cy="544762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Section 1 (cont.)</a:t>
            </a:r>
          </a:p>
          <a:p>
            <a:pPr eaLnBrk="1" hangingPunct="1">
              <a:spcBef>
                <a:spcPts val="600"/>
              </a:spcBef>
              <a:spcAft>
                <a:spcPts val="600"/>
              </a:spcAft>
              <a:buClr>
                <a:srgbClr val="00B0F0"/>
              </a:buClr>
              <a:buFont typeface="Wingdings" pitchFamily="2" charset="2"/>
              <a:buChar char="§"/>
            </a:pPr>
            <a:r>
              <a:rPr lang="en-GB" dirty="0" smtClean="0"/>
              <a:t>Under the proposed system, authorities would retain 100% of the growth in their share of business rates in future years. </a:t>
            </a:r>
          </a:p>
          <a:p>
            <a:pPr eaLnBrk="1" hangingPunct="1">
              <a:spcBef>
                <a:spcPts val="600"/>
              </a:spcBef>
              <a:spcAft>
                <a:spcPts val="600"/>
              </a:spcAft>
              <a:buClr>
                <a:srgbClr val="00B0F0"/>
              </a:buClr>
              <a:buFont typeface="Wingdings" pitchFamily="2" charset="2"/>
              <a:buChar char="§"/>
            </a:pPr>
            <a:r>
              <a:rPr lang="en-GB" dirty="0" smtClean="0"/>
              <a:t>Their top up and tariff would remain unchanged, after adjusting for inflation.</a:t>
            </a:r>
          </a:p>
          <a:p>
            <a:pPr eaLnBrk="1" hangingPunct="1">
              <a:spcBef>
                <a:spcPts val="600"/>
              </a:spcBef>
              <a:spcAft>
                <a:spcPts val="600"/>
              </a:spcAft>
              <a:buClr>
                <a:srgbClr val="00B0F0"/>
              </a:buClr>
              <a:buFont typeface="Wingdings" pitchFamily="2" charset="2"/>
              <a:buChar char="§"/>
            </a:pPr>
            <a:r>
              <a:rPr lang="en-GB" dirty="0" smtClean="0"/>
              <a:t>This means that if rates grow, an authority would benefit from additional revenue relative to their baseline funding position (</a:t>
            </a:r>
            <a:r>
              <a:rPr lang="en-GB" b="1" dirty="0" smtClean="0">
                <a:solidFill>
                  <a:srgbClr val="00B050"/>
                </a:solidFill>
              </a:rPr>
              <a:t>+£</a:t>
            </a:r>
            <a:r>
              <a:rPr lang="en-GB" dirty="0" smtClean="0"/>
              <a:t>). Under the current system, some authorities may be subject to a </a:t>
            </a:r>
            <a:r>
              <a:rPr lang="en-GB" b="1" dirty="0" smtClean="0"/>
              <a:t>levy</a:t>
            </a:r>
            <a:r>
              <a:rPr lang="en-GB" dirty="0" smtClean="0"/>
              <a:t> on this growth; however, the government has announced its intention to remove this levy under the new system. </a:t>
            </a:r>
          </a:p>
          <a:p>
            <a:pPr eaLnBrk="1" hangingPunct="1">
              <a:spcBef>
                <a:spcPts val="600"/>
              </a:spcBef>
              <a:spcAft>
                <a:spcPts val="600"/>
              </a:spcAft>
              <a:buClr>
                <a:srgbClr val="00B0F0"/>
              </a:buClr>
              <a:buFont typeface="Wingdings" pitchFamily="2" charset="2"/>
              <a:buChar char="§"/>
            </a:pPr>
            <a:r>
              <a:rPr lang="en-GB" dirty="0" smtClean="0"/>
              <a:t>If business rates shrink, then the authority would receive less revenue relative to their baseline position (</a:t>
            </a:r>
            <a:r>
              <a:rPr lang="en-GB" b="1" dirty="0" smtClean="0">
                <a:solidFill>
                  <a:srgbClr val="FF0000"/>
                </a:solidFill>
              </a:rPr>
              <a:t>-£</a:t>
            </a:r>
            <a:r>
              <a:rPr lang="en-GB" dirty="0" smtClean="0"/>
              <a:t>).</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7</a:t>
            </a:fld>
            <a:endParaRPr lang="en-GB" dirty="0">
              <a:solidFill>
                <a:schemeClr val="bg1"/>
              </a:solidFill>
            </a:endParaRPr>
          </a:p>
        </p:txBody>
      </p:sp>
      <p:sp>
        <p:nvSpPr>
          <p:cNvPr id="2" name="Rectangle 1"/>
          <p:cNvSpPr/>
          <p:nvPr/>
        </p:nvSpPr>
        <p:spPr>
          <a:xfrm>
            <a:off x="5868144" y="1004666"/>
            <a:ext cx="360040" cy="175243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p:cNvSpPr/>
          <p:nvPr/>
        </p:nvSpPr>
        <p:spPr>
          <a:xfrm>
            <a:off x="6300192" y="1346906"/>
            <a:ext cx="360040" cy="1410196"/>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6297226" y="1002373"/>
            <a:ext cx="360040" cy="34453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5868144" y="4577248"/>
            <a:ext cx="360040" cy="1070090"/>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2" name="Straight Arrow Connector 31"/>
          <p:cNvCxnSpPr/>
          <p:nvPr/>
        </p:nvCxnSpPr>
        <p:spPr>
          <a:xfrm flipV="1">
            <a:off x="6660318" y="3414642"/>
            <a:ext cx="1414972" cy="45415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660318" y="3868790"/>
            <a:ext cx="143693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638354" y="3868711"/>
            <a:ext cx="1436935" cy="84817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527721" y="404664"/>
            <a:ext cx="1569532" cy="369332"/>
          </a:xfrm>
          <a:prstGeom prst="rect">
            <a:avLst/>
          </a:prstGeom>
          <a:noFill/>
        </p:spPr>
        <p:txBody>
          <a:bodyPr wrap="square" rtlCol="0">
            <a:spAutoFit/>
          </a:bodyPr>
          <a:lstStyle/>
          <a:p>
            <a:pPr algn="ctr"/>
            <a:r>
              <a:rPr lang="en-GB" b="1" dirty="0" smtClean="0"/>
              <a:t>Authority A</a:t>
            </a:r>
          </a:p>
        </p:txBody>
      </p:sp>
      <p:sp>
        <p:nvSpPr>
          <p:cNvPr id="20" name="TextBox 19"/>
          <p:cNvSpPr txBox="1"/>
          <p:nvPr/>
        </p:nvSpPr>
        <p:spPr>
          <a:xfrm>
            <a:off x="6422325" y="2912506"/>
            <a:ext cx="1674928" cy="369332"/>
          </a:xfrm>
          <a:prstGeom prst="rect">
            <a:avLst/>
          </a:prstGeom>
          <a:noFill/>
        </p:spPr>
        <p:txBody>
          <a:bodyPr wrap="square" rtlCol="0">
            <a:spAutoFit/>
          </a:bodyPr>
          <a:lstStyle/>
          <a:p>
            <a:pPr algn="ctr"/>
            <a:r>
              <a:rPr lang="en-GB" b="1" dirty="0" smtClean="0"/>
              <a:t>Authority B</a:t>
            </a:r>
          </a:p>
        </p:txBody>
      </p:sp>
      <p:sp>
        <p:nvSpPr>
          <p:cNvPr id="27" name="Right Brace 26"/>
          <p:cNvSpPr/>
          <p:nvPr/>
        </p:nvSpPr>
        <p:spPr>
          <a:xfrm>
            <a:off x="8244408" y="3394747"/>
            <a:ext cx="216024" cy="467190"/>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8" name="Right Brace 27"/>
          <p:cNvSpPr/>
          <p:nvPr/>
        </p:nvSpPr>
        <p:spPr>
          <a:xfrm>
            <a:off x="8244408" y="3884239"/>
            <a:ext cx="216023" cy="841565"/>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9" name="TextBox 28"/>
          <p:cNvSpPr txBox="1"/>
          <p:nvPr/>
        </p:nvSpPr>
        <p:spPr>
          <a:xfrm>
            <a:off x="8460432" y="3443676"/>
            <a:ext cx="557515" cy="369332"/>
          </a:xfrm>
          <a:prstGeom prst="rect">
            <a:avLst/>
          </a:prstGeom>
          <a:noFill/>
        </p:spPr>
        <p:txBody>
          <a:bodyPr wrap="square" rtlCol="0">
            <a:spAutoFit/>
          </a:bodyPr>
          <a:lstStyle/>
          <a:p>
            <a:pPr algn="ctr"/>
            <a:r>
              <a:rPr lang="en-GB" i="1" dirty="0" smtClean="0">
                <a:solidFill>
                  <a:srgbClr val="00B050"/>
                </a:solidFill>
              </a:rPr>
              <a:t>+£</a:t>
            </a:r>
          </a:p>
        </p:txBody>
      </p:sp>
      <p:sp>
        <p:nvSpPr>
          <p:cNvPr id="30" name="TextBox 29"/>
          <p:cNvSpPr txBox="1"/>
          <p:nvPr/>
        </p:nvSpPr>
        <p:spPr>
          <a:xfrm>
            <a:off x="8460431" y="4082670"/>
            <a:ext cx="557515" cy="369332"/>
          </a:xfrm>
          <a:prstGeom prst="rect">
            <a:avLst/>
          </a:prstGeom>
          <a:noFill/>
        </p:spPr>
        <p:txBody>
          <a:bodyPr wrap="square" rtlCol="0">
            <a:spAutoFit/>
          </a:bodyPr>
          <a:lstStyle/>
          <a:p>
            <a:pPr algn="ctr"/>
            <a:r>
              <a:rPr lang="en-GB" i="1" dirty="0" smtClean="0">
                <a:solidFill>
                  <a:srgbClr val="FF0000"/>
                </a:solidFill>
              </a:rPr>
              <a:t>-£</a:t>
            </a:r>
          </a:p>
        </p:txBody>
      </p:sp>
      <p:sp>
        <p:nvSpPr>
          <p:cNvPr id="31" name="TextBox 30"/>
          <p:cNvSpPr txBox="1"/>
          <p:nvPr/>
        </p:nvSpPr>
        <p:spPr>
          <a:xfrm rot="20563706">
            <a:off x="6460122" y="3391119"/>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grow</a:t>
            </a:r>
          </a:p>
        </p:txBody>
      </p:sp>
      <p:sp>
        <p:nvSpPr>
          <p:cNvPr id="3" name="Rectangle 2"/>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2" name="Straight Connector 41"/>
          <p:cNvCxnSpPr/>
          <p:nvPr/>
        </p:nvCxnSpPr>
        <p:spPr>
          <a:xfrm>
            <a:off x="5514440" y="2759202"/>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745791" y="1742384"/>
            <a:ext cx="604746" cy="276999"/>
          </a:xfrm>
          <a:prstGeom prst="rect">
            <a:avLst/>
          </a:prstGeom>
          <a:noFill/>
        </p:spPr>
        <p:txBody>
          <a:bodyPr wrap="square" rtlCol="0">
            <a:spAutoFit/>
          </a:bodyPr>
          <a:lstStyle/>
          <a:p>
            <a:pPr algn="ctr"/>
            <a:r>
              <a:rPr lang="en-GB" sz="1200" dirty="0" smtClean="0"/>
              <a:t>£5m</a:t>
            </a:r>
          </a:p>
        </p:txBody>
      </p:sp>
      <p:sp>
        <p:nvSpPr>
          <p:cNvPr id="66" name="TextBox 65"/>
          <p:cNvSpPr txBox="1"/>
          <p:nvPr/>
        </p:nvSpPr>
        <p:spPr>
          <a:xfrm>
            <a:off x="5745791" y="4942940"/>
            <a:ext cx="604746" cy="276999"/>
          </a:xfrm>
          <a:prstGeom prst="rect">
            <a:avLst/>
          </a:prstGeom>
          <a:noFill/>
        </p:spPr>
        <p:txBody>
          <a:bodyPr wrap="square" rtlCol="0">
            <a:spAutoFit/>
          </a:bodyPr>
          <a:lstStyle/>
          <a:p>
            <a:pPr algn="ctr"/>
            <a:r>
              <a:rPr lang="en-GB" sz="1200" dirty="0" smtClean="0"/>
              <a:t>£3m</a:t>
            </a:r>
          </a:p>
        </p:txBody>
      </p:sp>
      <p:sp>
        <p:nvSpPr>
          <p:cNvPr id="67" name="TextBox 66"/>
          <p:cNvSpPr txBox="1"/>
          <p:nvPr/>
        </p:nvSpPr>
        <p:spPr>
          <a:xfrm>
            <a:off x="6175458" y="5373216"/>
            <a:ext cx="604746" cy="276999"/>
          </a:xfrm>
          <a:prstGeom prst="rect">
            <a:avLst/>
          </a:prstGeom>
          <a:noFill/>
        </p:spPr>
        <p:txBody>
          <a:bodyPr wrap="square" rtlCol="0">
            <a:spAutoFit/>
          </a:bodyPr>
          <a:lstStyle/>
          <a:p>
            <a:pPr algn="ctr"/>
            <a:r>
              <a:rPr lang="en-GB" sz="1200" dirty="0" smtClean="0"/>
              <a:t>£5m</a:t>
            </a:r>
          </a:p>
        </p:txBody>
      </p:sp>
      <p:sp>
        <p:nvSpPr>
          <p:cNvPr id="68" name="TextBox 67"/>
          <p:cNvSpPr txBox="1"/>
          <p:nvPr/>
        </p:nvSpPr>
        <p:spPr>
          <a:xfrm>
            <a:off x="6156176" y="3837510"/>
            <a:ext cx="604746" cy="276999"/>
          </a:xfrm>
          <a:prstGeom prst="rect">
            <a:avLst/>
          </a:prstGeom>
          <a:noFill/>
        </p:spPr>
        <p:txBody>
          <a:bodyPr wrap="square" rtlCol="0">
            <a:spAutoFit/>
          </a:bodyPr>
          <a:lstStyle/>
          <a:p>
            <a:pPr algn="ctr"/>
            <a:r>
              <a:rPr lang="en-GB" sz="1200" dirty="0" smtClean="0"/>
              <a:t>-£2m</a:t>
            </a:r>
          </a:p>
        </p:txBody>
      </p:sp>
      <p:sp>
        <p:nvSpPr>
          <p:cNvPr id="69" name="TextBox 68"/>
          <p:cNvSpPr txBox="1"/>
          <p:nvPr/>
        </p:nvSpPr>
        <p:spPr>
          <a:xfrm>
            <a:off x="6156176" y="1026351"/>
            <a:ext cx="604746" cy="276999"/>
          </a:xfrm>
          <a:prstGeom prst="rect">
            <a:avLst/>
          </a:prstGeom>
          <a:noFill/>
        </p:spPr>
        <p:txBody>
          <a:bodyPr wrap="square" rtlCol="0">
            <a:spAutoFit/>
          </a:bodyPr>
          <a:lstStyle/>
          <a:p>
            <a:pPr algn="ctr"/>
            <a:r>
              <a:rPr lang="en-GB" sz="1200" dirty="0" smtClean="0"/>
              <a:t>+£1m</a:t>
            </a:r>
          </a:p>
        </p:txBody>
      </p:sp>
      <p:sp>
        <p:nvSpPr>
          <p:cNvPr id="70" name="Rectangle 69"/>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1" name="Rectangle 70"/>
          <p:cNvSpPr/>
          <p:nvPr/>
        </p:nvSpPr>
        <p:spPr>
          <a:xfrm>
            <a:off x="7668344" y="6214287"/>
            <a:ext cx="144016" cy="144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TextBox 71"/>
          <p:cNvSpPr txBox="1"/>
          <p:nvPr/>
        </p:nvSpPr>
        <p:spPr>
          <a:xfrm>
            <a:off x="7812360" y="6127903"/>
            <a:ext cx="1368152" cy="276999"/>
          </a:xfrm>
          <a:prstGeom prst="rect">
            <a:avLst/>
          </a:prstGeom>
          <a:noFill/>
        </p:spPr>
        <p:txBody>
          <a:bodyPr wrap="square" rtlCol="0">
            <a:spAutoFit/>
          </a:bodyPr>
          <a:lstStyle/>
          <a:p>
            <a:r>
              <a:rPr lang="en-GB" sz="1200" dirty="0" smtClean="0"/>
              <a:t>Baseline Funding</a:t>
            </a:r>
            <a:endParaRPr lang="en-GB" sz="1200" dirty="0"/>
          </a:p>
        </p:txBody>
      </p:sp>
      <p:sp>
        <p:nvSpPr>
          <p:cNvPr id="73" name="Rectangle 72"/>
          <p:cNvSpPr/>
          <p:nvPr/>
        </p:nvSpPr>
        <p:spPr>
          <a:xfrm>
            <a:off x="7668344" y="5950103"/>
            <a:ext cx="144016"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4" name="TextBox 73"/>
          <p:cNvSpPr txBox="1"/>
          <p:nvPr/>
        </p:nvSpPr>
        <p:spPr>
          <a:xfrm>
            <a:off x="7812360" y="5863719"/>
            <a:ext cx="1368152" cy="276999"/>
          </a:xfrm>
          <a:prstGeom prst="rect">
            <a:avLst/>
          </a:prstGeom>
          <a:noFill/>
        </p:spPr>
        <p:txBody>
          <a:bodyPr wrap="square" rtlCol="0">
            <a:spAutoFit/>
          </a:bodyPr>
          <a:lstStyle/>
          <a:p>
            <a:r>
              <a:rPr lang="en-GB" sz="1200" dirty="0" smtClean="0"/>
              <a:t>Share of Rates</a:t>
            </a:r>
            <a:endParaRPr lang="en-GB" sz="1200" dirty="0"/>
          </a:p>
        </p:txBody>
      </p:sp>
      <p:sp>
        <p:nvSpPr>
          <p:cNvPr id="75" name="Rectangle 74"/>
          <p:cNvSpPr/>
          <p:nvPr/>
        </p:nvSpPr>
        <p:spPr>
          <a:xfrm>
            <a:off x="6624228" y="5945364"/>
            <a:ext cx="144016" cy="14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6" name="TextBox 75"/>
          <p:cNvSpPr txBox="1"/>
          <p:nvPr/>
        </p:nvSpPr>
        <p:spPr>
          <a:xfrm>
            <a:off x="6768244" y="5858980"/>
            <a:ext cx="756084" cy="276999"/>
          </a:xfrm>
          <a:prstGeom prst="rect">
            <a:avLst/>
          </a:prstGeom>
          <a:noFill/>
        </p:spPr>
        <p:txBody>
          <a:bodyPr wrap="square" rtlCol="0">
            <a:spAutoFit/>
          </a:bodyPr>
          <a:lstStyle/>
          <a:p>
            <a:r>
              <a:rPr lang="en-GB" sz="1200" dirty="0" smtClean="0"/>
              <a:t>Top up</a:t>
            </a:r>
            <a:endParaRPr lang="en-GB" sz="1200" dirty="0"/>
          </a:p>
        </p:txBody>
      </p:sp>
      <p:sp>
        <p:nvSpPr>
          <p:cNvPr id="77" name="Rectangle 76"/>
          <p:cNvSpPr/>
          <p:nvPr/>
        </p:nvSpPr>
        <p:spPr>
          <a:xfrm>
            <a:off x="6616906" y="6214066"/>
            <a:ext cx="144016" cy="144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8" name="TextBox 77"/>
          <p:cNvSpPr txBox="1"/>
          <p:nvPr/>
        </p:nvSpPr>
        <p:spPr>
          <a:xfrm>
            <a:off x="6760922" y="6127682"/>
            <a:ext cx="811548" cy="276999"/>
          </a:xfrm>
          <a:prstGeom prst="rect">
            <a:avLst/>
          </a:prstGeom>
          <a:noFill/>
        </p:spPr>
        <p:txBody>
          <a:bodyPr wrap="square" rtlCol="0">
            <a:spAutoFit/>
          </a:bodyPr>
          <a:lstStyle/>
          <a:p>
            <a:r>
              <a:rPr lang="en-GB" sz="1200" dirty="0" smtClean="0"/>
              <a:t>Tariff</a:t>
            </a:r>
            <a:endParaRPr lang="en-GB" sz="1200" dirty="0"/>
          </a:p>
        </p:txBody>
      </p:sp>
      <p:sp>
        <p:nvSpPr>
          <p:cNvPr id="79" name="TextBox 78"/>
          <p:cNvSpPr txBox="1"/>
          <p:nvPr/>
        </p:nvSpPr>
        <p:spPr>
          <a:xfrm>
            <a:off x="4806573" y="5852414"/>
            <a:ext cx="557515" cy="307777"/>
          </a:xfrm>
          <a:prstGeom prst="rect">
            <a:avLst/>
          </a:prstGeom>
          <a:noFill/>
        </p:spPr>
        <p:txBody>
          <a:bodyPr wrap="square" rtlCol="0">
            <a:spAutoFit/>
          </a:bodyPr>
          <a:lstStyle/>
          <a:p>
            <a:pPr algn="ctr"/>
            <a:r>
              <a:rPr lang="en-GB" sz="1400" i="1" dirty="0" smtClean="0">
                <a:solidFill>
                  <a:srgbClr val="00B050"/>
                </a:solidFill>
              </a:rPr>
              <a:t>+£</a:t>
            </a:r>
          </a:p>
        </p:txBody>
      </p:sp>
      <p:sp>
        <p:nvSpPr>
          <p:cNvPr id="80" name="TextBox 79"/>
          <p:cNvSpPr txBox="1"/>
          <p:nvPr/>
        </p:nvSpPr>
        <p:spPr>
          <a:xfrm>
            <a:off x="5186585" y="5879418"/>
            <a:ext cx="1390000" cy="276999"/>
          </a:xfrm>
          <a:prstGeom prst="rect">
            <a:avLst/>
          </a:prstGeom>
          <a:noFill/>
        </p:spPr>
        <p:txBody>
          <a:bodyPr wrap="square" rtlCol="0">
            <a:spAutoFit/>
          </a:bodyPr>
          <a:lstStyle/>
          <a:p>
            <a:r>
              <a:rPr lang="en-GB" sz="1200" dirty="0" smtClean="0"/>
              <a:t>Revenue gains</a:t>
            </a:r>
            <a:endParaRPr lang="en-GB" sz="1200" dirty="0"/>
          </a:p>
        </p:txBody>
      </p:sp>
      <p:sp>
        <p:nvSpPr>
          <p:cNvPr id="81" name="TextBox 80"/>
          <p:cNvSpPr txBox="1"/>
          <p:nvPr/>
        </p:nvSpPr>
        <p:spPr>
          <a:xfrm>
            <a:off x="4806573" y="6127084"/>
            <a:ext cx="557515" cy="307777"/>
          </a:xfrm>
          <a:prstGeom prst="rect">
            <a:avLst/>
          </a:prstGeom>
          <a:noFill/>
        </p:spPr>
        <p:txBody>
          <a:bodyPr wrap="square" rtlCol="0">
            <a:spAutoFit/>
          </a:bodyPr>
          <a:lstStyle/>
          <a:p>
            <a:pPr algn="ctr"/>
            <a:r>
              <a:rPr lang="en-GB" sz="1400" i="1" dirty="0" smtClean="0">
                <a:solidFill>
                  <a:srgbClr val="FF0000"/>
                </a:solidFill>
              </a:rPr>
              <a:t>-£</a:t>
            </a:r>
          </a:p>
        </p:txBody>
      </p:sp>
      <p:sp>
        <p:nvSpPr>
          <p:cNvPr id="82" name="TextBox 81"/>
          <p:cNvSpPr txBox="1"/>
          <p:nvPr/>
        </p:nvSpPr>
        <p:spPr>
          <a:xfrm>
            <a:off x="5186585" y="6154088"/>
            <a:ext cx="1390000" cy="276999"/>
          </a:xfrm>
          <a:prstGeom prst="rect">
            <a:avLst/>
          </a:prstGeom>
          <a:noFill/>
        </p:spPr>
        <p:txBody>
          <a:bodyPr wrap="square" rtlCol="0">
            <a:spAutoFit/>
          </a:bodyPr>
          <a:lstStyle/>
          <a:p>
            <a:r>
              <a:rPr lang="en-GB" sz="1200" dirty="0" smtClean="0"/>
              <a:t>Revenue losses</a:t>
            </a:r>
            <a:endParaRPr lang="en-GB" sz="1200" dirty="0"/>
          </a:p>
        </p:txBody>
      </p:sp>
      <p:cxnSp>
        <p:nvCxnSpPr>
          <p:cNvPr id="89" name="Straight Connector 88"/>
          <p:cNvCxnSpPr/>
          <p:nvPr/>
        </p:nvCxnSpPr>
        <p:spPr>
          <a:xfrm>
            <a:off x="5580112" y="5658881"/>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5842851" y="2708060"/>
            <a:ext cx="889389"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92" name="TextBox 91"/>
          <p:cNvSpPr txBox="1"/>
          <p:nvPr/>
        </p:nvSpPr>
        <p:spPr>
          <a:xfrm>
            <a:off x="6815094" y="270806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cxnSp>
        <p:nvCxnSpPr>
          <p:cNvPr id="12" name="Straight Connector 11"/>
          <p:cNvCxnSpPr/>
          <p:nvPr/>
        </p:nvCxnSpPr>
        <p:spPr>
          <a:xfrm>
            <a:off x="6780204" y="2759202"/>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6780204" y="5658881"/>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5831623" y="5618009"/>
            <a:ext cx="888595"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96" name="TextBox 95"/>
          <p:cNvSpPr txBox="1"/>
          <p:nvPr/>
        </p:nvSpPr>
        <p:spPr>
          <a:xfrm>
            <a:off x="6815094" y="562169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cxnSp>
        <p:nvCxnSpPr>
          <p:cNvPr id="99" name="Straight Arrow Connector 98"/>
          <p:cNvCxnSpPr/>
          <p:nvPr/>
        </p:nvCxnSpPr>
        <p:spPr>
          <a:xfrm flipV="1">
            <a:off x="6680890" y="901243"/>
            <a:ext cx="1414972" cy="45415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00" name="Right Brace 99"/>
          <p:cNvSpPr/>
          <p:nvPr/>
        </p:nvSpPr>
        <p:spPr>
          <a:xfrm>
            <a:off x="8264980" y="881348"/>
            <a:ext cx="216024" cy="467190"/>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01" name="TextBox 100"/>
          <p:cNvSpPr txBox="1"/>
          <p:nvPr/>
        </p:nvSpPr>
        <p:spPr>
          <a:xfrm>
            <a:off x="8481004" y="930277"/>
            <a:ext cx="557515" cy="369332"/>
          </a:xfrm>
          <a:prstGeom prst="rect">
            <a:avLst/>
          </a:prstGeom>
          <a:noFill/>
        </p:spPr>
        <p:txBody>
          <a:bodyPr wrap="square" rtlCol="0">
            <a:spAutoFit/>
          </a:bodyPr>
          <a:lstStyle/>
          <a:p>
            <a:pPr algn="ctr"/>
            <a:r>
              <a:rPr lang="en-GB" i="1" dirty="0" smtClean="0">
                <a:solidFill>
                  <a:srgbClr val="00B050"/>
                </a:solidFill>
              </a:rPr>
              <a:t>+£</a:t>
            </a:r>
          </a:p>
        </p:txBody>
      </p:sp>
      <p:sp>
        <p:nvSpPr>
          <p:cNvPr id="102" name="TextBox 101"/>
          <p:cNvSpPr txBox="1"/>
          <p:nvPr/>
        </p:nvSpPr>
        <p:spPr>
          <a:xfrm rot="20563706">
            <a:off x="6480694" y="877720"/>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grow</a:t>
            </a:r>
          </a:p>
        </p:txBody>
      </p:sp>
      <p:cxnSp>
        <p:nvCxnSpPr>
          <p:cNvPr id="103" name="Straight Connector 102"/>
          <p:cNvCxnSpPr/>
          <p:nvPr/>
        </p:nvCxnSpPr>
        <p:spPr>
          <a:xfrm>
            <a:off x="6704066" y="1365778"/>
            <a:ext cx="143693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4" name="Straight Arrow Connector 103"/>
          <p:cNvCxnSpPr/>
          <p:nvPr/>
        </p:nvCxnSpPr>
        <p:spPr>
          <a:xfrm>
            <a:off x="6682102" y="1365699"/>
            <a:ext cx="1436935" cy="84817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05" name="Right Brace 104"/>
          <p:cNvSpPr/>
          <p:nvPr/>
        </p:nvSpPr>
        <p:spPr>
          <a:xfrm>
            <a:off x="8288156" y="1381227"/>
            <a:ext cx="216023" cy="841565"/>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106" name="TextBox 105"/>
          <p:cNvSpPr txBox="1"/>
          <p:nvPr/>
        </p:nvSpPr>
        <p:spPr>
          <a:xfrm>
            <a:off x="8504179" y="1599057"/>
            <a:ext cx="557515" cy="369332"/>
          </a:xfrm>
          <a:prstGeom prst="rect">
            <a:avLst/>
          </a:prstGeom>
          <a:noFill/>
        </p:spPr>
        <p:txBody>
          <a:bodyPr wrap="square" rtlCol="0">
            <a:spAutoFit/>
          </a:bodyPr>
          <a:lstStyle/>
          <a:p>
            <a:pPr algn="ctr"/>
            <a:r>
              <a:rPr lang="en-GB" i="1" dirty="0" smtClean="0">
                <a:solidFill>
                  <a:srgbClr val="FF0000"/>
                </a:solidFill>
              </a:rPr>
              <a:t>-£</a:t>
            </a:r>
          </a:p>
        </p:txBody>
      </p:sp>
      <p:sp>
        <p:nvSpPr>
          <p:cNvPr id="107" name="TextBox 106"/>
          <p:cNvSpPr txBox="1"/>
          <p:nvPr/>
        </p:nvSpPr>
        <p:spPr>
          <a:xfrm rot="1876874">
            <a:off x="6473640" y="1749538"/>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shrink</a:t>
            </a:r>
          </a:p>
        </p:txBody>
      </p:sp>
      <p:sp>
        <p:nvSpPr>
          <p:cNvPr id="108" name="TextBox 107"/>
          <p:cNvSpPr txBox="1"/>
          <p:nvPr/>
        </p:nvSpPr>
        <p:spPr>
          <a:xfrm>
            <a:off x="6175458" y="2408787"/>
            <a:ext cx="604746" cy="276999"/>
          </a:xfrm>
          <a:prstGeom prst="rect">
            <a:avLst/>
          </a:prstGeom>
          <a:noFill/>
        </p:spPr>
        <p:txBody>
          <a:bodyPr wrap="square" rtlCol="0">
            <a:spAutoFit/>
          </a:bodyPr>
          <a:lstStyle/>
          <a:p>
            <a:pPr algn="ctr"/>
            <a:r>
              <a:rPr lang="en-GB" sz="1200" dirty="0" smtClean="0"/>
              <a:t>£4m</a:t>
            </a:r>
          </a:p>
        </p:txBody>
      </p:sp>
      <p:cxnSp>
        <p:nvCxnSpPr>
          <p:cNvPr id="109" name="Straight Connector 108"/>
          <p:cNvCxnSpPr/>
          <p:nvPr/>
        </p:nvCxnSpPr>
        <p:spPr>
          <a:xfrm>
            <a:off x="6264000" y="1357200"/>
            <a:ext cx="43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rot="1876874">
            <a:off x="6488899" y="4270807"/>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shrink</a:t>
            </a:r>
          </a:p>
        </p:txBody>
      </p:sp>
    </p:spTree>
    <p:extLst>
      <p:ext uri="{BB962C8B-B14F-4D97-AF65-F5344CB8AC3E}">
        <p14:creationId xmlns:p14="http://schemas.microsoft.com/office/powerpoint/2010/main" val="58585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Rectangle 96"/>
          <p:cNvSpPr/>
          <p:nvPr/>
        </p:nvSpPr>
        <p:spPr>
          <a:xfrm>
            <a:off x="6300192" y="1346906"/>
            <a:ext cx="360040" cy="1410196"/>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8" name="Rectangle 97"/>
          <p:cNvSpPr/>
          <p:nvPr/>
        </p:nvSpPr>
        <p:spPr>
          <a:xfrm>
            <a:off x="6297226" y="1002373"/>
            <a:ext cx="360040" cy="34453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1" name="Rectangle 90"/>
          <p:cNvSpPr/>
          <p:nvPr/>
        </p:nvSpPr>
        <p:spPr>
          <a:xfrm>
            <a:off x="6295430" y="3874078"/>
            <a:ext cx="364802" cy="177023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3" name="Rectangle 92"/>
          <p:cNvSpPr/>
          <p:nvPr/>
        </p:nvSpPr>
        <p:spPr>
          <a:xfrm>
            <a:off x="6295344" y="3874078"/>
            <a:ext cx="364888" cy="703170"/>
          </a:xfrm>
          <a:prstGeom prst="rect">
            <a:avLst/>
          </a:prstGeom>
          <a:solidFill>
            <a:srgbClr val="FF0000"/>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795" name="Text Box 3"/>
          <p:cNvSpPr txBox="1">
            <a:spLocks noChangeArrowheads="1"/>
          </p:cNvSpPr>
          <p:nvPr/>
        </p:nvSpPr>
        <p:spPr bwMode="auto">
          <a:xfrm>
            <a:off x="200025" y="404664"/>
            <a:ext cx="5020047" cy="38164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Section 1 (cont.)</a:t>
            </a:r>
          </a:p>
          <a:p>
            <a:pPr eaLnBrk="1" hangingPunct="1">
              <a:spcBef>
                <a:spcPts val="600"/>
              </a:spcBef>
              <a:spcAft>
                <a:spcPts val="600"/>
              </a:spcAft>
              <a:buClr>
                <a:srgbClr val="00B0F0"/>
              </a:buClr>
              <a:buFont typeface="Wingdings" pitchFamily="2" charset="2"/>
              <a:buChar char="§"/>
            </a:pPr>
            <a:r>
              <a:rPr lang="en-GB" dirty="0" smtClean="0"/>
              <a:t>For each authority, the potential risks or rewards of the system are determined by the ratio of its initial share of rates (</a:t>
            </a:r>
            <a:r>
              <a:rPr lang="en-GB" sz="2000" dirty="0" smtClean="0">
                <a:solidFill>
                  <a:srgbClr val="0070C0"/>
                </a:solidFill>
              </a:rPr>
              <a:t>■</a:t>
            </a:r>
            <a:r>
              <a:rPr lang="en-GB" dirty="0" smtClean="0"/>
              <a:t>) to its baseline funding (</a:t>
            </a:r>
            <a:r>
              <a:rPr lang="en-GB" sz="2000" dirty="0">
                <a:solidFill>
                  <a:schemeClr val="tx1">
                    <a:lumMod val="50000"/>
                    <a:lumOff val="50000"/>
                  </a:schemeClr>
                </a:solidFill>
              </a:rPr>
              <a:t>■</a:t>
            </a:r>
            <a:r>
              <a:rPr lang="en-GB" dirty="0" smtClean="0"/>
              <a:t>). The higher this ratio, the higher are both the risks and the rewards.</a:t>
            </a:r>
          </a:p>
          <a:p>
            <a:pPr eaLnBrk="1" hangingPunct="1">
              <a:spcBef>
                <a:spcPts val="600"/>
              </a:spcBef>
              <a:spcAft>
                <a:spcPts val="600"/>
              </a:spcAft>
              <a:buClr>
                <a:srgbClr val="00B0F0"/>
              </a:buClr>
              <a:buFont typeface="Wingdings" pitchFamily="2" charset="2"/>
              <a:buChar char="§"/>
            </a:pPr>
            <a:r>
              <a:rPr lang="en-GB" dirty="0" smtClean="0"/>
              <a:t>In this example, Authority B faces proportionally higher risks and rewards than Authority A,  as every 1% change in its business rates would be equivalent to a larger percentage of its baseline funding.</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8</a:t>
            </a:fld>
            <a:endParaRPr lang="en-GB" dirty="0">
              <a:solidFill>
                <a:schemeClr val="bg1"/>
              </a:solidFill>
            </a:endParaRPr>
          </a:p>
        </p:txBody>
      </p:sp>
      <p:sp>
        <p:nvSpPr>
          <p:cNvPr id="2" name="Rectangle 1"/>
          <p:cNvSpPr/>
          <p:nvPr/>
        </p:nvSpPr>
        <p:spPr>
          <a:xfrm>
            <a:off x="5868144" y="1004666"/>
            <a:ext cx="360040" cy="175243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5868144" y="4577248"/>
            <a:ext cx="360040" cy="1070090"/>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32" name="Straight Arrow Connector 31"/>
          <p:cNvCxnSpPr/>
          <p:nvPr/>
        </p:nvCxnSpPr>
        <p:spPr>
          <a:xfrm flipV="1">
            <a:off x="6660318" y="3414642"/>
            <a:ext cx="1414972" cy="45415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660318" y="3868790"/>
            <a:ext cx="143693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638354" y="3868711"/>
            <a:ext cx="1436935" cy="84817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527721" y="404664"/>
            <a:ext cx="1569532" cy="369332"/>
          </a:xfrm>
          <a:prstGeom prst="rect">
            <a:avLst/>
          </a:prstGeom>
          <a:noFill/>
        </p:spPr>
        <p:txBody>
          <a:bodyPr wrap="square" rtlCol="0">
            <a:spAutoFit/>
          </a:bodyPr>
          <a:lstStyle/>
          <a:p>
            <a:pPr algn="ctr"/>
            <a:r>
              <a:rPr lang="en-GB" b="1" dirty="0" smtClean="0"/>
              <a:t>Authority A</a:t>
            </a:r>
          </a:p>
        </p:txBody>
      </p:sp>
      <p:sp>
        <p:nvSpPr>
          <p:cNvPr id="20" name="TextBox 19"/>
          <p:cNvSpPr txBox="1"/>
          <p:nvPr/>
        </p:nvSpPr>
        <p:spPr>
          <a:xfrm>
            <a:off x="6422325" y="2912506"/>
            <a:ext cx="1674928" cy="369332"/>
          </a:xfrm>
          <a:prstGeom prst="rect">
            <a:avLst/>
          </a:prstGeom>
          <a:noFill/>
        </p:spPr>
        <p:txBody>
          <a:bodyPr wrap="square" rtlCol="0">
            <a:spAutoFit/>
          </a:bodyPr>
          <a:lstStyle/>
          <a:p>
            <a:pPr algn="ctr"/>
            <a:r>
              <a:rPr lang="en-GB" b="1" dirty="0" smtClean="0"/>
              <a:t>Authority B</a:t>
            </a:r>
          </a:p>
        </p:txBody>
      </p:sp>
      <p:sp>
        <p:nvSpPr>
          <p:cNvPr id="27" name="Right Brace 26"/>
          <p:cNvSpPr/>
          <p:nvPr/>
        </p:nvSpPr>
        <p:spPr>
          <a:xfrm>
            <a:off x="8244408" y="3394747"/>
            <a:ext cx="216024" cy="467190"/>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8" name="Right Brace 27"/>
          <p:cNvSpPr/>
          <p:nvPr/>
        </p:nvSpPr>
        <p:spPr>
          <a:xfrm>
            <a:off x="8244408" y="3884239"/>
            <a:ext cx="216023" cy="841565"/>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29" name="TextBox 28"/>
          <p:cNvSpPr txBox="1"/>
          <p:nvPr/>
        </p:nvSpPr>
        <p:spPr>
          <a:xfrm>
            <a:off x="8460432" y="3443676"/>
            <a:ext cx="557515" cy="369332"/>
          </a:xfrm>
          <a:prstGeom prst="rect">
            <a:avLst/>
          </a:prstGeom>
          <a:noFill/>
        </p:spPr>
        <p:txBody>
          <a:bodyPr wrap="square" rtlCol="0">
            <a:spAutoFit/>
          </a:bodyPr>
          <a:lstStyle/>
          <a:p>
            <a:pPr algn="ctr"/>
            <a:r>
              <a:rPr lang="en-GB" i="1" dirty="0" smtClean="0">
                <a:solidFill>
                  <a:srgbClr val="00B050"/>
                </a:solidFill>
              </a:rPr>
              <a:t>+£</a:t>
            </a:r>
          </a:p>
        </p:txBody>
      </p:sp>
      <p:sp>
        <p:nvSpPr>
          <p:cNvPr id="30" name="TextBox 29"/>
          <p:cNvSpPr txBox="1"/>
          <p:nvPr/>
        </p:nvSpPr>
        <p:spPr>
          <a:xfrm>
            <a:off x="8460431" y="4082670"/>
            <a:ext cx="557515" cy="369332"/>
          </a:xfrm>
          <a:prstGeom prst="rect">
            <a:avLst/>
          </a:prstGeom>
          <a:noFill/>
        </p:spPr>
        <p:txBody>
          <a:bodyPr wrap="square" rtlCol="0">
            <a:spAutoFit/>
          </a:bodyPr>
          <a:lstStyle/>
          <a:p>
            <a:pPr algn="ctr"/>
            <a:r>
              <a:rPr lang="en-GB" i="1" dirty="0" smtClean="0">
                <a:solidFill>
                  <a:srgbClr val="FF0000"/>
                </a:solidFill>
              </a:rPr>
              <a:t>-£</a:t>
            </a:r>
          </a:p>
        </p:txBody>
      </p:sp>
      <p:sp>
        <p:nvSpPr>
          <p:cNvPr id="31" name="TextBox 30"/>
          <p:cNvSpPr txBox="1"/>
          <p:nvPr/>
        </p:nvSpPr>
        <p:spPr>
          <a:xfrm rot="20563706">
            <a:off x="6460122" y="3391119"/>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grow</a:t>
            </a:r>
          </a:p>
        </p:txBody>
      </p:sp>
      <p:sp>
        <p:nvSpPr>
          <p:cNvPr id="35" name="TextBox 34"/>
          <p:cNvSpPr txBox="1"/>
          <p:nvPr/>
        </p:nvSpPr>
        <p:spPr>
          <a:xfrm rot="1876874">
            <a:off x="6488899" y="4270807"/>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shrink</a:t>
            </a:r>
          </a:p>
        </p:txBody>
      </p:sp>
      <p:cxnSp>
        <p:nvCxnSpPr>
          <p:cNvPr id="55" name="Straight Arrow Connector 54"/>
          <p:cNvCxnSpPr/>
          <p:nvPr/>
        </p:nvCxnSpPr>
        <p:spPr>
          <a:xfrm flipV="1">
            <a:off x="6680890" y="901243"/>
            <a:ext cx="1414972" cy="45415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8" name="Right Brace 57"/>
          <p:cNvSpPr/>
          <p:nvPr/>
        </p:nvSpPr>
        <p:spPr>
          <a:xfrm>
            <a:off x="8264980" y="881348"/>
            <a:ext cx="216024" cy="467190"/>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60" name="TextBox 59"/>
          <p:cNvSpPr txBox="1"/>
          <p:nvPr/>
        </p:nvSpPr>
        <p:spPr>
          <a:xfrm>
            <a:off x="8481004" y="930277"/>
            <a:ext cx="557515" cy="369332"/>
          </a:xfrm>
          <a:prstGeom prst="rect">
            <a:avLst/>
          </a:prstGeom>
          <a:noFill/>
        </p:spPr>
        <p:txBody>
          <a:bodyPr wrap="square" rtlCol="0">
            <a:spAutoFit/>
          </a:bodyPr>
          <a:lstStyle/>
          <a:p>
            <a:pPr algn="ctr"/>
            <a:r>
              <a:rPr lang="en-GB" i="1" dirty="0" smtClean="0">
                <a:solidFill>
                  <a:srgbClr val="00B050"/>
                </a:solidFill>
              </a:rPr>
              <a:t>+£</a:t>
            </a:r>
          </a:p>
        </p:txBody>
      </p:sp>
      <p:sp>
        <p:nvSpPr>
          <p:cNvPr id="62" name="TextBox 61"/>
          <p:cNvSpPr txBox="1"/>
          <p:nvPr/>
        </p:nvSpPr>
        <p:spPr>
          <a:xfrm rot="20563706">
            <a:off x="6480694" y="877720"/>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grow</a:t>
            </a:r>
          </a:p>
        </p:txBody>
      </p:sp>
      <p:sp>
        <p:nvSpPr>
          <p:cNvPr id="3" name="Rectangle 2"/>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2" name="Straight Connector 41"/>
          <p:cNvCxnSpPr/>
          <p:nvPr/>
        </p:nvCxnSpPr>
        <p:spPr>
          <a:xfrm>
            <a:off x="5514440" y="2760062"/>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745791" y="1742384"/>
            <a:ext cx="604746" cy="276999"/>
          </a:xfrm>
          <a:prstGeom prst="rect">
            <a:avLst/>
          </a:prstGeom>
          <a:noFill/>
        </p:spPr>
        <p:txBody>
          <a:bodyPr wrap="square" rtlCol="0">
            <a:spAutoFit/>
          </a:bodyPr>
          <a:lstStyle/>
          <a:p>
            <a:pPr algn="ctr"/>
            <a:r>
              <a:rPr lang="en-GB" sz="1200" dirty="0" smtClean="0"/>
              <a:t>£5m</a:t>
            </a:r>
          </a:p>
        </p:txBody>
      </p:sp>
      <p:sp>
        <p:nvSpPr>
          <p:cNvPr id="65" name="TextBox 64"/>
          <p:cNvSpPr txBox="1"/>
          <p:nvPr/>
        </p:nvSpPr>
        <p:spPr>
          <a:xfrm>
            <a:off x="6175458" y="2408787"/>
            <a:ext cx="604746" cy="276999"/>
          </a:xfrm>
          <a:prstGeom prst="rect">
            <a:avLst/>
          </a:prstGeom>
          <a:noFill/>
        </p:spPr>
        <p:txBody>
          <a:bodyPr wrap="square" rtlCol="0">
            <a:spAutoFit/>
          </a:bodyPr>
          <a:lstStyle/>
          <a:p>
            <a:pPr algn="ctr"/>
            <a:r>
              <a:rPr lang="en-GB" sz="1200" dirty="0" smtClean="0"/>
              <a:t>£4m</a:t>
            </a:r>
          </a:p>
        </p:txBody>
      </p:sp>
      <p:sp>
        <p:nvSpPr>
          <p:cNvPr id="66" name="TextBox 65"/>
          <p:cNvSpPr txBox="1"/>
          <p:nvPr/>
        </p:nvSpPr>
        <p:spPr>
          <a:xfrm>
            <a:off x="5745791" y="4942940"/>
            <a:ext cx="604746" cy="276999"/>
          </a:xfrm>
          <a:prstGeom prst="rect">
            <a:avLst/>
          </a:prstGeom>
          <a:noFill/>
        </p:spPr>
        <p:txBody>
          <a:bodyPr wrap="square" rtlCol="0">
            <a:spAutoFit/>
          </a:bodyPr>
          <a:lstStyle/>
          <a:p>
            <a:pPr algn="ctr"/>
            <a:r>
              <a:rPr lang="en-GB" sz="1200" dirty="0" smtClean="0"/>
              <a:t>£3m</a:t>
            </a:r>
          </a:p>
        </p:txBody>
      </p:sp>
      <p:sp>
        <p:nvSpPr>
          <p:cNvPr id="67" name="TextBox 66"/>
          <p:cNvSpPr txBox="1"/>
          <p:nvPr/>
        </p:nvSpPr>
        <p:spPr>
          <a:xfrm>
            <a:off x="6175458" y="5373216"/>
            <a:ext cx="604746" cy="276999"/>
          </a:xfrm>
          <a:prstGeom prst="rect">
            <a:avLst/>
          </a:prstGeom>
          <a:noFill/>
        </p:spPr>
        <p:txBody>
          <a:bodyPr wrap="square" rtlCol="0">
            <a:spAutoFit/>
          </a:bodyPr>
          <a:lstStyle/>
          <a:p>
            <a:pPr algn="ctr"/>
            <a:r>
              <a:rPr lang="en-GB" sz="1200" dirty="0" smtClean="0"/>
              <a:t>£5m</a:t>
            </a:r>
          </a:p>
        </p:txBody>
      </p:sp>
      <p:sp>
        <p:nvSpPr>
          <p:cNvPr id="68" name="TextBox 67"/>
          <p:cNvSpPr txBox="1"/>
          <p:nvPr/>
        </p:nvSpPr>
        <p:spPr>
          <a:xfrm>
            <a:off x="6156176" y="3837510"/>
            <a:ext cx="604746" cy="276999"/>
          </a:xfrm>
          <a:prstGeom prst="rect">
            <a:avLst/>
          </a:prstGeom>
          <a:noFill/>
        </p:spPr>
        <p:txBody>
          <a:bodyPr wrap="square" rtlCol="0">
            <a:spAutoFit/>
          </a:bodyPr>
          <a:lstStyle/>
          <a:p>
            <a:pPr algn="ctr"/>
            <a:r>
              <a:rPr lang="en-GB" sz="1200" dirty="0" smtClean="0"/>
              <a:t>-£2m</a:t>
            </a:r>
          </a:p>
        </p:txBody>
      </p:sp>
      <p:sp>
        <p:nvSpPr>
          <p:cNvPr id="69" name="TextBox 68"/>
          <p:cNvSpPr txBox="1"/>
          <p:nvPr/>
        </p:nvSpPr>
        <p:spPr>
          <a:xfrm>
            <a:off x="6156176" y="1026351"/>
            <a:ext cx="604746" cy="276999"/>
          </a:xfrm>
          <a:prstGeom prst="rect">
            <a:avLst/>
          </a:prstGeom>
          <a:noFill/>
        </p:spPr>
        <p:txBody>
          <a:bodyPr wrap="square" rtlCol="0">
            <a:spAutoFit/>
          </a:bodyPr>
          <a:lstStyle/>
          <a:p>
            <a:pPr algn="ctr"/>
            <a:r>
              <a:rPr lang="en-GB" sz="1200" dirty="0" smtClean="0"/>
              <a:t>+£1m</a:t>
            </a:r>
          </a:p>
        </p:txBody>
      </p:sp>
      <p:sp>
        <p:nvSpPr>
          <p:cNvPr id="70" name="Rectangle 69"/>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1" name="Rectangle 70"/>
          <p:cNvSpPr/>
          <p:nvPr/>
        </p:nvSpPr>
        <p:spPr>
          <a:xfrm>
            <a:off x="7668344" y="6214287"/>
            <a:ext cx="144016" cy="144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TextBox 71"/>
          <p:cNvSpPr txBox="1"/>
          <p:nvPr/>
        </p:nvSpPr>
        <p:spPr>
          <a:xfrm>
            <a:off x="7812360" y="6127903"/>
            <a:ext cx="1368152" cy="276999"/>
          </a:xfrm>
          <a:prstGeom prst="rect">
            <a:avLst/>
          </a:prstGeom>
          <a:noFill/>
        </p:spPr>
        <p:txBody>
          <a:bodyPr wrap="square" rtlCol="0">
            <a:spAutoFit/>
          </a:bodyPr>
          <a:lstStyle/>
          <a:p>
            <a:r>
              <a:rPr lang="en-GB" sz="1200" dirty="0" smtClean="0"/>
              <a:t>Baseline Funding</a:t>
            </a:r>
            <a:endParaRPr lang="en-GB" sz="1200" dirty="0"/>
          </a:p>
        </p:txBody>
      </p:sp>
      <p:sp>
        <p:nvSpPr>
          <p:cNvPr id="73" name="Rectangle 72"/>
          <p:cNvSpPr/>
          <p:nvPr/>
        </p:nvSpPr>
        <p:spPr>
          <a:xfrm>
            <a:off x="7668344" y="5950103"/>
            <a:ext cx="144016"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4" name="TextBox 73"/>
          <p:cNvSpPr txBox="1"/>
          <p:nvPr/>
        </p:nvSpPr>
        <p:spPr>
          <a:xfrm>
            <a:off x="7812360" y="5863719"/>
            <a:ext cx="1368152" cy="276999"/>
          </a:xfrm>
          <a:prstGeom prst="rect">
            <a:avLst/>
          </a:prstGeom>
          <a:noFill/>
        </p:spPr>
        <p:txBody>
          <a:bodyPr wrap="square" rtlCol="0">
            <a:spAutoFit/>
          </a:bodyPr>
          <a:lstStyle/>
          <a:p>
            <a:r>
              <a:rPr lang="en-GB" sz="1200" dirty="0" smtClean="0"/>
              <a:t>Share of Rates</a:t>
            </a:r>
            <a:endParaRPr lang="en-GB" sz="1200" dirty="0"/>
          </a:p>
        </p:txBody>
      </p:sp>
      <p:sp>
        <p:nvSpPr>
          <p:cNvPr id="75" name="Rectangle 74"/>
          <p:cNvSpPr/>
          <p:nvPr/>
        </p:nvSpPr>
        <p:spPr>
          <a:xfrm>
            <a:off x="6624228" y="5945364"/>
            <a:ext cx="144016" cy="14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6" name="TextBox 75"/>
          <p:cNvSpPr txBox="1"/>
          <p:nvPr/>
        </p:nvSpPr>
        <p:spPr>
          <a:xfrm>
            <a:off x="6768244" y="5858980"/>
            <a:ext cx="756084" cy="276999"/>
          </a:xfrm>
          <a:prstGeom prst="rect">
            <a:avLst/>
          </a:prstGeom>
          <a:noFill/>
        </p:spPr>
        <p:txBody>
          <a:bodyPr wrap="square" rtlCol="0">
            <a:spAutoFit/>
          </a:bodyPr>
          <a:lstStyle/>
          <a:p>
            <a:r>
              <a:rPr lang="en-GB" sz="1200" dirty="0" smtClean="0"/>
              <a:t>Top up</a:t>
            </a:r>
            <a:endParaRPr lang="en-GB" sz="1200" dirty="0"/>
          </a:p>
        </p:txBody>
      </p:sp>
      <p:sp>
        <p:nvSpPr>
          <p:cNvPr id="77" name="Rectangle 76"/>
          <p:cNvSpPr/>
          <p:nvPr/>
        </p:nvSpPr>
        <p:spPr>
          <a:xfrm>
            <a:off x="6616906" y="6214066"/>
            <a:ext cx="144016" cy="144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8" name="TextBox 77"/>
          <p:cNvSpPr txBox="1"/>
          <p:nvPr/>
        </p:nvSpPr>
        <p:spPr>
          <a:xfrm>
            <a:off x="6760922" y="6127682"/>
            <a:ext cx="811548" cy="276999"/>
          </a:xfrm>
          <a:prstGeom prst="rect">
            <a:avLst/>
          </a:prstGeom>
          <a:noFill/>
        </p:spPr>
        <p:txBody>
          <a:bodyPr wrap="square" rtlCol="0">
            <a:spAutoFit/>
          </a:bodyPr>
          <a:lstStyle/>
          <a:p>
            <a:r>
              <a:rPr lang="en-GB" sz="1200" dirty="0" smtClean="0"/>
              <a:t>Tariff</a:t>
            </a:r>
            <a:endParaRPr lang="en-GB" sz="1200" dirty="0"/>
          </a:p>
        </p:txBody>
      </p:sp>
      <p:sp>
        <p:nvSpPr>
          <p:cNvPr id="79" name="TextBox 78"/>
          <p:cNvSpPr txBox="1"/>
          <p:nvPr/>
        </p:nvSpPr>
        <p:spPr>
          <a:xfrm>
            <a:off x="4806573" y="5852414"/>
            <a:ext cx="557515" cy="307777"/>
          </a:xfrm>
          <a:prstGeom prst="rect">
            <a:avLst/>
          </a:prstGeom>
          <a:noFill/>
        </p:spPr>
        <p:txBody>
          <a:bodyPr wrap="square" rtlCol="0">
            <a:spAutoFit/>
          </a:bodyPr>
          <a:lstStyle/>
          <a:p>
            <a:pPr algn="ctr"/>
            <a:r>
              <a:rPr lang="en-GB" sz="1400" i="1" dirty="0" smtClean="0">
                <a:solidFill>
                  <a:srgbClr val="00B050"/>
                </a:solidFill>
              </a:rPr>
              <a:t>+£</a:t>
            </a:r>
          </a:p>
        </p:txBody>
      </p:sp>
      <p:sp>
        <p:nvSpPr>
          <p:cNvPr id="80" name="TextBox 79"/>
          <p:cNvSpPr txBox="1"/>
          <p:nvPr/>
        </p:nvSpPr>
        <p:spPr>
          <a:xfrm>
            <a:off x="5186585" y="5879418"/>
            <a:ext cx="1390000" cy="276999"/>
          </a:xfrm>
          <a:prstGeom prst="rect">
            <a:avLst/>
          </a:prstGeom>
          <a:noFill/>
        </p:spPr>
        <p:txBody>
          <a:bodyPr wrap="square" rtlCol="0">
            <a:spAutoFit/>
          </a:bodyPr>
          <a:lstStyle/>
          <a:p>
            <a:r>
              <a:rPr lang="en-GB" sz="1200" dirty="0" smtClean="0"/>
              <a:t>Revenue gains</a:t>
            </a:r>
            <a:endParaRPr lang="en-GB" sz="1200" dirty="0"/>
          </a:p>
        </p:txBody>
      </p:sp>
      <p:sp>
        <p:nvSpPr>
          <p:cNvPr id="81" name="TextBox 80"/>
          <p:cNvSpPr txBox="1"/>
          <p:nvPr/>
        </p:nvSpPr>
        <p:spPr>
          <a:xfrm>
            <a:off x="4806573" y="6127084"/>
            <a:ext cx="557515" cy="307777"/>
          </a:xfrm>
          <a:prstGeom prst="rect">
            <a:avLst/>
          </a:prstGeom>
          <a:noFill/>
        </p:spPr>
        <p:txBody>
          <a:bodyPr wrap="square" rtlCol="0">
            <a:spAutoFit/>
          </a:bodyPr>
          <a:lstStyle/>
          <a:p>
            <a:pPr algn="ctr"/>
            <a:r>
              <a:rPr lang="en-GB" sz="1400" i="1" dirty="0" smtClean="0">
                <a:solidFill>
                  <a:srgbClr val="FF0000"/>
                </a:solidFill>
              </a:rPr>
              <a:t>-£</a:t>
            </a:r>
          </a:p>
        </p:txBody>
      </p:sp>
      <p:sp>
        <p:nvSpPr>
          <p:cNvPr id="82" name="TextBox 81"/>
          <p:cNvSpPr txBox="1"/>
          <p:nvPr/>
        </p:nvSpPr>
        <p:spPr>
          <a:xfrm>
            <a:off x="5186585" y="6154088"/>
            <a:ext cx="1390000" cy="276999"/>
          </a:xfrm>
          <a:prstGeom prst="rect">
            <a:avLst/>
          </a:prstGeom>
          <a:noFill/>
        </p:spPr>
        <p:txBody>
          <a:bodyPr wrap="square" rtlCol="0">
            <a:spAutoFit/>
          </a:bodyPr>
          <a:lstStyle/>
          <a:p>
            <a:r>
              <a:rPr lang="en-GB" sz="1200" dirty="0" smtClean="0"/>
              <a:t>Revenue losses</a:t>
            </a:r>
            <a:endParaRPr lang="en-GB" sz="1200" dirty="0"/>
          </a:p>
        </p:txBody>
      </p:sp>
      <p:cxnSp>
        <p:nvCxnSpPr>
          <p:cNvPr id="83" name="Straight Connector 82"/>
          <p:cNvCxnSpPr/>
          <p:nvPr/>
        </p:nvCxnSpPr>
        <p:spPr>
          <a:xfrm>
            <a:off x="6704066" y="1365778"/>
            <a:ext cx="143693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a:off x="6682102" y="1365699"/>
            <a:ext cx="1436935" cy="84817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85" name="Right Brace 84"/>
          <p:cNvSpPr/>
          <p:nvPr/>
        </p:nvSpPr>
        <p:spPr>
          <a:xfrm>
            <a:off x="8288156" y="1381227"/>
            <a:ext cx="216023" cy="841565"/>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6" name="TextBox 85"/>
          <p:cNvSpPr txBox="1"/>
          <p:nvPr/>
        </p:nvSpPr>
        <p:spPr>
          <a:xfrm>
            <a:off x="8504179" y="1599057"/>
            <a:ext cx="557515" cy="369332"/>
          </a:xfrm>
          <a:prstGeom prst="rect">
            <a:avLst/>
          </a:prstGeom>
          <a:noFill/>
        </p:spPr>
        <p:txBody>
          <a:bodyPr wrap="square" rtlCol="0">
            <a:spAutoFit/>
          </a:bodyPr>
          <a:lstStyle/>
          <a:p>
            <a:pPr algn="ctr"/>
            <a:r>
              <a:rPr lang="en-GB" i="1" dirty="0" smtClean="0">
                <a:solidFill>
                  <a:srgbClr val="FF0000"/>
                </a:solidFill>
              </a:rPr>
              <a:t>-£</a:t>
            </a:r>
          </a:p>
        </p:txBody>
      </p:sp>
      <p:sp>
        <p:nvSpPr>
          <p:cNvPr id="87" name="TextBox 86"/>
          <p:cNvSpPr txBox="1"/>
          <p:nvPr/>
        </p:nvSpPr>
        <p:spPr>
          <a:xfrm rot="1876874">
            <a:off x="6473640" y="1749538"/>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shrink</a:t>
            </a:r>
          </a:p>
        </p:txBody>
      </p:sp>
      <p:cxnSp>
        <p:nvCxnSpPr>
          <p:cNvPr id="89" name="Straight Connector 88"/>
          <p:cNvCxnSpPr/>
          <p:nvPr/>
        </p:nvCxnSpPr>
        <p:spPr>
          <a:xfrm>
            <a:off x="5580112" y="5658881"/>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5842851" y="2708920"/>
            <a:ext cx="889389"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92" name="TextBox 91"/>
          <p:cNvSpPr txBox="1"/>
          <p:nvPr/>
        </p:nvSpPr>
        <p:spPr>
          <a:xfrm>
            <a:off x="6815094" y="270892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cxnSp>
        <p:nvCxnSpPr>
          <p:cNvPr id="12" name="Straight Connector 11"/>
          <p:cNvCxnSpPr/>
          <p:nvPr/>
        </p:nvCxnSpPr>
        <p:spPr>
          <a:xfrm>
            <a:off x="6780204" y="2760062"/>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6780204" y="5658881"/>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5831623" y="5618009"/>
            <a:ext cx="888595"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96" name="TextBox 95"/>
          <p:cNvSpPr txBox="1"/>
          <p:nvPr/>
        </p:nvSpPr>
        <p:spPr>
          <a:xfrm>
            <a:off x="6815094" y="562169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cxnSp>
        <p:nvCxnSpPr>
          <p:cNvPr id="99" name="Straight Connector 98"/>
          <p:cNvCxnSpPr/>
          <p:nvPr/>
        </p:nvCxnSpPr>
        <p:spPr>
          <a:xfrm>
            <a:off x="6264000" y="1357200"/>
            <a:ext cx="43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336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p:cNvSpPr/>
          <p:nvPr/>
        </p:nvSpPr>
        <p:spPr>
          <a:xfrm>
            <a:off x="5868144" y="4577248"/>
            <a:ext cx="360040" cy="1070090"/>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8" name="Rectangle 107"/>
          <p:cNvSpPr/>
          <p:nvPr/>
        </p:nvSpPr>
        <p:spPr>
          <a:xfrm>
            <a:off x="5868144" y="1004666"/>
            <a:ext cx="360040" cy="175243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6" name="Rectangle 105"/>
          <p:cNvSpPr/>
          <p:nvPr/>
        </p:nvSpPr>
        <p:spPr>
          <a:xfrm>
            <a:off x="6300192" y="1346906"/>
            <a:ext cx="360040" cy="1410196"/>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7" name="Rectangle 106"/>
          <p:cNvSpPr/>
          <p:nvPr/>
        </p:nvSpPr>
        <p:spPr>
          <a:xfrm>
            <a:off x="6297226" y="1002373"/>
            <a:ext cx="360040" cy="344533"/>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ectangle 103"/>
          <p:cNvSpPr/>
          <p:nvPr/>
        </p:nvSpPr>
        <p:spPr>
          <a:xfrm>
            <a:off x="6295430" y="3874078"/>
            <a:ext cx="364802" cy="1770234"/>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5" name="Rectangle 104"/>
          <p:cNvSpPr/>
          <p:nvPr/>
        </p:nvSpPr>
        <p:spPr>
          <a:xfrm>
            <a:off x="6295344" y="3874078"/>
            <a:ext cx="364888" cy="703170"/>
          </a:xfrm>
          <a:prstGeom prst="rect">
            <a:avLst/>
          </a:prstGeom>
          <a:solidFill>
            <a:srgbClr val="FF0000"/>
          </a:solid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795" name="Text Box 3"/>
          <p:cNvSpPr txBox="1">
            <a:spLocks noChangeArrowheads="1"/>
          </p:cNvSpPr>
          <p:nvPr/>
        </p:nvSpPr>
        <p:spPr bwMode="auto">
          <a:xfrm>
            <a:off x="200025" y="404664"/>
            <a:ext cx="5020047" cy="501674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24" tIns="45712" rIns="91424" bIns="45712">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ts val="600"/>
              </a:spcBef>
              <a:spcAft>
                <a:spcPts val="600"/>
              </a:spcAft>
              <a:buClr>
                <a:srgbClr val="00B0F0"/>
              </a:buClr>
            </a:pPr>
            <a:r>
              <a:rPr lang="en-GB" sz="2000" b="1" dirty="0" smtClean="0">
                <a:solidFill>
                  <a:srgbClr val="0070C0"/>
                </a:solidFill>
              </a:rPr>
              <a:t>Section 1 (cont.)</a:t>
            </a:r>
          </a:p>
          <a:p>
            <a:pPr eaLnBrk="1" hangingPunct="1">
              <a:spcBef>
                <a:spcPts val="600"/>
              </a:spcBef>
              <a:spcAft>
                <a:spcPts val="600"/>
              </a:spcAft>
              <a:buClr>
                <a:srgbClr val="00B0F0"/>
              </a:buClr>
              <a:buFont typeface="Wingdings" pitchFamily="2" charset="2"/>
              <a:buChar char="§"/>
            </a:pPr>
            <a:r>
              <a:rPr lang="en-GB" dirty="0" smtClean="0"/>
              <a:t>Finally, the government intends to continue applying a safety net, which will limit the potential loss to each authority if its business rate shrinks. </a:t>
            </a:r>
          </a:p>
          <a:p>
            <a:pPr eaLnBrk="1" hangingPunct="1">
              <a:spcBef>
                <a:spcPts val="600"/>
              </a:spcBef>
              <a:spcAft>
                <a:spcPts val="600"/>
              </a:spcAft>
              <a:buClr>
                <a:srgbClr val="00B0F0"/>
              </a:buClr>
              <a:buFont typeface="Wingdings" pitchFamily="2" charset="2"/>
              <a:buChar char="§"/>
            </a:pPr>
            <a:r>
              <a:rPr lang="en-GB" dirty="0" smtClean="0"/>
              <a:t>The safety net is set relative to each authority’s baseline funding position. It specifies a maximum reduction in revenue as a percentage of the baseline funding level. </a:t>
            </a:r>
          </a:p>
          <a:p>
            <a:pPr eaLnBrk="1" hangingPunct="1">
              <a:spcBef>
                <a:spcPts val="600"/>
              </a:spcBef>
              <a:spcAft>
                <a:spcPts val="600"/>
              </a:spcAft>
              <a:buClr>
                <a:srgbClr val="00B0F0"/>
              </a:buClr>
              <a:buFont typeface="Wingdings" pitchFamily="2" charset="2"/>
              <a:buChar char="§"/>
            </a:pPr>
            <a:r>
              <a:rPr lang="en-GB" dirty="0" smtClean="0"/>
              <a:t>In this example, both Authority A and Authority B would be guaranteed the same maximum reduction of </a:t>
            </a:r>
            <a:r>
              <a:rPr lang="en-GB" i="1" dirty="0" smtClean="0"/>
              <a:t>x</a:t>
            </a:r>
            <a:r>
              <a:rPr lang="en-GB" dirty="0" smtClean="0"/>
              <a:t>% of their baseline funding. The pound value of this maximum reduction (</a:t>
            </a:r>
            <a:r>
              <a:rPr lang="en-GB" b="1" dirty="0" smtClean="0">
                <a:solidFill>
                  <a:srgbClr val="FF9900"/>
                </a:solidFill>
              </a:rPr>
              <a:t>-£</a:t>
            </a:r>
            <a:r>
              <a:rPr lang="en-GB" dirty="0" smtClean="0"/>
              <a:t>) would be greater for Authority A, as it has a higher baseline funding level. </a:t>
            </a:r>
          </a:p>
        </p:txBody>
      </p:sp>
      <p:sp>
        <p:nvSpPr>
          <p:cNvPr id="33796" name="Slide Number Placeholder 3"/>
          <p:cNvSpPr txBox="1">
            <a:spLocks/>
          </p:cNvSpPr>
          <p:nvPr/>
        </p:nvSpPr>
        <p:spPr bwMode="auto">
          <a:xfrm>
            <a:off x="4510088" y="6500813"/>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DEFB320-7D78-4C3A-BCB3-CBC65DE5194D}" type="slidenum">
              <a:rPr lang="en-GB">
                <a:solidFill>
                  <a:schemeClr val="bg1"/>
                </a:solidFill>
              </a:rPr>
              <a:pPr eaLnBrk="1" hangingPunct="1"/>
              <a:t>9</a:t>
            </a:fld>
            <a:endParaRPr lang="en-GB" dirty="0">
              <a:solidFill>
                <a:schemeClr val="bg1"/>
              </a:solidFill>
            </a:endParaRPr>
          </a:p>
        </p:txBody>
      </p:sp>
      <p:cxnSp>
        <p:nvCxnSpPr>
          <p:cNvPr id="33" name="Straight Connector 32"/>
          <p:cNvCxnSpPr/>
          <p:nvPr/>
        </p:nvCxnSpPr>
        <p:spPr>
          <a:xfrm>
            <a:off x="6660318" y="3868790"/>
            <a:ext cx="143693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638354" y="3868711"/>
            <a:ext cx="1436935" cy="848170"/>
          </a:xfrm>
          <a:prstGeom prst="straightConnector1">
            <a:avLst/>
          </a:prstGeom>
          <a:ln>
            <a:solidFill>
              <a:schemeClr val="bg1">
                <a:lumMod val="7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527721" y="404664"/>
            <a:ext cx="1569532" cy="369332"/>
          </a:xfrm>
          <a:prstGeom prst="rect">
            <a:avLst/>
          </a:prstGeom>
          <a:noFill/>
        </p:spPr>
        <p:txBody>
          <a:bodyPr wrap="square" rtlCol="0">
            <a:spAutoFit/>
          </a:bodyPr>
          <a:lstStyle/>
          <a:p>
            <a:pPr algn="ctr"/>
            <a:r>
              <a:rPr lang="en-GB" b="1" dirty="0" smtClean="0"/>
              <a:t>Authority A</a:t>
            </a:r>
          </a:p>
        </p:txBody>
      </p:sp>
      <p:sp>
        <p:nvSpPr>
          <p:cNvPr id="20" name="TextBox 19"/>
          <p:cNvSpPr txBox="1"/>
          <p:nvPr/>
        </p:nvSpPr>
        <p:spPr>
          <a:xfrm>
            <a:off x="6422325" y="2912506"/>
            <a:ext cx="1674928" cy="369332"/>
          </a:xfrm>
          <a:prstGeom prst="rect">
            <a:avLst/>
          </a:prstGeom>
          <a:noFill/>
        </p:spPr>
        <p:txBody>
          <a:bodyPr wrap="square" rtlCol="0">
            <a:spAutoFit/>
          </a:bodyPr>
          <a:lstStyle/>
          <a:p>
            <a:pPr algn="ctr"/>
            <a:r>
              <a:rPr lang="en-GB" b="1" dirty="0" smtClean="0"/>
              <a:t>Authority B</a:t>
            </a:r>
          </a:p>
        </p:txBody>
      </p:sp>
      <p:sp>
        <p:nvSpPr>
          <p:cNvPr id="28" name="Right Brace 27"/>
          <p:cNvSpPr/>
          <p:nvPr/>
        </p:nvSpPr>
        <p:spPr>
          <a:xfrm>
            <a:off x="8244408" y="3865272"/>
            <a:ext cx="216021" cy="305287"/>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30" name="TextBox 29"/>
          <p:cNvSpPr txBox="1"/>
          <p:nvPr/>
        </p:nvSpPr>
        <p:spPr>
          <a:xfrm>
            <a:off x="8434216" y="3827888"/>
            <a:ext cx="557515" cy="369332"/>
          </a:xfrm>
          <a:prstGeom prst="rect">
            <a:avLst/>
          </a:prstGeom>
          <a:noFill/>
        </p:spPr>
        <p:txBody>
          <a:bodyPr wrap="square" rtlCol="0">
            <a:spAutoFit/>
          </a:bodyPr>
          <a:lstStyle/>
          <a:p>
            <a:pPr algn="ctr"/>
            <a:r>
              <a:rPr lang="en-GB" i="1" dirty="0" smtClean="0">
                <a:solidFill>
                  <a:srgbClr val="FF9900"/>
                </a:solidFill>
              </a:rPr>
              <a:t>-£</a:t>
            </a:r>
          </a:p>
        </p:txBody>
      </p:sp>
      <p:sp>
        <p:nvSpPr>
          <p:cNvPr id="3" name="Rectangle 2"/>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42" name="Straight Connector 41"/>
          <p:cNvCxnSpPr/>
          <p:nvPr/>
        </p:nvCxnSpPr>
        <p:spPr>
          <a:xfrm>
            <a:off x="5514440" y="2760062"/>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5745791" y="1742384"/>
            <a:ext cx="604746" cy="276999"/>
          </a:xfrm>
          <a:prstGeom prst="rect">
            <a:avLst/>
          </a:prstGeom>
          <a:noFill/>
        </p:spPr>
        <p:txBody>
          <a:bodyPr wrap="square" rtlCol="0">
            <a:spAutoFit/>
          </a:bodyPr>
          <a:lstStyle/>
          <a:p>
            <a:pPr algn="ctr"/>
            <a:r>
              <a:rPr lang="en-GB" sz="1200" dirty="0" smtClean="0"/>
              <a:t>£5m</a:t>
            </a:r>
          </a:p>
        </p:txBody>
      </p:sp>
      <p:sp>
        <p:nvSpPr>
          <p:cNvPr id="65" name="TextBox 64"/>
          <p:cNvSpPr txBox="1"/>
          <p:nvPr/>
        </p:nvSpPr>
        <p:spPr>
          <a:xfrm>
            <a:off x="6175458" y="2408787"/>
            <a:ext cx="604746" cy="276999"/>
          </a:xfrm>
          <a:prstGeom prst="rect">
            <a:avLst/>
          </a:prstGeom>
          <a:noFill/>
        </p:spPr>
        <p:txBody>
          <a:bodyPr wrap="square" rtlCol="0">
            <a:spAutoFit/>
          </a:bodyPr>
          <a:lstStyle/>
          <a:p>
            <a:pPr algn="ctr"/>
            <a:r>
              <a:rPr lang="en-GB" sz="1200" dirty="0" smtClean="0"/>
              <a:t>£4m</a:t>
            </a:r>
          </a:p>
        </p:txBody>
      </p:sp>
      <p:sp>
        <p:nvSpPr>
          <p:cNvPr id="66" name="TextBox 65"/>
          <p:cNvSpPr txBox="1"/>
          <p:nvPr/>
        </p:nvSpPr>
        <p:spPr>
          <a:xfrm>
            <a:off x="5745791" y="4942940"/>
            <a:ext cx="604746" cy="276999"/>
          </a:xfrm>
          <a:prstGeom prst="rect">
            <a:avLst/>
          </a:prstGeom>
          <a:noFill/>
        </p:spPr>
        <p:txBody>
          <a:bodyPr wrap="square" rtlCol="0">
            <a:spAutoFit/>
          </a:bodyPr>
          <a:lstStyle/>
          <a:p>
            <a:pPr algn="ctr"/>
            <a:r>
              <a:rPr lang="en-GB" sz="1200" dirty="0" smtClean="0"/>
              <a:t>£3m</a:t>
            </a:r>
          </a:p>
        </p:txBody>
      </p:sp>
      <p:sp>
        <p:nvSpPr>
          <p:cNvPr id="67" name="TextBox 66"/>
          <p:cNvSpPr txBox="1"/>
          <p:nvPr/>
        </p:nvSpPr>
        <p:spPr>
          <a:xfrm>
            <a:off x="6175458" y="5373216"/>
            <a:ext cx="604746" cy="276999"/>
          </a:xfrm>
          <a:prstGeom prst="rect">
            <a:avLst/>
          </a:prstGeom>
          <a:noFill/>
        </p:spPr>
        <p:txBody>
          <a:bodyPr wrap="square" rtlCol="0">
            <a:spAutoFit/>
          </a:bodyPr>
          <a:lstStyle/>
          <a:p>
            <a:pPr algn="ctr"/>
            <a:r>
              <a:rPr lang="en-GB" sz="1200" dirty="0" smtClean="0"/>
              <a:t>£5m</a:t>
            </a:r>
          </a:p>
        </p:txBody>
      </p:sp>
      <p:sp>
        <p:nvSpPr>
          <p:cNvPr id="68" name="TextBox 67"/>
          <p:cNvSpPr txBox="1"/>
          <p:nvPr/>
        </p:nvSpPr>
        <p:spPr>
          <a:xfrm>
            <a:off x="6156176" y="3837510"/>
            <a:ext cx="604746" cy="276999"/>
          </a:xfrm>
          <a:prstGeom prst="rect">
            <a:avLst/>
          </a:prstGeom>
          <a:noFill/>
        </p:spPr>
        <p:txBody>
          <a:bodyPr wrap="square" rtlCol="0">
            <a:spAutoFit/>
          </a:bodyPr>
          <a:lstStyle/>
          <a:p>
            <a:pPr algn="ctr"/>
            <a:r>
              <a:rPr lang="en-GB" sz="1200" dirty="0" smtClean="0"/>
              <a:t>-£2m</a:t>
            </a:r>
          </a:p>
        </p:txBody>
      </p:sp>
      <p:sp>
        <p:nvSpPr>
          <p:cNvPr id="69" name="TextBox 68"/>
          <p:cNvSpPr txBox="1"/>
          <p:nvPr/>
        </p:nvSpPr>
        <p:spPr>
          <a:xfrm>
            <a:off x="6156176" y="1026351"/>
            <a:ext cx="604746" cy="276999"/>
          </a:xfrm>
          <a:prstGeom prst="rect">
            <a:avLst/>
          </a:prstGeom>
          <a:noFill/>
        </p:spPr>
        <p:txBody>
          <a:bodyPr wrap="square" rtlCol="0">
            <a:spAutoFit/>
          </a:bodyPr>
          <a:lstStyle/>
          <a:p>
            <a:pPr algn="ctr"/>
            <a:r>
              <a:rPr lang="en-GB" sz="1200" dirty="0" smtClean="0"/>
              <a:t>+£1m</a:t>
            </a:r>
          </a:p>
        </p:txBody>
      </p:sp>
      <p:sp>
        <p:nvSpPr>
          <p:cNvPr id="70" name="Rectangle 69"/>
          <p:cNvSpPr/>
          <p:nvPr/>
        </p:nvSpPr>
        <p:spPr>
          <a:xfrm>
            <a:off x="6295344" y="5877272"/>
            <a:ext cx="2597136"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1" name="Rectangle 70"/>
          <p:cNvSpPr/>
          <p:nvPr/>
        </p:nvSpPr>
        <p:spPr>
          <a:xfrm>
            <a:off x="7668344" y="6214287"/>
            <a:ext cx="144016" cy="144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TextBox 71"/>
          <p:cNvSpPr txBox="1"/>
          <p:nvPr/>
        </p:nvSpPr>
        <p:spPr>
          <a:xfrm>
            <a:off x="7812360" y="6127903"/>
            <a:ext cx="1368152" cy="276999"/>
          </a:xfrm>
          <a:prstGeom prst="rect">
            <a:avLst/>
          </a:prstGeom>
          <a:noFill/>
        </p:spPr>
        <p:txBody>
          <a:bodyPr wrap="square" rtlCol="0">
            <a:spAutoFit/>
          </a:bodyPr>
          <a:lstStyle/>
          <a:p>
            <a:r>
              <a:rPr lang="en-GB" sz="1200" dirty="0" smtClean="0"/>
              <a:t>Baseline Funding</a:t>
            </a:r>
            <a:endParaRPr lang="en-GB" sz="1200" dirty="0"/>
          </a:p>
        </p:txBody>
      </p:sp>
      <p:sp>
        <p:nvSpPr>
          <p:cNvPr id="73" name="Rectangle 72"/>
          <p:cNvSpPr/>
          <p:nvPr/>
        </p:nvSpPr>
        <p:spPr>
          <a:xfrm>
            <a:off x="7668344" y="5950103"/>
            <a:ext cx="144016" cy="144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4" name="TextBox 73"/>
          <p:cNvSpPr txBox="1"/>
          <p:nvPr/>
        </p:nvSpPr>
        <p:spPr>
          <a:xfrm>
            <a:off x="7812360" y="5863719"/>
            <a:ext cx="1368152" cy="276999"/>
          </a:xfrm>
          <a:prstGeom prst="rect">
            <a:avLst/>
          </a:prstGeom>
          <a:noFill/>
        </p:spPr>
        <p:txBody>
          <a:bodyPr wrap="square" rtlCol="0">
            <a:spAutoFit/>
          </a:bodyPr>
          <a:lstStyle/>
          <a:p>
            <a:r>
              <a:rPr lang="en-GB" sz="1200" dirty="0" smtClean="0"/>
              <a:t>Share of Rates</a:t>
            </a:r>
            <a:endParaRPr lang="en-GB" sz="1200" dirty="0"/>
          </a:p>
        </p:txBody>
      </p:sp>
      <p:sp>
        <p:nvSpPr>
          <p:cNvPr id="75" name="Rectangle 74"/>
          <p:cNvSpPr/>
          <p:nvPr/>
        </p:nvSpPr>
        <p:spPr>
          <a:xfrm>
            <a:off x="6624228" y="5945364"/>
            <a:ext cx="144016" cy="144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6" name="TextBox 75"/>
          <p:cNvSpPr txBox="1"/>
          <p:nvPr/>
        </p:nvSpPr>
        <p:spPr>
          <a:xfrm>
            <a:off x="6768244" y="5858980"/>
            <a:ext cx="756084" cy="276999"/>
          </a:xfrm>
          <a:prstGeom prst="rect">
            <a:avLst/>
          </a:prstGeom>
          <a:noFill/>
        </p:spPr>
        <p:txBody>
          <a:bodyPr wrap="square" rtlCol="0">
            <a:spAutoFit/>
          </a:bodyPr>
          <a:lstStyle/>
          <a:p>
            <a:r>
              <a:rPr lang="en-GB" sz="1200" dirty="0" smtClean="0"/>
              <a:t>Top up</a:t>
            </a:r>
            <a:endParaRPr lang="en-GB" sz="1200" dirty="0"/>
          </a:p>
        </p:txBody>
      </p:sp>
      <p:sp>
        <p:nvSpPr>
          <p:cNvPr id="77" name="Rectangle 76"/>
          <p:cNvSpPr/>
          <p:nvPr/>
        </p:nvSpPr>
        <p:spPr>
          <a:xfrm>
            <a:off x="6616906" y="6214066"/>
            <a:ext cx="144016" cy="1440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8" name="TextBox 77"/>
          <p:cNvSpPr txBox="1"/>
          <p:nvPr/>
        </p:nvSpPr>
        <p:spPr>
          <a:xfrm>
            <a:off x="6760922" y="6127682"/>
            <a:ext cx="811548" cy="276999"/>
          </a:xfrm>
          <a:prstGeom prst="rect">
            <a:avLst/>
          </a:prstGeom>
          <a:noFill/>
        </p:spPr>
        <p:txBody>
          <a:bodyPr wrap="square" rtlCol="0">
            <a:spAutoFit/>
          </a:bodyPr>
          <a:lstStyle/>
          <a:p>
            <a:r>
              <a:rPr lang="en-GB" sz="1200" dirty="0" smtClean="0"/>
              <a:t>Tariff</a:t>
            </a:r>
            <a:endParaRPr lang="en-GB" sz="1200" dirty="0"/>
          </a:p>
        </p:txBody>
      </p:sp>
      <p:sp>
        <p:nvSpPr>
          <p:cNvPr id="79" name="TextBox 78"/>
          <p:cNvSpPr txBox="1"/>
          <p:nvPr/>
        </p:nvSpPr>
        <p:spPr>
          <a:xfrm>
            <a:off x="4806573" y="5852414"/>
            <a:ext cx="557515" cy="307777"/>
          </a:xfrm>
          <a:prstGeom prst="rect">
            <a:avLst/>
          </a:prstGeom>
          <a:noFill/>
        </p:spPr>
        <p:txBody>
          <a:bodyPr wrap="square" rtlCol="0">
            <a:spAutoFit/>
          </a:bodyPr>
          <a:lstStyle/>
          <a:p>
            <a:pPr algn="ctr"/>
            <a:r>
              <a:rPr lang="en-GB" sz="1400" i="1" dirty="0" smtClean="0">
                <a:solidFill>
                  <a:srgbClr val="00B050"/>
                </a:solidFill>
              </a:rPr>
              <a:t>+£</a:t>
            </a:r>
          </a:p>
        </p:txBody>
      </p:sp>
      <p:sp>
        <p:nvSpPr>
          <p:cNvPr id="80" name="TextBox 79"/>
          <p:cNvSpPr txBox="1"/>
          <p:nvPr/>
        </p:nvSpPr>
        <p:spPr>
          <a:xfrm>
            <a:off x="5186585" y="5879418"/>
            <a:ext cx="1390000" cy="276999"/>
          </a:xfrm>
          <a:prstGeom prst="rect">
            <a:avLst/>
          </a:prstGeom>
          <a:noFill/>
        </p:spPr>
        <p:txBody>
          <a:bodyPr wrap="square" rtlCol="0">
            <a:spAutoFit/>
          </a:bodyPr>
          <a:lstStyle/>
          <a:p>
            <a:r>
              <a:rPr lang="en-GB" sz="1200" dirty="0" smtClean="0"/>
              <a:t>Revenue gains</a:t>
            </a:r>
            <a:endParaRPr lang="en-GB" sz="1200" dirty="0"/>
          </a:p>
        </p:txBody>
      </p:sp>
      <p:sp>
        <p:nvSpPr>
          <p:cNvPr id="81" name="TextBox 80"/>
          <p:cNvSpPr txBox="1"/>
          <p:nvPr/>
        </p:nvSpPr>
        <p:spPr>
          <a:xfrm>
            <a:off x="4806573" y="6127084"/>
            <a:ext cx="557515" cy="307777"/>
          </a:xfrm>
          <a:prstGeom prst="rect">
            <a:avLst/>
          </a:prstGeom>
          <a:noFill/>
        </p:spPr>
        <p:txBody>
          <a:bodyPr wrap="square" rtlCol="0">
            <a:spAutoFit/>
          </a:bodyPr>
          <a:lstStyle/>
          <a:p>
            <a:pPr algn="ctr"/>
            <a:r>
              <a:rPr lang="en-GB" sz="1400" i="1" dirty="0" smtClean="0">
                <a:solidFill>
                  <a:srgbClr val="FF0000"/>
                </a:solidFill>
              </a:rPr>
              <a:t>-£</a:t>
            </a:r>
          </a:p>
        </p:txBody>
      </p:sp>
      <p:sp>
        <p:nvSpPr>
          <p:cNvPr id="82" name="TextBox 81"/>
          <p:cNvSpPr txBox="1"/>
          <p:nvPr/>
        </p:nvSpPr>
        <p:spPr>
          <a:xfrm>
            <a:off x="5186585" y="6154088"/>
            <a:ext cx="1390000" cy="276999"/>
          </a:xfrm>
          <a:prstGeom prst="rect">
            <a:avLst/>
          </a:prstGeom>
          <a:noFill/>
        </p:spPr>
        <p:txBody>
          <a:bodyPr wrap="square" rtlCol="0">
            <a:spAutoFit/>
          </a:bodyPr>
          <a:lstStyle/>
          <a:p>
            <a:r>
              <a:rPr lang="en-GB" sz="1200" dirty="0" smtClean="0"/>
              <a:t>Revenue losses</a:t>
            </a:r>
            <a:endParaRPr lang="en-GB" sz="1200" dirty="0"/>
          </a:p>
        </p:txBody>
      </p:sp>
      <p:cxnSp>
        <p:nvCxnSpPr>
          <p:cNvPr id="8" name="Straight Connector 7"/>
          <p:cNvCxnSpPr/>
          <p:nvPr/>
        </p:nvCxnSpPr>
        <p:spPr>
          <a:xfrm flipH="1" flipV="1">
            <a:off x="6646340" y="3874078"/>
            <a:ext cx="496070" cy="289181"/>
          </a:xfrm>
          <a:prstGeom prst="line">
            <a:avLst/>
          </a:prstGeom>
          <a:ln w="127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a:off x="7141020" y="4168741"/>
            <a:ext cx="1030180" cy="1818"/>
          </a:xfrm>
          <a:prstGeom prst="line">
            <a:avLst/>
          </a:prstGeom>
          <a:ln w="12700">
            <a:solidFill>
              <a:srgbClr val="FF990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2195736" y="5842581"/>
            <a:ext cx="557515" cy="307777"/>
          </a:xfrm>
          <a:prstGeom prst="rect">
            <a:avLst/>
          </a:prstGeom>
          <a:noFill/>
        </p:spPr>
        <p:txBody>
          <a:bodyPr wrap="square" rtlCol="0">
            <a:spAutoFit/>
          </a:bodyPr>
          <a:lstStyle/>
          <a:p>
            <a:pPr algn="ctr"/>
            <a:r>
              <a:rPr lang="en-GB" sz="1400" i="1" dirty="0" smtClean="0">
                <a:solidFill>
                  <a:srgbClr val="FF9900"/>
                </a:solidFill>
              </a:rPr>
              <a:t>-£</a:t>
            </a:r>
          </a:p>
        </p:txBody>
      </p:sp>
      <p:sp>
        <p:nvSpPr>
          <p:cNvPr id="59" name="TextBox 58"/>
          <p:cNvSpPr txBox="1"/>
          <p:nvPr/>
        </p:nvSpPr>
        <p:spPr>
          <a:xfrm>
            <a:off x="2575748" y="5869585"/>
            <a:ext cx="2307306" cy="276999"/>
          </a:xfrm>
          <a:prstGeom prst="rect">
            <a:avLst/>
          </a:prstGeom>
          <a:noFill/>
        </p:spPr>
        <p:txBody>
          <a:bodyPr wrap="square" rtlCol="0">
            <a:spAutoFit/>
          </a:bodyPr>
          <a:lstStyle/>
          <a:p>
            <a:r>
              <a:rPr lang="en-GB" sz="1200" dirty="0" smtClean="0"/>
              <a:t>Revenue losses with safety net</a:t>
            </a:r>
            <a:endParaRPr lang="en-GB" sz="1200" dirty="0"/>
          </a:p>
        </p:txBody>
      </p:sp>
      <p:cxnSp>
        <p:nvCxnSpPr>
          <p:cNvPr id="63" name="Straight Connector 62"/>
          <p:cNvCxnSpPr/>
          <p:nvPr/>
        </p:nvCxnSpPr>
        <p:spPr>
          <a:xfrm>
            <a:off x="6691466" y="1356044"/>
            <a:ext cx="143693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a:off x="6669502" y="1355965"/>
            <a:ext cx="1436935" cy="848170"/>
          </a:xfrm>
          <a:prstGeom prst="straightConnector1">
            <a:avLst/>
          </a:prstGeom>
          <a:ln>
            <a:solidFill>
              <a:schemeClr val="bg1">
                <a:lumMod val="75000"/>
              </a:schemeClr>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89" name="Right Brace 88"/>
          <p:cNvSpPr/>
          <p:nvPr/>
        </p:nvSpPr>
        <p:spPr>
          <a:xfrm>
            <a:off x="8275556" y="1355965"/>
            <a:ext cx="216023" cy="438263"/>
          </a:xfrm>
          <a:prstGeom prst="rightBrac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90" name="TextBox 89"/>
          <p:cNvSpPr txBox="1"/>
          <p:nvPr/>
        </p:nvSpPr>
        <p:spPr>
          <a:xfrm>
            <a:off x="8465366" y="1386720"/>
            <a:ext cx="557515" cy="369332"/>
          </a:xfrm>
          <a:prstGeom prst="rect">
            <a:avLst/>
          </a:prstGeom>
          <a:noFill/>
        </p:spPr>
        <p:txBody>
          <a:bodyPr wrap="square" rtlCol="0">
            <a:spAutoFit/>
          </a:bodyPr>
          <a:lstStyle/>
          <a:p>
            <a:pPr algn="ctr"/>
            <a:r>
              <a:rPr lang="en-GB" i="1" dirty="0" smtClean="0">
                <a:solidFill>
                  <a:srgbClr val="FF9900"/>
                </a:solidFill>
              </a:rPr>
              <a:t>-£</a:t>
            </a:r>
          </a:p>
        </p:txBody>
      </p:sp>
      <p:cxnSp>
        <p:nvCxnSpPr>
          <p:cNvPr id="91" name="Straight Connector 90"/>
          <p:cNvCxnSpPr/>
          <p:nvPr/>
        </p:nvCxnSpPr>
        <p:spPr>
          <a:xfrm flipH="1" flipV="1">
            <a:off x="6677487" y="1361331"/>
            <a:ext cx="743371" cy="436231"/>
          </a:xfrm>
          <a:prstGeom prst="line">
            <a:avLst/>
          </a:prstGeom>
          <a:ln w="127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flipV="1">
            <a:off x="7406255" y="1794227"/>
            <a:ext cx="809774" cy="3335"/>
          </a:xfrm>
          <a:prstGeom prst="line">
            <a:avLst/>
          </a:prstGeom>
          <a:ln w="12700">
            <a:solidFill>
              <a:srgbClr val="FF990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5580112" y="5658881"/>
            <a:ext cx="3312368" cy="0"/>
          </a:xfrm>
          <a:prstGeom prst="line">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8" name="TextBox 97"/>
          <p:cNvSpPr txBox="1"/>
          <p:nvPr/>
        </p:nvSpPr>
        <p:spPr>
          <a:xfrm>
            <a:off x="5842851" y="2708920"/>
            <a:ext cx="889389"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99" name="TextBox 98"/>
          <p:cNvSpPr txBox="1"/>
          <p:nvPr/>
        </p:nvSpPr>
        <p:spPr>
          <a:xfrm>
            <a:off x="6815094" y="270892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cxnSp>
        <p:nvCxnSpPr>
          <p:cNvPr id="100" name="Straight Connector 99"/>
          <p:cNvCxnSpPr/>
          <p:nvPr/>
        </p:nvCxnSpPr>
        <p:spPr>
          <a:xfrm>
            <a:off x="6780204" y="2760062"/>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6780204" y="5658881"/>
            <a:ext cx="0" cy="1058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5831623" y="5618009"/>
            <a:ext cx="888595" cy="261610"/>
          </a:xfrm>
          <a:prstGeom prst="rect">
            <a:avLst/>
          </a:prstGeom>
          <a:noFill/>
        </p:spPr>
        <p:txBody>
          <a:bodyPr wrap="square" rtlCol="0">
            <a:spAutoFit/>
          </a:bodyPr>
          <a:lstStyle/>
          <a:p>
            <a:r>
              <a:rPr lang="en-GB" sz="1100" dirty="0" smtClean="0">
                <a:solidFill>
                  <a:schemeClr val="tx1">
                    <a:lumMod val="50000"/>
                    <a:lumOff val="50000"/>
                  </a:schemeClr>
                </a:solidFill>
              </a:rPr>
              <a:t>First year</a:t>
            </a:r>
            <a:endParaRPr lang="en-GB" sz="1100" dirty="0">
              <a:solidFill>
                <a:schemeClr val="tx1">
                  <a:lumMod val="50000"/>
                  <a:lumOff val="50000"/>
                </a:schemeClr>
              </a:solidFill>
            </a:endParaRPr>
          </a:p>
        </p:txBody>
      </p:sp>
      <p:sp>
        <p:nvSpPr>
          <p:cNvPr id="103" name="TextBox 102"/>
          <p:cNvSpPr txBox="1"/>
          <p:nvPr/>
        </p:nvSpPr>
        <p:spPr>
          <a:xfrm>
            <a:off x="6815094" y="5621690"/>
            <a:ext cx="1576527" cy="261610"/>
          </a:xfrm>
          <a:prstGeom prst="rect">
            <a:avLst/>
          </a:prstGeom>
          <a:noFill/>
        </p:spPr>
        <p:txBody>
          <a:bodyPr wrap="square" rtlCol="0">
            <a:spAutoFit/>
          </a:bodyPr>
          <a:lstStyle/>
          <a:p>
            <a:r>
              <a:rPr lang="en-GB" sz="1100" dirty="0" smtClean="0">
                <a:solidFill>
                  <a:schemeClr val="tx1">
                    <a:lumMod val="50000"/>
                    <a:lumOff val="50000"/>
                  </a:schemeClr>
                </a:solidFill>
              </a:rPr>
              <a:t>Subsequent years</a:t>
            </a:r>
            <a:endParaRPr lang="en-GB" sz="1100" dirty="0">
              <a:solidFill>
                <a:schemeClr val="tx1">
                  <a:lumMod val="50000"/>
                  <a:lumOff val="50000"/>
                </a:schemeClr>
              </a:solidFill>
            </a:endParaRPr>
          </a:p>
        </p:txBody>
      </p:sp>
      <p:sp>
        <p:nvSpPr>
          <p:cNvPr id="111" name="TextBox 110"/>
          <p:cNvSpPr txBox="1"/>
          <p:nvPr/>
        </p:nvSpPr>
        <p:spPr>
          <a:xfrm rot="1876874">
            <a:off x="6473640" y="1749538"/>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shrink</a:t>
            </a:r>
          </a:p>
        </p:txBody>
      </p:sp>
      <p:cxnSp>
        <p:nvCxnSpPr>
          <p:cNvPr id="112" name="Straight Connector 111"/>
          <p:cNvCxnSpPr/>
          <p:nvPr/>
        </p:nvCxnSpPr>
        <p:spPr>
          <a:xfrm>
            <a:off x="6264000" y="1357200"/>
            <a:ext cx="43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3" name="TextBox 112"/>
          <p:cNvSpPr txBox="1"/>
          <p:nvPr/>
        </p:nvSpPr>
        <p:spPr>
          <a:xfrm rot="1876874">
            <a:off x="6488899" y="4270807"/>
            <a:ext cx="1724811" cy="261610"/>
          </a:xfrm>
          <a:prstGeom prst="rect">
            <a:avLst/>
          </a:prstGeom>
          <a:noFill/>
        </p:spPr>
        <p:txBody>
          <a:bodyPr wrap="square" rtlCol="0">
            <a:spAutoFit/>
          </a:bodyPr>
          <a:lstStyle/>
          <a:p>
            <a:pPr algn="ctr"/>
            <a:r>
              <a:rPr lang="en-GB" sz="1100" i="1" dirty="0" smtClean="0">
                <a:solidFill>
                  <a:schemeClr val="tx1">
                    <a:lumMod val="65000"/>
                    <a:lumOff val="35000"/>
                  </a:schemeClr>
                </a:solidFill>
              </a:rPr>
              <a:t>If business rates shrink</a:t>
            </a:r>
          </a:p>
        </p:txBody>
      </p:sp>
    </p:spTree>
    <p:extLst>
      <p:ext uri="{BB962C8B-B14F-4D97-AF65-F5344CB8AC3E}">
        <p14:creationId xmlns:p14="http://schemas.microsoft.com/office/powerpoint/2010/main" val="34237657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CRC Conference 20 January 2010</Template>
  <TotalTime>15682</TotalTime>
  <Words>5054</Words>
  <Application>Microsoft Office PowerPoint</Application>
  <PresentationFormat>On-screen Show (4:3)</PresentationFormat>
  <Paragraphs>442</Paragraphs>
  <Slides>42</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Courier New</vt:lpstr>
      <vt:lpstr>Wingdings</vt:lpstr>
      <vt:lpstr>1_Office Theme</vt:lpstr>
      <vt:lpstr>PowerPoint Presentation</vt:lpstr>
      <vt:lpstr>Report overview</vt:lpstr>
      <vt:lpstr>1. Context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 Fair Funding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Local Government Futures 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Steve Doogue</dc:creator>
  <cp:lastModifiedBy>Lee Geraghty</cp:lastModifiedBy>
  <cp:revision>1030</cp:revision>
  <cp:lastPrinted>2014-09-05T09:33:55Z</cp:lastPrinted>
  <dcterms:created xsi:type="dcterms:W3CDTF">2008-08-06T09:17:30Z</dcterms:created>
  <dcterms:modified xsi:type="dcterms:W3CDTF">2016-08-10T09:16:42Z</dcterms:modified>
</cp:coreProperties>
</file>