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266" r:id="rId5"/>
    <p:sldId id="914" r:id="rId6"/>
    <p:sldId id="926" r:id="rId7"/>
    <p:sldId id="932" r:id="rId8"/>
    <p:sldId id="938" r:id="rId9"/>
    <p:sldId id="934" r:id="rId10"/>
    <p:sldId id="333" r:id="rId11"/>
    <p:sldId id="919" r:id="rId12"/>
    <p:sldId id="936" r:id="rId13"/>
    <p:sldId id="939" r:id="rId14"/>
    <p:sldId id="915" r:id="rId15"/>
    <p:sldId id="490" r:id="rId16"/>
    <p:sldId id="921" r:id="rId17"/>
    <p:sldId id="940" r:id="rId18"/>
    <p:sldId id="928" r:id="rId19"/>
    <p:sldId id="941" r:id="rId20"/>
    <p:sldId id="500" r:id="rId21"/>
    <p:sldId id="918" r:id="rId22"/>
    <p:sldId id="917" r:id="rId23"/>
    <p:sldId id="285" r:id="rId24"/>
  </p:sldIdLst>
  <p:sldSz cx="12192000" cy="6858000"/>
  <p:notesSz cx="6797675" cy="987266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 Benjamin" initials="PB" lastIdx="1" clrIdx="0">
    <p:extLst>
      <p:ext uri="{19B8F6BF-5375-455C-9EA6-DF929625EA0E}">
        <p15:presenceInfo xmlns:p15="http://schemas.microsoft.com/office/powerpoint/2012/main" userId="S::benjamin.peters@nao.org.uk::1cd9f01e-c0df-4b0d-b1c1-5abec1a91d1c" providerId="AD"/>
      </p:ext>
    </p:extLst>
  </p:cmAuthor>
  <p:cmAuthor id="2" name="TAYLOR, Philip" initials="TP" lastIdx="274" clrIdx="1">
    <p:extLst>
      <p:ext uri="{19B8F6BF-5375-455C-9EA6-DF929625EA0E}">
        <p15:presenceInfo xmlns:p15="http://schemas.microsoft.com/office/powerpoint/2012/main" userId="S::Philip.Taylor@nao.org.uk::3ccdb61e-d625-45ae-97e9-069f14f8acc0" providerId="AD"/>
      </p:ext>
    </p:extLst>
  </p:cmAuthor>
  <p:cmAuthor id="3" name="PATON, Cameron" initials="PC" lastIdx="87" clrIdx="2">
    <p:extLst>
      <p:ext uri="{19B8F6BF-5375-455C-9EA6-DF929625EA0E}">
        <p15:presenceInfo xmlns:p15="http://schemas.microsoft.com/office/powerpoint/2012/main" userId="S::Cameron.Paton@nao.org.uk::a68a4b58-5124-4748-83ae-773a3e75a9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55"/>
    <a:srgbClr val="FFFFFF"/>
    <a:srgbClr val="000000"/>
    <a:srgbClr val="895513"/>
    <a:srgbClr val="9C213F"/>
    <a:srgbClr val="788FA5"/>
    <a:srgbClr val="57789D"/>
    <a:srgbClr val="597A9F"/>
    <a:srgbClr val="6F8DAF"/>
    <a:srgbClr val="60A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425" autoAdjust="0"/>
  </p:normalViewPr>
  <p:slideViewPr>
    <p:cSldViewPr>
      <p:cViewPr varScale="1">
        <p:scale>
          <a:sx n="109" d="100"/>
          <a:sy n="109" d="100"/>
        </p:scale>
        <p:origin x="672"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48" d="100"/>
          <a:sy n="48" d="100"/>
        </p:scale>
        <p:origin x="2764"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1" y="4"/>
            <a:ext cx="2946400" cy="492918"/>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defRPr sz="1200"/>
            </a:lvl1pPr>
          </a:lstStyle>
          <a:p>
            <a:pPr>
              <a:defRPr/>
            </a:pPr>
            <a:endParaRPr lang="en-GB" dirty="0"/>
          </a:p>
        </p:txBody>
      </p:sp>
      <p:sp>
        <p:nvSpPr>
          <p:cNvPr id="38915" name="Rectangle 3"/>
          <p:cNvSpPr>
            <a:spLocks noGrp="1" noChangeArrowheads="1"/>
          </p:cNvSpPr>
          <p:nvPr>
            <p:ph type="dt" sz="quarter" idx="1"/>
          </p:nvPr>
        </p:nvSpPr>
        <p:spPr bwMode="auto">
          <a:xfrm>
            <a:off x="3849692" y="4"/>
            <a:ext cx="2946400" cy="492918"/>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lgn="r">
              <a:defRPr sz="1200"/>
            </a:lvl1pPr>
          </a:lstStyle>
          <a:p>
            <a:pPr>
              <a:defRPr/>
            </a:pPr>
            <a:endParaRPr lang="en-GB" dirty="0"/>
          </a:p>
        </p:txBody>
      </p:sp>
      <p:sp>
        <p:nvSpPr>
          <p:cNvPr id="38916" name="Rectangle 4"/>
          <p:cNvSpPr>
            <a:spLocks noGrp="1" noChangeArrowheads="1"/>
          </p:cNvSpPr>
          <p:nvPr>
            <p:ph type="ftr" sz="quarter" idx="2"/>
          </p:nvPr>
        </p:nvSpPr>
        <p:spPr bwMode="auto">
          <a:xfrm>
            <a:off x="1" y="9376567"/>
            <a:ext cx="2946400" cy="494507"/>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defRPr sz="1200"/>
            </a:lvl1pPr>
          </a:lstStyle>
          <a:p>
            <a:pPr>
              <a:defRPr/>
            </a:pPr>
            <a:endParaRPr lang="en-GB" dirty="0"/>
          </a:p>
        </p:txBody>
      </p:sp>
      <p:sp>
        <p:nvSpPr>
          <p:cNvPr id="38917" name="Rectangle 5"/>
          <p:cNvSpPr>
            <a:spLocks noGrp="1" noChangeArrowheads="1"/>
          </p:cNvSpPr>
          <p:nvPr>
            <p:ph type="sldNum" sz="quarter" idx="3"/>
          </p:nvPr>
        </p:nvSpPr>
        <p:spPr bwMode="auto">
          <a:xfrm>
            <a:off x="3849692" y="9376567"/>
            <a:ext cx="2946400" cy="494507"/>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lgn="r">
              <a:defRPr sz="1200"/>
            </a:lvl1pPr>
          </a:lstStyle>
          <a:p>
            <a:pPr>
              <a:defRPr/>
            </a:pPr>
            <a:fld id="{C42109AA-0BFD-49B3-8D68-67F4282B194A}" type="slidenum">
              <a:rPr lang="en-GB"/>
              <a:pPr>
                <a:defRPr/>
              </a:pPr>
              <a:t>‹#›</a:t>
            </a:fld>
            <a:endParaRPr lang="en-GB" dirty="0"/>
          </a:p>
        </p:txBody>
      </p:sp>
    </p:spTree>
    <p:extLst>
      <p:ext uri="{BB962C8B-B14F-4D97-AF65-F5344CB8AC3E}">
        <p14:creationId xmlns:p14="http://schemas.microsoft.com/office/powerpoint/2010/main" val="1891411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4"/>
            <a:ext cx="2946400" cy="492918"/>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defRPr sz="1200"/>
            </a:lvl1pPr>
          </a:lstStyle>
          <a:p>
            <a:pPr>
              <a:defRPr/>
            </a:pPr>
            <a:endParaRPr lang="en-GB" dirty="0"/>
          </a:p>
        </p:txBody>
      </p:sp>
      <p:sp>
        <p:nvSpPr>
          <p:cNvPr id="17411" name="Rectangle 3"/>
          <p:cNvSpPr>
            <a:spLocks noGrp="1" noChangeArrowheads="1"/>
          </p:cNvSpPr>
          <p:nvPr>
            <p:ph type="dt" idx="1"/>
          </p:nvPr>
        </p:nvSpPr>
        <p:spPr bwMode="auto">
          <a:xfrm>
            <a:off x="3849692" y="4"/>
            <a:ext cx="2946400" cy="492918"/>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lvl1pPr algn="r">
              <a:defRPr sz="1200"/>
            </a:lvl1pPr>
          </a:lstStyle>
          <a:p>
            <a:pPr>
              <a:defRPr/>
            </a:pPr>
            <a:endParaRPr lang="en-GB" dirty="0"/>
          </a:p>
        </p:txBody>
      </p:sp>
      <p:sp>
        <p:nvSpPr>
          <p:cNvPr id="7172" name="Rectangle 4"/>
          <p:cNvSpPr>
            <a:spLocks noGrp="1" noRot="1" noChangeAspect="1" noChangeArrowheads="1" noTextEdit="1"/>
          </p:cNvSpPr>
          <p:nvPr>
            <p:ph type="sldImg" idx="2"/>
          </p:nvPr>
        </p:nvSpPr>
        <p:spPr bwMode="auto">
          <a:xfrm>
            <a:off x="109538" y="741363"/>
            <a:ext cx="657860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679452" y="4689080"/>
            <a:ext cx="5438775" cy="4442619"/>
          </a:xfrm>
          <a:prstGeom prst="rect">
            <a:avLst/>
          </a:prstGeom>
          <a:noFill/>
          <a:ln w="9525">
            <a:noFill/>
            <a:miter lim="800000"/>
            <a:headEnd/>
            <a:tailEnd/>
          </a:ln>
          <a:effectLst/>
        </p:spPr>
        <p:txBody>
          <a:bodyPr vert="horz" wrap="square" lIns="91359" tIns="45678" rIns="91359" bIns="45678"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414" name="Rectangle 6"/>
          <p:cNvSpPr>
            <a:spLocks noGrp="1" noChangeArrowheads="1"/>
          </p:cNvSpPr>
          <p:nvPr>
            <p:ph type="ftr" sz="quarter" idx="4"/>
          </p:nvPr>
        </p:nvSpPr>
        <p:spPr bwMode="auto">
          <a:xfrm>
            <a:off x="1" y="9376567"/>
            <a:ext cx="2946400" cy="494507"/>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defRPr sz="1200"/>
            </a:lvl1pPr>
          </a:lstStyle>
          <a:p>
            <a:pPr>
              <a:defRPr/>
            </a:pPr>
            <a:endParaRPr lang="en-GB" dirty="0"/>
          </a:p>
        </p:txBody>
      </p:sp>
      <p:sp>
        <p:nvSpPr>
          <p:cNvPr id="17415" name="Rectangle 7"/>
          <p:cNvSpPr>
            <a:spLocks noGrp="1" noChangeArrowheads="1"/>
          </p:cNvSpPr>
          <p:nvPr>
            <p:ph type="sldNum" sz="quarter" idx="5"/>
          </p:nvPr>
        </p:nvSpPr>
        <p:spPr bwMode="auto">
          <a:xfrm>
            <a:off x="3849692" y="9376567"/>
            <a:ext cx="2946400" cy="494507"/>
          </a:xfrm>
          <a:prstGeom prst="rect">
            <a:avLst/>
          </a:prstGeom>
          <a:noFill/>
          <a:ln w="9525">
            <a:noFill/>
            <a:miter lim="800000"/>
            <a:headEnd/>
            <a:tailEnd/>
          </a:ln>
          <a:effectLst/>
        </p:spPr>
        <p:txBody>
          <a:bodyPr vert="horz" wrap="square" lIns="91359" tIns="45678" rIns="91359" bIns="45678" numCol="1" anchor="b" anchorCtr="0" compatLnSpc="1">
            <a:prstTxWarp prst="textNoShape">
              <a:avLst/>
            </a:prstTxWarp>
          </a:bodyPr>
          <a:lstStyle>
            <a:lvl1pPr algn="r">
              <a:defRPr sz="1200"/>
            </a:lvl1pPr>
          </a:lstStyle>
          <a:p>
            <a:pPr>
              <a:defRPr/>
            </a:pPr>
            <a:fld id="{8E6137A0-9741-41D0-B6D7-0B247805CA5E}" type="slidenum">
              <a:rPr lang="en-GB"/>
              <a:pPr>
                <a:defRPr/>
              </a:pPr>
              <a:t>‹#›</a:t>
            </a:fld>
            <a:endParaRPr lang="en-GB" dirty="0"/>
          </a:p>
        </p:txBody>
      </p:sp>
    </p:spTree>
    <p:extLst>
      <p:ext uri="{BB962C8B-B14F-4D97-AF65-F5344CB8AC3E}">
        <p14:creationId xmlns:p14="http://schemas.microsoft.com/office/powerpoint/2010/main" val="28125785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2</a:t>
            </a:fld>
            <a:endParaRPr lang="en-GB" dirty="0"/>
          </a:p>
        </p:txBody>
      </p:sp>
    </p:spTree>
    <p:extLst>
      <p:ext uri="{BB962C8B-B14F-4D97-AF65-F5344CB8AC3E}">
        <p14:creationId xmlns:p14="http://schemas.microsoft.com/office/powerpoint/2010/main" val="286419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17</a:t>
            </a:fld>
            <a:endParaRPr lang="en-GB" dirty="0"/>
          </a:p>
        </p:txBody>
      </p:sp>
    </p:spTree>
    <p:extLst>
      <p:ext uri="{BB962C8B-B14F-4D97-AF65-F5344CB8AC3E}">
        <p14:creationId xmlns:p14="http://schemas.microsoft.com/office/powerpoint/2010/main" val="49967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3</a:t>
            </a:fld>
            <a:endParaRPr lang="en-GB" dirty="0"/>
          </a:p>
        </p:txBody>
      </p:sp>
    </p:spTree>
    <p:extLst>
      <p:ext uri="{BB962C8B-B14F-4D97-AF65-F5344CB8AC3E}">
        <p14:creationId xmlns:p14="http://schemas.microsoft.com/office/powerpoint/2010/main" val="413371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4</a:t>
            </a:fld>
            <a:endParaRPr lang="en-GB" dirty="0"/>
          </a:p>
        </p:txBody>
      </p:sp>
    </p:spTree>
    <p:extLst>
      <p:ext uri="{BB962C8B-B14F-4D97-AF65-F5344CB8AC3E}">
        <p14:creationId xmlns:p14="http://schemas.microsoft.com/office/powerpoint/2010/main" val="2825886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5</a:t>
            </a:fld>
            <a:endParaRPr lang="en-GB" dirty="0"/>
          </a:p>
        </p:txBody>
      </p:sp>
    </p:spTree>
    <p:extLst>
      <p:ext uri="{BB962C8B-B14F-4D97-AF65-F5344CB8AC3E}">
        <p14:creationId xmlns:p14="http://schemas.microsoft.com/office/powerpoint/2010/main" val="35368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6</a:t>
            </a:fld>
            <a:endParaRPr lang="en-GB" dirty="0"/>
          </a:p>
        </p:txBody>
      </p:sp>
    </p:spTree>
    <p:extLst>
      <p:ext uri="{BB962C8B-B14F-4D97-AF65-F5344CB8AC3E}">
        <p14:creationId xmlns:p14="http://schemas.microsoft.com/office/powerpoint/2010/main" val="288202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7</a:t>
            </a:fld>
            <a:endParaRPr lang="en-GB" dirty="0"/>
          </a:p>
        </p:txBody>
      </p:sp>
    </p:spTree>
    <p:extLst>
      <p:ext uri="{BB962C8B-B14F-4D97-AF65-F5344CB8AC3E}">
        <p14:creationId xmlns:p14="http://schemas.microsoft.com/office/powerpoint/2010/main" val="58211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9</a:t>
            </a:fld>
            <a:endParaRPr lang="en-GB" dirty="0"/>
          </a:p>
        </p:txBody>
      </p:sp>
    </p:spTree>
    <p:extLst>
      <p:ext uri="{BB962C8B-B14F-4D97-AF65-F5344CB8AC3E}">
        <p14:creationId xmlns:p14="http://schemas.microsoft.com/office/powerpoint/2010/main" val="227787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11</a:t>
            </a:fld>
            <a:endParaRPr lang="en-GB" dirty="0"/>
          </a:p>
        </p:txBody>
      </p:sp>
    </p:spTree>
    <p:extLst>
      <p:ext uri="{BB962C8B-B14F-4D97-AF65-F5344CB8AC3E}">
        <p14:creationId xmlns:p14="http://schemas.microsoft.com/office/powerpoint/2010/main" val="3249898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E6137A0-9741-41D0-B6D7-0B247805CA5E}" type="slidenum">
              <a:rPr lang="en-GB" smtClean="0"/>
              <a:pPr>
                <a:defRPr/>
              </a:pPr>
              <a:t>12</a:t>
            </a:fld>
            <a:endParaRPr lang="en-GB" dirty="0"/>
          </a:p>
        </p:txBody>
      </p:sp>
    </p:spTree>
    <p:extLst>
      <p:ext uri="{BB962C8B-B14F-4D97-AF65-F5344CB8AC3E}">
        <p14:creationId xmlns:p14="http://schemas.microsoft.com/office/powerpoint/2010/main" val="149534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1576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519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8619" y="274641"/>
            <a:ext cx="2738967" cy="5170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1"/>
            <a:ext cx="8015817"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060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57984" cy="517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70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434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889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0541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4419" y="1484313"/>
            <a:ext cx="5369983"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4313"/>
            <a:ext cx="5369984"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806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455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7510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316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839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519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3"/>
            <a:ext cx="12192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027" name="Rectangle 2"/>
          <p:cNvSpPr>
            <a:spLocks noGrp="1" noChangeArrowheads="1"/>
          </p:cNvSpPr>
          <p:nvPr>
            <p:ph type="title"/>
          </p:nvPr>
        </p:nvSpPr>
        <p:spPr bwMode="auto">
          <a:xfrm>
            <a:off x="609600" y="274638"/>
            <a:ext cx="109579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624419" y="1484313"/>
            <a:ext cx="1094316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27"/>
          <p:cNvSpPr>
            <a:spLocks noChangeArrowheads="1"/>
          </p:cNvSpPr>
          <p:nvPr userDrawn="1"/>
        </p:nvSpPr>
        <p:spPr bwMode="auto">
          <a:xfrm>
            <a:off x="11352584" y="6495146"/>
            <a:ext cx="5751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900" dirty="0">
                <a:solidFill>
                  <a:schemeClr val="tx1"/>
                </a:solidFill>
              </a:rPr>
              <a:t> | </a:t>
            </a:r>
            <a:fld id="{02D70CCC-8D96-40F3-97C6-981574FB34EC}" type="slidenum">
              <a:rPr lang="en-GB" sz="900" smtClean="0">
                <a:solidFill>
                  <a:schemeClr val="tx1"/>
                </a:solidFill>
              </a:rPr>
              <a:t>‹#›</a:t>
            </a:fld>
            <a:endParaRPr lang="en-GB" sz="900" dirty="0">
              <a:solidFill>
                <a:schemeClr val="tx1"/>
              </a:solidFill>
            </a:endParaRPr>
          </a:p>
        </p:txBody>
      </p:sp>
      <p:pic>
        <p:nvPicPr>
          <p:cNvPr id="3" name="Picture 2" descr="A close up of a logo&#10;&#10;Description automatically generated">
            <a:extLst>
              <a:ext uri="{FF2B5EF4-FFF2-40B4-BE49-F238E27FC236}">
                <a16:creationId xmlns:a16="http://schemas.microsoft.com/office/drawing/2014/main" id="{DD536320-2737-4FCE-8093-1F6DE14FC906}"/>
              </a:ext>
            </a:extLst>
          </p:cNvPr>
          <p:cNvPicPr>
            <a:picLocks noChangeAspect="1"/>
          </p:cNvPicPr>
          <p:nvPr userDrawn="1"/>
        </p:nvPicPr>
        <p:blipFill>
          <a:blip r:embed="rId15"/>
          <a:stretch>
            <a:fillRect/>
          </a:stretch>
        </p:blipFill>
        <p:spPr>
          <a:xfrm>
            <a:off x="9552384" y="6480266"/>
            <a:ext cx="1728192" cy="234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200" b="1">
          <a:solidFill>
            <a:srgbClr val="7F1355"/>
          </a:solidFill>
          <a:latin typeface="+mj-lt"/>
          <a:ea typeface="+mj-ea"/>
          <a:cs typeface="+mj-cs"/>
        </a:defRPr>
      </a:lvl1pPr>
      <a:lvl2pPr algn="l" rtl="0" eaLnBrk="1" fontAlgn="base" hangingPunct="1">
        <a:spcBef>
          <a:spcPct val="0"/>
        </a:spcBef>
        <a:spcAft>
          <a:spcPct val="0"/>
        </a:spcAft>
        <a:defRPr sz="3200" b="1">
          <a:solidFill>
            <a:srgbClr val="003478"/>
          </a:solidFill>
          <a:latin typeface="Arial" charset="0"/>
        </a:defRPr>
      </a:lvl2pPr>
      <a:lvl3pPr algn="l" rtl="0" eaLnBrk="1" fontAlgn="base" hangingPunct="1">
        <a:spcBef>
          <a:spcPct val="0"/>
        </a:spcBef>
        <a:spcAft>
          <a:spcPct val="0"/>
        </a:spcAft>
        <a:defRPr sz="3200" b="1">
          <a:solidFill>
            <a:srgbClr val="003478"/>
          </a:solidFill>
          <a:latin typeface="Arial" charset="0"/>
        </a:defRPr>
      </a:lvl3pPr>
      <a:lvl4pPr algn="l" rtl="0" eaLnBrk="1" fontAlgn="base" hangingPunct="1">
        <a:spcBef>
          <a:spcPct val="0"/>
        </a:spcBef>
        <a:spcAft>
          <a:spcPct val="0"/>
        </a:spcAft>
        <a:defRPr sz="3200" b="1">
          <a:solidFill>
            <a:srgbClr val="003478"/>
          </a:solidFill>
          <a:latin typeface="Arial" charset="0"/>
        </a:defRPr>
      </a:lvl4pPr>
      <a:lvl5pPr algn="l" rtl="0" eaLnBrk="1" fontAlgn="base" hangingPunct="1">
        <a:spcBef>
          <a:spcPct val="0"/>
        </a:spcBef>
        <a:spcAft>
          <a:spcPct val="0"/>
        </a:spcAft>
        <a:defRPr sz="3200" b="1">
          <a:solidFill>
            <a:srgbClr val="003478"/>
          </a:solidFill>
          <a:latin typeface="Arial" charset="0"/>
        </a:defRPr>
      </a:lvl5pPr>
      <a:lvl6pPr marL="457200" algn="l" rtl="0" eaLnBrk="1" fontAlgn="base" hangingPunct="1">
        <a:spcBef>
          <a:spcPct val="0"/>
        </a:spcBef>
        <a:spcAft>
          <a:spcPct val="0"/>
        </a:spcAft>
        <a:defRPr sz="3200" b="1">
          <a:solidFill>
            <a:srgbClr val="003478"/>
          </a:solidFill>
          <a:latin typeface="Arial" charset="0"/>
        </a:defRPr>
      </a:lvl6pPr>
      <a:lvl7pPr marL="914400" algn="l" rtl="0" eaLnBrk="1" fontAlgn="base" hangingPunct="1">
        <a:spcBef>
          <a:spcPct val="0"/>
        </a:spcBef>
        <a:spcAft>
          <a:spcPct val="0"/>
        </a:spcAft>
        <a:defRPr sz="3200" b="1">
          <a:solidFill>
            <a:srgbClr val="003478"/>
          </a:solidFill>
          <a:latin typeface="Arial" charset="0"/>
        </a:defRPr>
      </a:lvl7pPr>
      <a:lvl8pPr marL="1371600" algn="l" rtl="0" eaLnBrk="1" fontAlgn="base" hangingPunct="1">
        <a:spcBef>
          <a:spcPct val="0"/>
        </a:spcBef>
        <a:spcAft>
          <a:spcPct val="0"/>
        </a:spcAft>
        <a:defRPr sz="3200" b="1">
          <a:solidFill>
            <a:srgbClr val="003478"/>
          </a:solidFill>
          <a:latin typeface="Arial" charset="0"/>
        </a:defRPr>
      </a:lvl8pPr>
      <a:lvl9pPr marL="1828800" algn="l" rtl="0" eaLnBrk="1" fontAlgn="base" hangingPunct="1">
        <a:spcBef>
          <a:spcPct val="0"/>
        </a:spcBef>
        <a:spcAft>
          <a:spcPct val="0"/>
        </a:spcAft>
        <a:defRPr sz="3200" b="1">
          <a:solidFill>
            <a:srgbClr val="003478"/>
          </a:solidFill>
          <a:latin typeface="Arial" charset="0"/>
        </a:defRPr>
      </a:lvl9pPr>
    </p:titleStyle>
    <p:bodyStyle>
      <a:lvl1pPr marL="342900" indent="-342900" algn="l" rtl="0" eaLnBrk="1" fontAlgn="base" hangingPunct="1">
        <a:spcBef>
          <a:spcPct val="20000"/>
        </a:spcBef>
        <a:spcAft>
          <a:spcPct val="0"/>
        </a:spcAft>
        <a:buClr>
          <a:schemeClr val="bg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hyperlink" Target="https://www.nao.org.uk/wp-content/uploads/2021/10/Good-practice-guide-Cyber-and-information-security.pdf" TargetMode="External"/><Relationship Id="rId4" Type="http://schemas.openxmlformats.org/officeDocument/2006/relationships/hyperlink" Target="https://www.nao.org.uk/wp-content/uploads/2021/09/Lessons-Learned-Delivering-programmes-at-speed.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mailto:Vicky.davis@nao.org.uk" TargetMode="External"/><Relationship Id="rId3" Type="http://schemas.openxmlformats.org/officeDocument/2006/relationships/hyperlink" Target="http://www.nao.org.uk/" TargetMode="External"/><Relationship Id="rId7" Type="http://schemas.openxmlformats.org/officeDocument/2006/relationships/hyperlink" Target="http://www.nao.org.uk/naoblog" TargetMode="External"/><Relationship Id="rId12" Type="http://schemas.openxmlformats.org/officeDocument/2006/relationships/hyperlink" Target="http://www.linkedin.com/company/naoorguk" TargetMode="External"/><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hyperlink" Target="https://twitter.com/naoorguk" TargetMode="External"/><Relationship Id="rId15" Type="http://schemas.openxmlformats.org/officeDocument/2006/relationships/image" Target="../media/image18.pn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hyperlink" Target="mailto:parliament@nao.org.uk" TargetMode="External"/><Relationship Id="rId14" Type="http://schemas.openxmlformats.org/officeDocument/2006/relationships/hyperlink" Target="https://public.govdelivery.com/accounts/UKNAO/subscribers/ne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ao.org.uk/covid-19/cost-tracker/"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nao.org.uk/wp-content/uploads/2021/11/The-local-government-finance-system-in-England-overview-and-challenges.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committees.parliament.uk/oralevidence/3097/defaul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o.org.uk/wp-content/uploads/2021/11/Employment-support-the-Kickstart-Scheme.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nao.org.uk/wp-content/uploads/2021/11/Financial-sustainability-of-schools-in-England.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nao.org.uk/wp-content/uploads/2021/07/NHS-backlogs-and-waiting-times-in-England.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nao.org.uk/wp-content/uploads/2021/09/Regulation-of-private-renting.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36048/1210-APS-CCS0621807886-001_BEIS_ARA_20_21_Accessible.pdf#=page126"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12192000" cy="6858000"/>
          </a:xfrm>
          <a:prstGeom prst="rect">
            <a:avLst/>
          </a:prstGeom>
          <a:solidFill>
            <a:srgbClr val="7F1355"/>
          </a:solidFill>
          <a:ln>
            <a:noFill/>
          </a:ln>
        </p:spPr>
        <p:txBody>
          <a:bodyPr wrap="none" anchor="ctr"/>
          <a:lstStyle/>
          <a:p>
            <a:pPr algn="ctr"/>
            <a:endParaRPr lang="en-US" dirty="0"/>
          </a:p>
        </p:txBody>
      </p:sp>
      <p:sp>
        <p:nvSpPr>
          <p:cNvPr id="2051" name="Rectangle 4"/>
          <p:cNvSpPr>
            <a:spLocks noGrp="1" noChangeArrowheads="1"/>
          </p:cNvSpPr>
          <p:nvPr>
            <p:ph type="ctrTitle"/>
          </p:nvPr>
        </p:nvSpPr>
        <p:spPr>
          <a:xfrm>
            <a:off x="353274" y="3796507"/>
            <a:ext cx="9417053" cy="1470025"/>
          </a:xfrm>
          <a:ln>
            <a:noFill/>
          </a:ln>
        </p:spPr>
        <p:txBody>
          <a:bodyPr/>
          <a:lstStyle/>
          <a:p>
            <a:r>
              <a:rPr lang="en-GB" dirty="0">
                <a:solidFill>
                  <a:srgbClr val="FFFFFF"/>
                </a:solidFill>
              </a:rPr>
              <a:t>NAO update </a:t>
            </a:r>
            <a:br>
              <a:rPr lang="en-GB" dirty="0">
                <a:solidFill>
                  <a:srgbClr val="FFFFFF"/>
                </a:solidFill>
              </a:rPr>
            </a:br>
            <a:br>
              <a:rPr lang="en-GB" dirty="0">
                <a:solidFill>
                  <a:srgbClr val="FFFFFF"/>
                </a:solidFill>
              </a:rPr>
            </a:br>
            <a:br>
              <a:rPr lang="en-GB" dirty="0">
                <a:solidFill>
                  <a:srgbClr val="FFFFFF"/>
                </a:solidFill>
              </a:rPr>
            </a:br>
            <a:br>
              <a:rPr lang="en-GB" dirty="0">
                <a:solidFill>
                  <a:srgbClr val="FFFFFF"/>
                </a:solidFill>
              </a:rPr>
            </a:br>
            <a:br>
              <a:rPr lang="en-GB" sz="2400" dirty="0">
                <a:solidFill>
                  <a:srgbClr val="FFFFFF"/>
                </a:solidFill>
              </a:rPr>
            </a:br>
            <a:br>
              <a:rPr lang="en-GB" sz="2400" dirty="0">
                <a:solidFill>
                  <a:srgbClr val="FFFFFF"/>
                </a:solidFill>
              </a:rPr>
            </a:br>
            <a:br>
              <a:rPr lang="en-GB" sz="2400" dirty="0">
                <a:solidFill>
                  <a:srgbClr val="FFFFFF"/>
                </a:solidFill>
              </a:rPr>
            </a:br>
            <a:r>
              <a:rPr lang="en-GB" sz="2400" dirty="0">
                <a:solidFill>
                  <a:srgbClr val="FFFFFF"/>
                </a:solidFill>
              </a:rPr>
              <a:t>December 2021</a:t>
            </a:r>
            <a:endParaRPr lang="en-GB" dirty="0">
              <a:solidFill>
                <a:srgbClr val="FFFFFF"/>
              </a:solidFill>
            </a:endParaRPr>
          </a:p>
        </p:txBody>
      </p:sp>
      <p:pic>
        <p:nvPicPr>
          <p:cNvPr id="205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9780591" y="401434"/>
            <a:ext cx="2016125" cy="7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12192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FC219-8569-4ADD-96A8-9E1AEFAE2F7F}"/>
              </a:ext>
            </a:extLst>
          </p:cNvPr>
          <p:cNvSpPr>
            <a:spLocks noGrp="1"/>
          </p:cNvSpPr>
          <p:nvPr>
            <p:ph type="title"/>
          </p:nvPr>
        </p:nvSpPr>
        <p:spPr>
          <a:xfrm>
            <a:off x="609600" y="274638"/>
            <a:ext cx="10957984" cy="850106"/>
          </a:xfrm>
        </p:spPr>
        <p:txBody>
          <a:bodyPr/>
          <a:lstStyle/>
          <a:p>
            <a:r>
              <a:rPr lang="en-GB" dirty="0"/>
              <a:t>Good practice guides</a:t>
            </a:r>
          </a:p>
        </p:txBody>
      </p:sp>
      <p:pic>
        <p:nvPicPr>
          <p:cNvPr id="8" name="Picture 7">
            <a:extLst>
              <a:ext uri="{FF2B5EF4-FFF2-40B4-BE49-F238E27FC236}">
                <a16:creationId xmlns:a16="http://schemas.microsoft.com/office/drawing/2014/main" id="{98D6A4D0-712F-4729-B149-6820113F2A2E}"/>
              </a:ext>
            </a:extLst>
          </p:cNvPr>
          <p:cNvPicPr>
            <a:picLocks noChangeAspect="1"/>
          </p:cNvPicPr>
          <p:nvPr/>
        </p:nvPicPr>
        <p:blipFill>
          <a:blip r:embed="rId2"/>
          <a:stretch>
            <a:fillRect/>
          </a:stretch>
        </p:blipFill>
        <p:spPr>
          <a:xfrm>
            <a:off x="1775520" y="1503453"/>
            <a:ext cx="3483590" cy="4951295"/>
          </a:xfrm>
          <a:prstGeom prst="rect">
            <a:avLst/>
          </a:prstGeom>
        </p:spPr>
      </p:pic>
      <p:pic>
        <p:nvPicPr>
          <p:cNvPr id="9" name="Picture 8">
            <a:extLst>
              <a:ext uri="{FF2B5EF4-FFF2-40B4-BE49-F238E27FC236}">
                <a16:creationId xmlns:a16="http://schemas.microsoft.com/office/drawing/2014/main" id="{C79AAB04-5B75-4C8B-A84C-3FB261D66965}"/>
              </a:ext>
            </a:extLst>
          </p:cNvPr>
          <p:cNvPicPr>
            <a:picLocks noChangeAspect="1"/>
          </p:cNvPicPr>
          <p:nvPr/>
        </p:nvPicPr>
        <p:blipFill>
          <a:blip r:embed="rId3"/>
          <a:stretch>
            <a:fillRect/>
          </a:stretch>
        </p:blipFill>
        <p:spPr>
          <a:xfrm>
            <a:off x="6212810" y="1491019"/>
            <a:ext cx="3483590" cy="4903150"/>
          </a:xfrm>
          <a:prstGeom prst="rect">
            <a:avLst/>
          </a:prstGeom>
        </p:spPr>
      </p:pic>
      <p:sp>
        <p:nvSpPr>
          <p:cNvPr id="10" name="TextBox 9">
            <a:extLst>
              <a:ext uri="{FF2B5EF4-FFF2-40B4-BE49-F238E27FC236}">
                <a16:creationId xmlns:a16="http://schemas.microsoft.com/office/drawing/2014/main" id="{F0968511-3994-4D6D-9EB8-EFA1C11F1DEB}"/>
              </a:ext>
            </a:extLst>
          </p:cNvPr>
          <p:cNvSpPr txBox="1"/>
          <p:nvPr/>
        </p:nvSpPr>
        <p:spPr>
          <a:xfrm>
            <a:off x="1794113" y="6413283"/>
            <a:ext cx="3149759" cy="461665"/>
          </a:xfrm>
          <a:prstGeom prst="rect">
            <a:avLst/>
          </a:prstGeom>
          <a:noFill/>
        </p:spPr>
        <p:txBody>
          <a:bodyPr wrap="square">
            <a:spAutoFit/>
          </a:bodyPr>
          <a:lstStyle/>
          <a:p>
            <a:r>
              <a:rPr lang="en-GB" sz="1200" dirty="0">
                <a:hlinkClick r:id="rId4"/>
              </a:rPr>
              <a:t>Lessons learned: Delivering programmes at speed (nao.org.uk)</a:t>
            </a:r>
            <a:endParaRPr lang="en-GB" sz="1200" dirty="0"/>
          </a:p>
        </p:txBody>
      </p:sp>
      <p:sp>
        <p:nvSpPr>
          <p:cNvPr id="12" name="TextBox 11">
            <a:extLst>
              <a:ext uri="{FF2B5EF4-FFF2-40B4-BE49-F238E27FC236}">
                <a16:creationId xmlns:a16="http://schemas.microsoft.com/office/drawing/2014/main" id="{BA69998A-3CED-4D05-A1CA-C3265328CD93}"/>
              </a:ext>
            </a:extLst>
          </p:cNvPr>
          <p:cNvSpPr txBox="1"/>
          <p:nvPr/>
        </p:nvSpPr>
        <p:spPr>
          <a:xfrm>
            <a:off x="6212810" y="6413283"/>
            <a:ext cx="3483590" cy="276999"/>
          </a:xfrm>
          <a:prstGeom prst="rect">
            <a:avLst/>
          </a:prstGeom>
          <a:noFill/>
        </p:spPr>
        <p:txBody>
          <a:bodyPr wrap="square">
            <a:spAutoFit/>
          </a:bodyPr>
          <a:lstStyle/>
          <a:p>
            <a:r>
              <a:rPr lang="en-GB" sz="1200" dirty="0">
                <a:hlinkClick r:id="rId5"/>
              </a:rPr>
              <a:t>Cyber and information security (nao.org.uk)</a:t>
            </a:r>
            <a:endParaRPr lang="en-GB" sz="1200" dirty="0"/>
          </a:p>
        </p:txBody>
      </p:sp>
    </p:spTree>
    <p:extLst>
      <p:ext uri="{BB962C8B-B14F-4D97-AF65-F5344CB8AC3E}">
        <p14:creationId xmlns:p14="http://schemas.microsoft.com/office/powerpoint/2010/main" val="174839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12192000" cy="6858000"/>
          </a:xfrm>
          <a:prstGeom prst="rect">
            <a:avLst/>
          </a:prstGeom>
          <a:solidFill>
            <a:srgbClr val="7F1355"/>
          </a:solidFill>
          <a:ln>
            <a:noFill/>
          </a:ln>
        </p:spPr>
        <p:txBody>
          <a:bodyPr wrap="none" anchor="ctr"/>
          <a:lstStyle/>
          <a:p>
            <a:pPr algn="ctr"/>
            <a:endParaRPr lang="en-US" dirty="0"/>
          </a:p>
        </p:txBody>
      </p:sp>
      <p:sp>
        <p:nvSpPr>
          <p:cNvPr id="2051" name="Rectangle 4"/>
          <p:cNvSpPr>
            <a:spLocks noGrp="1" noChangeArrowheads="1"/>
          </p:cNvSpPr>
          <p:nvPr>
            <p:ph type="ctrTitle"/>
          </p:nvPr>
        </p:nvSpPr>
        <p:spPr>
          <a:xfrm>
            <a:off x="353274" y="3796507"/>
            <a:ext cx="9417053" cy="1470025"/>
          </a:xfrm>
          <a:ln>
            <a:noFill/>
          </a:ln>
        </p:spPr>
        <p:txBody>
          <a:bodyPr/>
          <a:lstStyle/>
          <a:p>
            <a:r>
              <a:rPr lang="en-GB" dirty="0">
                <a:solidFill>
                  <a:srgbClr val="FFFFFF"/>
                </a:solidFill>
              </a:rPr>
              <a:t>Work in progress</a:t>
            </a:r>
            <a:br>
              <a:rPr lang="en-GB" dirty="0">
                <a:solidFill>
                  <a:srgbClr val="FFFFFF"/>
                </a:solidFill>
              </a:rPr>
            </a:br>
            <a:br>
              <a:rPr lang="en-GB" dirty="0">
                <a:solidFill>
                  <a:srgbClr val="FFFFFF"/>
                </a:solidFill>
              </a:rPr>
            </a:br>
            <a:br>
              <a:rPr lang="en-GB" dirty="0">
                <a:solidFill>
                  <a:srgbClr val="FFFFFF"/>
                </a:solidFill>
              </a:rPr>
            </a:br>
            <a:br>
              <a:rPr lang="en-GB" dirty="0">
                <a:solidFill>
                  <a:srgbClr val="FFFFFF"/>
                </a:solidFill>
              </a:rPr>
            </a:br>
            <a:br>
              <a:rPr lang="en-GB" sz="2400" dirty="0">
                <a:solidFill>
                  <a:srgbClr val="FFFFFF"/>
                </a:solidFill>
              </a:rPr>
            </a:br>
            <a:br>
              <a:rPr lang="en-GB" sz="2400" dirty="0">
                <a:solidFill>
                  <a:srgbClr val="FFFFFF"/>
                </a:solidFill>
              </a:rPr>
            </a:br>
            <a:br>
              <a:rPr lang="en-GB" sz="2400" dirty="0">
                <a:solidFill>
                  <a:srgbClr val="FFFFFF"/>
                </a:solidFill>
              </a:rPr>
            </a:br>
            <a:endParaRPr lang="en-GB" dirty="0">
              <a:solidFill>
                <a:srgbClr val="FFFFFF"/>
              </a:solidFill>
            </a:endParaRPr>
          </a:p>
        </p:txBody>
      </p:sp>
      <p:pic>
        <p:nvPicPr>
          <p:cNvPr id="205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780591" y="401434"/>
            <a:ext cx="2016125" cy="7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12192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4123270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3746-F684-42C6-B86E-34ED272F1DC0}"/>
              </a:ext>
            </a:extLst>
          </p:cNvPr>
          <p:cNvSpPr>
            <a:spLocks noGrp="1"/>
          </p:cNvSpPr>
          <p:nvPr>
            <p:ph type="title"/>
          </p:nvPr>
        </p:nvSpPr>
        <p:spPr>
          <a:xfrm>
            <a:off x="1127448" y="274638"/>
            <a:ext cx="10153128" cy="850106"/>
          </a:xfrm>
        </p:spPr>
        <p:txBody>
          <a:bodyPr wrap="square" anchor="ctr">
            <a:noAutofit/>
          </a:bodyPr>
          <a:lstStyle/>
          <a:p>
            <a:r>
              <a:rPr lang="en-GB" dirty="0"/>
              <a:t>Supporting local economic growth</a:t>
            </a:r>
          </a:p>
        </p:txBody>
      </p:sp>
      <p:sp>
        <p:nvSpPr>
          <p:cNvPr id="3" name="Rectangle 2">
            <a:extLst>
              <a:ext uri="{FF2B5EF4-FFF2-40B4-BE49-F238E27FC236}">
                <a16:creationId xmlns:a16="http://schemas.microsoft.com/office/drawing/2014/main" id="{361EBF2F-889E-4BC7-8850-64D090D7FDC8}"/>
              </a:ext>
            </a:extLst>
          </p:cNvPr>
          <p:cNvSpPr/>
          <p:nvPr/>
        </p:nvSpPr>
        <p:spPr>
          <a:xfrm>
            <a:off x="1055440" y="1412776"/>
            <a:ext cx="10225136" cy="4524315"/>
          </a:xfrm>
          <a:prstGeom prst="rect">
            <a:avLst/>
          </a:prstGeom>
        </p:spPr>
        <p:txBody>
          <a:bodyPr wrap="square">
            <a:spAutoFit/>
          </a:bodyPr>
          <a:lstStyle/>
          <a:p>
            <a:pPr marL="285750" indent="-285750">
              <a:buFont typeface="Arial" panose="020B0604020202020204" pitchFamily="34" charset="0"/>
              <a:buChar char="•"/>
            </a:pPr>
            <a:r>
              <a:rPr lang="en-GB" dirty="0"/>
              <a:t>VFM study publishing January 2022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Examines measures for supporting local growth in SR20 and 2021 Budget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Considers how well government has learned and applied lessons from previous local growth programmes. It will examine:</a:t>
            </a:r>
          </a:p>
          <a:p>
            <a:pPr marL="285750" indent="-285750">
              <a:buFont typeface="Arial" panose="020B0604020202020204" pitchFamily="34" charset="0"/>
              <a:buChar char="•"/>
            </a:pPr>
            <a:endParaRPr lang="en-GB" dirty="0"/>
          </a:p>
          <a:p>
            <a:pPr marL="1200150" lvl="2" indent="-285750">
              <a:buFont typeface="Arial" panose="020B0604020202020204" pitchFamily="34" charset="0"/>
              <a:buChar char="•"/>
            </a:pPr>
            <a:r>
              <a:rPr lang="en-GB" dirty="0"/>
              <a:t>whether government understands what has been effective in supporting local economic growth; </a:t>
            </a:r>
          </a:p>
          <a:p>
            <a:pPr marL="1200150" lvl="2" indent="-285750">
              <a:buFont typeface="Arial" panose="020B0604020202020204" pitchFamily="34" charset="0"/>
              <a:buChar char="•"/>
            </a:pPr>
            <a:endParaRPr lang="en-GB" dirty="0"/>
          </a:p>
          <a:p>
            <a:pPr marL="1200150" lvl="2" indent="-285750">
              <a:buFont typeface="Arial" panose="020B0604020202020204" pitchFamily="34" charset="0"/>
              <a:buChar char="•"/>
            </a:pPr>
            <a:r>
              <a:rPr lang="en-GB" dirty="0"/>
              <a:t>whether current plans for supporting local economic recovery apply lessons learned from previous programmes; and</a:t>
            </a:r>
          </a:p>
          <a:p>
            <a:pPr lvl="2"/>
            <a:endParaRPr lang="en-GB" dirty="0"/>
          </a:p>
          <a:p>
            <a:pPr marL="1200150" lvl="2" indent="-285750">
              <a:buFont typeface="Arial" panose="020B0604020202020204" pitchFamily="34" charset="0"/>
              <a:buChar char="•"/>
            </a:pPr>
            <a:r>
              <a:rPr lang="en-GB" dirty="0"/>
              <a:t>whether government is putting in place effective plans for monitoring, overseeing and evaluating its new local growth interventions</a:t>
            </a: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3904621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AB6-2FBA-4498-95D0-5972C7CD3612}"/>
              </a:ext>
            </a:extLst>
          </p:cNvPr>
          <p:cNvSpPr>
            <a:spLocks noGrp="1"/>
          </p:cNvSpPr>
          <p:nvPr>
            <p:ph type="title"/>
          </p:nvPr>
        </p:nvSpPr>
        <p:spPr/>
        <p:txBody>
          <a:bodyPr/>
          <a:lstStyle/>
          <a:p>
            <a:r>
              <a:rPr lang="en-GB" dirty="0"/>
              <a:t>The roll out of the COVID-19 vaccine in England </a:t>
            </a:r>
          </a:p>
        </p:txBody>
      </p:sp>
      <p:sp>
        <p:nvSpPr>
          <p:cNvPr id="3" name="Content Placeholder 2">
            <a:extLst>
              <a:ext uri="{FF2B5EF4-FFF2-40B4-BE49-F238E27FC236}">
                <a16:creationId xmlns:a16="http://schemas.microsoft.com/office/drawing/2014/main" id="{A9ECA44B-383D-49EB-9B70-851E8411184D}"/>
              </a:ext>
            </a:extLst>
          </p:cNvPr>
          <p:cNvSpPr>
            <a:spLocks noGrp="1"/>
          </p:cNvSpPr>
          <p:nvPr>
            <p:ph sz="half" idx="1"/>
          </p:nvPr>
        </p:nvSpPr>
        <p:spPr>
          <a:xfrm>
            <a:off x="624419" y="1484313"/>
            <a:ext cx="10584149" cy="3960812"/>
          </a:xfrm>
        </p:spPr>
        <p:txBody>
          <a:bodyPr/>
          <a:lstStyle/>
          <a:p>
            <a:r>
              <a:rPr lang="en-GB" sz="1800" dirty="0"/>
              <a:t>VFM study publishing in January 2022</a:t>
            </a:r>
          </a:p>
          <a:p>
            <a:endParaRPr lang="en-GB" sz="1800" dirty="0"/>
          </a:p>
          <a:p>
            <a:r>
              <a:rPr lang="en-GB" sz="1800" dirty="0"/>
              <a:t>Follows on from vaccines investigation published in December 2020 </a:t>
            </a:r>
          </a:p>
          <a:p>
            <a:endParaRPr lang="en-GB" sz="1800" dirty="0"/>
          </a:p>
          <a:p>
            <a:r>
              <a:rPr lang="en-GB" sz="1800" dirty="0"/>
              <a:t>It examines progress made since our last report and the end-to-end process from procurement to supply, including whether: </a:t>
            </a:r>
          </a:p>
          <a:p>
            <a:endParaRPr lang="en-GB" sz="1800" dirty="0"/>
          </a:p>
          <a:p>
            <a:pPr lvl="1"/>
            <a:r>
              <a:rPr lang="en-GB" sz="1800" dirty="0"/>
              <a:t>the drivers of success are understood </a:t>
            </a:r>
          </a:p>
          <a:p>
            <a:pPr lvl="1"/>
            <a:endParaRPr lang="en-GB" sz="1800" dirty="0"/>
          </a:p>
          <a:p>
            <a:pPr lvl="1"/>
            <a:r>
              <a:rPr lang="en-GB" sz="1800" dirty="0"/>
              <a:t>there is clarity as to what the vaccines programme needs to achieve and by when </a:t>
            </a:r>
          </a:p>
          <a:p>
            <a:pPr lvl="1"/>
            <a:endParaRPr lang="en-GB" sz="1800" dirty="0">
              <a:effectLst/>
              <a:latin typeface="Arial" panose="020B0604020202020204" pitchFamily="34" charset="0"/>
              <a:ea typeface="Calibri" panose="020F0502020204030204" pitchFamily="34" charset="0"/>
            </a:endParaRPr>
          </a:p>
          <a:p>
            <a:pPr lvl="1"/>
            <a:r>
              <a:rPr lang="en-GB" sz="1800" dirty="0">
                <a:effectLst/>
                <a:latin typeface="Arial" panose="020B0604020202020204" pitchFamily="34" charset="0"/>
                <a:ea typeface="Calibri" panose="020F0502020204030204" pitchFamily="34" charset="0"/>
              </a:rPr>
              <a:t>risks to sustainability and delivering VFM in future are understood and being managed</a:t>
            </a:r>
            <a:endParaRPr lang="en-GB" sz="1800" dirty="0"/>
          </a:p>
          <a:p>
            <a:endParaRPr lang="en-GB" dirty="0"/>
          </a:p>
        </p:txBody>
      </p:sp>
    </p:spTree>
    <p:extLst>
      <p:ext uri="{BB962C8B-B14F-4D97-AF65-F5344CB8AC3E}">
        <p14:creationId xmlns:p14="http://schemas.microsoft.com/office/powerpoint/2010/main" val="24304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AB6-2FBA-4498-95D0-5972C7CD3612}"/>
              </a:ext>
            </a:extLst>
          </p:cNvPr>
          <p:cNvSpPr>
            <a:spLocks noGrp="1"/>
          </p:cNvSpPr>
          <p:nvPr>
            <p:ph type="title"/>
          </p:nvPr>
        </p:nvSpPr>
        <p:spPr/>
        <p:txBody>
          <a:bodyPr/>
          <a:lstStyle/>
          <a:p>
            <a:r>
              <a:rPr lang="en-GB" sz="3200" b="1" dirty="0"/>
              <a:t>Investigation: Lessons from implementing IR35 reforms</a:t>
            </a:r>
            <a:endParaRPr lang="en-GB" dirty="0"/>
          </a:p>
        </p:txBody>
      </p:sp>
      <p:sp>
        <p:nvSpPr>
          <p:cNvPr id="3" name="Content Placeholder 2">
            <a:extLst>
              <a:ext uri="{FF2B5EF4-FFF2-40B4-BE49-F238E27FC236}">
                <a16:creationId xmlns:a16="http://schemas.microsoft.com/office/drawing/2014/main" id="{A9ECA44B-383D-49EB-9B70-851E8411184D}"/>
              </a:ext>
            </a:extLst>
          </p:cNvPr>
          <p:cNvSpPr>
            <a:spLocks noGrp="1"/>
          </p:cNvSpPr>
          <p:nvPr>
            <p:ph sz="half" idx="1"/>
          </p:nvPr>
        </p:nvSpPr>
        <p:spPr>
          <a:xfrm>
            <a:off x="624419" y="1484313"/>
            <a:ext cx="10584149" cy="3960812"/>
          </a:xfrm>
        </p:spPr>
        <p:txBody>
          <a:bodyPr/>
          <a:lstStyle/>
          <a:p>
            <a:r>
              <a:rPr lang="en-GB" sz="1800" dirty="0"/>
              <a:t>Investigation publishing in January 2022</a:t>
            </a:r>
          </a:p>
          <a:p>
            <a:endParaRPr lang="en-GB" sz="1800" dirty="0"/>
          </a:p>
          <a:p>
            <a:r>
              <a:rPr lang="en-GB" sz="1800" dirty="0"/>
              <a:t>The 2017 reforms put new responsibilities on all public bodies to assess whether workers they contract through intermediaries such as personal service companies should be treated as employed or self-employed for tax purposes.</a:t>
            </a:r>
          </a:p>
          <a:p>
            <a:endParaRPr lang="en-GB" sz="1800" dirty="0"/>
          </a:p>
          <a:p>
            <a:r>
              <a:rPr lang="en-GB" sz="1800" dirty="0"/>
              <a:t>Investigation will examine what lessons HMRC has learned from the public sector implementation of IR35 reforms </a:t>
            </a:r>
          </a:p>
          <a:p>
            <a:endParaRPr lang="en-GB" sz="1800" dirty="0"/>
          </a:p>
          <a:p>
            <a:r>
              <a:rPr lang="en-GB" sz="1800" dirty="0"/>
              <a:t>We have sought perspectives from local government as well as central government and education and health sectors – including from LGA and CIPFA as well as individual local authorities via focus groups and a survey </a:t>
            </a:r>
          </a:p>
          <a:p>
            <a:pPr marL="0" indent="0">
              <a:buNone/>
            </a:pPr>
            <a:endParaRPr lang="en-GB" dirty="0"/>
          </a:p>
        </p:txBody>
      </p:sp>
    </p:spTree>
    <p:extLst>
      <p:ext uri="{BB962C8B-B14F-4D97-AF65-F5344CB8AC3E}">
        <p14:creationId xmlns:p14="http://schemas.microsoft.com/office/powerpoint/2010/main" val="254223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AB6-2FBA-4498-95D0-5972C7CD3612}"/>
              </a:ext>
            </a:extLst>
          </p:cNvPr>
          <p:cNvSpPr>
            <a:spLocks noGrp="1"/>
          </p:cNvSpPr>
          <p:nvPr>
            <p:ph type="title"/>
          </p:nvPr>
        </p:nvSpPr>
        <p:spPr/>
        <p:txBody>
          <a:bodyPr/>
          <a:lstStyle/>
          <a:p>
            <a:r>
              <a:rPr lang="en-GB" dirty="0"/>
              <a:t>Financial sustainability of higher education in England</a:t>
            </a:r>
          </a:p>
        </p:txBody>
      </p:sp>
      <p:sp>
        <p:nvSpPr>
          <p:cNvPr id="3" name="Content Placeholder 2">
            <a:extLst>
              <a:ext uri="{FF2B5EF4-FFF2-40B4-BE49-F238E27FC236}">
                <a16:creationId xmlns:a16="http://schemas.microsoft.com/office/drawing/2014/main" id="{A9ECA44B-383D-49EB-9B70-851E8411184D}"/>
              </a:ext>
            </a:extLst>
          </p:cNvPr>
          <p:cNvSpPr>
            <a:spLocks noGrp="1"/>
          </p:cNvSpPr>
          <p:nvPr>
            <p:ph sz="half" idx="1"/>
          </p:nvPr>
        </p:nvSpPr>
        <p:spPr>
          <a:xfrm>
            <a:off x="624419" y="1484313"/>
            <a:ext cx="10584149" cy="3960812"/>
          </a:xfrm>
        </p:spPr>
        <p:txBody>
          <a:bodyPr/>
          <a:lstStyle/>
          <a:p>
            <a:pPr algn="l"/>
            <a:r>
              <a:rPr lang="en-GB" sz="1800" b="0" i="0" dirty="0">
                <a:solidFill>
                  <a:srgbClr val="333333"/>
                </a:solidFill>
                <a:effectLst/>
                <a:latin typeface="Helvetica Neue"/>
              </a:rPr>
              <a:t>VFM study due for publication in February 2022</a:t>
            </a:r>
          </a:p>
          <a:p>
            <a:pPr algn="l"/>
            <a:endParaRPr lang="en-GB" sz="1800" dirty="0">
              <a:solidFill>
                <a:srgbClr val="333333"/>
              </a:solidFill>
              <a:latin typeface="Helvetica Neue"/>
            </a:endParaRPr>
          </a:p>
          <a:p>
            <a:r>
              <a:rPr lang="en-GB" sz="1800" b="0" i="0" dirty="0">
                <a:solidFill>
                  <a:srgbClr val="333333"/>
                </a:solidFill>
                <a:effectLst/>
                <a:latin typeface="Helvetica Neue"/>
              </a:rPr>
              <a:t>It builds on the NAO’s track record of reports on financial and service sustainability.</a:t>
            </a:r>
          </a:p>
          <a:p>
            <a:pPr algn="l"/>
            <a:endParaRPr lang="en-GB" sz="1800" dirty="0">
              <a:solidFill>
                <a:srgbClr val="333333"/>
              </a:solidFill>
              <a:latin typeface="Helvetica Neue"/>
            </a:endParaRPr>
          </a:p>
          <a:p>
            <a:pPr algn="l"/>
            <a:r>
              <a:rPr lang="en-GB" sz="1800" b="0" i="0" dirty="0">
                <a:solidFill>
                  <a:srgbClr val="333333"/>
                </a:solidFill>
                <a:effectLst/>
                <a:latin typeface="Helvetica Neue"/>
              </a:rPr>
              <a:t>It will examine how well DfE and Office for Schools (OfS) are protecting students’ and taxpayers’ interests from risks to higher education providers’ financial sustainability, including:</a:t>
            </a:r>
          </a:p>
          <a:p>
            <a:pPr marL="0" indent="0" algn="l">
              <a:buNone/>
            </a:pPr>
            <a:endParaRPr lang="en-GB" sz="1800" b="0" i="0" dirty="0">
              <a:solidFill>
                <a:srgbClr val="333333"/>
              </a:solidFill>
              <a:effectLst/>
              <a:latin typeface="Helvetica Neue"/>
            </a:endParaRPr>
          </a:p>
          <a:p>
            <a:pPr lvl="1">
              <a:buFont typeface="Arial" panose="020B0604020202020204" pitchFamily="34" charset="0"/>
              <a:buChar char="•"/>
            </a:pPr>
            <a:r>
              <a:rPr lang="en-GB" sz="1800" b="0" i="0" dirty="0">
                <a:solidFill>
                  <a:srgbClr val="333333"/>
                </a:solidFill>
                <a:effectLst/>
                <a:latin typeface="Helvetica Neue"/>
              </a:rPr>
              <a:t>whether the Department has set a clear purpose and scope for the oversight regime;</a:t>
            </a:r>
          </a:p>
          <a:p>
            <a:pPr lvl="1">
              <a:buFont typeface="Arial" panose="020B0604020202020204" pitchFamily="34" charset="0"/>
              <a:buChar char="•"/>
            </a:pPr>
            <a:r>
              <a:rPr lang="en-GB" sz="1800" b="0" i="0" dirty="0">
                <a:solidFill>
                  <a:srgbClr val="333333"/>
                </a:solidFill>
                <a:effectLst/>
                <a:latin typeface="Helvetica Neue"/>
              </a:rPr>
              <a:t>whether the Department and OfS are effectively managing known, systemic, risks;</a:t>
            </a:r>
          </a:p>
          <a:p>
            <a:pPr lvl="1">
              <a:buFont typeface="Arial" panose="020B0604020202020204" pitchFamily="34" charset="0"/>
              <a:buChar char="•"/>
            </a:pPr>
            <a:r>
              <a:rPr lang="en-GB" sz="1800" b="0" i="0" dirty="0">
                <a:solidFill>
                  <a:srgbClr val="333333"/>
                </a:solidFill>
                <a:effectLst/>
                <a:latin typeface="Helvetica Neue"/>
              </a:rPr>
              <a:t>and whether the Department and OfS have responded appropriately to new financial risks, for example arising from COVID and EU exit.</a:t>
            </a:r>
          </a:p>
          <a:p>
            <a:endParaRPr lang="en-GB" dirty="0"/>
          </a:p>
        </p:txBody>
      </p:sp>
    </p:spTree>
    <p:extLst>
      <p:ext uri="{BB962C8B-B14F-4D97-AF65-F5344CB8AC3E}">
        <p14:creationId xmlns:p14="http://schemas.microsoft.com/office/powerpoint/2010/main" val="575025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AB6-2FBA-4498-95D0-5972C7CD3612}"/>
              </a:ext>
            </a:extLst>
          </p:cNvPr>
          <p:cNvSpPr>
            <a:spLocks noGrp="1"/>
          </p:cNvSpPr>
          <p:nvPr>
            <p:ph type="title"/>
          </p:nvPr>
        </p:nvSpPr>
        <p:spPr>
          <a:xfrm>
            <a:off x="609600" y="274638"/>
            <a:ext cx="10957984" cy="850106"/>
          </a:xfrm>
        </p:spPr>
        <p:txBody>
          <a:bodyPr/>
          <a:lstStyle/>
          <a:p>
            <a:r>
              <a:rPr lang="en-GB" sz="3200" b="1" dirty="0"/>
              <a:t>Tackling local air quality breaches</a:t>
            </a:r>
            <a:endParaRPr lang="en-GB" dirty="0"/>
          </a:p>
        </p:txBody>
      </p:sp>
      <p:sp>
        <p:nvSpPr>
          <p:cNvPr id="3" name="Content Placeholder 2">
            <a:extLst>
              <a:ext uri="{FF2B5EF4-FFF2-40B4-BE49-F238E27FC236}">
                <a16:creationId xmlns:a16="http://schemas.microsoft.com/office/drawing/2014/main" id="{A9ECA44B-383D-49EB-9B70-851E8411184D}"/>
              </a:ext>
            </a:extLst>
          </p:cNvPr>
          <p:cNvSpPr>
            <a:spLocks noGrp="1"/>
          </p:cNvSpPr>
          <p:nvPr>
            <p:ph sz="half" idx="1"/>
          </p:nvPr>
        </p:nvSpPr>
        <p:spPr>
          <a:xfrm>
            <a:off x="624419" y="1484313"/>
            <a:ext cx="10584149" cy="3960812"/>
          </a:xfrm>
        </p:spPr>
        <p:txBody>
          <a:bodyPr/>
          <a:lstStyle/>
          <a:p>
            <a:pPr marL="0" indent="0">
              <a:lnSpc>
                <a:spcPct val="100000"/>
              </a:lnSpc>
              <a:spcBef>
                <a:spcPts val="600"/>
              </a:spcBef>
              <a:spcAft>
                <a:spcPts val="500"/>
              </a:spcAft>
              <a:buNone/>
              <a:defRPr/>
            </a:pPr>
            <a:r>
              <a:rPr lang="en-GB" sz="1400" dirty="0">
                <a:latin typeface="Arial" panose="020B0604020202020204" pitchFamily="34" charset="0"/>
                <a:cs typeface="Arial" panose="020B0604020202020204" pitchFamily="34" charset="0"/>
              </a:rPr>
              <a:t>We expect the study to examine:</a:t>
            </a:r>
          </a:p>
          <a:p>
            <a:pPr>
              <a:spcBef>
                <a:spcPts val="600"/>
              </a:spcBef>
              <a:spcAft>
                <a:spcPts val="500"/>
              </a:spcAft>
              <a:defRPr/>
            </a:pPr>
            <a:r>
              <a:rPr lang="en-GB" sz="1400" dirty="0">
                <a:latin typeface="Arial" panose="020B0604020202020204" pitchFamily="34" charset="0"/>
                <a:cs typeface="Arial" panose="020B0604020202020204" pitchFamily="34" charset="0"/>
              </a:rPr>
              <a:t>At a high level, government’s approach to air quality, to examine whether government has plans for clean air that it expects will meet its objectives</a:t>
            </a:r>
          </a:p>
          <a:p>
            <a:pPr>
              <a:spcBef>
                <a:spcPts val="600"/>
              </a:spcBef>
              <a:spcAft>
                <a:spcPts val="500"/>
              </a:spcAft>
              <a:defRPr/>
            </a:pPr>
            <a:r>
              <a:rPr lang="en-GB" sz="1400" dirty="0">
                <a:latin typeface="Arial" panose="020B0604020202020204" pitchFamily="34" charset="0"/>
                <a:cs typeface="Arial" panose="020B0604020202020204" pitchFamily="34" charset="0"/>
              </a:rPr>
              <a:t>In more detail, government’s programme for tackling local breaches of air quality limits, to examine how well this has been set-up, its progress and management of key risks for delivery. We expect this to include: </a:t>
            </a:r>
          </a:p>
          <a:p>
            <a:pPr lvl="1">
              <a:spcBef>
                <a:spcPts val="600"/>
              </a:spcBef>
              <a:spcAft>
                <a:spcPts val="500"/>
              </a:spcAft>
              <a:defRPr/>
            </a:pPr>
            <a:r>
              <a:rPr lang="en-GB" sz="1200" dirty="0">
                <a:latin typeface="Arial" panose="020B0604020202020204" pitchFamily="34" charset="0"/>
                <a:cs typeface="Arial" panose="020B0604020202020204" pitchFamily="34" charset="0"/>
              </a:rPr>
              <a:t>An overview of the progress that has been made by local authorities in responding to national government directions to reduce NO2 to within legal limits</a:t>
            </a:r>
          </a:p>
          <a:p>
            <a:pPr lvl="1">
              <a:spcBef>
                <a:spcPts val="600"/>
              </a:spcBef>
              <a:spcAft>
                <a:spcPts val="500"/>
              </a:spcAft>
              <a:defRPr/>
            </a:pPr>
            <a:r>
              <a:rPr lang="en-GB" sz="1200" dirty="0">
                <a:latin typeface="Arial" panose="020B0604020202020204" pitchFamily="34" charset="0"/>
                <a:cs typeface="Arial" panose="020B0604020202020204" pitchFamily="34" charset="0"/>
              </a:rPr>
              <a:t>The progress made by National Highways in tackling breaches on the Strategic Road Network </a:t>
            </a:r>
          </a:p>
          <a:p>
            <a:pPr lvl="1">
              <a:spcBef>
                <a:spcPts val="600"/>
              </a:spcBef>
              <a:spcAft>
                <a:spcPts val="500"/>
              </a:spcAft>
              <a:defRPr/>
            </a:pPr>
            <a:r>
              <a:rPr lang="en-GB" sz="1200" dirty="0">
                <a:latin typeface="Arial" panose="020B0604020202020204" pitchFamily="34" charset="0"/>
                <a:cs typeface="Arial" panose="020B0604020202020204" pitchFamily="34" charset="0"/>
              </a:rPr>
              <a:t>How much funding and other support has been made available to, and used by, local authorities and other organisations. </a:t>
            </a:r>
            <a:endParaRPr lang="en-GB" sz="1600" b="1" dirty="0"/>
          </a:p>
          <a:p>
            <a:pPr marL="0" indent="0">
              <a:spcBef>
                <a:spcPts val="600"/>
              </a:spcBef>
              <a:spcAft>
                <a:spcPts val="500"/>
              </a:spcAft>
              <a:buNone/>
              <a:defRPr/>
            </a:pPr>
            <a:endParaRPr lang="en-GB" sz="1400" dirty="0">
              <a:latin typeface="Arial" panose="020B0604020202020204" pitchFamily="34" charset="0"/>
              <a:cs typeface="Arial" panose="020B0604020202020204" pitchFamily="34" charset="0"/>
            </a:endParaRPr>
          </a:p>
          <a:p>
            <a:pPr marL="0" indent="0">
              <a:spcBef>
                <a:spcPts val="600"/>
              </a:spcBef>
              <a:spcAft>
                <a:spcPts val="500"/>
              </a:spcAft>
              <a:buNone/>
              <a:defRPr/>
            </a:pPr>
            <a:r>
              <a:rPr lang="en-GB" sz="1400" dirty="0">
                <a:latin typeface="Arial" panose="020B0604020202020204" pitchFamily="34" charset="0"/>
                <a:cs typeface="Arial" panose="020B0604020202020204" pitchFamily="34" charset="0"/>
              </a:rPr>
              <a:t>Fieldwork will include focus groups with selected local authorities and interviews with local government representative organisations such as ADEPT and LGA. </a:t>
            </a:r>
          </a:p>
          <a:p>
            <a:pPr marL="0" indent="0">
              <a:spcBef>
                <a:spcPts val="600"/>
              </a:spcBef>
              <a:spcAft>
                <a:spcPts val="500"/>
              </a:spcAft>
              <a:buNone/>
              <a:defRPr/>
            </a:pPr>
            <a:r>
              <a:rPr lang="en-GB" sz="1400" dirty="0">
                <a:latin typeface="Arial" panose="020B0604020202020204" pitchFamily="34" charset="0"/>
                <a:cs typeface="Arial" panose="020B0604020202020204" pitchFamily="34" charset="0"/>
              </a:rPr>
              <a:t>Publishing in Spring 2022</a:t>
            </a:r>
          </a:p>
          <a:p>
            <a:endParaRPr lang="en-GB" dirty="0"/>
          </a:p>
        </p:txBody>
      </p:sp>
    </p:spTree>
    <p:extLst>
      <p:ext uri="{BB962C8B-B14F-4D97-AF65-F5344CB8AC3E}">
        <p14:creationId xmlns:p14="http://schemas.microsoft.com/office/powerpoint/2010/main" val="3876818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3746-F684-42C6-B86E-34ED272F1DC0}"/>
              </a:ext>
            </a:extLst>
          </p:cNvPr>
          <p:cNvSpPr>
            <a:spLocks noGrp="1"/>
          </p:cNvSpPr>
          <p:nvPr>
            <p:ph type="title"/>
          </p:nvPr>
        </p:nvSpPr>
        <p:spPr>
          <a:xfrm>
            <a:off x="1127448" y="274638"/>
            <a:ext cx="10153128" cy="850106"/>
          </a:xfrm>
        </p:spPr>
        <p:txBody>
          <a:bodyPr wrap="square" anchor="ctr">
            <a:normAutofit/>
          </a:bodyPr>
          <a:lstStyle/>
          <a:p>
            <a:r>
              <a:rPr lang="en-GB" dirty="0"/>
              <a:t>Affordable housing</a:t>
            </a:r>
            <a:endParaRPr lang="en-GB" dirty="0">
              <a:highlight>
                <a:srgbClr val="FFFF00"/>
              </a:highlight>
            </a:endParaRPr>
          </a:p>
        </p:txBody>
      </p:sp>
      <p:sp>
        <p:nvSpPr>
          <p:cNvPr id="3" name="Rectangle 2">
            <a:extLst>
              <a:ext uri="{FF2B5EF4-FFF2-40B4-BE49-F238E27FC236}">
                <a16:creationId xmlns:a16="http://schemas.microsoft.com/office/drawing/2014/main" id="{361EBF2F-889E-4BC7-8850-64D090D7FDC8}"/>
              </a:ext>
            </a:extLst>
          </p:cNvPr>
          <p:cNvSpPr/>
          <p:nvPr/>
        </p:nvSpPr>
        <p:spPr>
          <a:xfrm>
            <a:off x="1055440" y="1412776"/>
            <a:ext cx="10225136" cy="4247317"/>
          </a:xfrm>
          <a:prstGeom prst="rect">
            <a:avLst/>
          </a:prstGeom>
        </p:spPr>
        <p:txBody>
          <a:bodyPr wrap="square">
            <a:spAutoFit/>
          </a:bodyPr>
          <a:lstStyle/>
          <a:p>
            <a:pPr marL="342900" lvl="0" indent="-342900">
              <a:buFont typeface="Arial" panose="020B0604020202020204" pitchFamily="34" charset="0"/>
              <a:buChar char="•"/>
              <a:tabLst>
                <a:tab pos="457200" algn="l"/>
              </a:tabLst>
            </a:pPr>
            <a:r>
              <a:rPr lang="en-GB" dirty="0"/>
              <a:t>VFM study planned to publish in June 2022</a:t>
            </a:r>
          </a:p>
          <a:p>
            <a:pPr lvl="0">
              <a:tabLst>
                <a:tab pos="457200" algn="l"/>
              </a:tabLst>
            </a:pPr>
            <a:endParaRPr lang="en-GB" dirty="0"/>
          </a:p>
          <a:p>
            <a:pPr marL="342900" lvl="0" indent="-342900">
              <a:buFont typeface="Arial" panose="020B0604020202020204" pitchFamily="34" charset="0"/>
              <a:buChar char="•"/>
              <a:tabLst>
                <a:tab pos="457200" algn="l"/>
              </a:tabLst>
            </a:pPr>
            <a:r>
              <a:rPr lang="en-GB" dirty="0"/>
              <a:t>Focus on the affordable homes programme</a:t>
            </a:r>
          </a:p>
          <a:p>
            <a:pPr lvl="0">
              <a:tabLst>
                <a:tab pos="457200" algn="l"/>
              </a:tabLst>
            </a:pPr>
            <a:endParaRPr lang="en-GB" dirty="0"/>
          </a:p>
          <a:p>
            <a:pPr marL="342900" lvl="0" indent="-342900">
              <a:buFont typeface="Arial" panose="020B0604020202020204" pitchFamily="34" charset="0"/>
              <a:buChar char="•"/>
              <a:tabLst>
                <a:tab pos="457200" algn="l"/>
              </a:tabLst>
            </a:pPr>
            <a:r>
              <a:rPr lang="en-GB" dirty="0"/>
              <a:t>Considers whether the affordable homes programme has effectively increased the supply of new affordable homes that people need</a:t>
            </a:r>
          </a:p>
          <a:p>
            <a:pPr lvl="0">
              <a:tabLst>
                <a:tab pos="457200" algn="l"/>
              </a:tabLst>
            </a:pPr>
            <a:endParaRPr lang="en-GB" dirty="0"/>
          </a:p>
          <a:p>
            <a:pPr marL="342900" lvl="0" indent="-342900">
              <a:buFont typeface="Arial" panose="020B0604020202020204" pitchFamily="34" charset="0"/>
              <a:buChar char="•"/>
              <a:tabLst>
                <a:tab pos="457200" algn="l"/>
              </a:tabLst>
            </a:pPr>
            <a:r>
              <a:rPr lang="en-GB" dirty="0"/>
              <a:t>It will examine:</a:t>
            </a:r>
          </a:p>
          <a:p>
            <a:pPr marL="342900" lvl="0" indent="-342900">
              <a:buFont typeface="Arial" panose="020B0604020202020204" pitchFamily="34" charset="0"/>
              <a:buChar char="•"/>
              <a:tabLst>
                <a:tab pos="457200" algn="l"/>
              </a:tabLst>
            </a:pPr>
            <a:endParaRPr lang="en-GB" dirty="0"/>
          </a:p>
          <a:p>
            <a:pPr marL="742950" lvl="1" indent="-285750">
              <a:buFont typeface="Arial" panose="020B0604020202020204" pitchFamily="34" charset="0"/>
              <a:buChar char="•"/>
              <a:tabLst>
                <a:tab pos="914400" algn="l"/>
              </a:tabLst>
            </a:pPr>
            <a:r>
              <a:rPr lang="en-GB" dirty="0"/>
              <a:t>How well the affordable homes programme has been managed, between 2015 and 2021</a:t>
            </a:r>
          </a:p>
          <a:p>
            <a:pPr lvl="1">
              <a:tabLst>
                <a:tab pos="914400" algn="l"/>
              </a:tabLst>
            </a:pPr>
            <a:r>
              <a:rPr lang="en-GB" dirty="0"/>
              <a:t>  </a:t>
            </a:r>
          </a:p>
          <a:p>
            <a:pPr marL="742950" lvl="1" indent="-285750">
              <a:buFont typeface="Arial" panose="020B0604020202020204" pitchFamily="34" charset="0"/>
              <a:buChar char="•"/>
              <a:tabLst>
                <a:tab pos="914400" algn="l"/>
              </a:tabLst>
            </a:pPr>
            <a:r>
              <a:rPr lang="en-GB" dirty="0"/>
              <a:t>If lessons have been learnt from previous iterations ahead of the 2021-26 programme </a:t>
            </a:r>
          </a:p>
          <a:p>
            <a:pPr lvl="1">
              <a:tabLst>
                <a:tab pos="914400" algn="l"/>
              </a:tabLst>
            </a:pPr>
            <a:endParaRPr lang="en-GB" dirty="0"/>
          </a:p>
          <a:p>
            <a:pPr marL="742950" lvl="1" indent="-285750">
              <a:buFont typeface="Arial" panose="020B0604020202020204" pitchFamily="34" charset="0"/>
              <a:buChar char="•"/>
              <a:tabLst>
                <a:tab pos="914400" algn="l"/>
              </a:tabLst>
            </a:pPr>
            <a:r>
              <a:rPr lang="en-GB" dirty="0"/>
              <a:t>Whether the affordable homes programme aligns with other housing initiatives</a:t>
            </a:r>
          </a:p>
          <a:p>
            <a:endParaRPr lang="en-GB" b="1" dirty="0"/>
          </a:p>
        </p:txBody>
      </p:sp>
    </p:spTree>
    <p:extLst>
      <p:ext uri="{BB962C8B-B14F-4D97-AF65-F5344CB8AC3E}">
        <p14:creationId xmlns:p14="http://schemas.microsoft.com/office/powerpoint/2010/main" val="91957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AB6-2FBA-4498-95D0-5972C7CD3612}"/>
              </a:ext>
            </a:extLst>
          </p:cNvPr>
          <p:cNvSpPr>
            <a:spLocks noGrp="1"/>
          </p:cNvSpPr>
          <p:nvPr>
            <p:ph type="title"/>
          </p:nvPr>
        </p:nvSpPr>
        <p:spPr/>
        <p:txBody>
          <a:bodyPr/>
          <a:lstStyle/>
          <a:p>
            <a:r>
              <a:rPr lang="en-GB" dirty="0"/>
              <a:t>Integrated care systems: Funding and accountability</a:t>
            </a:r>
          </a:p>
        </p:txBody>
      </p:sp>
      <p:sp>
        <p:nvSpPr>
          <p:cNvPr id="3" name="Content Placeholder 2">
            <a:extLst>
              <a:ext uri="{FF2B5EF4-FFF2-40B4-BE49-F238E27FC236}">
                <a16:creationId xmlns:a16="http://schemas.microsoft.com/office/drawing/2014/main" id="{A9ECA44B-383D-49EB-9B70-851E8411184D}"/>
              </a:ext>
            </a:extLst>
          </p:cNvPr>
          <p:cNvSpPr>
            <a:spLocks noGrp="1"/>
          </p:cNvSpPr>
          <p:nvPr>
            <p:ph sz="half" idx="1"/>
          </p:nvPr>
        </p:nvSpPr>
        <p:spPr>
          <a:xfrm>
            <a:off x="624419" y="1484313"/>
            <a:ext cx="10584149" cy="3960812"/>
          </a:xfrm>
        </p:spPr>
        <p:txBody>
          <a:bodyPr/>
          <a:lstStyle/>
          <a:p>
            <a:r>
              <a:rPr lang="en-GB" sz="1800" dirty="0"/>
              <a:t>VFM study publishing in July 2022</a:t>
            </a:r>
          </a:p>
          <a:p>
            <a:endParaRPr lang="en-GB" sz="1800" dirty="0"/>
          </a:p>
          <a:p>
            <a:pPr>
              <a:spcBef>
                <a:spcPts val="0"/>
              </a:spcBef>
              <a:spcAft>
                <a:spcPts val="500"/>
              </a:spcAft>
            </a:pPr>
            <a:r>
              <a:rPr lang="en-GB" sz="1800" b="0" i="0" dirty="0">
                <a:solidFill>
                  <a:schemeClr val="tx1"/>
                </a:solidFill>
                <a:effectLst/>
                <a:latin typeface="Arial" pitchFamily="34" charset="0"/>
                <a:cs typeface="Arial" pitchFamily="34" charset="0"/>
              </a:rPr>
              <a:t>Will measure the extent to which DHSC and NHSE&amp;I have taken a strategic approach for the support, frameworks and regulation needed in establishing ICSs. It will:</a:t>
            </a:r>
          </a:p>
          <a:p>
            <a:pPr marL="0" indent="0">
              <a:spcBef>
                <a:spcPts val="0"/>
              </a:spcBef>
              <a:spcAft>
                <a:spcPts val="500"/>
              </a:spcAft>
              <a:buNone/>
            </a:pPr>
            <a:r>
              <a:rPr lang="en-GB" sz="1800" b="0" i="0" dirty="0">
                <a:solidFill>
                  <a:schemeClr val="tx1"/>
                </a:solidFill>
                <a:effectLst/>
                <a:latin typeface="Arial" pitchFamily="34" charset="0"/>
                <a:cs typeface="Arial" pitchFamily="34" charset="0"/>
              </a:rPr>
              <a:t> </a:t>
            </a:r>
          </a:p>
          <a:p>
            <a:pPr marL="571500" lvl="1" indent="-171450">
              <a:spcBef>
                <a:spcPts val="0"/>
              </a:spcBef>
              <a:spcAft>
                <a:spcPts val="0"/>
              </a:spcAft>
              <a:buFont typeface="Arial" panose="020B0604020202020204" pitchFamily="34" charset="0"/>
              <a:buChar char="•"/>
            </a:pPr>
            <a:r>
              <a:rPr lang="en-GB" sz="1800" b="0" i="0" dirty="0">
                <a:solidFill>
                  <a:schemeClr val="tx1"/>
                </a:solidFill>
                <a:effectLst/>
                <a:latin typeface="Arial" pitchFamily="34" charset="0"/>
                <a:cs typeface="Arial" pitchFamily="34" charset="0"/>
              </a:rPr>
              <a:t>Clarify the definition of success for an ICS</a:t>
            </a:r>
          </a:p>
          <a:p>
            <a:pPr marL="571500" lvl="1" indent="-171450">
              <a:spcBef>
                <a:spcPts val="0"/>
              </a:spcBef>
              <a:spcAft>
                <a:spcPts val="0"/>
              </a:spcAft>
              <a:buFont typeface="Arial" panose="020B0604020202020204" pitchFamily="34" charset="0"/>
              <a:buChar char="•"/>
            </a:pPr>
            <a:endParaRPr lang="en-GB" sz="1800" dirty="0">
              <a:latin typeface="Arial" pitchFamily="34" charset="0"/>
              <a:cs typeface="Arial" pitchFamily="34" charset="0"/>
            </a:endParaRPr>
          </a:p>
          <a:p>
            <a:pPr marL="571500" lvl="1" indent="-171450">
              <a:spcBef>
                <a:spcPts val="0"/>
              </a:spcBef>
              <a:spcAft>
                <a:spcPts val="0"/>
              </a:spcAft>
              <a:buFont typeface="Arial" panose="020B0604020202020204" pitchFamily="34" charset="0"/>
              <a:buChar char="•"/>
            </a:pPr>
            <a:r>
              <a:rPr lang="en-GB" sz="1800" b="0" i="0" dirty="0">
                <a:solidFill>
                  <a:schemeClr val="tx1"/>
                </a:solidFill>
                <a:effectLst/>
                <a:latin typeface="Arial" pitchFamily="34" charset="0"/>
                <a:cs typeface="Arial" pitchFamily="34" charset="0"/>
              </a:rPr>
              <a:t>Set out the criteria necessary for ICSs to succeed (likely to include resource, structural and cultural factors)</a:t>
            </a:r>
          </a:p>
          <a:p>
            <a:pPr marL="400050" lvl="1" indent="0">
              <a:spcBef>
                <a:spcPts val="0"/>
              </a:spcBef>
              <a:spcAft>
                <a:spcPts val="0"/>
              </a:spcAft>
              <a:buNone/>
            </a:pPr>
            <a:endParaRPr lang="en-GB" sz="1800" b="0" i="0" dirty="0">
              <a:solidFill>
                <a:schemeClr val="tx1"/>
              </a:solidFill>
              <a:effectLst/>
              <a:latin typeface="Arial" pitchFamily="34" charset="0"/>
              <a:cs typeface="Arial" pitchFamily="34" charset="0"/>
            </a:endParaRPr>
          </a:p>
          <a:p>
            <a:pPr marL="571500" lvl="1" indent="-171450">
              <a:spcBef>
                <a:spcPts val="0"/>
              </a:spcBef>
              <a:spcAft>
                <a:spcPts val="0"/>
              </a:spcAft>
              <a:buFont typeface="Arial" panose="020B0604020202020204" pitchFamily="34" charset="0"/>
              <a:buChar char="•"/>
            </a:pPr>
            <a:r>
              <a:rPr lang="en-GB" sz="1800" b="0" i="0" dirty="0">
                <a:solidFill>
                  <a:schemeClr val="tx1"/>
                </a:solidFill>
                <a:effectLst/>
                <a:latin typeface="Arial" pitchFamily="34" charset="0"/>
                <a:cs typeface="Arial" pitchFamily="34" charset="0"/>
              </a:rPr>
              <a:t>Assess whether these criteria are in place, both within ICSs and in the system around them (including system incentives and monitoring, failure regimes)</a:t>
            </a:r>
          </a:p>
          <a:p>
            <a:endParaRPr lang="en-GB" sz="1800" dirty="0"/>
          </a:p>
          <a:p>
            <a:pPr marL="0" indent="0">
              <a:buNone/>
            </a:pPr>
            <a:endParaRPr lang="en-GB" sz="1800" dirty="0"/>
          </a:p>
        </p:txBody>
      </p:sp>
    </p:spTree>
    <p:extLst>
      <p:ext uri="{BB962C8B-B14F-4D97-AF65-F5344CB8AC3E}">
        <p14:creationId xmlns:p14="http://schemas.microsoft.com/office/powerpoint/2010/main" val="130062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B2BBB-E5A7-44ED-BF1A-648101C62C04}"/>
              </a:ext>
            </a:extLst>
          </p:cNvPr>
          <p:cNvSpPr>
            <a:spLocks noGrp="1"/>
          </p:cNvSpPr>
          <p:nvPr>
            <p:ph type="title"/>
          </p:nvPr>
        </p:nvSpPr>
        <p:spPr/>
        <p:txBody>
          <a:bodyPr/>
          <a:lstStyle/>
          <a:p>
            <a:r>
              <a:rPr lang="en-GB" dirty="0"/>
              <a:t>Sport participation</a:t>
            </a:r>
          </a:p>
        </p:txBody>
      </p:sp>
      <p:sp>
        <p:nvSpPr>
          <p:cNvPr id="3" name="Content Placeholder 2">
            <a:extLst>
              <a:ext uri="{FF2B5EF4-FFF2-40B4-BE49-F238E27FC236}">
                <a16:creationId xmlns:a16="http://schemas.microsoft.com/office/drawing/2014/main" id="{9F090C43-0543-4C70-ADE3-505C99EE01D2}"/>
              </a:ext>
            </a:extLst>
          </p:cNvPr>
          <p:cNvSpPr>
            <a:spLocks noGrp="1"/>
          </p:cNvSpPr>
          <p:nvPr>
            <p:ph sz="half" idx="1"/>
          </p:nvPr>
        </p:nvSpPr>
        <p:spPr>
          <a:xfrm>
            <a:off x="624419" y="1484313"/>
            <a:ext cx="10728165" cy="3960812"/>
          </a:xfrm>
        </p:spPr>
        <p:txBody>
          <a:bodyPr/>
          <a:lstStyle/>
          <a:p>
            <a:r>
              <a:rPr lang="en-GB" sz="1800" dirty="0"/>
              <a:t>VFM study publishing in July 2022</a:t>
            </a:r>
          </a:p>
          <a:p>
            <a:endParaRPr lang="en-GB" sz="1800" dirty="0"/>
          </a:p>
          <a:p>
            <a:r>
              <a:rPr lang="en-GB" sz="1800" dirty="0"/>
              <a:t>Will evaluate VFM by evaluating DCMS’s spending against criteria including: understanding of impact; tackling inequality and diversity; access and opportunity; oversight and cross government collaboration. It will examine: </a:t>
            </a:r>
          </a:p>
          <a:p>
            <a:endParaRPr lang="en-GB" sz="1800" dirty="0"/>
          </a:p>
          <a:p>
            <a:pPr lvl="1"/>
            <a:r>
              <a:rPr lang="en-GB" sz="1800" dirty="0"/>
              <a:t>The landscape of DCMS’s management and measurement of sports participation </a:t>
            </a:r>
          </a:p>
          <a:p>
            <a:pPr lvl="1"/>
            <a:endParaRPr lang="en-GB" sz="1800" dirty="0"/>
          </a:p>
          <a:p>
            <a:pPr lvl="1"/>
            <a:r>
              <a:rPr lang="en-GB" sz="1800" dirty="0"/>
              <a:t>DCMS’s achievement of objectives for sports participation, examining trends and impact, including Olympic legacy</a:t>
            </a:r>
          </a:p>
          <a:p>
            <a:pPr lvl="1"/>
            <a:endParaRPr lang="en-GB" sz="1800" dirty="0"/>
          </a:p>
          <a:p>
            <a:pPr lvl="1"/>
            <a:r>
              <a:rPr lang="en-GB" sz="1800" dirty="0"/>
              <a:t>Future plans for achieving ambitions for sports participation and management of emerging risks</a:t>
            </a:r>
          </a:p>
          <a:p>
            <a:pPr lvl="1"/>
            <a:endParaRPr lang="en-GB" sz="1800" dirty="0"/>
          </a:p>
          <a:p>
            <a:pPr marL="457200" lvl="1" indent="0">
              <a:buNone/>
            </a:pPr>
            <a:endParaRPr lang="en-GB" sz="1800" dirty="0"/>
          </a:p>
        </p:txBody>
      </p:sp>
    </p:spTree>
    <p:extLst>
      <p:ext uri="{BB962C8B-B14F-4D97-AF65-F5344CB8AC3E}">
        <p14:creationId xmlns:p14="http://schemas.microsoft.com/office/powerpoint/2010/main" val="424184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ChangeArrowheads="1"/>
          </p:cNvSpPr>
          <p:nvPr/>
        </p:nvSpPr>
        <p:spPr bwMode="auto">
          <a:xfrm>
            <a:off x="0" y="0"/>
            <a:ext cx="12192000" cy="6858000"/>
          </a:xfrm>
          <a:prstGeom prst="rect">
            <a:avLst/>
          </a:prstGeom>
          <a:solidFill>
            <a:srgbClr val="7F1355"/>
          </a:solidFill>
          <a:ln>
            <a:noFill/>
          </a:ln>
        </p:spPr>
        <p:txBody>
          <a:bodyPr wrap="none" anchor="ctr"/>
          <a:lstStyle/>
          <a:p>
            <a:pPr algn="ctr"/>
            <a:endParaRPr lang="en-US" dirty="0"/>
          </a:p>
        </p:txBody>
      </p:sp>
      <p:sp>
        <p:nvSpPr>
          <p:cNvPr id="2051" name="Rectangle 4"/>
          <p:cNvSpPr>
            <a:spLocks noGrp="1" noChangeArrowheads="1"/>
          </p:cNvSpPr>
          <p:nvPr>
            <p:ph type="ctrTitle"/>
          </p:nvPr>
        </p:nvSpPr>
        <p:spPr>
          <a:xfrm>
            <a:off x="353274" y="3796507"/>
            <a:ext cx="9417053" cy="1470025"/>
          </a:xfrm>
          <a:ln>
            <a:noFill/>
          </a:ln>
        </p:spPr>
        <p:txBody>
          <a:bodyPr/>
          <a:lstStyle/>
          <a:p>
            <a:r>
              <a:rPr lang="en-GB" dirty="0">
                <a:solidFill>
                  <a:srgbClr val="FFFFFF"/>
                </a:solidFill>
              </a:rPr>
              <a:t>Recently published work</a:t>
            </a:r>
            <a:br>
              <a:rPr lang="en-GB" dirty="0">
                <a:solidFill>
                  <a:srgbClr val="FFFFFF"/>
                </a:solidFill>
              </a:rPr>
            </a:br>
            <a:br>
              <a:rPr lang="en-GB" dirty="0">
                <a:solidFill>
                  <a:srgbClr val="FFFFFF"/>
                </a:solidFill>
              </a:rPr>
            </a:br>
            <a:br>
              <a:rPr lang="en-GB" dirty="0">
                <a:solidFill>
                  <a:srgbClr val="FFFFFF"/>
                </a:solidFill>
              </a:rPr>
            </a:br>
            <a:br>
              <a:rPr lang="en-GB" dirty="0">
                <a:solidFill>
                  <a:srgbClr val="FFFFFF"/>
                </a:solidFill>
              </a:rPr>
            </a:br>
            <a:br>
              <a:rPr lang="en-GB" sz="2400" dirty="0">
                <a:solidFill>
                  <a:srgbClr val="FFFFFF"/>
                </a:solidFill>
              </a:rPr>
            </a:br>
            <a:br>
              <a:rPr lang="en-GB" sz="2400" dirty="0">
                <a:solidFill>
                  <a:srgbClr val="FFFFFF"/>
                </a:solidFill>
              </a:rPr>
            </a:br>
            <a:br>
              <a:rPr lang="en-GB" sz="2400" dirty="0">
                <a:solidFill>
                  <a:srgbClr val="FFFFFF"/>
                </a:solidFill>
              </a:rPr>
            </a:br>
            <a:endParaRPr lang="en-GB" dirty="0">
              <a:solidFill>
                <a:srgbClr val="FFFFFF"/>
              </a:solidFill>
            </a:endParaRPr>
          </a:p>
        </p:txBody>
      </p:sp>
      <p:pic>
        <p:nvPicPr>
          <p:cNvPr id="205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9780591" y="401434"/>
            <a:ext cx="2016125" cy="7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Line 10"/>
          <p:cNvSpPr>
            <a:spLocks noChangeShapeType="1"/>
          </p:cNvSpPr>
          <p:nvPr/>
        </p:nvSpPr>
        <p:spPr bwMode="auto">
          <a:xfrm>
            <a:off x="0" y="2205038"/>
            <a:ext cx="12192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GB" dirty="0"/>
          </a:p>
        </p:txBody>
      </p:sp>
    </p:spTree>
    <p:extLst>
      <p:ext uri="{BB962C8B-B14F-4D97-AF65-F5344CB8AC3E}">
        <p14:creationId xmlns:p14="http://schemas.microsoft.com/office/powerpoint/2010/main" val="361089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F13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txBox="1">
            <a:spLocks/>
          </p:cNvSpPr>
          <p:nvPr/>
        </p:nvSpPr>
        <p:spPr bwMode="gray">
          <a:xfrm>
            <a:off x="1524001" y="1"/>
            <a:ext cx="9143999" cy="89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Thank you and questions</a:t>
            </a:r>
          </a:p>
        </p:txBody>
      </p:sp>
      <p:sp>
        <p:nvSpPr>
          <p:cNvPr id="6" name="Line 10"/>
          <p:cNvSpPr>
            <a:spLocks noChangeShapeType="1"/>
          </p:cNvSpPr>
          <p:nvPr/>
        </p:nvSpPr>
        <p:spPr bwMode="auto">
          <a:xfrm flipV="1">
            <a:off x="1524000" y="1772642"/>
            <a:ext cx="9144000" cy="174"/>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944232" y="1124744"/>
            <a:ext cx="2303534" cy="312660"/>
          </a:xfrm>
          <a:prstGeom prst="rect">
            <a:avLst/>
          </a:prstGeom>
        </p:spPr>
      </p:pic>
      <p:grpSp>
        <p:nvGrpSpPr>
          <p:cNvPr id="8" name="Group 7"/>
          <p:cNvGrpSpPr/>
          <p:nvPr/>
        </p:nvGrpSpPr>
        <p:grpSpPr>
          <a:xfrm>
            <a:off x="1791288" y="4313948"/>
            <a:ext cx="1657379" cy="1669838"/>
            <a:chOff x="92272" y="1916832"/>
            <a:chExt cx="1657379" cy="1669838"/>
          </a:xfrm>
        </p:grpSpPr>
        <p:sp>
          <p:nvSpPr>
            <p:cNvPr id="9" name="TextBox 8"/>
            <p:cNvSpPr txBox="1"/>
            <p:nvPr/>
          </p:nvSpPr>
          <p:spPr bwMode="gray">
            <a:xfrm>
              <a:off x="92272" y="2755673"/>
              <a:ext cx="1657379" cy="830997"/>
            </a:xfrm>
            <a:prstGeom prst="rect">
              <a:avLst/>
            </a:prstGeom>
            <a:noFill/>
          </p:spPr>
          <p:txBody>
            <a:bodyPr wrap="square" rtlCol="0">
              <a:spAutoFit/>
            </a:bodyPr>
            <a:lstStyle/>
            <a:p>
              <a:pPr algn="ctr">
                <a:buClr>
                  <a:schemeClr val="tx1">
                    <a:lumMod val="50000"/>
                    <a:lumOff val="50000"/>
                  </a:schemeClr>
                </a:buClr>
                <a:buSzPct val="120000"/>
              </a:pPr>
              <a:r>
                <a:rPr lang="en-GB" sz="1600" dirty="0">
                  <a:solidFill>
                    <a:schemeClr val="bg1"/>
                  </a:solidFill>
                  <a:latin typeface="Arial" panose="020B0604020202020204" pitchFamily="34" charset="0"/>
                  <a:cs typeface="Arial" panose="020B0604020202020204" pitchFamily="34" charset="0"/>
                </a:rPr>
                <a:t>All reports are available at </a:t>
              </a:r>
              <a:r>
                <a:rPr lang="en-GB" sz="1600" dirty="0">
                  <a:solidFill>
                    <a:schemeClr val="bg1"/>
                  </a:solidFill>
                  <a:latin typeface="Arial" panose="020B0604020202020204" pitchFamily="34" charset="0"/>
                  <a:cs typeface="Arial" panose="020B0604020202020204" pitchFamily="34" charset="0"/>
                  <a:hlinkClick r:id="rId3"/>
                </a:rPr>
                <a:t>www.nao.org.uk</a:t>
              </a:r>
              <a:endParaRPr lang="en-GB" sz="1600"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57" y="1916832"/>
              <a:ext cx="786808" cy="786808"/>
            </a:xfrm>
            <a:prstGeom prst="rect">
              <a:avLst/>
            </a:prstGeom>
          </p:spPr>
        </p:pic>
      </p:grpSp>
      <p:grpSp>
        <p:nvGrpSpPr>
          <p:cNvPr id="11" name="Group 10"/>
          <p:cNvGrpSpPr/>
          <p:nvPr/>
        </p:nvGrpSpPr>
        <p:grpSpPr>
          <a:xfrm>
            <a:off x="3060162" y="2098686"/>
            <a:ext cx="1595679" cy="1642284"/>
            <a:chOff x="382533" y="2050877"/>
            <a:chExt cx="1595679" cy="1642284"/>
          </a:xfrm>
        </p:grpSpPr>
        <p:sp>
          <p:nvSpPr>
            <p:cNvPr id="12" name="TextBox 11"/>
            <p:cNvSpPr txBox="1"/>
            <p:nvPr/>
          </p:nvSpPr>
          <p:spPr bwMode="gray">
            <a:xfrm>
              <a:off x="382533" y="2862164"/>
              <a:ext cx="1595679" cy="830997"/>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Follow the NAO on Twitter </a:t>
              </a:r>
              <a:r>
                <a:rPr lang="en-GB" sz="1600" dirty="0">
                  <a:solidFill>
                    <a:schemeClr val="bg1"/>
                  </a:solidFill>
                  <a:latin typeface="Arial" panose="020B0604020202020204" pitchFamily="34" charset="0"/>
                  <a:cs typeface="Arial" panose="020B0604020202020204" pitchFamily="34" charset="0"/>
                  <a:hlinkClick r:id="rId5"/>
                </a:rPr>
                <a:t>@NAOorguk</a:t>
              </a:r>
              <a:endParaRPr lang="en-GB" sz="1600" dirty="0">
                <a:solidFill>
                  <a:schemeClr val="bg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521" y="2050877"/>
              <a:ext cx="731701" cy="731701"/>
            </a:xfrm>
            <a:prstGeom prst="rect">
              <a:avLst/>
            </a:prstGeom>
          </p:spPr>
        </p:pic>
      </p:grpSp>
      <p:grpSp>
        <p:nvGrpSpPr>
          <p:cNvPr id="17" name="Group 16"/>
          <p:cNvGrpSpPr/>
          <p:nvPr/>
        </p:nvGrpSpPr>
        <p:grpSpPr>
          <a:xfrm>
            <a:off x="7464152" y="2028905"/>
            <a:ext cx="1716580" cy="1706126"/>
            <a:chOff x="524716" y="3861048"/>
            <a:chExt cx="1716580" cy="1706126"/>
          </a:xfrm>
        </p:grpSpPr>
        <p:sp>
          <p:nvSpPr>
            <p:cNvPr id="18" name="TextBox 17"/>
            <p:cNvSpPr txBox="1"/>
            <p:nvPr/>
          </p:nvSpPr>
          <p:spPr bwMode="gray">
            <a:xfrm>
              <a:off x="524716" y="4736177"/>
              <a:ext cx="1716580" cy="830997"/>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View our blog </a:t>
              </a:r>
              <a:r>
                <a:rPr lang="en-GB" sz="1600" dirty="0">
                  <a:solidFill>
                    <a:schemeClr val="bg1"/>
                  </a:solidFill>
                  <a:latin typeface="Arial" panose="020B0604020202020204" pitchFamily="34" charset="0"/>
                  <a:cs typeface="Arial" panose="020B0604020202020204" pitchFamily="34" charset="0"/>
                  <a:hlinkClick r:id="rId7"/>
                </a:rPr>
                <a:t>www.nao.org.uk/naoblog</a:t>
              </a:r>
              <a:endParaRPr lang="en-GB" sz="1600"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1119" y="3861048"/>
              <a:ext cx="943774" cy="943774"/>
            </a:xfrm>
            <a:prstGeom prst="rect">
              <a:avLst/>
            </a:prstGeom>
          </p:spPr>
        </p:pic>
      </p:grpSp>
      <p:grpSp>
        <p:nvGrpSpPr>
          <p:cNvPr id="20" name="Group 19"/>
          <p:cNvGrpSpPr/>
          <p:nvPr/>
        </p:nvGrpSpPr>
        <p:grpSpPr>
          <a:xfrm>
            <a:off x="8108787" y="4446343"/>
            <a:ext cx="2354037" cy="2055374"/>
            <a:chOff x="5044035" y="4589778"/>
            <a:chExt cx="2354037" cy="2055374"/>
          </a:xfrm>
        </p:grpSpPr>
        <p:sp>
          <p:nvSpPr>
            <p:cNvPr id="21" name="TextBox 20"/>
            <p:cNvSpPr txBox="1"/>
            <p:nvPr/>
          </p:nvSpPr>
          <p:spPr bwMode="gray">
            <a:xfrm>
              <a:off x="5044035" y="5321713"/>
              <a:ext cx="2354037" cy="1323439"/>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If you are interested in the NAO’s work and support for Parliament please contact:</a:t>
              </a:r>
            </a:p>
            <a:p>
              <a:pPr algn="ctr"/>
              <a:r>
                <a:rPr lang="en-GB" sz="1600" dirty="0">
                  <a:solidFill>
                    <a:schemeClr val="bg1"/>
                  </a:solidFill>
                  <a:latin typeface="Arial" panose="020B0604020202020204" pitchFamily="34" charset="0"/>
                  <a:cs typeface="Arial" panose="020B0604020202020204" pitchFamily="34" charset="0"/>
                  <a:hlinkClick r:id="rId9"/>
                </a:rPr>
                <a:t>parliament@nao.org.uk</a:t>
              </a:r>
              <a:endParaRPr lang="en-GB" sz="1600"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62777" y="4589778"/>
              <a:ext cx="716555" cy="716555"/>
            </a:xfrm>
            <a:prstGeom prst="rect">
              <a:avLst/>
            </a:prstGeom>
          </p:spPr>
        </p:pic>
      </p:grpSp>
      <p:grpSp>
        <p:nvGrpSpPr>
          <p:cNvPr id="26" name="Group 25"/>
          <p:cNvGrpSpPr/>
          <p:nvPr/>
        </p:nvGrpSpPr>
        <p:grpSpPr>
          <a:xfrm>
            <a:off x="5122252" y="2180428"/>
            <a:ext cx="1924004" cy="1806108"/>
            <a:chOff x="6114350" y="2132619"/>
            <a:chExt cx="1924004" cy="1806108"/>
          </a:xfrm>
        </p:grpSpPr>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57271" y="2132619"/>
              <a:ext cx="638161" cy="637099"/>
            </a:xfrm>
            <a:prstGeom prst="rect">
              <a:avLst/>
            </a:prstGeom>
          </p:spPr>
        </p:pic>
        <p:sp>
          <p:nvSpPr>
            <p:cNvPr id="28" name="TextBox 27"/>
            <p:cNvSpPr txBox="1"/>
            <p:nvPr/>
          </p:nvSpPr>
          <p:spPr bwMode="gray">
            <a:xfrm>
              <a:off x="6114350" y="2861509"/>
              <a:ext cx="1924004" cy="1077218"/>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Follow the NAO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on LinkedIn </a:t>
              </a:r>
              <a:r>
                <a:rPr lang="en-GB" sz="1600" dirty="0">
                  <a:solidFill>
                    <a:schemeClr val="bg1"/>
                  </a:solidFill>
                  <a:latin typeface="Arial" panose="020B0604020202020204" pitchFamily="34" charset="0"/>
                  <a:cs typeface="Arial" panose="020B0604020202020204" pitchFamily="34" charset="0"/>
                  <a:hlinkClick r:id="rId12"/>
                </a:rPr>
                <a:t>www.linkedin.com/company/naoorguk</a:t>
              </a:r>
              <a:endParaRPr lang="en-GB" sz="1600" dirty="0">
                <a:solidFill>
                  <a:schemeClr val="bg1"/>
                </a:solidFill>
                <a:latin typeface="Arial" panose="020B0604020202020204" pitchFamily="34" charset="0"/>
                <a:cs typeface="Arial" panose="020B0604020202020204" pitchFamily="34" charset="0"/>
              </a:endParaRPr>
            </a:p>
          </p:txBody>
        </p:sp>
      </p:grpSp>
      <p:grpSp>
        <p:nvGrpSpPr>
          <p:cNvPr id="29" name="Group 28"/>
          <p:cNvGrpSpPr/>
          <p:nvPr/>
        </p:nvGrpSpPr>
        <p:grpSpPr>
          <a:xfrm>
            <a:off x="5773324" y="4446344"/>
            <a:ext cx="2354037" cy="2055374"/>
            <a:chOff x="4852791" y="4589778"/>
            <a:chExt cx="2354037" cy="2055374"/>
          </a:xfrm>
        </p:grpSpPr>
        <p:sp>
          <p:nvSpPr>
            <p:cNvPr id="30" name="TextBox 29"/>
            <p:cNvSpPr txBox="1"/>
            <p:nvPr/>
          </p:nvSpPr>
          <p:spPr bwMode="gray">
            <a:xfrm>
              <a:off x="4852791" y="5321713"/>
              <a:ext cx="2354037" cy="1323439"/>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Contact:</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Vicky Davis</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Director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020 7798 7794</a:t>
              </a:r>
            </a:p>
            <a:p>
              <a:pPr algn="ctr"/>
              <a:r>
                <a:rPr lang="en-GB" sz="1600" dirty="0">
                  <a:solidFill>
                    <a:schemeClr val="bg1"/>
                  </a:solidFill>
                  <a:latin typeface="Arial" panose="020B0604020202020204" pitchFamily="34" charset="0"/>
                  <a:cs typeface="Arial" panose="020B0604020202020204" pitchFamily="34" charset="0"/>
                  <a:hlinkClick r:id="rId13"/>
                </a:rPr>
                <a:t>Vicky.davis@nao.org.uk</a:t>
              </a:r>
              <a:r>
                <a:rPr lang="en-GB" sz="1600" dirty="0">
                  <a:solidFill>
                    <a:schemeClr val="bg1"/>
                  </a:solidFill>
                  <a:latin typeface="Arial" panose="020B0604020202020204" pitchFamily="34" charset="0"/>
                  <a:cs typeface="Arial" panose="020B0604020202020204" pitchFamily="34" charset="0"/>
                </a:rPr>
                <a:t> </a:t>
              </a:r>
            </a:p>
          </p:txBody>
        </p:sp>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71533" y="4589778"/>
              <a:ext cx="716555" cy="716555"/>
            </a:xfrm>
            <a:prstGeom prst="rect">
              <a:avLst/>
            </a:prstGeom>
          </p:spPr>
        </p:pic>
      </p:grpSp>
      <p:grpSp>
        <p:nvGrpSpPr>
          <p:cNvPr id="2" name="Group 1"/>
          <p:cNvGrpSpPr/>
          <p:nvPr/>
        </p:nvGrpSpPr>
        <p:grpSpPr>
          <a:xfrm>
            <a:off x="3948529" y="4426539"/>
            <a:ext cx="1686189" cy="1826687"/>
            <a:chOff x="2424528" y="4426538"/>
            <a:chExt cx="1686189" cy="1826687"/>
          </a:xfrm>
        </p:grpSpPr>
        <p:sp>
          <p:nvSpPr>
            <p:cNvPr id="15" name="TextBox 14"/>
            <p:cNvSpPr txBox="1"/>
            <p:nvPr/>
          </p:nvSpPr>
          <p:spPr bwMode="gray">
            <a:xfrm>
              <a:off x="2424528" y="5176007"/>
              <a:ext cx="1686189" cy="1077218"/>
            </a:xfrm>
            <a:prstGeom prst="rect">
              <a:avLst/>
            </a:prstGeom>
            <a:noFill/>
          </p:spPr>
          <p:txBody>
            <a:bodyPr wrap="square" rtlCol="0">
              <a:spAutoFit/>
            </a:bodyPr>
            <a:lstStyle/>
            <a:p>
              <a:pPr algn="ctr"/>
              <a:r>
                <a:rPr lang="en-GB" sz="1600" dirty="0">
                  <a:solidFill>
                    <a:schemeClr val="bg1"/>
                  </a:solidFill>
                  <a:latin typeface="Arial" panose="020B0604020202020204" pitchFamily="34" charset="0"/>
                  <a:cs typeface="Arial" panose="020B0604020202020204" pitchFamily="34" charset="0"/>
                </a:rPr>
                <a:t>Subscribe to </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notifications with</a:t>
              </a:r>
              <a:br>
                <a:rPr lang="en-GB" sz="1600"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hlinkClick r:id="rId14"/>
                </a:rPr>
                <a:t>NAO preference centre</a:t>
              </a:r>
              <a:endParaRPr lang="en-GB" sz="1600" dirty="0">
                <a:solidFill>
                  <a:schemeClr val="bg1"/>
                </a:solidFill>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55950" y="4426538"/>
              <a:ext cx="623344" cy="623344"/>
            </a:xfrm>
            <a:prstGeom prst="rect">
              <a:avLst/>
            </a:prstGeom>
          </p:spPr>
        </p:pic>
      </p:grpSp>
    </p:spTree>
    <p:extLst>
      <p:ext uri="{BB962C8B-B14F-4D97-AF65-F5344CB8AC3E}">
        <p14:creationId xmlns:p14="http://schemas.microsoft.com/office/powerpoint/2010/main" val="353351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3746-F684-42C6-B86E-34ED272F1DC0}"/>
              </a:ext>
            </a:extLst>
          </p:cNvPr>
          <p:cNvSpPr>
            <a:spLocks noGrp="1"/>
          </p:cNvSpPr>
          <p:nvPr>
            <p:ph type="title"/>
          </p:nvPr>
        </p:nvSpPr>
        <p:spPr>
          <a:xfrm>
            <a:off x="609600" y="274638"/>
            <a:ext cx="10957984" cy="1143000"/>
          </a:xfrm>
        </p:spPr>
        <p:txBody>
          <a:bodyPr vert="horz" wrap="square" lIns="91440" tIns="45720" rIns="91440" bIns="45720" numCol="1" anchor="ctr" anchorCtr="0" compatLnSpc="1">
            <a:prstTxWarp prst="textNoShape">
              <a:avLst/>
            </a:prstTxWarp>
            <a:normAutofit/>
          </a:bodyPr>
          <a:lstStyle/>
          <a:p>
            <a:r>
              <a:rPr lang="en-US" b="1" dirty="0">
                <a:hlinkClick r:id="rId3"/>
              </a:rPr>
              <a:t>Covid-19 cost tracker</a:t>
            </a:r>
            <a:endParaRPr lang="en-US" b="1" dirty="0"/>
          </a:p>
        </p:txBody>
      </p:sp>
      <p:sp>
        <p:nvSpPr>
          <p:cNvPr id="5" name="Content Placeholder 4">
            <a:extLst>
              <a:ext uri="{FF2B5EF4-FFF2-40B4-BE49-F238E27FC236}">
                <a16:creationId xmlns:a16="http://schemas.microsoft.com/office/drawing/2014/main" id="{3C89524A-2F85-43F1-8E60-0E15761C0A01}"/>
              </a:ext>
            </a:extLst>
          </p:cNvPr>
          <p:cNvSpPr>
            <a:spLocks noGrp="1"/>
          </p:cNvSpPr>
          <p:nvPr>
            <p:ph sz="half" idx="1"/>
          </p:nvPr>
        </p:nvSpPr>
        <p:spPr>
          <a:xfrm>
            <a:off x="624419" y="1700808"/>
            <a:ext cx="5111541" cy="3960812"/>
          </a:xfrm>
        </p:spPr>
        <p:txBody>
          <a:bodyPr wrap="square" anchor="t">
            <a:normAutofit/>
          </a:bodyPr>
          <a:lstStyle/>
          <a:p>
            <a:pPr>
              <a:lnSpc>
                <a:spcPct val="90000"/>
              </a:lnSpc>
            </a:pPr>
            <a:r>
              <a:rPr lang="en-GB" sz="1800" dirty="0"/>
              <a:t>I</a:t>
            </a:r>
            <a:r>
              <a:rPr lang="en-GB" sz="1800" i="0" dirty="0">
                <a:effectLst/>
              </a:rPr>
              <a:t>nteractive tool that brings together data from across the UK government. </a:t>
            </a:r>
          </a:p>
          <a:p>
            <a:pPr>
              <a:lnSpc>
                <a:spcPct val="90000"/>
              </a:lnSpc>
            </a:pPr>
            <a:endParaRPr lang="en-GB" sz="1800" dirty="0"/>
          </a:p>
          <a:p>
            <a:pPr>
              <a:lnSpc>
                <a:spcPct val="90000"/>
              </a:lnSpc>
            </a:pPr>
            <a:r>
              <a:rPr lang="en-GB" sz="1800" dirty="0"/>
              <a:t>Based on measures announced since February 2020 and on or before 31 July 2021</a:t>
            </a:r>
            <a:endParaRPr lang="en-GB" sz="1800" i="0" dirty="0">
              <a:effectLst/>
            </a:endParaRPr>
          </a:p>
          <a:p>
            <a:pPr>
              <a:lnSpc>
                <a:spcPct val="90000"/>
              </a:lnSpc>
            </a:pPr>
            <a:endParaRPr lang="en-GB" sz="1800" dirty="0"/>
          </a:p>
          <a:p>
            <a:pPr>
              <a:lnSpc>
                <a:spcPct val="90000"/>
              </a:lnSpc>
            </a:pPr>
            <a:r>
              <a:rPr lang="en-GB" sz="1800" i="0" dirty="0">
                <a:effectLst/>
              </a:rPr>
              <a:t>Provides estimates of the cost of measures announced in response to the COVID-19 pandemic and how much the government has spent on these measures so far </a:t>
            </a:r>
          </a:p>
          <a:p>
            <a:pPr>
              <a:lnSpc>
                <a:spcPct val="90000"/>
              </a:lnSpc>
            </a:pPr>
            <a:endParaRPr lang="en-GB" sz="1800" dirty="0">
              <a:solidFill>
                <a:srgbClr val="2C3E50"/>
              </a:solidFill>
            </a:endParaRPr>
          </a:p>
        </p:txBody>
      </p:sp>
      <p:pic>
        <p:nvPicPr>
          <p:cNvPr id="6" name="Picture 5">
            <a:extLst>
              <a:ext uri="{FF2B5EF4-FFF2-40B4-BE49-F238E27FC236}">
                <a16:creationId xmlns:a16="http://schemas.microsoft.com/office/drawing/2014/main" id="{16F2222A-B9CC-437D-8182-1D7F295D3622}"/>
              </a:ext>
            </a:extLst>
          </p:cNvPr>
          <p:cNvPicPr>
            <a:picLocks noChangeAspect="1"/>
          </p:cNvPicPr>
          <p:nvPr/>
        </p:nvPicPr>
        <p:blipFill>
          <a:blip r:embed="rId4"/>
          <a:stretch>
            <a:fillRect/>
          </a:stretch>
        </p:blipFill>
        <p:spPr>
          <a:xfrm>
            <a:off x="5735960" y="1484313"/>
            <a:ext cx="5831624" cy="3960812"/>
          </a:xfrm>
          <a:prstGeom prst="rect">
            <a:avLst/>
          </a:prstGeom>
          <a:noFill/>
        </p:spPr>
      </p:pic>
    </p:spTree>
    <p:extLst>
      <p:ext uri="{BB962C8B-B14F-4D97-AF65-F5344CB8AC3E}">
        <p14:creationId xmlns:p14="http://schemas.microsoft.com/office/powerpoint/2010/main" val="199464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3746-F684-42C6-B86E-34ED272F1DC0}"/>
              </a:ext>
            </a:extLst>
          </p:cNvPr>
          <p:cNvSpPr>
            <a:spLocks noGrp="1"/>
          </p:cNvSpPr>
          <p:nvPr>
            <p:ph type="title"/>
          </p:nvPr>
        </p:nvSpPr>
        <p:spPr>
          <a:xfrm>
            <a:off x="609600" y="274638"/>
            <a:ext cx="10972800" cy="1143000"/>
          </a:xfrm>
        </p:spPr>
        <p:txBody>
          <a:bodyPr vert="horz" wrap="square" lIns="91440" tIns="45720" rIns="91440" bIns="45720" numCol="1" anchor="ctr" anchorCtr="0" compatLnSpc="1">
            <a:prstTxWarp prst="textNoShape">
              <a:avLst/>
            </a:prstTxWarp>
            <a:normAutofit/>
          </a:bodyPr>
          <a:lstStyle/>
          <a:p>
            <a:r>
              <a:rPr lang="en-US" dirty="0">
                <a:hlinkClick r:id="rId3"/>
              </a:rPr>
              <a:t>The l</a:t>
            </a:r>
            <a:r>
              <a:rPr lang="en-US" b="1" dirty="0">
                <a:hlinkClick r:id="rId3"/>
              </a:rPr>
              <a:t>ocal government finance syste</a:t>
            </a:r>
            <a:r>
              <a:rPr lang="en-US" dirty="0">
                <a:hlinkClick r:id="rId3"/>
              </a:rPr>
              <a:t>m in England: overview and challenges</a:t>
            </a:r>
            <a:endParaRPr lang="en-US" b="1" dirty="0"/>
          </a:p>
        </p:txBody>
      </p:sp>
      <p:sp>
        <p:nvSpPr>
          <p:cNvPr id="4" name="Content Placeholder 3">
            <a:extLst>
              <a:ext uri="{FF2B5EF4-FFF2-40B4-BE49-F238E27FC236}">
                <a16:creationId xmlns:a16="http://schemas.microsoft.com/office/drawing/2014/main" id="{460559DB-4028-4F76-A807-2D0007A8C39D}"/>
              </a:ext>
            </a:extLst>
          </p:cNvPr>
          <p:cNvSpPr>
            <a:spLocks noGrp="1"/>
          </p:cNvSpPr>
          <p:nvPr>
            <p:ph sz="half" idx="1"/>
          </p:nvPr>
        </p:nvSpPr>
        <p:spPr/>
        <p:txBody>
          <a:bodyPr/>
          <a:lstStyle/>
          <a:p>
            <a:pPr marL="0" indent="0">
              <a:buNone/>
            </a:pPr>
            <a:endParaRPr lang="en-GB" dirty="0"/>
          </a:p>
          <a:p>
            <a:pPr marL="0" indent="0">
              <a:buNone/>
            </a:pPr>
            <a:endParaRPr lang="en-GB" dirty="0"/>
          </a:p>
        </p:txBody>
      </p:sp>
      <p:sp>
        <p:nvSpPr>
          <p:cNvPr id="5" name="Content Placeholder 4">
            <a:extLst>
              <a:ext uri="{FF2B5EF4-FFF2-40B4-BE49-F238E27FC236}">
                <a16:creationId xmlns:a16="http://schemas.microsoft.com/office/drawing/2014/main" id="{3C89524A-2F85-43F1-8E60-0E15761C0A01}"/>
              </a:ext>
            </a:extLst>
          </p:cNvPr>
          <p:cNvSpPr>
            <a:spLocks noGrp="1"/>
          </p:cNvSpPr>
          <p:nvPr>
            <p:ph sz="half" idx="2"/>
          </p:nvPr>
        </p:nvSpPr>
        <p:spPr>
          <a:xfrm>
            <a:off x="6503400" y="1700808"/>
            <a:ext cx="4877919" cy="4104456"/>
          </a:xfrm>
        </p:spPr>
        <p:txBody>
          <a:bodyPr wrap="square" anchor="t">
            <a:normAutofit lnSpcReduction="10000"/>
          </a:bodyPr>
          <a:lstStyle/>
          <a:p>
            <a:pPr marL="285750" indent="-285750">
              <a:lnSpc>
                <a:spcPct val="90000"/>
              </a:lnSpc>
              <a:buFont typeface="Arial" panose="020B0604020202020204" pitchFamily="34" charset="0"/>
              <a:buChar char="•"/>
            </a:pPr>
            <a:r>
              <a:rPr lang="en-GB" sz="1500" dirty="0"/>
              <a:t>Based on our back catalogue of local government finance work, including data visualisation</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Graphics and data rich rather than VFM-style output</a:t>
            </a:r>
          </a:p>
          <a:p>
            <a:pPr marL="285750" indent="-285750">
              <a:lnSpc>
                <a:spcPct val="90000"/>
              </a:lnSpc>
              <a:buFont typeface="Arial" panose="020B0604020202020204" pitchFamily="34" charset="0"/>
              <a:buChar char="•"/>
            </a:pPr>
            <a:endParaRPr lang="en-GB" sz="1500" dirty="0"/>
          </a:p>
          <a:p>
            <a:pPr marL="285750" indent="-285750">
              <a:lnSpc>
                <a:spcPct val="90000"/>
              </a:lnSpc>
              <a:buFont typeface="Arial" panose="020B0604020202020204" pitchFamily="34" charset="0"/>
              <a:buChar char="•"/>
            </a:pPr>
            <a:r>
              <a:rPr lang="en-GB" sz="1500" dirty="0"/>
              <a:t>Three parts:</a:t>
            </a:r>
          </a:p>
          <a:p>
            <a:pPr marL="285750" indent="-285750">
              <a:lnSpc>
                <a:spcPct val="90000"/>
              </a:lnSpc>
              <a:buFont typeface="Arial" panose="020B0604020202020204" pitchFamily="34" charset="0"/>
              <a:buChar char="•"/>
            </a:pPr>
            <a:endParaRPr lang="en-GB" sz="1500" dirty="0"/>
          </a:p>
          <a:p>
            <a:pPr marL="800100" lvl="1" indent="-342900">
              <a:lnSpc>
                <a:spcPct val="90000"/>
              </a:lnSpc>
              <a:buFont typeface="+mj-lt"/>
              <a:buAutoNum type="arabicPeriod"/>
            </a:pPr>
            <a:r>
              <a:rPr lang="en-GB" sz="1500" dirty="0"/>
              <a:t>Local government spending and income 2019-20</a:t>
            </a:r>
          </a:p>
          <a:p>
            <a:pPr marL="800100" lvl="1" indent="-342900">
              <a:lnSpc>
                <a:spcPct val="90000"/>
              </a:lnSpc>
              <a:buFont typeface="+mj-lt"/>
              <a:buAutoNum type="arabicPeriod"/>
            </a:pPr>
            <a:r>
              <a:rPr lang="en-GB" sz="1500" dirty="0"/>
              <a:t>Developments in local government finance policy since 2010</a:t>
            </a:r>
          </a:p>
          <a:p>
            <a:pPr marL="800100" lvl="1" indent="-342900">
              <a:lnSpc>
                <a:spcPct val="90000"/>
              </a:lnSpc>
              <a:buFont typeface="+mj-lt"/>
              <a:buAutoNum type="arabicPeriod"/>
            </a:pPr>
            <a:r>
              <a:rPr lang="en-GB" sz="1500" dirty="0"/>
              <a:t>Impact on local government finance</a:t>
            </a:r>
          </a:p>
          <a:p>
            <a:pPr marL="800100" lvl="1" indent="-342900">
              <a:lnSpc>
                <a:spcPct val="90000"/>
              </a:lnSpc>
              <a:buFont typeface="+mj-lt"/>
              <a:buAutoNum type="arabicPeriod"/>
            </a:pPr>
            <a:endParaRPr lang="en-GB" sz="1500" dirty="0"/>
          </a:p>
          <a:p>
            <a:pPr marL="342900" indent="-342900">
              <a:lnSpc>
                <a:spcPct val="90000"/>
              </a:lnSpc>
              <a:buFont typeface="Arial" panose="020B0604020202020204" pitchFamily="34" charset="0"/>
              <a:buChar char="•"/>
            </a:pPr>
            <a:r>
              <a:rPr lang="en-GB" sz="1500" dirty="0">
                <a:hlinkClick r:id="rId4"/>
              </a:rPr>
              <a:t>PAC session </a:t>
            </a:r>
            <a:r>
              <a:rPr lang="en-GB" sz="1500" dirty="0"/>
              <a:t>with DLUHC and HMT focused on ongoing risks to local authorities financial sustainability, sufficiency of SR announcements, service pressures, uncertainty of major reforms and DLUHC oversight </a:t>
            </a:r>
          </a:p>
          <a:p>
            <a:pPr marL="0" indent="0">
              <a:lnSpc>
                <a:spcPct val="90000"/>
              </a:lnSpc>
              <a:buNone/>
            </a:pPr>
            <a:endParaRPr lang="en-GB" sz="1500" dirty="0"/>
          </a:p>
          <a:p>
            <a:pPr marL="0" indent="0">
              <a:lnSpc>
                <a:spcPct val="90000"/>
              </a:lnSpc>
              <a:buNone/>
            </a:pPr>
            <a:endParaRPr lang="en-GB" sz="1500" dirty="0"/>
          </a:p>
        </p:txBody>
      </p:sp>
      <p:pic>
        <p:nvPicPr>
          <p:cNvPr id="9" name="Picture 8">
            <a:extLst>
              <a:ext uri="{FF2B5EF4-FFF2-40B4-BE49-F238E27FC236}">
                <a16:creationId xmlns:a16="http://schemas.microsoft.com/office/drawing/2014/main" id="{7C29D6F6-4710-45BC-AB6E-B906CC9D057B}"/>
              </a:ext>
            </a:extLst>
          </p:cNvPr>
          <p:cNvPicPr>
            <a:picLocks noChangeAspect="1"/>
          </p:cNvPicPr>
          <p:nvPr/>
        </p:nvPicPr>
        <p:blipFill>
          <a:blip r:embed="rId5"/>
          <a:stretch>
            <a:fillRect/>
          </a:stretch>
        </p:blipFill>
        <p:spPr>
          <a:xfrm>
            <a:off x="263352" y="1723850"/>
            <a:ext cx="6240048" cy="3150770"/>
          </a:xfrm>
          <a:prstGeom prst="rect">
            <a:avLst/>
          </a:prstGeom>
        </p:spPr>
      </p:pic>
    </p:spTree>
    <p:extLst>
      <p:ext uri="{BB962C8B-B14F-4D97-AF65-F5344CB8AC3E}">
        <p14:creationId xmlns:p14="http://schemas.microsoft.com/office/powerpoint/2010/main" val="198856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4E84D-CCF3-48BE-979C-638399D25A1D}"/>
              </a:ext>
            </a:extLst>
          </p:cNvPr>
          <p:cNvSpPr>
            <a:spLocks noGrp="1"/>
          </p:cNvSpPr>
          <p:nvPr>
            <p:ph type="title"/>
          </p:nvPr>
        </p:nvSpPr>
        <p:spPr>
          <a:xfrm>
            <a:off x="609600" y="274638"/>
            <a:ext cx="10957984" cy="490066"/>
          </a:xfrm>
        </p:spPr>
        <p:txBody>
          <a:bodyPr/>
          <a:lstStyle/>
          <a:p>
            <a:r>
              <a:rPr lang="en-GB" dirty="0">
                <a:hlinkClick r:id="rId3"/>
              </a:rPr>
              <a:t>Employment support: The Kickstart Scheme</a:t>
            </a:r>
            <a:endParaRPr lang="en-GB" dirty="0"/>
          </a:p>
        </p:txBody>
      </p:sp>
      <p:sp>
        <p:nvSpPr>
          <p:cNvPr id="6" name="TextBox 5">
            <a:extLst>
              <a:ext uri="{FF2B5EF4-FFF2-40B4-BE49-F238E27FC236}">
                <a16:creationId xmlns:a16="http://schemas.microsoft.com/office/drawing/2014/main" id="{BB04B713-04B1-46BA-ACAA-13706F5D13A4}"/>
              </a:ext>
            </a:extLst>
          </p:cNvPr>
          <p:cNvSpPr txBox="1"/>
          <p:nvPr/>
        </p:nvSpPr>
        <p:spPr>
          <a:xfrm>
            <a:off x="407368" y="951051"/>
            <a:ext cx="5688632" cy="7017306"/>
          </a:xfrm>
          <a:prstGeom prst="rect">
            <a:avLst/>
          </a:prstGeom>
          <a:noFill/>
        </p:spPr>
        <p:txBody>
          <a:bodyPr wrap="square">
            <a:spAutoFit/>
          </a:bodyPr>
          <a:lstStyle/>
          <a:p>
            <a:pPr marL="0" indent="0">
              <a:buNone/>
            </a:pPr>
            <a:r>
              <a:rPr lang="en-GB" sz="1800" i="1" dirty="0"/>
              <a:t>.. At the start of the pandemic, DWP acted quickly to set up Kickstart…However, DWP has limited assurance that Kickstart is having the positive impact intended. It does not know whether the jobs created are of high quality or whether they would have existed without the scheme. It could also do more to ensure the scheme is targeted at those who need it the most</a:t>
            </a:r>
          </a:p>
          <a:p>
            <a:pPr marL="0" indent="0">
              <a:buNone/>
            </a:pPr>
            <a:endParaRPr lang="en-GB" i="1" dirty="0"/>
          </a:p>
          <a:p>
            <a:r>
              <a:rPr lang="en-GB" sz="1800" dirty="0"/>
              <a:t>National Audit Office, November 2021</a:t>
            </a:r>
          </a:p>
          <a:p>
            <a:pPr marL="0" indent="0">
              <a:buNone/>
            </a:pPr>
            <a:endParaRPr lang="en-GB" sz="1800" i="1" dirty="0"/>
          </a:p>
          <a:p>
            <a:pPr marL="285750" indent="-285750">
              <a:buFont typeface="Arial" panose="020B0604020202020204" pitchFamily="34" charset="0"/>
              <a:buChar char="•"/>
            </a:pPr>
            <a:r>
              <a:rPr lang="en-GB" sz="1800" b="0" kern="1200" dirty="0">
                <a:solidFill>
                  <a:schemeClr val="dk1"/>
                </a:solidFill>
                <a:effectLst/>
                <a:latin typeface="+mn-lt"/>
                <a:ea typeface="+mn-ea"/>
                <a:cs typeface="+mn-cs"/>
              </a:rPr>
              <a:t>Note difference in administration with DWP taking this on whereas Future Jobs Fund administered by local authorities – note concerns about LA capacity, so DWP needed to build systems from scratch  </a:t>
            </a:r>
          </a:p>
          <a:p>
            <a:pPr marL="285750" indent="-285750">
              <a:buFont typeface="Arial" panose="020B0604020202020204" pitchFamily="34" charset="0"/>
              <a:buChar char="•"/>
            </a:pPr>
            <a:endParaRPr lang="en-GB" dirty="0">
              <a:solidFill>
                <a:schemeClr val="dk1"/>
              </a:solidFill>
              <a:latin typeface="+mn-lt"/>
            </a:endParaRPr>
          </a:p>
          <a:p>
            <a:pPr marL="285750" indent="-285750">
              <a:buFont typeface="Arial" panose="020B0604020202020204" pitchFamily="34" charset="0"/>
              <a:buChar char="•"/>
            </a:pPr>
            <a:r>
              <a:rPr lang="en-GB" dirty="0"/>
              <a:t>Developed at pace so could not trial changes to the FJF blueprint before implementation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Delay to DWP providing local data on numbers and locations of Kickstart employers and participations</a:t>
            </a:r>
            <a:endParaRPr lang="en-GB" sz="1800" dirty="0">
              <a:solidFill>
                <a:schemeClr val="tx1"/>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4" name="Picture 3">
            <a:extLst>
              <a:ext uri="{FF2B5EF4-FFF2-40B4-BE49-F238E27FC236}">
                <a16:creationId xmlns:a16="http://schemas.microsoft.com/office/drawing/2014/main" id="{FC8356D0-7D9A-42F0-B698-337FB897BA17}"/>
              </a:ext>
            </a:extLst>
          </p:cNvPr>
          <p:cNvPicPr>
            <a:picLocks noChangeAspect="1"/>
          </p:cNvPicPr>
          <p:nvPr/>
        </p:nvPicPr>
        <p:blipFill>
          <a:blip r:embed="rId4"/>
          <a:stretch>
            <a:fillRect/>
          </a:stretch>
        </p:blipFill>
        <p:spPr>
          <a:xfrm>
            <a:off x="6384032" y="865663"/>
            <a:ext cx="5312467" cy="5733256"/>
          </a:xfrm>
          <a:prstGeom prst="rect">
            <a:avLst/>
          </a:prstGeom>
        </p:spPr>
      </p:pic>
    </p:spTree>
    <p:extLst>
      <p:ext uri="{BB962C8B-B14F-4D97-AF65-F5344CB8AC3E}">
        <p14:creationId xmlns:p14="http://schemas.microsoft.com/office/powerpoint/2010/main" val="645008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4E84D-CCF3-48BE-979C-638399D25A1D}"/>
              </a:ext>
            </a:extLst>
          </p:cNvPr>
          <p:cNvSpPr>
            <a:spLocks noGrp="1"/>
          </p:cNvSpPr>
          <p:nvPr>
            <p:ph type="title"/>
          </p:nvPr>
        </p:nvSpPr>
        <p:spPr>
          <a:xfrm>
            <a:off x="609600" y="274638"/>
            <a:ext cx="10957984" cy="490066"/>
          </a:xfrm>
        </p:spPr>
        <p:txBody>
          <a:bodyPr/>
          <a:lstStyle/>
          <a:p>
            <a:r>
              <a:rPr lang="en-GB" dirty="0">
                <a:hlinkClick r:id="rId3"/>
              </a:rPr>
              <a:t>Financial sustainability of schools in England</a:t>
            </a:r>
            <a:endParaRPr lang="en-GB" dirty="0"/>
          </a:p>
        </p:txBody>
      </p:sp>
      <p:sp>
        <p:nvSpPr>
          <p:cNvPr id="6" name="TextBox 5">
            <a:extLst>
              <a:ext uri="{FF2B5EF4-FFF2-40B4-BE49-F238E27FC236}">
                <a16:creationId xmlns:a16="http://schemas.microsoft.com/office/drawing/2014/main" id="{BB04B713-04B1-46BA-ACAA-13706F5D13A4}"/>
              </a:ext>
            </a:extLst>
          </p:cNvPr>
          <p:cNvSpPr txBox="1"/>
          <p:nvPr/>
        </p:nvSpPr>
        <p:spPr>
          <a:xfrm>
            <a:off x="407368" y="950050"/>
            <a:ext cx="6096000" cy="5770811"/>
          </a:xfrm>
          <a:prstGeom prst="rect">
            <a:avLst/>
          </a:prstGeom>
          <a:noFill/>
        </p:spPr>
        <p:txBody>
          <a:bodyPr wrap="square">
            <a:spAutoFit/>
          </a:bodyPr>
          <a:lstStyle/>
          <a:p>
            <a:pPr marL="0" indent="0">
              <a:buNone/>
            </a:pPr>
            <a:r>
              <a:rPr lang="en-GB" sz="1800" i="1" dirty="0"/>
              <a:t>.. T</a:t>
            </a:r>
            <a:r>
              <a:rPr lang="en-GB" i="1" dirty="0">
                <a:solidFill>
                  <a:srgbClr val="333333"/>
                </a:solidFill>
                <a:effectLst/>
                <a:latin typeface="Helvetica Neue"/>
              </a:rPr>
              <a:t>he Department for Education implemented a range of sensible programmes in recent years that have helped schools to achieve savings. However, until it improves the reliability of its data, it will not be able to make fully informed decisions about the support it offers to schools.” </a:t>
            </a:r>
          </a:p>
          <a:p>
            <a:pPr marL="0" indent="0">
              <a:lnSpc>
                <a:spcPct val="150000"/>
              </a:lnSpc>
              <a:buNone/>
            </a:pPr>
            <a:r>
              <a:rPr lang="en-GB" sz="1800" dirty="0"/>
              <a:t>National Audit Office, November 2021</a:t>
            </a:r>
          </a:p>
          <a:p>
            <a:pPr marL="0" indent="0">
              <a:buNone/>
            </a:pPr>
            <a:endParaRPr lang="en-GB" sz="1800" i="1" dirty="0"/>
          </a:p>
          <a:p>
            <a:pPr marL="285750" indent="-285750">
              <a:buFont typeface="Arial" panose="020B0604020202020204" pitchFamily="34" charset="0"/>
              <a:buChar char="•"/>
            </a:pPr>
            <a:r>
              <a:rPr lang="en-GB" dirty="0"/>
              <a:t>Proportion of maintained schools in cumulative deficit ranged from 0% (in 14 authorities) to 46% in 2019-20.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26 local authorities with more than 20% of their schools in deficit- note no link found between deprivation levels and schools in deficit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Net balance for dedicated schools grant in 2019-20 was a deficit of £484 million (95 authorities in deficit)</a:t>
            </a:r>
          </a:p>
          <a:p>
            <a:endParaRPr lang="en-GB" dirty="0"/>
          </a:p>
          <a:p>
            <a:pPr marL="285750" indent="-285750">
              <a:buFont typeface="Arial" panose="020B0604020202020204" pitchFamily="34" charset="0"/>
              <a:buChar char="•"/>
            </a:pPr>
            <a:r>
              <a:rPr lang="en-GB" sz="1800" dirty="0">
                <a:solidFill>
                  <a:schemeClr val="tx1"/>
                </a:solidFill>
              </a:rPr>
              <a:t>125 of 149 authorities overspent high-needs budgets (net overspend </a:t>
            </a:r>
            <a:r>
              <a:rPr lang="en-GB" dirty="0"/>
              <a:t>of £385m) </a:t>
            </a:r>
            <a:r>
              <a:rPr lang="en-GB" sz="1800" dirty="0">
                <a:solidFill>
                  <a:schemeClr val="tx1"/>
                </a:solidFill>
              </a:rPr>
              <a:t>compared with 80 of 150 in 2014-15</a:t>
            </a:r>
          </a:p>
        </p:txBody>
      </p:sp>
      <p:pic>
        <p:nvPicPr>
          <p:cNvPr id="4" name="Picture 3">
            <a:extLst>
              <a:ext uri="{FF2B5EF4-FFF2-40B4-BE49-F238E27FC236}">
                <a16:creationId xmlns:a16="http://schemas.microsoft.com/office/drawing/2014/main" id="{503BF38B-8D69-4D7D-93CA-648714DC95FF}"/>
              </a:ext>
            </a:extLst>
          </p:cNvPr>
          <p:cNvPicPr>
            <a:picLocks noChangeAspect="1"/>
          </p:cNvPicPr>
          <p:nvPr/>
        </p:nvPicPr>
        <p:blipFill>
          <a:blip r:embed="rId4"/>
          <a:stretch>
            <a:fillRect/>
          </a:stretch>
        </p:blipFill>
        <p:spPr>
          <a:xfrm>
            <a:off x="6888088" y="951051"/>
            <a:ext cx="4195303" cy="5301208"/>
          </a:xfrm>
          <a:prstGeom prst="rect">
            <a:avLst/>
          </a:prstGeom>
        </p:spPr>
      </p:pic>
    </p:spTree>
    <p:extLst>
      <p:ext uri="{BB962C8B-B14F-4D97-AF65-F5344CB8AC3E}">
        <p14:creationId xmlns:p14="http://schemas.microsoft.com/office/powerpoint/2010/main" val="285815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4E84D-CCF3-48BE-979C-638399D25A1D}"/>
              </a:ext>
            </a:extLst>
          </p:cNvPr>
          <p:cNvSpPr>
            <a:spLocks noGrp="1"/>
          </p:cNvSpPr>
          <p:nvPr>
            <p:ph type="title"/>
          </p:nvPr>
        </p:nvSpPr>
        <p:spPr>
          <a:xfrm>
            <a:off x="609600" y="274638"/>
            <a:ext cx="10957984" cy="778098"/>
          </a:xfrm>
        </p:spPr>
        <p:txBody>
          <a:bodyPr vert="horz" wrap="square" lIns="91440" tIns="45720" rIns="91440" bIns="45720" numCol="1" anchor="ctr" anchorCtr="0" compatLnSpc="1">
            <a:prstTxWarp prst="textNoShape">
              <a:avLst/>
            </a:prstTxWarp>
            <a:normAutofit/>
          </a:bodyPr>
          <a:lstStyle/>
          <a:p>
            <a:r>
              <a:rPr lang="en-US" b="1">
                <a:latin typeface="+mj-lt"/>
                <a:ea typeface="+mj-ea"/>
                <a:cs typeface="+mj-cs"/>
                <a:hlinkClick r:id="rId3"/>
              </a:rPr>
              <a:t>NHS backlogs and hospital waiting times</a:t>
            </a:r>
            <a:endParaRPr lang="en-US" b="1" dirty="0">
              <a:latin typeface="+mj-lt"/>
              <a:ea typeface="+mj-ea"/>
              <a:cs typeface="+mj-cs"/>
            </a:endParaRPr>
          </a:p>
        </p:txBody>
      </p:sp>
      <p:pic>
        <p:nvPicPr>
          <p:cNvPr id="4" name="Picture 3">
            <a:extLst>
              <a:ext uri="{FF2B5EF4-FFF2-40B4-BE49-F238E27FC236}">
                <a16:creationId xmlns:a16="http://schemas.microsoft.com/office/drawing/2014/main" id="{02865128-794C-45DC-8AE4-A06FDFCAF231}"/>
              </a:ext>
            </a:extLst>
          </p:cNvPr>
          <p:cNvPicPr>
            <a:picLocks noChangeAspect="1"/>
          </p:cNvPicPr>
          <p:nvPr/>
        </p:nvPicPr>
        <p:blipFill>
          <a:blip r:embed="rId4"/>
          <a:stretch>
            <a:fillRect/>
          </a:stretch>
        </p:blipFill>
        <p:spPr>
          <a:xfrm>
            <a:off x="1127448" y="1064993"/>
            <a:ext cx="4608512" cy="5192691"/>
          </a:xfrm>
          <a:prstGeom prst="rect">
            <a:avLst/>
          </a:prstGeom>
          <a:noFill/>
        </p:spPr>
      </p:pic>
      <p:pic>
        <p:nvPicPr>
          <p:cNvPr id="8" name="Picture 7">
            <a:extLst>
              <a:ext uri="{FF2B5EF4-FFF2-40B4-BE49-F238E27FC236}">
                <a16:creationId xmlns:a16="http://schemas.microsoft.com/office/drawing/2014/main" id="{3AF5631A-320E-4841-82B8-996527A2D1D7}"/>
              </a:ext>
            </a:extLst>
          </p:cNvPr>
          <p:cNvPicPr>
            <a:picLocks noChangeAspect="1"/>
          </p:cNvPicPr>
          <p:nvPr/>
        </p:nvPicPr>
        <p:blipFill>
          <a:blip r:embed="rId5"/>
          <a:stretch>
            <a:fillRect/>
          </a:stretch>
        </p:blipFill>
        <p:spPr>
          <a:xfrm>
            <a:off x="5951984" y="1064993"/>
            <a:ext cx="4608512" cy="5192691"/>
          </a:xfrm>
          <a:prstGeom prst="rect">
            <a:avLst/>
          </a:prstGeom>
        </p:spPr>
      </p:pic>
    </p:spTree>
    <p:extLst>
      <p:ext uri="{BB962C8B-B14F-4D97-AF65-F5344CB8AC3E}">
        <p14:creationId xmlns:p14="http://schemas.microsoft.com/office/powerpoint/2010/main" val="3733188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DFAB6-2FBA-4498-95D0-5972C7CD3612}"/>
              </a:ext>
            </a:extLst>
          </p:cNvPr>
          <p:cNvSpPr>
            <a:spLocks noGrp="1"/>
          </p:cNvSpPr>
          <p:nvPr>
            <p:ph type="title"/>
          </p:nvPr>
        </p:nvSpPr>
        <p:spPr>
          <a:xfrm>
            <a:off x="609600" y="274638"/>
            <a:ext cx="10957984" cy="705718"/>
          </a:xfrm>
        </p:spPr>
        <p:txBody>
          <a:bodyPr/>
          <a:lstStyle/>
          <a:p>
            <a:r>
              <a:rPr lang="en-GB" sz="3200" b="1" dirty="0">
                <a:cs typeface="Arial" panose="020B0604020202020204" pitchFamily="34" charset="0"/>
                <a:hlinkClick r:id="rId2"/>
              </a:rPr>
              <a:t>Regulation of private renting</a:t>
            </a:r>
            <a:endParaRPr lang="en-GB" dirty="0"/>
          </a:p>
        </p:txBody>
      </p:sp>
      <p:sp>
        <p:nvSpPr>
          <p:cNvPr id="3" name="Content Placeholder 2">
            <a:extLst>
              <a:ext uri="{FF2B5EF4-FFF2-40B4-BE49-F238E27FC236}">
                <a16:creationId xmlns:a16="http://schemas.microsoft.com/office/drawing/2014/main" id="{A9ECA44B-383D-49EB-9B70-851E8411184D}"/>
              </a:ext>
            </a:extLst>
          </p:cNvPr>
          <p:cNvSpPr>
            <a:spLocks noGrp="1"/>
          </p:cNvSpPr>
          <p:nvPr>
            <p:ph sz="half" idx="1"/>
          </p:nvPr>
        </p:nvSpPr>
        <p:spPr>
          <a:xfrm>
            <a:off x="695400" y="908720"/>
            <a:ext cx="5984327" cy="4897288"/>
          </a:xfrm>
        </p:spPr>
        <p:txBody>
          <a:bodyPr/>
          <a:lstStyle/>
          <a:p>
            <a:pPr marL="0" indent="0">
              <a:buNone/>
            </a:pPr>
            <a:r>
              <a:rPr lang="en-GB" sz="1800" i="1" dirty="0"/>
              <a:t>.. The Department is not proactive in supporting local authorities to regulate effectively. Furthermore, it does not yet have a plan to improve the significant gaps in data that prevent it from identifying where problems are occurring, which regulatory approaches work well at a local level, or the impact of regulation on the vulnerable. </a:t>
            </a:r>
          </a:p>
          <a:p>
            <a:pPr marL="0" indent="0">
              <a:buNone/>
            </a:pPr>
            <a:r>
              <a:rPr lang="en-GB" sz="1800" dirty="0"/>
              <a:t>National Audit Office, December 2021</a:t>
            </a:r>
          </a:p>
          <a:p>
            <a:pPr marL="0" indent="0" fontAlgn="auto">
              <a:spcBef>
                <a:spcPts val="0"/>
              </a:spcBef>
              <a:spcAft>
                <a:spcPts val="0"/>
              </a:spcAft>
              <a:buClrTx/>
              <a:buNone/>
              <a:defRPr/>
            </a:pPr>
            <a:endParaRPr lang="en-GB" sz="1800" kern="1200" dirty="0">
              <a:latin typeface="Arial" charset="0"/>
            </a:endParaRPr>
          </a:p>
          <a:p>
            <a:pPr fontAlgn="auto">
              <a:spcBef>
                <a:spcPts val="0"/>
              </a:spcBef>
              <a:spcAft>
                <a:spcPts val="0"/>
              </a:spcAft>
              <a:buClrTx/>
              <a:defRPr/>
            </a:pPr>
            <a:r>
              <a:rPr lang="en-GB" sz="1800" kern="1200" dirty="0">
                <a:latin typeface="Arial" charset="0"/>
              </a:rPr>
              <a:t>Considerable variation in approaches and regulatory activity – some inspect almost no properties while others inspect a large proportion of the market </a:t>
            </a:r>
          </a:p>
          <a:p>
            <a:pPr fontAlgn="auto">
              <a:spcBef>
                <a:spcPts val="0"/>
              </a:spcBef>
              <a:spcAft>
                <a:spcPts val="0"/>
              </a:spcAft>
              <a:buClrTx/>
              <a:defRPr/>
            </a:pPr>
            <a:endParaRPr lang="en-GB" sz="1800" kern="1200" dirty="0">
              <a:latin typeface="Arial" charset="0"/>
            </a:endParaRPr>
          </a:p>
          <a:p>
            <a:pPr fontAlgn="auto">
              <a:spcBef>
                <a:spcPts val="0"/>
              </a:spcBef>
              <a:spcAft>
                <a:spcPts val="0"/>
              </a:spcAft>
              <a:buClrTx/>
              <a:defRPr/>
            </a:pPr>
            <a:r>
              <a:rPr lang="en-GB" sz="1800" kern="1200" dirty="0">
                <a:latin typeface="Arial" charset="0"/>
              </a:rPr>
              <a:t>65 of 308 authorities license more properties than the minimum requirement</a:t>
            </a:r>
          </a:p>
          <a:p>
            <a:pPr fontAlgn="auto">
              <a:spcBef>
                <a:spcPts val="0"/>
              </a:spcBef>
              <a:spcAft>
                <a:spcPts val="0"/>
              </a:spcAft>
              <a:buClrTx/>
              <a:defRPr/>
            </a:pPr>
            <a:endParaRPr lang="en-GB" sz="1800" kern="1200" dirty="0">
              <a:latin typeface="Arial" charset="0"/>
            </a:endParaRPr>
          </a:p>
          <a:p>
            <a:pPr fontAlgn="auto">
              <a:spcBef>
                <a:spcPts val="0"/>
              </a:spcBef>
              <a:spcAft>
                <a:spcPts val="0"/>
              </a:spcAft>
              <a:buClrTx/>
              <a:defRPr/>
            </a:pPr>
            <a:r>
              <a:rPr lang="en-GB" sz="1800" kern="1200" dirty="0">
                <a:latin typeface="Arial" charset="0"/>
              </a:rPr>
              <a:t>Data limitations – no robust data on regulatory approaches, limited data on property conditions held by DLUHC, landlord population analysis not given to LAs</a:t>
            </a:r>
          </a:p>
          <a:p>
            <a:pPr fontAlgn="auto">
              <a:spcBef>
                <a:spcPts val="0"/>
              </a:spcBef>
              <a:spcAft>
                <a:spcPts val="0"/>
              </a:spcAft>
              <a:buClrTx/>
              <a:defRPr/>
            </a:pPr>
            <a:endParaRPr lang="en-GB" sz="1800" kern="1200" dirty="0">
              <a:latin typeface="Arial" charset="0"/>
            </a:endParaRPr>
          </a:p>
          <a:p>
            <a:pPr fontAlgn="auto">
              <a:spcBef>
                <a:spcPts val="0"/>
              </a:spcBef>
              <a:spcAft>
                <a:spcPts val="0"/>
              </a:spcAft>
              <a:buClrTx/>
              <a:defRPr/>
            </a:pPr>
            <a:r>
              <a:rPr lang="en-GB" sz="1800" kern="1200" dirty="0">
                <a:latin typeface="Arial" charset="0"/>
              </a:rPr>
              <a:t>LAs called for more support and best practice sharing</a:t>
            </a:r>
          </a:p>
          <a:p>
            <a:pPr marL="0" indent="0" fontAlgn="auto">
              <a:spcBef>
                <a:spcPts val="0"/>
              </a:spcBef>
              <a:spcAft>
                <a:spcPts val="0"/>
              </a:spcAft>
              <a:buClrTx/>
              <a:buNone/>
              <a:defRPr/>
            </a:pPr>
            <a:endParaRPr lang="en-GB" sz="1800" b="0" kern="1200" dirty="0">
              <a:solidFill>
                <a:schemeClr val="dk1"/>
              </a:solidFill>
              <a:effectLst/>
              <a:latin typeface="Arial" charset="0"/>
              <a:ea typeface="+mn-ea"/>
              <a:cs typeface="+mn-cs"/>
            </a:endParaRPr>
          </a:p>
          <a:p>
            <a:pPr marL="0" indent="0">
              <a:buFont typeface="Arial" panose="020B0604020202020204" pitchFamily="34" charset="0"/>
              <a:buNone/>
            </a:pPr>
            <a:endParaRPr lang="en-GB" sz="1800" b="0" kern="1200" dirty="0">
              <a:solidFill>
                <a:schemeClr val="dk1"/>
              </a:solidFill>
              <a:effectLst/>
              <a:latin typeface="+mn-lt"/>
              <a:ea typeface="+mn-ea"/>
              <a:cs typeface="+mn-cs"/>
            </a:endParaRPr>
          </a:p>
          <a:p>
            <a:pPr marL="0" indent="0" fontAlgn="auto">
              <a:spcBef>
                <a:spcPts val="0"/>
              </a:spcBef>
              <a:spcAft>
                <a:spcPts val="0"/>
              </a:spcAft>
              <a:buClrTx/>
              <a:buNone/>
              <a:defRPr/>
            </a:pPr>
            <a:endParaRPr lang="en-GB" sz="1800" kern="1200" dirty="0">
              <a:latin typeface="Arial" charset="0"/>
            </a:endParaRPr>
          </a:p>
          <a:p>
            <a:pPr fontAlgn="auto">
              <a:spcBef>
                <a:spcPts val="0"/>
              </a:spcBef>
              <a:spcAft>
                <a:spcPts val="0"/>
              </a:spcAft>
              <a:buClrTx/>
              <a:defRPr/>
            </a:pPr>
            <a:endParaRPr lang="en-GB" sz="1800" kern="1200" dirty="0">
              <a:latin typeface="Arial" charset="0"/>
            </a:endParaRPr>
          </a:p>
          <a:p>
            <a:endParaRPr lang="en-GB" dirty="0"/>
          </a:p>
        </p:txBody>
      </p:sp>
      <p:pic>
        <p:nvPicPr>
          <p:cNvPr id="5" name="Picture 4">
            <a:extLst>
              <a:ext uri="{FF2B5EF4-FFF2-40B4-BE49-F238E27FC236}">
                <a16:creationId xmlns:a16="http://schemas.microsoft.com/office/drawing/2014/main" id="{BC5D99F8-C424-4613-B5F7-B1E2C0018646}"/>
              </a:ext>
            </a:extLst>
          </p:cNvPr>
          <p:cNvPicPr>
            <a:picLocks noChangeAspect="1"/>
          </p:cNvPicPr>
          <p:nvPr/>
        </p:nvPicPr>
        <p:blipFill>
          <a:blip r:embed="rId3"/>
          <a:stretch>
            <a:fillRect/>
          </a:stretch>
        </p:blipFill>
        <p:spPr>
          <a:xfrm>
            <a:off x="6600056" y="468647"/>
            <a:ext cx="4563687" cy="5777433"/>
          </a:xfrm>
          <a:prstGeom prst="rect">
            <a:avLst/>
          </a:prstGeom>
        </p:spPr>
      </p:pic>
    </p:spTree>
    <p:extLst>
      <p:ext uri="{BB962C8B-B14F-4D97-AF65-F5344CB8AC3E}">
        <p14:creationId xmlns:p14="http://schemas.microsoft.com/office/powerpoint/2010/main" val="2969614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34E84D-CCF3-48BE-979C-638399D25A1D}"/>
              </a:ext>
            </a:extLst>
          </p:cNvPr>
          <p:cNvSpPr>
            <a:spLocks noGrp="1"/>
          </p:cNvSpPr>
          <p:nvPr>
            <p:ph type="title"/>
          </p:nvPr>
        </p:nvSpPr>
        <p:spPr>
          <a:xfrm>
            <a:off x="609600" y="274638"/>
            <a:ext cx="10957984" cy="490066"/>
          </a:xfrm>
        </p:spPr>
        <p:txBody>
          <a:bodyPr/>
          <a:lstStyle/>
          <a:p>
            <a:r>
              <a:rPr lang="en-GB" dirty="0">
                <a:hlinkClick r:id="rId3"/>
              </a:rPr>
              <a:t>BEIS Annual Report and Accounts</a:t>
            </a:r>
            <a:endParaRPr lang="en-GB" dirty="0"/>
          </a:p>
        </p:txBody>
      </p:sp>
      <p:sp>
        <p:nvSpPr>
          <p:cNvPr id="6" name="TextBox 5">
            <a:extLst>
              <a:ext uri="{FF2B5EF4-FFF2-40B4-BE49-F238E27FC236}">
                <a16:creationId xmlns:a16="http://schemas.microsoft.com/office/drawing/2014/main" id="{BB04B713-04B1-46BA-ACAA-13706F5D13A4}"/>
              </a:ext>
            </a:extLst>
          </p:cNvPr>
          <p:cNvSpPr txBox="1"/>
          <p:nvPr/>
        </p:nvSpPr>
        <p:spPr>
          <a:xfrm>
            <a:off x="407368" y="951051"/>
            <a:ext cx="11233248" cy="5632311"/>
          </a:xfrm>
          <a:prstGeom prst="rect">
            <a:avLst/>
          </a:prstGeom>
          <a:noFill/>
        </p:spPr>
        <p:txBody>
          <a:bodyPr wrap="square">
            <a:spAutoFit/>
          </a:bodyPr>
          <a:lstStyle/>
          <a:p>
            <a:pPr marL="0" indent="0">
              <a:buNone/>
            </a:pPr>
            <a:r>
              <a:rPr lang="en-GB" i="1" dirty="0"/>
              <a:t>Qualified audit opinion because of material levels of fraud and error in the COVID-19 business loan scheme guarantees and COVID-19 business support grants </a:t>
            </a:r>
          </a:p>
          <a:p>
            <a:pPr marL="0" indent="0">
              <a:buNone/>
            </a:pPr>
            <a:endParaRPr lang="en-GB" i="1" dirty="0"/>
          </a:p>
          <a:p>
            <a:pPr marL="285750" indent="-285750">
              <a:buFont typeface="Arial" panose="020B0604020202020204" pitchFamily="34" charset="0"/>
              <a:buChar char="•"/>
            </a:pPr>
            <a:r>
              <a:rPr lang="en-GB" dirty="0"/>
              <a:t>At 31 March 2021, the Department estimates £18.9 billion of the £21.8 billion noted above had been paid out to support businesses by local authorities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Department has estimated that material levels of fraud and error are present in the payments made to businesses by local authorities on behalf of the Department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Department wanted local authorities to make payments quickly to provide rapid support to businesses but recognised the risks in working at pace to value for money and that grants might be paid in error. In March 2020, the Department’s Accounting Officer sought and obtained Ministerial Directions to proceed with the introduction of the SBGF and RHLGF schemes as a result of these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Department intends to conclude its assurance testing for all business support grant schemes by Spring 2022 to support local authorities in undertaking their own work to identify irregular payments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work will also support the Department’s efforts to work with local authorities on the recovery of grant payments made as a result of fraud or error</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94773772"/>
      </p:ext>
    </p:extLst>
  </p:cSld>
  <p:clrMapOvr>
    <a:masterClrMapping/>
  </p:clrMapOvr>
</p:sld>
</file>

<file path=ppt/theme/theme1.xml><?xml version="1.0" encoding="utf-8"?>
<a:theme xmlns:a="http://schemas.openxmlformats.org/drawingml/2006/main" name="NAO Template 2013">
  <a:themeElements>
    <a:clrScheme name="NAO Core">
      <a:dk1>
        <a:srgbClr val="000000"/>
      </a:dk1>
      <a:lt1>
        <a:srgbClr val="FFFFFF"/>
      </a:lt1>
      <a:dk2>
        <a:srgbClr val="7F1355"/>
      </a:dk2>
      <a:lt2>
        <a:srgbClr val="C3C2CF"/>
      </a:lt2>
      <a:accent1>
        <a:srgbClr val="FFFFFF"/>
      </a:accent1>
      <a:accent2>
        <a:srgbClr val="FFFFFF"/>
      </a:accent2>
      <a:accent3>
        <a:srgbClr val="FFFFFF"/>
      </a:accent3>
      <a:accent4>
        <a:srgbClr val="FFFFFF"/>
      </a:accent4>
      <a:accent5>
        <a:srgbClr val="FFFFFF"/>
      </a:accent5>
      <a:accent6>
        <a:srgbClr val="FFFFFF"/>
      </a:accent6>
      <a:hlink>
        <a:srgbClr val="9BC2E5"/>
      </a:hlink>
      <a:folHlink>
        <a:srgbClr val="FF9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O Presentation Template 2021 - Core_New draft" id="{543E1131-2341-4DFE-8624-63268048FC8E}" vid="{0D41DC28-B9F7-4BEA-8DB8-3E070AE4403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EECAC5E658724487269FFFA4E411F6" ma:contentTypeVersion="12" ma:contentTypeDescription="Create a new document." ma:contentTypeScope="" ma:versionID="fed1f809755732b16ae906fb8995fa7c">
  <xsd:schema xmlns:xsd="http://www.w3.org/2001/XMLSchema" xmlns:xs="http://www.w3.org/2001/XMLSchema" xmlns:p="http://schemas.microsoft.com/office/2006/metadata/properties" xmlns:ns3="3cb76f25-f626-4f70-8464-02b2b044d0d5" xmlns:ns4="7ad75476-1cad-4570-88a6-562b7c972412" targetNamespace="http://schemas.microsoft.com/office/2006/metadata/properties" ma:root="true" ma:fieldsID="fef082b001c61701496de8565bee5e20" ns3:_="" ns4:_="">
    <xsd:import namespace="3cb76f25-f626-4f70-8464-02b2b044d0d5"/>
    <xsd:import namespace="7ad75476-1cad-4570-88a6-562b7c97241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76f25-f626-4f70-8464-02b2b044d0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d75476-1cad-4570-88a6-562b7c9724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23E568-A3AF-414A-B10B-F384A07606C3}">
  <ds:schemaRefs>
    <ds:schemaRef ds:uri="http://schemas.microsoft.com/sharepoint/v3/contenttype/forms"/>
  </ds:schemaRefs>
</ds:datastoreItem>
</file>

<file path=customXml/itemProps2.xml><?xml version="1.0" encoding="utf-8"?>
<ds:datastoreItem xmlns:ds="http://schemas.openxmlformats.org/officeDocument/2006/customXml" ds:itemID="{FF7785C3-092D-4ADE-AEC3-6660C946A9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76f25-f626-4f70-8464-02b2b044d0d5"/>
    <ds:schemaRef ds:uri="7ad75476-1cad-4570-88a6-562b7c972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B4FC14-1E91-4B7A-B39F-923F657695D8}">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3cb76f25-f626-4f70-8464-02b2b044d0d5"/>
    <ds:schemaRef ds:uri="http://schemas.microsoft.com/office/infopath/2007/PartnerControls"/>
    <ds:schemaRef ds:uri="7ad75476-1cad-4570-88a6-562b7c9724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NAO Presentation template 21 - Core</Template>
  <TotalTime>4162</TotalTime>
  <Words>1756</Words>
  <Application>Microsoft Office PowerPoint</Application>
  <PresentationFormat>Widescreen</PresentationFormat>
  <Paragraphs>181</Paragraphs>
  <Slides>20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Helvetica Neue</vt:lpstr>
      <vt:lpstr>NAO Template 2013</vt:lpstr>
      <vt:lpstr>NAO update        December 2021</vt:lpstr>
      <vt:lpstr>Recently published work       </vt:lpstr>
      <vt:lpstr>Covid-19 cost tracker</vt:lpstr>
      <vt:lpstr>The local government finance system in England: overview and challenges</vt:lpstr>
      <vt:lpstr>Employment support: The Kickstart Scheme</vt:lpstr>
      <vt:lpstr>Financial sustainability of schools in England</vt:lpstr>
      <vt:lpstr>NHS backlogs and hospital waiting times</vt:lpstr>
      <vt:lpstr>Regulation of private renting</vt:lpstr>
      <vt:lpstr>BEIS Annual Report and Accounts</vt:lpstr>
      <vt:lpstr>Good practice guides</vt:lpstr>
      <vt:lpstr>Work in progress       </vt:lpstr>
      <vt:lpstr>Supporting local economic growth</vt:lpstr>
      <vt:lpstr>The roll out of the COVID-19 vaccine in England </vt:lpstr>
      <vt:lpstr>Investigation: Lessons from implementing IR35 reforms</vt:lpstr>
      <vt:lpstr>Financial sustainability of higher education in England</vt:lpstr>
      <vt:lpstr>Tackling local air quality breaches</vt:lpstr>
      <vt:lpstr>Affordable housing</vt:lpstr>
      <vt:lpstr>Integrated care systems: Funding and accountability</vt:lpstr>
      <vt:lpstr>Sport participation</vt:lpstr>
      <vt:lpstr>PowerPoint Presentation</vt:lpstr>
    </vt:vector>
  </TitlesOfParts>
  <Company>National Audit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UK’s independent public spending watchdog</dc:title>
  <dc:creator>MURPHIE, Aileen</dc:creator>
  <cp:lastModifiedBy>DAVIS, Vicky</cp:lastModifiedBy>
  <cp:revision>149</cp:revision>
  <cp:lastPrinted>2021-11-01T09:18:46Z</cp:lastPrinted>
  <dcterms:created xsi:type="dcterms:W3CDTF">2021-03-26T08:33:04Z</dcterms:created>
  <dcterms:modified xsi:type="dcterms:W3CDTF">2021-12-10T10:55:40Z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0x01010042EECAC5E658724487269FFFA4E411F6</vt:lpwstr>
  </property>
  <property fmtid="{D5CDD505-2E9C-101B-9397-08002B2CF9AE}" pid="3" name="NAOCluster">
    <vt:lpwstr>1;#Core Strategic Services|a07fa229-3f87-4531-808b-42ad342dd26a</vt:lpwstr>
  </property>
  <property fmtid="{D5CDD505-2E9C-101B-9397-08002B2CF9AE}" pid="4" name="_dlc_DocIdItemGuid">
    <vt:lpwstr>d99ad24b-fa54-4208-aa85-330ca3399b79</vt:lpwstr>
  </property>
</Properties>
</file>