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22"/>
  </p:notesMasterIdLst>
  <p:sldIdLst>
    <p:sldId id="257" r:id="rId5"/>
    <p:sldId id="336" r:id="rId6"/>
    <p:sldId id="412" r:id="rId7"/>
    <p:sldId id="325" r:id="rId8"/>
    <p:sldId id="411" r:id="rId9"/>
    <p:sldId id="423" r:id="rId10"/>
    <p:sldId id="414" r:id="rId11"/>
    <p:sldId id="425" r:id="rId12"/>
    <p:sldId id="409" r:id="rId13"/>
    <p:sldId id="424" r:id="rId14"/>
    <p:sldId id="422" r:id="rId15"/>
    <p:sldId id="415" r:id="rId16"/>
    <p:sldId id="426" r:id="rId17"/>
    <p:sldId id="427" r:id="rId18"/>
    <p:sldId id="386" r:id="rId19"/>
    <p:sldId id="385" r:id="rId20"/>
    <p:sldId id="41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ali, Tommaso" initials="ST" lastIdx="1" clrIdx="0">
    <p:extLst>
      <p:ext uri="{19B8F6BF-5375-455C-9EA6-DF929625EA0E}">
        <p15:presenceInfo xmlns:p15="http://schemas.microsoft.com/office/powerpoint/2012/main" userId="S-1-5-21-3331553047-129094137-2898830500-376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EFC47C-C207-E051-8EDF-3E1499BCBF10}" v="4" dt="2024-02-21T10:52:30.220"/>
    <p1510:client id="{B900246E-3A15-4426-80EC-6739CFFCCF8A}" v="33" dt="2024-02-20T16:58:33.021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4" autoAdjust="0"/>
    <p:restoredTop sz="86722" autoAdjust="0"/>
  </p:normalViewPr>
  <p:slideViewPr>
    <p:cSldViewPr snapToGrid="0" showGuides="1">
      <p:cViewPr varScale="1">
        <p:scale>
          <a:sx n="58" d="100"/>
          <a:sy n="58" d="100"/>
        </p:scale>
        <p:origin x="98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45" d="100"/>
          <a:sy n="45" d="100"/>
        </p:scale>
        <p:origin x="2644" y="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11A513-0DF7-435F-8CE2-4984C874629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3323A153-9940-4ECA-8242-7087BE069D75}">
      <dgm:prSet custT="1"/>
      <dgm:spPr/>
      <dgm:t>
        <a:bodyPr/>
        <a:lstStyle/>
        <a:p>
          <a:r>
            <a:rPr lang="en-GB" sz="1800" dirty="0"/>
            <a:t>Framework of 30 Statements capturing characteristics of best good practice across full spectrum of Financial Management</a:t>
          </a:r>
          <a:endParaRPr lang="en-US" sz="1800" dirty="0"/>
        </a:p>
      </dgm:t>
    </dgm:pt>
    <dgm:pt modelId="{860FBFE4-F6AB-4FBE-9BAB-BD1B13A37917}" type="parTrans" cxnId="{A82F4BE5-E9E1-4D15-954C-9B6D525D781A}">
      <dgm:prSet/>
      <dgm:spPr/>
      <dgm:t>
        <a:bodyPr/>
        <a:lstStyle/>
        <a:p>
          <a:endParaRPr lang="en-US"/>
        </a:p>
      </dgm:t>
    </dgm:pt>
    <dgm:pt modelId="{88B1AFF1-8568-4469-8038-B918637EBF6E}" type="sibTrans" cxnId="{A82F4BE5-E9E1-4D15-954C-9B6D525D781A}">
      <dgm:prSet/>
      <dgm:spPr/>
      <dgm:t>
        <a:bodyPr/>
        <a:lstStyle/>
        <a:p>
          <a:endParaRPr lang="en-US"/>
        </a:p>
      </dgm:t>
    </dgm:pt>
    <dgm:pt modelId="{102BDD03-6F77-4C08-B48F-25E0286E057F}">
      <dgm:prSet custT="1"/>
      <dgm:spPr/>
      <dgm:t>
        <a:bodyPr/>
        <a:lstStyle/>
        <a:p>
          <a:r>
            <a:rPr lang="en-GB" sz="1800" dirty="0"/>
            <a:t>Each statement has supporting questions</a:t>
          </a:r>
          <a:endParaRPr lang="en-US" sz="1800" dirty="0"/>
        </a:p>
      </dgm:t>
    </dgm:pt>
    <dgm:pt modelId="{B91CAB4D-970E-412B-9DEA-4581CBD4DFA0}" type="parTrans" cxnId="{0505C937-B46E-42A1-AE49-20737551010B}">
      <dgm:prSet/>
      <dgm:spPr/>
      <dgm:t>
        <a:bodyPr/>
        <a:lstStyle/>
        <a:p>
          <a:endParaRPr lang="en-US"/>
        </a:p>
      </dgm:t>
    </dgm:pt>
    <dgm:pt modelId="{E4661A04-6C3F-489A-B2D3-99D98597FF4E}" type="sibTrans" cxnId="{0505C937-B46E-42A1-AE49-20737551010B}">
      <dgm:prSet/>
      <dgm:spPr/>
      <dgm:t>
        <a:bodyPr/>
        <a:lstStyle/>
        <a:p>
          <a:endParaRPr lang="en-US"/>
        </a:p>
      </dgm:t>
    </dgm:pt>
    <dgm:pt modelId="{75C95FD6-B8C8-4397-A885-DF6F80E1E89A}">
      <dgm:prSet custT="1"/>
      <dgm:spPr/>
      <dgm:t>
        <a:bodyPr/>
        <a:lstStyle/>
        <a:p>
          <a:r>
            <a:rPr lang="en-GB" sz="1800" dirty="0"/>
            <a:t>Supported by a Self-improvement Online Diagnostic tool to measure the strength of Financial Management against the framework</a:t>
          </a:r>
          <a:endParaRPr lang="en-US" sz="1800" dirty="0"/>
        </a:p>
      </dgm:t>
    </dgm:pt>
    <dgm:pt modelId="{00074CB8-6A56-40B5-B6DD-691E405112CB}" type="parTrans" cxnId="{47CF0821-DA45-418D-856D-620677843490}">
      <dgm:prSet/>
      <dgm:spPr/>
      <dgm:t>
        <a:bodyPr/>
        <a:lstStyle/>
        <a:p>
          <a:endParaRPr lang="en-US"/>
        </a:p>
      </dgm:t>
    </dgm:pt>
    <dgm:pt modelId="{FF76ECD5-C8EA-4278-84E8-5298032A233B}" type="sibTrans" cxnId="{47CF0821-DA45-418D-856D-620677843490}">
      <dgm:prSet/>
      <dgm:spPr/>
      <dgm:t>
        <a:bodyPr/>
        <a:lstStyle/>
        <a:p>
          <a:endParaRPr lang="en-US"/>
        </a:p>
      </dgm:t>
    </dgm:pt>
    <dgm:pt modelId="{A232ED3A-1561-4368-A89B-44EAE30E9971}" type="pres">
      <dgm:prSet presAssocID="{9911A513-0DF7-435F-8CE2-4984C8746293}" presName="root" presStyleCnt="0">
        <dgm:presLayoutVars>
          <dgm:dir/>
          <dgm:resizeHandles val="exact"/>
        </dgm:presLayoutVars>
      </dgm:prSet>
      <dgm:spPr/>
    </dgm:pt>
    <dgm:pt modelId="{F418A394-0D04-4995-BE2D-3E39A57C38E5}" type="pres">
      <dgm:prSet presAssocID="{3323A153-9940-4ECA-8242-7087BE069D75}" presName="compNode" presStyleCnt="0"/>
      <dgm:spPr/>
    </dgm:pt>
    <dgm:pt modelId="{10C0B05B-DDC7-4427-96C3-7EB2D22CD167}" type="pres">
      <dgm:prSet presAssocID="{3323A153-9940-4ECA-8242-7087BE069D7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5FFFCB7-31C1-4BED-8306-9BDB1DB2D233}" type="pres">
      <dgm:prSet presAssocID="{3323A153-9940-4ECA-8242-7087BE069D75}" presName="spaceRect" presStyleCnt="0"/>
      <dgm:spPr/>
    </dgm:pt>
    <dgm:pt modelId="{4C908E90-88FF-4778-A391-AFEF251A3F6C}" type="pres">
      <dgm:prSet presAssocID="{3323A153-9940-4ECA-8242-7087BE069D75}" presName="textRect" presStyleLbl="revTx" presStyleIdx="0" presStyleCnt="3" custScaleX="178020">
        <dgm:presLayoutVars>
          <dgm:chMax val="1"/>
          <dgm:chPref val="1"/>
        </dgm:presLayoutVars>
      </dgm:prSet>
      <dgm:spPr/>
    </dgm:pt>
    <dgm:pt modelId="{8BA41BB7-3216-44AB-99CA-EF07E48AF0E3}" type="pres">
      <dgm:prSet presAssocID="{88B1AFF1-8568-4469-8038-B918637EBF6E}" presName="sibTrans" presStyleCnt="0"/>
      <dgm:spPr/>
    </dgm:pt>
    <dgm:pt modelId="{975EA48C-0F50-41E0-9214-8E9796AC365D}" type="pres">
      <dgm:prSet presAssocID="{102BDD03-6F77-4C08-B48F-25E0286E057F}" presName="compNode" presStyleCnt="0"/>
      <dgm:spPr/>
    </dgm:pt>
    <dgm:pt modelId="{D6044EA9-2917-422D-9671-9F76C5205181}" type="pres">
      <dgm:prSet presAssocID="{102BDD03-6F77-4C08-B48F-25E0286E057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1597F8CC-AB7C-4141-AC46-A9ADBA08A455}" type="pres">
      <dgm:prSet presAssocID="{102BDD03-6F77-4C08-B48F-25E0286E057F}" presName="spaceRect" presStyleCnt="0"/>
      <dgm:spPr/>
    </dgm:pt>
    <dgm:pt modelId="{E6B0A4FA-B65E-49A7-9EB5-CA8CBC953F14}" type="pres">
      <dgm:prSet presAssocID="{102BDD03-6F77-4C08-B48F-25E0286E057F}" presName="textRect" presStyleLbl="revTx" presStyleIdx="1" presStyleCnt="3">
        <dgm:presLayoutVars>
          <dgm:chMax val="1"/>
          <dgm:chPref val="1"/>
        </dgm:presLayoutVars>
      </dgm:prSet>
      <dgm:spPr/>
    </dgm:pt>
    <dgm:pt modelId="{6ABAD1EF-05EB-476B-AB43-7138B8CC4F7A}" type="pres">
      <dgm:prSet presAssocID="{E4661A04-6C3F-489A-B2D3-99D98597FF4E}" presName="sibTrans" presStyleCnt="0"/>
      <dgm:spPr/>
    </dgm:pt>
    <dgm:pt modelId="{006B96F7-D1E7-478D-97A6-6B03170C1E48}" type="pres">
      <dgm:prSet presAssocID="{75C95FD6-B8C8-4397-A885-DF6F80E1E89A}" presName="compNode" presStyleCnt="0"/>
      <dgm:spPr/>
    </dgm:pt>
    <dgm:pt modelId="{C83DE2BF-4C35-439B-B5F0-BE82D5C253F6}" type="pres">
      <dgm:prSet presAssocID="{75C95FD6-B8C8-4397-A885-DF6F80E1E89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5D1310FB-D88B-419E-A003-069AD82BA7FF}" type="pres">
      <dgm:prSet presAssocID="{75C95FD6-B8C8-4397-A885-DF6F80E1E89A}" presName="spaceRect" presStyleCnt="0"/>
      <dgm:spPr/>
    </dgm:pt>
    <dgm:pt modelId="{FE003769-9CEE-4CC9-9AD3-379A87E482CB}" type="pres">
      <dgm:prSet presAssocID="{75C95FD6-B8C8-4397-A885-DF6F80E1E89A}" presName="textRect" presStyleLbl="revTx" presStyleIdx="2" presStyleCnt="3" custScaleX="225745">
        <dgm:presLayoutVars>
          <dgm:chMax val="1"/>
          <dgm:chPref val="1"/>
        </dgm:presLayoutVars>
      </dgm:prSet>
      <dgm:spPr/>
    </dgm:pt>
  </dgm:ptLst>
  <dgm:cxnLst>
    <dgm:cxn modelId="{47CF0821-DA45-418D-856D-620677843490}" srcId="{9911A513-0DF7-435F-8CE2-4984C8746293}" destId="{75C95FD6-B8C8-4397-A885-DF6F80E1E89A}" srcOrd="2" destOrd="0" parTransId="{00074CB8-6A56-40B5-B6DD-691E405112CB}" sibTransId="{FF76ECD5-C8EA-4278-84E8-5298032A233B}"/>
    <dgm:cxn modelId="{929C122F-79A5-4D14-A223-40928B8A6D66}" type="presOf" srcId="{3323A153-9940-4ECA-8242-7087BE069D75}" destId="{4C908E90-88FF-4778-A391-AFEF251A3F6C}" srcOrd="0" destOrd="0" presId="urn:microsoft.com/office/officeart/2018/2/layout/IconLabelList"/>
    <dgm:cxn modelId="{0505C937-B46E-42A1-AE49-20737551010B}" srcId="{9911A513-0DF7-435F-8CE2-4984C8746293}" destId="{102BDD03-6F77-4C08-B48F-25E0286E057F}" srcOrd="1" destOrd="0" parTransId="{B91CAB4D-970E-412B-9DEA-4581CBD4DFA0}" sibTransId="{E4661A04-6C3F-489A-B2D3-99D98597FF4E}"/>
    <dgm:cxn modelId="{41ACC395-0066-44C2-A13D-827FD3B9D144}" type="presOf" srcId="{75C95FD6-B8C8-4397-A885-DF6F80E1E89A}" destId="{FE003769-9CEE-4CC9-9AD3-379A87E482CB}" srcOrd="0" destOrd="0" presId="urn:microsoft.com/office/officeart/2018/2/layout/IconLabelList"/>
    <dgm:cxn modelId="{CDA68AA6-FB9C-4FD4-AA57-054C345659EA}" type="presOf" srcId="{102BDD03-6F77-4C08-B48F-25E0286E057F}" destId="{E6B0A4FA-B65E-49A7-9EB5-CA8CBC953F14}" srcOrd="0" destOrd="0" presId="urn:microsoft.com/office/officeart/2018/2/layout/IconLabelList"/>
    <dgm:cxn modelId="{A82F4BE5-E9E1-4D15-954C-9B6D525D781A}" srcId="{9911A513-0DF7-435F-8CE2-4984C8746293}" destId="{3323A153-9940-4ECA-8242-7087BE069D75}" srcOrd="0" destOrd="0" parTransId="{860FBFE4-F6AB-4FBE-9BAB-BD1B13A37917}" sibTransId="{88B1AFF1-8568-4469-8038-B918637EBF6E}"/>
    <dgm:cxn modelId="{B1CE7BFA-4436-4F1F-95D5-545C24FEBFEA}" type="presOf" srcId="{9911A513-0DF7-435F-8CE2-4984C8746293}" destId="{A232ED3A-1561-4368-A89B-44EAE30E9971}" srcOrd="0" destOrd="0" presId="urn:microsoft.com/office/officeart/2018/2/layout/IconLabelList"/>
    <dgm:cxn modelId="{AE6844E7-9F2F-4406-8003-F3A052DF0C6C}" type="presParOf" srcId="{A232ED3A-1561-4368-A89B-44EAE30E9971}" destId="{F418A394-0D04-4995-BE2D-3E39A57C38E5}" srcOrd="0" destOrd="0" presId="urn:microsoft.com/office/officeart/2018/2/layout/IconLabelList"/>
    <dgm:cxn modelId="{90073DAB-0195-4C9D-BAD8-C10F4F79F500}" type="presParOf" srcId="{F418A394-0D04-4995-BE2D-3E39A57C38E5}" destId="{10C0B05B-DDC7-4427-96C3-7EB2D22CD167}" srcOrd="0" destOrd="0" presId="urn:microsoft.com/office/officeart/2018/2/layout/IconLabelList"/>
    <dgm:cxn modelId="{EC857A8E-C02B-4561-BAB3-1C3FAB0B81F6}" type="presParOf" srcId="{F418A394-0D04-4995-BE2D-3E39A57C38E5}" destId="{55FFFCB7-31C1-4BED-8306-9BDB1DB2D233}" srcOrd="1" destOrd="0" presId="urn:microsoft.com/office/officeart/2018/2/layout/IconLabelList"/>
    <dgm:cxn modelId="{FF1E055D-1C94-4E7D-ADDE-2F09F25F0778}" type="presParOf" srcId="{F418A394-0D04-4995-BE2D-3E39A57C38E5}" destId="{4C908E90-88FF-4778-A391-AFEF251A3F6C}" srcOrd="2" destOrd="0" presId="urn:microsoft.com/office/officeart/2018/2/layout/IconLabelList"/>
    <dgm:cxn modelId="{FCE0230B-1848-4527-877B-F19B855E218C}" type="presParOf" srcId="{A232ED3A-1561-4368-A89B-44EAE30E9971}" destId="{8BA41BB7-3216-44AB-99CA-EF07E48AF0E3}" srcOrd="1" destOrd="0" presId="urn:microsoft.com/office/officeart/2018/2/layout/IconLabelList"/>
    <dgm:cxn modelId="{150FCE2B-B672-487E-8303-3198622156A1}" type="presParOf" srcId="{A232ED3A-1561-4368-A89B-44EAE30E9971}" destId="{975EA48C-0F50-41E0-9214-8E9796AC365D}" srcOrd="2" destOrd="0" presId="urn:microsoft.com/office/officeart/2018/2/layout/IconLabelList"/>
    <dgm:cxn modelId="{B3519F45-EF6B-4108-A2E5-A8FCFC718E53}" type="presParOf" srcId="{975EA48C-0F50-41E0-9214-8E9796AC365D}" destId="{D6044EA9-2917-422D-9671-9F76C5205181}" srcOrd="0" destOrd="0" presId="urn:microsoft.com/office/officeart/2018/2/layout/IconLabelList"/>
    <dgm:cxn modelId="{83963F24-D99E-4BBC-8005-EFED922BD648}" type="presParOf" srcId="{975EA48C-0F50-41E0-9214-8E9796AC365D}" destId="{1597F8CC-AB7C-4141-AC46-A9ADBA08A455}" srcOrd="1" destOrd="0" presId="urn:microsoft.com/office/officeart/2018/2/layout/IconLabelList"/>
    <dgm:cxn modelId="{899CDE38-5BF6-45F0-9D36-C169B2B827E5}" type="presParOf" srcId="{975EA48C-0F50-41E0-9214-8E9796AC365D}" destId="{E6B0A4FA-B65E-49A7-9EB5-CA8CBC953F14}" srcOrd="2" destOrd="0" presId="urn:microsoft.com/office/officeart/2018/2/layout/IconLabelList"/>
    <dgm:cxn modelId="{0B28248D-19C8-430D-88EF-D12C9D680918}" type="presParOf" srcId="{A232ED3A-1561-4368-A89B-44EAE30E9971}" destId="{6ABAD1EF-05EB-476B-AB43-7138B8CC4F7A}" srcOrd="3" destOrd="0" presId="urn:microsoft.com/office/officeart/2018/2/layout/IconLabelList"/>
    <dgm:cxn modelId="{B949EF68-333A-42D3-8C70-0D11E1DFF4EB}" type="presParOf" srcId="{A232ED3A-1561-4368-A89B-44EAE30E9971}" destId="{006B96F7-D1E7-478D-97A6-6B03170C1E48}" srcOrd="4" destOrd="0" presId="urn:microsoft.com/office/officeart/2018/2/layout/IconLabelList"/>
    <dgm:cxn modelId="{2179E0F1-7F08-4FDC-B207-A3C64F974052}" type="presParOf" srcId="{006B96F7-D1E7-478D-97A6-6B03170C1E48}" destId="{C83DE2BF-4C35-439B-B5F0-BE82D5C253F6}" srcOrd="0" destOrd="0" presId="urn:microsoft.com/office/officeart/2018/2/layout/IconLabelList"/>
    <dgm:cxn modelId="{7FBBC61C-0C65-4C52-8FAD-4839E66BE1E7}" type="presParOf" srcId="{006B96F7-D1E7-478D-97A6-6B03170C1E48}" destId="{5D1310FB-D88B-419E-A003-069AD82BA7FF}" srcOrd="1" destOrd="0" presId="urn:microsoft.com/office/officeart/2018/2/layout/IconLabelList"/>
    <dgm:cxn modelId="{22E56BB6-61AB-4FF0-84C7-B3FE3D737340}" type="presParOf" srcId="{006B96F7-D1E7-478D-97A6-6B03170C1E48}" destId="{FE003769-9CEE-4CC9-9AD3-379A87E482C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D98290-05E1-4094-9F67-FC813EF579D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7F155C-5CEC-4844-AF2B-33DC3BD4326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 matrix of Management Dimensions and Financial Management Styles</a:t>
          </a:r>
        </a:p>
      </dgm:t>
    </dgm:pt>
    <dgm:pt modelId="{5BB77E64-D11C-4009-BA3F-B6F3E4EEFA5D}" type="parTrans" cxnId="{22152C84-A6EE-42DB-B0E5-5396E3AAFCB6}">
      <dgm:prSet/>
      <dgm:spPr/>
      <dgm:t>
        <a:bodyPr/>
        <a:lstStyle/>
        <a:p>
          <a:endParaRPr lang="en-US"/>
        </a:p>
      </dgm:t>
    </dgm:pt>
    <dgm:pt modelId="{6443C22F-14D0-4685-B1A8-BBFA54C429E6}" type="sibTrans" cxnId="{22152C84-A6EE-42DB-B0E5-5396E3AAFCB6}">
      <dgm:prSet/>
      <dgm:spPr/>
      <dgm:t>
        <a:bodyPr/>
        <a:lstStyle/>
        <a:p>
          <a:endParaRPr lang="en-US"/>
        </a:p>
      </dgm:t>
    </dgm:pt>
    <dgm:pt modelId="{5B8E9BED-D9DC-4489-9A7C-A3480B9D03F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Management Dimensions:</a:t>
          </a:r>
        </a:p>
      </dgm:t>
    </dgm:pt>
    <dgm:pt modelId="{024D22E5-E00C-4E15-B051-AB6028814569}" type="parTrans" cxnId="{03CD6509-16CD-4E67-B858-D5D6573EC744}">
      <dgm:prSet/>
      <dgm:spPr/>
      <dgm:t>
        <a:bodyPr/>
        <a:lstStyle/>
        <a:p>
          <a:endParaRPr lang="en-US"/>
        </a:p>
      </dgm:t>
    </dgm:pt>
    <dgm:pt modelId="{53DE06DF-CF0B-41CD-94BD-78903BF32FB6}" type="sibTrans" cxnId="{03CD6509-16CD-4E67-B858-D5D6573EC744}">
      <dgm:prSet/>
      <dgm:spPr/>
      <dgm:t>
        <a:bodyPr/>
        <a:lstStyle/>
        <a:p>
          <a:endParaRPr lang="en-US"/>
        </a:p>
      </dgm:t>
    </dgm:pt>
    <dgm:pt modelId="{62BCA426-F7A4-4079-B795-D10759F8C88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Leadership </a:t>
          </a:r>
        </a:p>
      </dgm:t>
    </dgm:pt>
    <dgm:pt modelId="{BF155494-68E3-460C-A00B-AC61B8AE926F}" type="parTrans" cxnId="{F9A13063-C7C9-4F40-96FD-48F8216E52E2}">
      <dgm:prSet/>
      <dgm:spPr/>
      <dgm:t>
        <a:bodyPr/>
        <a:lstStyle/>
        <a:p>
          <a:endParaRPr lang="en-US"/>
        </a:p>
      </dgm:t>
    </dgm:pt>
    <dgm:pt modelId="{ECA9E7C3-5A16-480D-8470-BB80436858F6}" type="sibTrans" cxnId="{F9A13063-C7C9-4F40-96FD-48F8216E52E2}">
      <dgm:prSet/>
      <dgm:spPr/>
      <dgm:t>
        <a:bodyPr/>
        <a:lstStyle/>
        <a:p>
          <a:endParaRPr lang="en-US"/>
        </a:p>
      </dgm:t>
    </dgm:pt>
    <dgm:pt modelId="{0DF936D5-D34B-44C8-88A2-BA3150A230B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People</a:t>
          </a:r>
        </a:p>
      </dgm:t>
    </dgm:pt>
    <dgm:pt modelId="{EE48B6BE-57D7-4ED9-84DA-CC8E8380B5F2}" type="parTrans" cxnId="{9F50B2C8-811A-4315-A008-7543A79795A0}">
      <dgm:prSet/>
      <dgm:spPr/>
      <dgm:t>
        <a:bodyPr/>
        <a:lstStyle/>
        <a:p>
          <a:endParaRPr lang="en-US"/>
        </a:p>
      </dgm:t>
    </dgm:pt>
    <dgm:pt modelId="{FD695CAB-E591-4264-B2DC-669106FA2F2F}" type="sibTrans" cxnId="{9F50B2C8-811A-4315-A008-7543A79795A0}">
      <dgm:prSet/>
      <dgm:spPr/>
      <dgm:t>
        <a:bodyPr/>
        <a:lstStyle/>
        <a:p>
          <a:endParaRPr lang="en-US"/>
        </a:p>
      </dgm:t>
    </dgm:pt>
    <dgm:pt modelId="{1AB94E86-A09B-4E89-9DBF-7E106235200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Processes</a:t>
          </a:r>
        </a:p>
      </dgm:t>
    </dgm:pt>
    <dgm:pt modelId="{8A666305-15F6-406D-A670-02615B062272}" type="parTrans" cxnId="{B2848B6C-0201-419C-97D7-171E7958E645}">
      <dgm:prSet/>
      <dgm:spPr/>
      <dgm:t>
        <a:bodyPr/>
        <a:lstStyle/>
        <a:p>
          <a:endParaRPr lang="en-US"/>
        </a:p>
      </dgm:t>
    </dgm:pt>
    <dgm:pt modelId="{E57D9A8A-0D94-459E-9D99-E9CEC8021381}" type="sibTrans" cxnId="{B2848B6C-0201-419C-97D7-171E7958E645}">
      <dgm:prSet/>
      <dgm:spPr/>
      <dgm:t>
        <a:bodyPr/>
        <a:lstStyle/>
        <a:p>
          <a:endParaRPr lang="en-US"/>
        </a:p>
      </dgm:t>
    </dgm:pt>
    <dgm:pt modelId="{0FF25D8E-9B61-4901-91F2-089BE47BEA8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Stakeholders</a:t>
          </a:r>
        </a:p>
      </dgm:t>
    </dgm:pt>
    <dgm:pt modelId="{487B1415-8C49-462E-BEBD-6D272137D93E}" type="parTrans" cxnId="{1626934E-4947-4175-8BED-63CFF221BA0B}">
      <dgm:prSet/>
      <dgm:spPr/>
      <dgm:t>
        <a:bodyPr/>
        <a:lstStyle/>
        <a:p>
          <a:endParaRPr lang="en-US"/>
        </a:p>
      </dgm:t>
    </dgm:pt>
    <dgm:pt modelId="{13562E1A-731E-45EC-A2CF-E101B7394C16}" type="sibTrans" cxnId="{1626934E-4947-4175-8BED-63CFF221BA0B}">
      <dgm:prSet/>
      <dgm:spPr/>
      <dgm:t>
        <a:bodyPr/>
        <a:lstStyle/>
        <a:p>
          <a:endParaRPr lang="en-US"/>
        </a:p>
      </dgm:t>
    </dgm:pt>
    <dgm:pt modelId="{30A3D1C9-BA16-4F3B-900B-88D67BDD7D4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Financial Management Styles: </a:t>
          </a:r>
        </a:p>
      </dgm:t>
    </dgm:pt>
    <dgm:pt modelId="{D6F985C4-CE27-4D56-808C-2F983EE1AAE0}" type="parTrans" cxnId="{B2ACF29B-6527-43BB-9D31-B06414E483AE}">
      <dgm:prSet/>
      <dgm:spPr/>
      <dgm:t>
        <a:bodyPr/>
        <a:lstStyle/>
        <a:p>
          <a:endParaRPr lang="en-US"/>
        </a:p>
      </dgm:t>
    </dgm:pt>
    <dgm:pt modelId="{3FA0CE17-033E-4E54-B38D-DB3FD5CBC925}" type="sibTrans" cxnId="{B2ACF29B-6527-43BB-9D31-B06414E483AE}">
      <dgm:prSet/>
      <dgm:spPr/>
      <dgm:t>
        <a:bodyPr/>
        <a:lstStyle/>
        <a:p>
          <a:endParaRPr lang="en-US"/>
        </a:p>
      </dgm:t>
    </dgm:pt>
    <dgm:pt modelId="{B66988F8-E361-4862-8364-AA41921CB31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Delivering Accountability</a:t>
          </a:r>
        </a:p>
      </dgm:t>
    </dgm:pt>
    <dgm:pt modelId="{16497254-B9B8-4C17-A9AD-07CA1AA07B7A}" type="parTrans" cxnId="{E9DCB759-2BEC-4BA2-818E-5E487163F971}">
      <dgm:prSet/>
      <dgm:spPr/>
      <dgm:t>
        <a:bodyPr/>
        <a:lstStyle/>
        <a:p>
          <a:endParaRPr lang="en-US"/>
        </a:p>
      </dgm:t>
    </dgm:pt>
    <dgm:pt modelId="{2A1241A9-ED0E-4BCA-B89C-EF979729B4DD}" type="sibTrans" cxnId="{E9DCB759-2BEC-4BA2-818E-5E487163F971}">
      <dgm:prSet/>
      <dgm:spPr/>
      <dgm:t>
        <a:bodyPr/>
        <a:lstStyle/>
        <a:p>
          <a:endParaRPr lang="en-US"/>
        </a:p>
      </dgm:t>
    </dgm:pt>
    <dgm:pt modelId="{DA5426C3-BBE0-47B6-A5B1-8E37BAB933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Supporting Performance </a:t>
          </a:r>
        </a:p>
      </dgm:t>
    </dgm:pt>
    <dgm:pt modelId="{33D93F6F-C47B-4240-8F19-9280F9723250}" type="parTrans" cxnId="{37680121-89D4-43DC-A401-61BD6D6F41B0}">
      <dgm:prSet/>
      <dgm:spPr/>
      <dgm:t>
        <a:bodyPr/>
        <a:lstStyle/>
        <a:p>
          <a:endParaRPr lang="en-US"/>
        </a:p>
      </dgm:t>
    </dgm:pt>
    <dgm:pt modelId="{EB9B0837-4A2C-445A-A6A2-79229566738B}" type="sibTrans" cxnId="{37680121-89D4-43DC-A401-61BD6D6F41B0}">
      <dgm:prSet/>
      <dgm:spPr/>
      <dgm:t>
        <a:bodyPr/>
        <a:lstStyle/>
        <a:p>
          <a:endParaRPr lang="en-US"/>
        </a:p>
      </dgm:t>
    </dgm:pt>
    <dgm:pt modelId="{947C21B5-A3CA-4F8F-972A-AE0FCD906B6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Enabling Transformation </a:t>
          </a:r>
        </a:p>
      </dgm:t>
    </dgm:pt>
    <dgm:pt modelId="{9DA8B937-6E25-4732-860E-657BC3B629E9}" type="parTrans" cxnId="{FD3B125A-ADBC-48E6-909B-05981C726015}">
      <dgm:prSet/>
      <dgm:spPr/>
      <dgm:t>
        <a:bodyPr/>
        <a:lstStyle/>
        <a:p>
          <a:endParaRPr lang="en-US"/>
        </a:p>
      </dgm:t>
    </dgm:pt>
    <dgm:pt modelId="{951C117C-F81F-4E2E-AE77-913B724E21DA}" type="sibTrans" cxnId="{FD3B125A-ADBC-48E6-909B-05981C726015}">
      <dgm:prSet/>
      <dgm:spPr/>
      <dgm:t>
        <a:bodyPr/>
        <a:lstStyle/>
        <a:p>
          <a:endParaRPr lang="en-US"/>
        </a:p>
      </dgm:t>
    </dgm:pt>
    <dgm:pt modelId="{CC8B7EA3-1BB3-49B5-A91F-63935483F3C5}" type="pres">
      <dgm:prSet presAssocID="{76D98290-05E1-4094-9F67-FC813EF579DC}" presName="root" presStyleCnt="0">
        <dgm:presLayoutVars>
          <dgm:dir/>
          <dgm:resizeHandles val="exact"/>
        </dgm:presLayoutVars>
      </dgm:prSet>
      <dgm:spPr/>
    </dgm:pt>
    <dgm:pt modelId="{75A0AD61-476C-48A1-B465-BE3C69CB3004}" type="pres">
      <dgm:prSet presAssocID="{967F155C-5CEC-4844-AF2B-33DC3BD4326A}" presName="compNode" presStyleCnt="0"/>
      <dgm:spPr/>
    </dgm:pt>
    <dgm:pt modelId="{7327FDBB-66FE-4219-B1CF-47CB71FAEE29}" type="pres">
      <dgm:prSet presAssocID="{967F155C-5CEC-4844-AF2B-33DC3BD4326A}" presName="bgRect" presStyleLbl="bgShp" presStyleIdx="0" presStyleCnt="3"/>
      <dgm:spPr/>
    </dgm:pt>
    <dgm:pt modelId="{CD50DDF3-E3B5-481C-A45E-9C2FF79A6ED4}" type="pres">
      <dgm:prSet presAssocID="{967F155C-5CEC-4844-AF2B-33DC3BD4326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414EA697-8626-493B-ACE1-2A7753833568}" type="pres">
      <dgm:prSet presAssocID="{967F155C-5CEC-4844-AF2B-33DC3BD4326A}" presName="spaceRect" presStyleCnt="0"/>
      <dgm:spPr/>
    </dgm:pt>
    <dgm:pt modelId="{14BD2661-0F29-4A45-A73C-8F7E0C93B1AB}" type="pres">
      <dgm:prSet presAssocID="{967F155C-5CEC-4844-AF2B-33DC3BD4326A}" presName="parTx" presStyleLbl="revTx" presStyleIdx="0" presStyleCnt="5">
        <dgm:presLayoutVars>
          <dgm:chMax val="0"/>
          <dgm:chPref val="0"/>
        </dgm:presLayoutVars>
      </dgm:prSet>
      <dgm:spPr/>
    </dgm:pt>
    <dgm:pt modelId="{F1D8603C-2EE2-4478-BD7A-03F92B847A03}" type="pres">
      <dgm:prSet presAssocID="{6443C22F-14D0-4685-B1A8-BBFA54C429E6}" presName="sibTrans" presStyleCnt="0"/>
      <dgm:spPr/>
    </dgm:pt>
    <dgm:pt modelId="{F90D2E66-751D-4429-9EEF-08FC19158F8C}" type="pres">
      <dgm:prSet presAssocID="{5B8E9BED-D9DC-4489-9A7C-A3480B9D03F5}" presName="compNode" presStyleCnt="0"/>
      <dgm:spPr/>
    </dgm:pt>
    <dgm:pt modelId="{7C8834BE-49E3-4A71-8EBE-D48D8D178B39}" type="pres">
      <dgm:prSet presAssocID="{5B8E9BED-D9DC-4489-9A7C-A3480B9D03F5}" presName="bgRect" presStyleLbl="bgShp" presStyleIdx="1" presStyleCnt="3"/>
      <dgm:spPr/>
    </dgm:pt>
    <dgm:pt modelId="{90B494D8-4C32-4147-916B-40980ED22466}" type="pres">
      <dgm:prSet presAssocID="{5B8E9BED-D9DC-4489-9A7C-A3480B9D03F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100DF06-A178-434E-84A8-E682D6A41154}" type="pres">
      <dgm:prSet presAssocID="{5B8E9BED-D9DC-4489-9A7C-A3480B9D03F5}" presName="spaceRect" presStyleCnt="0"/>
      <dgm:spPr/>
    </dgm:pt>
    <dgm:pt modelId="{B5066837-79B8-452F-906C-BD093F7A9003}" type="pres">
      <dgm:prSet presAssocID="{5B8E9BED-D9DC-4489-9A7C-A3480B9D03F5}" presName="parTx" presStyleLbl="revTx" presStyleIdx="1" presStyleCnt="5">
        <dgm:presLayoutVars>
          <dgm:chMax val="0"/>
          <dgm:chPref val="0"/>
        </dgm:presLayoutVars>
      </dgm:prSet>
      <dgm:spPr/>
    </dgm:pt>
    <dgm:pt modelId="{29B1AE99-0789-4E4F-A159-7D0B781CC50B}" type="pres">
      <dgm:prSet presAssocID="{5B8E9BED-D9DC-4489-9A7C-A3480B9D03F5}" presName="desTx" presStyleLbl="revTx" presStyleIdx="2" presStyleCnt="5">
        <dgm:presLayoutVars/>
      </dgm:prSet>
      <dgm:spPr/>
    </dgm:pt>
    <dgm:pt modelId="{AE01C5D5-A9E7-4382-8B3A-A708E58B29B6}" type="pres">
      <dgm:prSet presAssocID="{53DE06DF-CF0B-41CD-94BD-78903BF32FB6}" presName="sibTrans" presStyleCnt="0"/>
      <dgm:spPr/>
    </dgm:pt>
    <dgm:pt modelId="{70A56E4C-345F-4E25-B07C-A0D5B28FBD8F}" type="pres">
      <dgm:prSet presAssocID="{30A3D1C9-BA16-4F3B-900B-88D67BDD7D4E}" presName="compNode" presStyleCnt="0"/>
      <dgm:spPr/>
    </dgm:pt>
    <dgm:pt modelId="{3536FA39-3CE5-4492-8D92-5266DC8B1EC5}" type="pres">
      <dgm:prSet presAssocID="{30A3D1C9-BA16-4F3B-900B-88D67BDD7D4E}" presName="bgRect" presStyleLbl="bgShp" presStyleIdx="2" presStyleCnt="3"/>
      <dgm:spPr/>
    </dgm:pt>
    <dgm:pt modelId="{97DD39CF-1946-4DB6-BD78-1608706033F5}" type="pres">
      <dgm:prSet presAssocID="{30A3D1C9-BA16-4F3B-900B-88D67BDD7D4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DC95D88D-23BA-44AC-96A3-4AE7181E26FB}" type="pres">
      <dgm:prSet presAssocID="{30A3D1C9-BA16-4F3B-900B-88D67BDD7D4E}" presName="spaceRect" presStyleCnt="0"/>
      <dgm:spPr/>
    </dgm:pt>
    <dgm:pt modelId="{C9D3BCF2-22EA-491F-8280-EE10990F6C86}" type="pres">
      <dgm:prSet presAssocID="{30A3D1C9-BA16-4F3B-900B-88D67BDD7D4E}" presName="parTx" presStyleLbl="revTx" presStyleIdx="3" presStyleCnt="5">
        <dgm:presLayoutVars>
          <dgm:chMax val="0"/>
          <dgm:chPref val="0"/>
        </dgm:presLayoutVars>
      </dgm:prSet>
      <dgm:spPr/>
    </dgm:pt>
    <dgm:pt modelId="{CB1D6C65-7BEF-411D-B80E-1B0432E7951D}" type="pres">
      <dgm:prSet presAssocID="{30A3D1C9-BA16-4F3B-900B-88D67BDD7D4E}" presName="desTx" presStyleLbl="revTx" presStyleIdx="4" presStyleCnt="5">
        <dgm:presLayoutVars/>
      </dgm:prSet>
      <dgm:spPr/>
    </dgm:pt>
  </dgm:ptLst>
  <dgm:cxnLst>
    <dgm:cxn modelId="{03CD6509-16CD-4E67-B858-D5D6573EC744}" srcId="{76D98290-05E1-4094-9F67-FC813EF579DC}" destId="{5B8E9BED-D9DC-4489-9A7C-A3480B9D03F5}" srcOrd="1" destOrd="0" parTransId="{024D22E5-E00C-4E15-B051-AB6028814569}" sibTransId="{53DE06DF-CF0B-41CD-94BD-78903BF32FB6}"/>
    <dgm:cxn modelId="{1F8C471A-AE8A-4309-A590-9342462943FB}" type="presOf" srcId="{76D98290-05E1-4094-9F67-FC813EF579DC}" destId="{CC8B7EA3-1BB3-49B5-A91F-63935483F3C5}" srcOrd="0" destOrd="0" presId="urn:microsoft.com/office/officeart/2018/2/layout/IconVerticalSolidList"/>
    <dgm:cxn modelId="{37680121-89D4-43DC-A401-61BD6D6F41B0}" srcId="{30A3D1C9-BA16-4F3B-900B-88D67BDD7D4E}" destId="{DA5426C3-BBE0-47B6-A5B1-8E37BAB93370}" srcOrd="1" destOrd="0" parTransId="{33D93F6F-C47B-4240-8F19-9280F9723250}" sibTransId="{EB9B0837-4A2C-445A-A6A2-79229566738B}"/>
    <dgm:cxn modelId="{5C5BD525-F4A0-4BE9-B8C0-B114E65F0565}" type="presOf" srcId="{B66988F8-E361-4862-8364-AA41921CB31B}" destId="{CB1D6C65-7BEF-411D-B80E-1B0432E7951D}" srcOrd="0" destOrd="0" presId="urn:microsoft.com/office/officeart/2018/2/layout/IconVerticalSolidList"/>
    <dgm:cxn modelId="{0AA1983C-E112-4E80-AC02-56203DAB2D03}" type="presOf" srcId="{947C21B5-A3CA-4F8F-972A-AE0FCD906B62}" destId="{CB1D6C65-7BEF-411D-B80E-1B0432E7951D}" srcOrd="0" destOrd="2" presId="urn:microsoft.com/office/officeart/2018/2/layout/IconVerticalSolidList"/>
    <dgm:cxn modelId="{F9A13063-C7C9-4F40-96FD-48F8216E52E2}" srcId="{5B8E9BED-D9DC-4489-9A7C-A3480B9D03F5}" destId="{62BCA426-F7A4-4079-B795-D10759F8C889}" srcOrd="0" destOrd="0" parTransId="{BF155494-68E3-460C-A00B-AC61B8AE926F}" sibTransId="{ECA9E7C3-5A16-480D-8470-BB80436858F6}"/>
    <dgm:cxn modelId="{945E484A-79FB-4756-AAFF-72DE318A7B6F}" type="presOf" srcId="{0FF25D8E-9B61-4901-91F2-089BE47BEA81}" destId="{29B1AE99-0789-4E4F-A159-7D0B781CC50B}" srcOrd="0" destOrd="3" presId="urn:microsoft.com/office/officeart/2018/2/layout/IconVerticalSolidList"/>
    <dgm:cxn modelId="{0518E66A-7591-44DC-BCEE-4EAE9552A877}" type="presOf" srcId="{967F155C-5CEC-4844-AF2B-33DC3BD4326A}" destId="{14BD2661-0F29-4A45-A73C-8F7E0C93B1AB}" srcOrd="0" destOrd="0" presId="urn:microsoft.com/office/officeart/2018/2/layout/IconVerticalSolidList"/>
    <dgm:cxn modelId="{B2848B6C-0201-419C-97D7-171E7958E645}" srcId="{5B8E9BED-D9DC-4489-9A7C-A3480B9D03F5}" destId="{1AB94E86-A09B-4E89-9DBF-7E106235200A}" srcOrd="2" destOrd="0" parTransId="{8A666305-15F6-406D-A670-02615B062272}" sibTransId="{E57D9A8A-0D94-459E-9D99-E9CEC8021381}"/>
    <dgm:cxn modelId="{1626934E-4947-4175-8BED-63CFF221BA0B}" srcId="{5B8E9BED-D9DC-4489-9A7C-A3480B9D03F5}" destId="{0FF25D8E-9B61-4901-91F2-089BE47BEA81}" srcOrd="3" destOrd="0" parTransId="{487B1415-8C49-462E-BEBD-6D272137D93E}" sibTransId="{13562E1A-731E-45EC-A2CF-E101B7394C16}"/>
    <dgm:cxn modelId="{E9DCB759-2BEC-4BA2-818E-5E487163F971}" srcId="{30A3D1C9-BA16-4F3B-900B-88D67BDD7D4E}" destId="{B66988F8-E361-4862-8364-AA41921CB31B}" srcOrd="0" destOrd="0" parTransId="{16497254-B9B8-4C17-A9AD-07CA1AA07B7A}" sibTransId="{2A1241A9-ED0E-4BCA-B89C-EF979729B4DD}"/>
    <dgm:cxn modelId="{FD3B125A-ADBC-48E6-909B-05981C726015}" srcId="{30A3D1C9-BA16-4F3B-900B-88D67BDD7D4E}" destId="{947C21B5-A3CA-4F8F-972A-AE0FCD906B62}" srcOrd="2" destOrd="0" parTransId="{9DA8B937-6E25-4732-860E-657BC3B629E9}" sibTransId="{951C117C-F81F-4E2E-AE77-913B724E21DA}"/>
    <dgm:cxn modelId="{03B27D83-C01B-409F-834E-0327BA176E56}" type="presOf" srcId="{0DF936D5-D34B-44C8-88A2-BA3150A230B6}" destId="{29B1AE99-0789-4E4F-A159-7D0B781CC50B}" srcOrd="0" destOrd="1" presId="urn:microsoft.com/office/officeart/2018/2/layout/IconVerticalSolidList"/>
    <dgm:cxn modelId="{22152C84-A6EE-42DB-B0E5-5396E3AAFCB6}" srcId="{76D98290-05E1-4094-9F67-FC813EF579DC}" destId="{967F155C-5CEC-4844-AF2B-33DC3BD4326A}" srcOrd="0" destOrd="0" parTransId="{5BB77E64-D11C-4009-BA3F-B6F3E4EEFA5D}" sibTransId="{6443C22F-14D0-4685-B1A8-BBFA54C429E6}"/>
    <dgm:cxn modelId="{26E2A88E-EAC3-4B75-B666-A138CF5A19DF}" type="presOf" srcId="{1AB94E86-A09B-4E89-9DBF-7E106235200A}" destId="{29B1AE99-0789-4E4F-A159-7D0B781CC50B}" srcOrd="0" destOrd="2" presId="urn:microsoft.com/office/officeart/2018/2/layout/IconVerticalSolidList"/>
    <dgm:cxn modelId="{B2ACF29B-6527-43BB-9D31-B06414E483AE}" srcId="{76D98290-05E1-4094-9F67-FC813EF579DC}" destId="{30A3D1C9-BA16-4F3B-900B-88D67BDD7D4E}" srcOrd="2" destOrd="0" parTransId="{D6F985C4-CE27-4D56-808C-2F983EE1AAE0}" sibTransId="{3FA0CE17-033E-4E54-B38D-DB3FD5CBC925}"/>
    <dgm:cxn modelId="{B06E8DB4-F4CA-403D-9BC5-AA3ED575689F}" type="presOf" srcId="{5B8E9BED-D9DC-4489-9A7C-A3480B9D03F5}" destId="{B5066837-79B8-452F-906C-BD093F7A9003}" srcOrd="0" destOrd="0" presId="urn:microsoft.com/office/officeart/2018/2/layout/IconVerticalSolidList"/>
    <dgm:cxn modelId="{9F50B2C8-811A-4315-A008-7543A79795A0}" srcId="{5B8E9BED-D9DC-4489-9A7C-A3480B9D03F5}" destId="{0DF936D5-D34B-44C8-88A2-BA3150A230B6}" srcOrd="1" destOrd="0" parTransId="{EE48B6BE-57D7-4ED9-84DA-CC8E8380B5F2}" sibTransId="{FD695CAB-E591-4264-B2DC-669106FA2F2F}"/>
    <dgm:cxn modelId="{D6B5F5D1-341E-41E0-AB93-2E8904DD5AA7}" type="presOf" srcId="{DA5426C3-BBE0-47B6-A5B1-8E37BAB93370}" destId="{CB1D6C65-7BEF-411D-B80E-1B0432E7951D}" srcOrd="0" destOrd="1" presId="urn:microsoft.com/office/officeart/2018/2/layout/IconVerticalSolidList"/>
    <dgm:cxn modelId="{756027DE-E518-4FC9-9156-C394323AD9CE}" type="presOf" srcId="{30A3D1C9-BA16-4F3B-900B-88D67BDD7D4E}" destId="{C9D3BCF2-22EA-491F-8280-EE10990F6C86}" srcOrd="0" destOrd="0" presId="urn:microsoft.com/office/officeart/2018/2/layout/IconVerticalSolidList"/>
    <dgm:cxn modelId="{872A10E6-6C0B-4E4B-8210-9327B03EBBDF}" type="presOf" srcId="{62BCA426-F7A4-4079-B795-D10759F8C889}" destId="{29B1AE99-0789-4E4F-A159-7D0B781CC50B}" srcOrd="0" destOrd="0" presId="urn:microsoft.com/office/officeart/2018/2/layout/IconVerticalSolidList"/>
    <dgm:cxn modelId="{774D6CD6-0E10-47BD-888D-E32EB66C1606}" type="presParOf" srcId="{CC8B7EA3-1BB3-49B5-A91F-63935483F3C5}" destId="{75A0AD61-476C-48A1-B465-BE3C69CB3004}" srcOrd="0" destOrd="0" presId="urn:microsoft.com/office/officeart/2018/2/layout/IconVerticalSolidList"/>
    <dgm:cxn modelId="{FA479826-1377-444D-94A7-8ED499AC7621}" type="presParOf" srcId="{75A0AD61-476C-48A1-B465-BE3C69CB3004}" destId="{7327FDBB-66FE-4219-B1CF-47CB71FAEE29}" srcOrd="0" destOrd="0" presId="urn:microsoft.com/office/officeart/2018/2/layout/IconVerticalSolidList"/>
    <dgm:cxn modelId="{9241E750-064D-4B56-85BF-066135A96807}" type="presParOf" srcId="{75A0AD61-476C-48A1-B465-BE3C69CB3004}" destId="{CD50DDF3-E3B5-481C-A45E-9C2FF79A6ED4}" srcOrd="1" destOrd="0" presId="urn:microsoft.com/office/officeart/2018/2/layout/IconVerticalSolidList"/>
    <dgm:cxn modelId="{334F3BCB-4522-4777-9BA5-40DB0502D913}" type="presParOf" srcId="{75A0AD61-476C-48A1-B465-BE3C69CB3004}" destId="{414EA697-8626-493B-ACE1-2A7753833568}" srcOrd="2" destOrd="0" presId="urn:microsoft.com/office/officeart/2018/2/layout/IconVerticalSolidList"/>
    <dgm:cxn modelId="{E29A8A0B-0F0D-422D-B001-66E68036EC98}" type="presParOf" srcId="{75A0AD61-476C-48A1-B465-BE3C69CB3004}" destId="{14BD2661-0F29-4A45-A73C-8F7E0C93B1AB}" srcOrd="3" destOrd="0" presId="urn:microsoft.com/office/officeart/2018/2/layout/IconVerticalSolidList"/>
    <dgm:cxn modelId="{39A64DE1-2BFC-4A28-B862-74D4506A35D5}" type="presParOf" srcId="{CC8B7EA3-1BB3-49B5-A91F-63935483F3C5}" destId="{F1D8603C-2EE2-4478-BD7A-03F92B847A03}" srcOrd="1" destOrd="0" presId="urn:microsoft.com/office/officeart/2018/2/layout/IconVerticalSolidList"/>
    <dgm:cxn modelId="{9B3EFCEA-B1E3-440B-ACEE-63F4BB9A4445}" type="presParOf" srcId="{CC8B7EA3-1BB3-49B5-A91F-63935483F3C5}" destId="{F90D2E66-751D-4429-9EEF-08FC19158F8C}" srcOrd="2" destOrd="0" presId="urn:microsoft.com/office/officeart/2018/2/layout/IconVerticalSolidList"/>
    <dgm:cxn modelId="{012D5093-DFE2-48A4-B94B-929EC1C322B4}" type="presParOf" srcId="{F90D2E66-751D-4429-9EEF-08FC19158F8C}" destId="{7C8834BE-49E3-4A71-8EBE-D48D8D178B39}" srcOrd="0" destOrd="0" presId="urn:microsoft.com/office/officeart/2018/2/layout/IconVerticalSolidList"/>
    <dgm:cxn modelId="{FA36DA80-A2F2-45F2-813B-879B85D62D1A}" type="presParOf" srcId="{F90D2E66-751D-4429-9EEF-08FC19158F8C}" destId="{90B494D8-4C32-4147-916B-40980ED22466}" srcOrd="1" destOrd="0" presId="urn:microsoft.com/office/officeart/2018/2/layout/IconVerticalSolidList"/>
    <dgm:cxn modelId="{86A8EDC4-1F97-4366-BACE-31C81CF6E347}" type="presParOf" srcId="{F90D2E66-751D-4429-9EEF-08FC19158F8C}" destId="{4100DF06-A178-434E-84A8-E682D6A41154}" srcOrd="2" destOrd="0" presId="urn:microsoft.com/office/officeart/2018/2/layout/IconVerticalSolidList"/>
    <dgm:cxn modelId="{C419F80F-8D0A-4335-A80B-5E7D109A4E97}" type="presParOf" srcId="{F90D2E66-751D-4429-9EEF-08FC19158F8C}" destId="{B5066837-79B8-452F-906C-BD093F7A9003}" srcOrd="3" destOrd="0" presId="urn:microsoft.com/office/officeart/2018/2/layout/IconVerticalSolidList"/>
    <dgm:cxn modelId="{22CAD995-20B0-42B5-AF31-A9EE36718C03}" type="presParOf" srcId="{F90D2E66-751D-4429-9EEF-08FC19158F8C}" destId="{29B1AE99-0789-4E4F-A159-7D0B781CC50B}" srcOrd="4" destOrd="0" presId="urn:microsoft.com/office/officeart/2018/2/layout/IconVerticalSolidList"/>
    <dgm:cxn modelId="{BD51B7B1-1F0B-42FB-9761-0B24C051E147}" type="presParOf" srcId="{CC8B7EA3-1BB3-49B5-A91F-63935483F3C5}" destId="{AE01C5D5-A9E7-4382-8B3A-A708E58B29B6}" srcOrd="3" destOrd="0" presId="urn:microsoft.com/office/officeart/2018/2/layout/IconVerticalSolidList"/>
    <dgm:cxn modelId="{682D0248-899C-404D-BE3C-B7E602CF0004}" type="presParOf" srcId="{CC8B7EA3-1BB3-49B5-A91F-63935483F3C5}" destId="{70A56E4C-345F-4E25-B07C-A0D5B28FBD8F}" srcOrd="4" destOrd="0" presId="urn:microsoft.com/office/officeart/2018/2/layout/IconVerticalSolidList"/>
    <dgm:cxn modelId="{BD241F6C-C69B-4816-AEC7-D764B435B82C}" type="presParOf" srcId="{70A56E4C-345F-4E25-B07C-A0D5B28FBD8F}" destId="{3536FA39-3CE5-4492-8D92-5266DC8B1EC5}" srcOrd="0" destOrd="0" presId="urn:microsoft.com/office/officeart/2018/2/layout/IconVerticalSolidList"/>
    <dgm:cxn modelId="{F7565F44-23B8-4E64-9BEC-BA20DBAE67A0}" type="presParOf" srcId="{70A56E4C-345F-4E25-B07C-A0D5B28FBD8F}" destId="{97DD39CF-1946-4DB6-BD78-1608706033F5}" srcOrd="1" destOrd="0" presId="urn:microsoft.com/office/officeart/2018/2/layout/IconVerticalSolidList"/>
    <dgm:cxn modelId="{0B4B5C46-025C-4DF3-9406-730C43058563}" type="presParOf" srcId="{70A56E4C-345F-4E25-B07C-A0D5B28FBD8F}" destId="{DC95D88D-23BA-44AC-96A3-4AE7181E26FB}" srcOrd="2" destOrd="0" presId="urn:microsoft.com/office/officeart/2018/2/layout/IconVerticalSolidList"/>
    <dgm:cxn modelId="{4A410E42-CEE4-41AD-969B-CFB3B839D0ED}" type="presParOf" srcId="{70A56E4C-345F-4E25-B07C-A0D5B28FBD8F}" destId="{C9D3BCF2-22EA-491F-8280-EE10990F6C86}" srcOrd="3" destOrd="0" presId="urn:microsoft.com/office/officeart/2018/2/layout/IconVerticalSolidList"/>
    <dgm:cxn modelId="{E64569D1-FD21-496C-B2F4-E085BE1D264D}" type="presParOf" srcId="{70A56E4C-345F-4E25-B07C-A0D5B28FBD8F}" destId="{CB1D6C65-7BEF-411D-B80E-1B0432E7951D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257D4F-BCCF-48FE-AD5E-DA60BF97328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0695CA6-9305-4FC3-A42D-3432BB669672}">
      <dgm:prSet/>
      <dgm:spPr/>
      <dgm:t>
        <a:bodyPr/>
        <a:lstStyle/>
        <a:p>
          <a:r>
            <a:rPr lang="en-US"/>
            <a:t>Positions financial management capability against global best practice </a:t>
          </a:r>
        </a:p>
      </dgm:t>
    </dgm:pt>
    <dgm:pt modelId="{286F072B-D570-4B25-B36B-E49B26B4DCDC}" type="parTrans" cxnId="{7957467F-EC99-4914-B10E-936ED6984ECA}">
      <dgm:prSet/>
      <dgm:spPr/>
      <dgm:t>
        <a:bodyPr/>
        <a:lstStyle/>
        <a:p>
          <a:endParaRPr lang="en-US"/>
        </a:p>
      </dgm:t>
    </dgm:pt>
    <dgm:pt modelId="{49F1089D-B3C5-41B3-86B5-BAC11472B231}" type="sibTrans" cxnId="{7957467F-EC99-4914-B10E-936ED6984ECA}">
      <dgm:prSet/>
      <dgm:spPr/>
      <dgm:t>
        <a:bodyPr/>
        <a:lstStyle/>
        <a:p>
          <a:endParaRPr lang="en-US"/>
        </a:p>
      </dgm:t>
    </dgm:pt>
    <dgm:pt modelId="{93A34B8C-37A4-4C95-97EA-64A05CF50E4D}">
      <dgm:prSet/>
      <dgm:spPr/>
      <dgm:t>
        <a:bodyPr/>
        <a:lstStyle/>
        <a:p>
          <a:r>
            <a:rPr lang="en-US"/>
            <a:t>Identifies Strengths / Development areas</a:t>
          </a:r>
        </a:p>
      </dgm:t>
    </dgm:pt>
    <dgm:pt modelId="{0F1DEE86-11D8-408B-AA19-9D766E62985A}" type="parTrans" cxnId="{C8129094-7E35-481C-82A3-DFC9A7ED02B1}">
      <dgm:prSet/>
      <dgm:spPr/>
      <dgm:t>
        <a:bodyPr/>
        <a:lstStyle/>
        <a:p>
          <a:endParaRPr lang="en-US"/>
        </a:p>
      </dgm:t>
    </dgm:pt>
    <dgm:pt modelId="{F17E7CCF-4916-4B53-9568-EC3AEFF3CF62}" type="sibTrans" cxnId="{C8129094-7E35-481C-82A3-DFC9A7ED02B1}">
      <dgm:prSet/>
      <dgm:spPr/>
      <dgm:t>
        <a:bodyPr/>
        <a:lstStyle/>
        <a:p>
          <a:endParaRPr lang="en-US"/>
        </a:p>
      </dgm:t>
    </dgm:pt>
    <dgm:pt modelId="{B3637767-82D2-44DF-849E-CEF72DD5F6DE}">
      <dgm:prSet/>
      <dgm:spPr/>
      <dgm:t>
        <a:bodyPr/>
        <a:lstStyle/>
        <a:p>
          <a:r>
            <a:rPr lang="en-US"/>
            <a:t>Helps to prioritise and create a clear Action Plan for improvement </a:t>
          </a:r>
        </a:p>
      </dgm:t>
    </dgm:pt>
    <dgm:pt modelId="{24EF078F-BDC5-49AF-91A0-6B04ABB95DBA}" type="parTrans" cxnId="{00A3F370-ADC2-46A7-B92B-71737815C2D0}">
      <dgm:prSet/>
      <dgm:spPr/>
      <dgm:t>
        <a:bodyPr/>
        <a:lstStyle/>
        <a:p>
          <a:endParaRPr lang="en-US"/>
        </a:p>
      </dgm:t>
    </dgm:pt>
    <dgm:pt modelId="{1BAD4ED4-CD66-48E2-B06A-9736A0BD4B75}" type="sibTrans" cxnId="{00A3F370-ADC2-46A7-B92B-71737815C2D0}">
      <dgm:prSet/>
      <dgm:spPr/>
      <dgm:t>
        <a:bodyPr/>
        <a:lstStyle/>
        <a:p>
          <a:endParaRPr lang="en-US"/>
        </a:p>
      </dgm:t>
    </dgm:pt>
    <dgm:pt modelId="{6FE4870C-4299-49A9-8809-FC594F77F72B}">
      <dgm:prSet/>
      <dgm:spPr/>
      <dgm:t>
        <a:bodyPr/>
        <a:lstStyle/>
        <a:p>
          <a:r>
            <a:rPr lang="en-US"/>
            <a:t>Progress can be tracked </a:t>
          </a:r>
        </a:p>
      </dgm:t>
    </dgm:pt>
    <dgm:pt modelId="{7E2ADCCB-A33C-4056-8B96-A17F01B63FE3}" type="parTrans" cxnId="{6619D537-5307-428C-8EF7-E20BD27B30ED}">
      <dgm:prSet/>
      <dgm:spPr/>
      <dgm:t>
        <a:bodyPr/>
        <a:lstStyle/>
        <a:p>
          <a:endParaRPr lang="en-US"/>
        </a:p>
      </dgm:t>
    </dgm:pt>
    <dgm:pt modelId="{0FCA2FF6-B705-406C-8FB1-EA6AA9733B8B}" type="sibTrans" cxnId="{6619D537-5307-428C-8EF7-E20BD27B30ED}">
      <dgm:prSet/>
      <dgm:spPr/>
      <dgm:t>
        <a:bodyPr/>
        <a:lstStyle/>
        <a:p>
          <a:endParaRPr lang="en-US"/>
        </a:p>
      </dgm:t>
    </dgm:pt>
    <dgm:pt modelId="{F344ADAB-A8CC-468C-9659-A31156DADF7E}" type="pres">
      <dgm:prSet presAssocID="{08257D4F-BCCF-48FE-AD5E-DA60BF97328B}" presName="root" presStyleCnt="0">
        <dgm:presLayoutVars>
          <dgm:dir/>
          <dgm:resizeHandles val="exact"/>
        </dgm:presLayoutVars>
      </dgm:prSet>
      <dgm:spPr/>
    </dgm:pt>
    <dgm:pt modelId="{5609FB63-E964-4D08-8E19-0ADEC5687B86}" type="pres">
      <dgm:prSet presAssocID="{90695CA6-9305-4FC3-A42D-3432BB669672}" presName="compNode" presStyleCnt="0"/>
      <dgm:spPr/>
    </dgm:pt>
    <dgm:pt modelId="{7507E677-433D-48A2-A16F-936A84F3FB2A}" type="pres">
      <dgm:prSet presAssocID="{90695CA6-9305-4FC3-A42D-3432BB669672}" presName="bgRect" presStyleLbl="bgShp" presStyleIdx="0" presStyleCnt="4"/>
      <dgm:spPr/>
    </dgm:pt>
    <dgm:pt modelId="{664A7647-DA47-48CB-8150-DF0B070A28DE}" type="pres">
      <dgm:prSet presAssocID="{90695CA6-9305-4FC3-A42D-3432BB66967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6E25D08-0D6E-4F08-91BB-0C6CD4AA64AC}" type="pres">
      <dgm:prSet presAssocID="{90695CA6-9305-4FC3-A42D-3432BB669672}" presName="spaceRect" presStyleCnt="0"/>
      <dgm:spPr/>
    </dgm:pt>
    <dgm:pt modelId="{37AA0963-53EC-49B4-8EDC-7ADE2A662D84}" type="pres">
      <dgm:prSet presAssocID="{90695CA6-9305-4FC3-A42D-3432BB669672}" presName="parTx" presStyleLbl="revTx" presStyleIdx="0" presStyleCnt="4">
        <dgm:presLayoutVars>
          <dgm:chMax val="0"/>
          <dgm:chPref val="0"/>
        </dgm:presLayoutVars>
      </dgm:prSet>
      <dgm:spPr/>
    </dgm:pt>
    <dgm:pt modelId="{BC795CFE-E593-48F7-A1DB-F85D17EB9887}" type="pres">
      <dgm:prSet presAssocID="{49F1089D-B3C5-41B3-86B5-BAC11472B231}" presName="sibTrans" presStyleCnt="0"/>
      <dgm:spPr/>
    </dgm:pt>
    <dgm:pt modelId="{5348F91B-E4C5-478B-82E1-6DB148B5FF83}" type="pres">
      <dgm:prSet presAssocID="{93A34B8C-37A4-4C95-97EA-64A05CF50E4D}" presName="compNode" presStyleCnt="0"/>
      <dgm:spPr/>
    </dgm:pt>
    <dgm:pt modelId="{3DFAC48A-7F7B-4812-9225-0140EA420BE8}" type="pres">
      <dgm:prSet presAssocID="{93A34B8C-37A4-4C95-97EA-64A05CF50E4D}" presName="bgRect" presStyleLbl="bgShp" presStyleIdx="1" presStyleCnt="4"/>
      <dgm:spPr/>
    </dgm:pt>
    <dgm:pt modelId="{77ED2052-CCA0-47C0-9A3C-1999C38AA738}" type="pres">
      <dgm:prSet presAssocID="{93A34B8C-37A4-4C95-97EA-64A05CF50E4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33AABFFE-B797-4381-A980-A3AD99FDF4AD}" type="pres">
      <dgm:prSet presAssocID="{93A34B8C-37A4-4C95-97EA-64A05CF50E4D}" presName="spaceRect" presStyleCnt="0"/>
      <dgm:spPr/>
    </dgm:pt>
    <dgm:pt modelId="{93C1C43E-2AF9-4C7E-8B2C-A9078877647F}" type="pres">
      <dgm:prSet presAssocID="{93A34B8C-37A4-4C95-97EA-64A05CF50E4D}" presName="parTx" presStyleLbl="revTx" presStyleIdx="1" presStyleCnt="4">
        <dgm:presLayoutVars>
          <dgm:chMax val="0"/>
          <dgm:chPref val="0"/>
        </dgm:presLayoutVars>
      </dgm:prSet>
      <dgm:spPr/>
    </dgm:pt>
    <dgm:pt modelId="{AD654B87-3B4D-4664-A379-5BD4F211D70B}" type="pres">
      <dgm:prSet presAssocID="{F17E7CCF-4916-4B53-9568-EC3AEFF3CF62}" presName="sibTrans" presStyleCnt="0"/>
      <dgm:spPr/>
    </dgm:pt>
    <dgm:pt modelId="{DEEED5D7-83FC-467D-8D9B-C4C93C6CAFA9}" type="pres">
      <dgm:prSet presAssocID="{B3637767-82D2-44DF-849E-CEF72DD5F6DE}" presName="compNode" presStyleCnt="0"/>
      <dgm:spPr/>
    </dgm:pt>
    <dgm:pt modelId="{54064EC0-2C70-48A5-93F4-9604A93B13FA}" type="pres">
      <dgm:prSet presAssocID="{B3637767-82D2-44DF-849E-CEF72DD5F6DE}" presName="bgRect" presStyleLbl="bgShp" presStyleIdx="2" presStyleCnt="4"/>
      <dgm:spPr/>
    </dgm:pt>
    <dgm:pt modelId="{BCBE5C71-B532-4496-B6DF-6697A9ED8C65}" type="pres">
      <dgm:prSet presAssocID="{B3637767-82D2-44DF-849E-CEF72DD5F6D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A686839F-2A1F-4A52-8B3B-BC92B510012C}" type="pres">
      <dgm:prSet presAssocID="{B3637767-82D2-44DF-849E-CEF72DD5F6DE}" presName="spaceRect" presStyleCnt="0"/>
      <dgm:spPr/>
    </dgm:pt>
    <dgm:pt modelId="{18972EA5-FEB5-4A40-9F5D-15C3577AF5BC}" type="pres">
      <dgm:prSet presAssocID="{B3637767-82D2-44DF-849E-CEF72DD5F6DE}" presName="parTx" presStyleLbl="revTx" presStyleIdx="2" presStyleCnt="4">
        <dgm:presLayoutVars>
          <dgm:chMax val="0"/>
          <dgm:chPref val="0"/>
        </dgm:presLayoutVars>
      </dgm:prSet>
      <dgm:spPr/>
    </dgm:pt>
    <dgm:pt modelId="{5146688A-C053-46A7-B744-7CAF448E1B06}" type="pres">
      <dgm:prSet presAssocID="{1BAD4ED4-CD66-48E2-B06A-9736A0BD4B75}" presName="sibTrans" presStyleCnt="0"/>
      <dgm:spPr/>
    </dgm:pt>
    <dgm:pt modelId="{B5933E0A-21FF-4BC5-B354-3D4B99E169F3}" type="pres">
      <dgm:prSet presAssocID="{6FE4870C-4299-49A9-8809-FC594F77F72B}" presName="compNode" presStyleCnt="0"/>
      <dgm:spPr/>
    </dgm:pt>
    <dgm:pt modelId="{1FA27841-9654-4C6D-9B0A-25DB6D16EA2D}" type="pres">
      <dgm:prSet presAssocID="{6FE4870C-4299-49A9-8809-FC594F77F72B}" presName="bgRect" presStyleLbl="bgShp" presStyleIdx="3" presStyleCnt="4"/>
      <dgm:spPr/>
    </dgm:pt>
    <dgm:pt modelId="{42A25449-14EF-44B4-AC21-8F406F0B03EF}" type="pres">
      <dgm:prSet presAssocID="{6FE4870C-4299-49A9-8809-FC594F77F72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2E75ED2C-D40E-4D0B-959C-ACCE0F6A5A8A}" type="pres">
      <dgm:prSet presAssocID="{6FE4870C-4299-49A9-8809-FC594F77F72B}" presName="spaceRect" presStyleCnt="0"/>
      <dgm:spPr/>
    </dgm:pt>
    <dgm:pt modelId="{33254FFD-D785-4BC5-8BB2-5F82392915B2}" type="pres">
      <dgm:prSet presAssocID="{6FE4870C-4299-49A9-8809-FC594F77F72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417900A-7595-497D-907D-2763E88964EF}" type="presOf" srcId="{90695CA6-9305-4FC3-A42D-3432BB669672}" destId="{37AA0963-53EC-49B4-8EDC-7ADE2A662D84}" srcOrd="0" destOrd="0" presId="urn:microsoft.com/office/officeart/2018/2/layout/IconVerticalSolidList"/>
    <dgm:cxn modelId="{6619D537-5307-428C-8EF7-E20BD27B30ED}" srcId="{08257D4F-BCCF-48FE-AD5E-DA60BF97328B}" destId="{6FE4870C-4299-49A9-8809-FC594F77F72B}" srcOrd="3" destOrd="0" parTransId="{7E2ADCCB-A33C-4056-8B96-A17F01B63FE3}" sibTransId="{0FCA2FF6-B705-406C-8FB1-EA6AA9733B8B}"/>
    <dgm:cxn modelId="{00A3F370-ADC2-46A7-B92B-71737815C2D0}" srcId="{08257D4F-BCCF-48FE-AD5E-DA60BF97328B}" destId="{B3637767-82D2-44DF-849E-CEF72DD5F6DE}" srcOrd="2" destOrd="0" parTransId="{24EF078F-BDC5-49AF-91A0-6B04ABB95DBA}" sibTransId="{1BAD4ED4-CD66-48E2-B06A-9736A0BD4B75}"/>
    <dgm:cxn modelId="{7A35157B-7D30-4FCB-805F-A242BE5927DE}" type="presOf" srcId="{6FE4870C-4299-49A9-8809-FC594F77F72B}" destId="{33254FFD-D785-4BC5-8BB2-5F82392915B2}" srcOrd="0" destOrd="0" presId="urn:microsoft.com/office/officeart/2018/2/layout/IconVerticalSolidList"/>
    <dgm:cxn modelId="{7176AA7D-6B87-40A6-9273-090E54405653}" type="presOf" srcId="{08257D4F-BCCF-48FE-AD5E-DA60BF97328B}" destId="{F344ADAB-A8CC-468C-9659-A31156DADF7E}" srcOrd="0" destOrd="0" presId="urn:microsoft.com/office/officeart/2018/2/layout/IconVerticalSolidList"/>
    <dgm:cxn modelId="{7957467F-EC99-4914-B10E-936ED6984ECA}" srcId="{08257D4F-BCCF-48FE-AD5E-DA60BF97328B}" destId="{90695CA6-9305-4FC3-A42D-3432BB669672}" srcOrd="0" destOrd="0" parTransId="{286F072B-D570-4B25-B36B-E49B26B4DCDC}" sibTransId="{49F1089D-B3C5-41B3-86B5-BAC11472B231}"/>
    <dgm:cxn modelId="{C8129094-7E35-481C-82A3-DFC9A7ED02B1}" srcId="{08257D4F-BCCF-48FE-AD5E-DA60BF97328B}" destId="{93A34B8C-37A4-4C95-97EA-64A05CF50E4D}" srcOrd="1" destOrd="0" parTransId="{0F1DEE86-11D8-408B-AA19-9D766E62985A}" sibTransId="{F17E7CCF-4916-4B53-9568-EC3AEFF3CF62}"/>
    <dgm:cxn modelId="{46B40FAC-B745-47CE-8D08-3B06A3281465}" type="presOf" srcId="{93A34B8C-37A4-4C95-97EA-64A05CF50E4D}" destId="{93C1C43E-2AF9-4C7E-8B2C-A9078877647F}" srcOrd="0" destOrd="0" presId="urn:microsoft.com/office/officeart/2018/2/layout/IconVerticalSolidList"/>
    <dgm:cxn modelId="{BAFE39FB-1AE8-4E87-BF11-FE9086E68F1B}" type="presOf" srcId="{B3637767-82D2-44DF-849E-CEF72DD5F6DE}" destId="{18972EA5-FEB5-4A40-9F5D-15C3577AF5BC}" srcOrd="0" destOrd="0" presId="urn:microsoft.com/office/officeart/2018/2/layout/IconVerticalSolidList"/>
    <dgm:cxn modelId="{95B98597-9DF2-4F44-A8E0-77C2AA711C0E}" type="presParOf" srcId="{F344ADAB-A8CC-468C-9659-A31156DADF7E}" destId="{5609FB63-E964-4D08-8E19-0ADEC5687B86}" srcOrd="0" destOrd="0" presId="urn:microsoft.com/office/officeart/2018/2/layout/IconVerticalSolidList"/>
    <dgm:cxn modelId="{00BA3FF3-32CA-4A07-B835-F48B2656CDFE}" type="presParOf" srcId="{5609FB63-E964-4D08-8E19-0ADEC5687B86}" destId="{7507E677-433D-48A2-A16F-936A84F3FB2A}" srcOrd="0" destOrd="0" presId="urn:microsoft.com/office/officeart/2018/2/layout/IconVerticalSolidList"/>
    <dgm:cxn modelId="{C37B0995-DCB7-4F2D-A408-5F247D31B309}" type="presParOf" srcId="{5609FB63-E964-4D08-8E19-0ADEC5687B86}" destId="{664A7647-DA47-48CB-8150-DF0B070A28DE}" srcOrd="1" destOrd="0" presId="urn:microsoft.com/office/officeart/2018/2/layout/IconVerticalSolidList"/>
    <dgm:cxn modelId="{04C9BB30-65A9-489C-9F0E-ED846A6CA04F}" type="presParOf" srcId="{5609FB63-E964-4D08-8E19-0ADEC5687B86}" destId="{16E25D08-0D6E-4F08-91BB-0C6CD4AA64AC}" srcOrd="2" destOrd="0" presId="urn:microsoft.com/office/officeart/2018/2/layout/IconVerticalSolidList"/>
    <dgm:cxn modelId="{B02908A6-9A64-48E3-BB62-8B1FFCD8683B}" type="presParOf" srcId="{5609FB63-E964-4D08-8E19-0ADEC5687B86}" destId="{37AA0963-53EC-49B4-8EDC-7ADE2A662D84}" srcOrd="3" destOrd="0" presId="urn:microsoft.com/office/officeart/2018/2/layout/IconVerticalSolidList"/>
    <dgm:cxn modelId="{75DE2AD1-9532-4767-BC02-00B2D73EA015}" type="presParOf" srcId="{F344ADAB-A8CC-468C-9659-A31156DADF7E}" destId="{BC795CFE-E593-48F7-A1DB-F85D17EB9887}" srcOrd="1" destOrd="0" presId="urn:microsoft.com/office/officeart/2018/2/layout/IconVerticalSolidList"/>
    <dgm:cxn modelId="{17C3A8AE-7F59-4A49-B9B7-90F5609D11BA}" type="presParOf" srcId="{F344ADAB-A8CC-468C-9659-A31156DADF7E}" destId="{5348F91B-E4C5-478B-82E1-6DB148B5FF83}" srcOrd="2" destOrd="0" presId="urn:microsoft.com/office/officeart/2018/2/layout/IconVerticalSolidList"/>
    <dgm:cxn modelId="{23467328-BF83-4C24-B709-E49E5E471744}" type="presParOf" srcId="{5348F91B-E4C5-478B-82E1-6DB148B5FF83}" destId="{3DFAC48A-7F7B-4812-9225-0140EA420BE8}" srcOrd="0" destOrd="0" presId="urn:microsoft.com/office/officeart/2018/2/layout/IconVerticalSolidList"/>
    <dgm:cxn modelId="{DD2D4016-F2FC-4323-901A-09243366B9C7}" type="presParOf" srcId="{5348F91B-E4C5-478B-82E1-6DB148B5FF83}" destId="{77ED2052-CCA0-47C0-9A3C-1999C38AA738}" srcOrd="1" destOrd="0" presId="urn:microsoft.com/office/officeart/2018/2/layout/IconVerticalSolidList"/>
    <dgm:cxn modelId="{E57B040A-F334-4DF4-BCD3-354CF8B8820F}" type="presParOf" srcId="{5348F91B-E4C5-478B-82E1-6DB148B5FF83}" destId="{33AABFFE-B797-4381-A980-A3AD99FDF4AD}" srcOrd="2" destOrd="0" presId="urn:microsoft.com/office/officeart/2018/2/layout/IconVerticalSolidList"/>
    <dgm:cxn modelId="{E9CE4A5B-E631-45F2-A7CD-7D45684D570D}" type="presParOf" srcId="{5348F91B-E4C5-478B-82E1-6DB148B5FF83}" destId="{93C1C43E-2AF9-4C7E-8B2C-A9078877647F}" srcOrd="3" destOrd="0" presId="urn:microsoft.com/office/officeart/2018/2/layout/IconVerticalSolidList"/>
    <dgm:cxn modelId="{D2371001-D9E0-40BF-BEF9-60F7717625ED}" type="presParOf" srcId="{F344ADAB-A8CC-468C-9659-A31156DADF7E}" destId="{AD654B87-3B4D-4664-A379-5BD4F211D70B}" srcOrd="3" destOrd="0" presId="urn:microsoft.com/office/officeart/2018/2/layout/IconVerticalSolidList"/>
    <dgm:cxn modelId="{FA16FB28-B8EF-47E2-8EA8-D7A1AD4D72EA}" type="presParOf" srcId="{F344ADAB-A8CC-468C-9659-A31156DADF7E}" destId="{DEEED5D7-83FC-467D-8D9B-C4C93C6CAFA9}" srcOrd="4" destOrd="0" presId="urn:microsoft.com/office/officeart/2018/2/layout/IconVerticalSolidList"/>
    <dgm:cxn modelId="{98524128-88DE-44EA-B7F4-C56B35DE45AB}" type="presParOf" srcId="{DEEED5D7-83FC-467D-8D9B-C4C93C6CAFA9}" destId="{54064EC0-2C70-48A5-93F4-9604A93B13FA}" srcOrd="0" destOrd="0" presId="urn:microsoft.com/office/officeart/2018/2/layout/IconVerticalSolidList"/>
    <dgm:cxn modelId="{00AD0296-D0FF-4EFD-87DF-93AFBF0136DB}" type="presParOf" srcId="{DEEED5D7-83FC-467D-8D9B-C4C93C6CAFA9}" destId="{BCBE5C71-B532-4496-B6DF-6697A9ED8C65}" srcOrd="1" destOrd="0" presId="urn:microsoft.com/office/officeart/2018/2/layout/IconVerticalSolidList"/>
    <dgm:cxn modelId="{DDC76F0D-855D-4A6B-B142-E8BFCDDFAF93}" type="presParOf" srcId="{DEEED5D7-83FC-467D-8D9B-C4C93C6CAFA9}" destId="{A686839F-2A1F-4A52-8B3B-BC92B510012C}" srcOrd="2" destOrd="0" presId="urn:microsoft.com/office/officeart/2018/2/layout/IconVerticalSolidList"/>
    <dgm:cxn modelId="{E328ABD9-C892-4BDA-A90D-CD27724B7093}" type="presParOf" srcId="{DEEED5D7-83FC-467D-8D9B-C4C93C6CAFA9}" destId="{18972EA5-FEB5-4A40-9F5D-15C3577AF5BC}" srcOrd="3" destOrd="0" presId="urn:microsoft.com/office/officeart/2018/2/layout/IconVerticalSolidList"/>
    <dgm:cxn modelId="{D8809994-A5D9-4C62-919A-5A2F2486BCCA}" type="presParOf" srcId="{F344ADAB-A8CC-468C-9659-A31156DADF7E}" destId="{5146688A-C053-46A7-B744-7CAF448E1B06}" srcOrd="5" destOrd="0" presId="urn:microsoft.com/office/officeart/2018/2/layout/IconVerticalSolidList"/>
    <dgm:cxn modelId="{B41D65ED-2DA0-43BA-BE57-7108B131CBF2}" type="presParOf" srcId="{F344ADAB-A8CC-468C-9659-A31156DADF7E}" destId="{B5933E0A-21FF-4BC5-B354-3D4B99E169F3}" srcOrd="6" destOrd="0" presId="urn:microsoft.com/office/officeart/2018/2/layout/IconVerticalSolidList"/>
    <dgm:cxn modelId="{BF2F03D7-7120-4DB7-A9C6-D7E79C5F179B}" type="presParOf" srcId="{B5933E0A-21FF-4BC5-B354-3D4B99E169F3}" destId="{1FA27841-9654-4C6D-9B0A-25DB6D16EA2D}" srcOrd="0" destOrd="0" presId="urn:microsoft.com/office/officeart/2018/2/layout/IconVerticalSolidList"/>
    <dgm:cxn modelId="{D0D7F346-B962-4E5D-9F9D-D9E6C3F3E4F1}" type="presParOf" srcId="{B5933E0A-21FF-4BC5-B354-3D4B99E169F3}" destId="{42A25449-14EF-44B4-AC21-8F406F0B03EF}" srcOrd="1" destOrd="0" presId="urn:microsoft.com/office/officeart/2018/2/layout/IconVerticalSolidList"/>
    <dgm:cxn modelId="{92526BA6-547B-4440-9209-6EA7BE3E601A}" type="presParOf" srcId="{B5933E0A-21FF-4BC5-B354-3D4B99E169F3}" destId="{2E75ED2C-D40E-4D0B-959C-ACCE0F6A5A8A}" srcOrd="2" destOrd="0" presId="urn:microsoft.com/office/officeart/2018/2/layout/IconVerticalSolidList"/>
    <dgm:cxn modelId="{B9371773-0444-4704-B9C7-D46479D90A0F}" type="presParOf" srcId="{B5933E0A-21FF-4BC5-B354-3D4B99E169F3}" destId="{33254FFD-D785-4BC5-8BB2-5F82392915B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BBF404-E389-44CF-A323-931B709D50D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9AEE53A-8631-467C-AAC8-D7779936DE53}">
      <dgm:prSet/>
      <dgm:spPr/>
      <dgm:t>
        <a:bodyPr/>
        <a:lstStyle/>
        <a:p>
          <a:r>
            <a:rPr lang="en-US"/>
            <a:t>Spans entire spectrum of FM </a:t>
          </a:r>
        </a:p>
      </dgm:t>
    </dgm:pt>
    <dgm:pt modelId="{D6E3AF6B-B807-4C22-9B3D-8449212B15AF}" type="parTrans" cxnId="{33066484-A23D-4F77-B482-2585FC0A6420}">
      <dgm:prSet/>
      <dgm:spPr/>
      <dgm:t>
        <a:bodyPr/>
        <a:lstStyle/>
        <a:p>
          <a:endParaRPr lang="en-US"/>
        </a:p>
      </dgm:t>
    </dgm:pt>
    <dgm:pt modelId="{E6F21615-FC44-40D8-8045-197F2C0BB76E}" type="sibTrans" cxnId="{33066484-A23D-4F77-B482-2585FC0A6420}">
      <dgm:prSet/>
      <dgm:spPr/>
      <dgm:t>
        <a:bodyPr/>
        <a:lstStyle/>
        <a:p>
          <a:endParaRPr lang="en-US"/>
        </a:p>
      </dgm:t>
    </dgm:pt>
    <dgm:pt modelId="{01A82710-60E9-4842-8013-E1F9F7747FA9}">
      <dgm:prSet/>
      <dgm:spPr/>
      <dgm:t>
        <a:bodyPr/>
        <a:lstStyle/>
        <a:p>
          <a:r>
            <a:rPr lang="en-US"/>
            <a:t>FM strategy/audit/financial reporting/stakeholder confidence</a:t>
          </a:r>
        </a:p>
      </dgm:t>
    </dgm:pt>
    <dgm:pt modelId="{222B5B29-31E3-4242-8736-F8493E595C59}" type="parTrans" cxnId="{AEF1B797-0FA8-4C5F-81C4-B3712387BE40}">
      <dgm:prSet/>
      <dgm:spPr/>
      <dgm:t>
        <a:bodyPr/>
        <a:lstStyle/>
        <a:p>
          <a:endParaRPr lang="en-US"/>
        </a:p>
      </dgm:t>
    </dgm:pt>
    <dgm:pt modelId="{6D6B431A-5007-4764-83F6-3B9131B3B219}" type="sibTrans" cxnId="{AEF1B797-0FA8-4C5F-81C4-B3712387BE40}">
      <dgm:prSet/>
      <dgm:spPr/>
      <dgm:t>
        <a:bodyPr/>
        <a:lstStyle/>
        <a:p>
          <a:endParaRPr lang="en-US"/>
        </a:p>
      </dgm:t>
    </dgm:pt>
    <dgm:pt modelId="{8EF3852B-1B5E-4FE5-BFA8-BADB0F0A0139}">
      <dgm:prSet/>
      <dgm:spPr/>
      <dgm:t>
        <a:bodyPr/>
        <a:lstStyle/>
        <a:p>
          <a:r>
            <a:rPr lang="en-US"/>
            <a:t>Wider than finance function</a:t>
          </a:r>
        </a:p>
      </dgm:t>
    </dgm:pt>
    <dgm:pt modelId="{7A9BE220-8B6E-4324-AA61-8938E87785CC}" type="parTrans" cxnId="{8C745460-25A7-4A03-89F6-C7B30AFF0FF3}">
      <dgm:prSet/>
      <dgm:spPr/>
      <dgm:t>
        <a:bodyPr/>
        <a:lstStyle/>
        <a:p>
          <a:endParaRPr lang="en-US"/>
        </a:p>
      </dgm:t>
    </dgm:pt>
    <dgm:pt modelId="{D048E609-9D54-4C3B-A987-0A8842CC0369}" type="sibTrans" cxnId="{8C745460-25A7-4A03-89F6-C7B30AFF0FF3}">
      <dgm:prSet/>
      <dgm:spPr/>
      <dgm:t>
        <a:bodyPr/>
        <a:lstStyle/>
        <a:p>
          <a:endParaRPr lang="en-US"/>
        </a:p>
      </dgm:t>
    </dgm:pt>
    <dgm:pt modelId="{D3199FA5-7C6D-4829-AEDF-A61C25AC9883}">
      <dgm:prSet/>
      <dgm:spPr/>
      <dgm:t>
        <a:bodyPr/>
        <a:lstStyle/>
        <a:p>
          <a:r>
            <a:rPr lang="en-US"/>
            <a:t>Focus on FM capability across the organisation</a:t>
          </a:r>
        </a:p>
      </dgm:t>
    </dgm:pt>
    <dgm:pt modelId="{090CAC32-D13F-446D-935A-53B52013EE26}" type="parTrans" cxnId="{6E8BDE7E-5F68-4677-B033-CEF16F696A4B}">
      <dgm:prSet/>
      <dgm:spPr/>
      <dgm:t>
        <a:bodyPr/>
        <a:lstStyle/>
        <a:p>
          <a:endParaRPr lang="en-US"/>
        </a:p>
      </dgm:t>
    </dgm:pt>
    <dgm:pt modelId="{7B644EB9-A7E4-4682-A39D-938AFEEAB1CC}" type="sibTrans" cxnId="{6E8BDE7E-5F68-4677-B033-CEF16F696A4B}">
      <dgm:prSet/>
      <dgm:spPr/>
      <dgm:t>
        <a:bodyPr/>
        <a:lstStyle/>
        <a:p>
          <a:endParaRPr lang="en-US"/>
        </a:p>
      </dgm:t>
    </dgm:pt>
    <dgm:pt modelId="{0065F59F-500B-43EB-9256-D09CE16C896D}" type="pres">
      <dgm:prSet presAssocID="{9BBBF404-E389-44CF-A323-931B709D50DB}" presName="root" presStyleCnt="0">
        <dgm:presLayoutVars>
          <dgm:dir/>
          <dgm:resizeHandles val="exact"/>
        </dgm:presLayoutVars>
      </dgm:prSet>
      <dgm:spPr/>
    </dgm:pt>
    <dgm:pt modelId="{C8B286AD-9DF4-4062-A779-BDC2BBBB818F}" type="pres">
      <dgm:prSet presAssocID="{39AEE53A-8631-467C-AAC8-D7779936DE53}" presName="compNode" presStyleCnt="0"/>
      <dgm:spPr/>
    </dgm:pt>
    <dgm:pt modelId="{97E9D093-55A1-4CA2-8FE9-04D79B45059F}" type="pres">
      <dgm:prSet presAssocID="{39AEE53A-8631-467C-AAC8-D7779936DE53}" presName="bgRect" presStyleLbl="bgShp" presStyleIdx="0" presStyleCnt="4"/>
      <dgm:spPr/>
    </dgm:pt>
    <dgm:pt modelId="{3B63E6BC-39C8-422D-B02D-10048CC67CE7}" type="pres">
      <dgm:prSet presAssocID="{39AEE53A-8631-467C-AAC8-D7779936DE5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6C8D6595-32C3-4D02-AB9E-E7813E20C926}" type="pres">
      <dgm:prSet presAssocID="{39AEE53A-8631-467C-AAC8-D7779936DE53}" presName="spaceRect" presStyleCnt="0"/>
      <dgm:spPr/>
    </dgm:pt>
    <dgm:pt modelId="{F815616D-CB3B-4985-970F-8E0C557D7F49}" type="pres">
      <dgm:prSet presAssocID="{39AEE53A-8631-467C-AAC8-D7779936DE53}" presName="parTx" presStyleLbl="revTx" presStyleIdx="0" presStyleCnt="4">
        <dgm:presLayoutVars>
          <dgm:chMax val="0"/>
          <dgm:chPref val="0"/>
        </dgm:presLayoutVars>
      </dgm:prSet>
      <dgm:spPr/>
    </dgm:pt>
    <dgm:pt modelId="{1391E30C-312A-4522-9F78-A6E76A62C1CD}" type="pres">
      <dgm:prSet presAssocID="{E6F21615-FC44-40D8-8045-197F2C0BB76E}" presName="sibTrans" presStyleCnt="0"/>
      <dgm:spPr/>
    </dgm:pt>
    <dgm:pt modelId="{CC347D82-E7B9-497A-9BFE-D65FF2726FB1}" type="pres">
      <dgm:prSet presAssocID="{01A82710-60E9-4842-8013-E1F9F7747FA9}" presName="compNode" presStyleCnt="0"/>
      <dgm:spPr/>
    </dgm:pt>
    <dgm:pt modelId="{6616E8EF-9469-4E1C-85EE-8549C193F0FC}" type="pres">
      <dgm:prSet presAssocID="{01A82710-60E9-4842-8013-E1F9F7747FA9}" presName="bgRect" presStyleLbl="bgShp" presStyleIdx="1" presStyleCnt="4"/>
      <dgm:spPr/>
    </dgm:pt>
    <dgm:pt modelId="{8C1BD136-DB71-468F-B8F7-5CA566D43E67}" type="pres">
      <dgm:prSet presAssocID="{01A82710-60E9-4842-8013-E1F9F7747FA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pping cart"/>
        </a:ext>
      </dgm:extLst>
    </dgm:pt>
    <dgm:pt modelId="{1EE3DCEB-DED7-488B-82B3-80A8774ABC52}" type="pres">
      <dgm:prSet presAssocID="{01A82710-60E9-4842-8013-E1F9F7747FA9}" presName="spaceRect" presStyleCnt="0"/>
      <dgm:spPr/>
    </dgm:pt>
    <dgm:pt modelId="{A619B372-4DF2-4C8D-A848-2E0859ECEDB8}" type="pres">
      <dgm:prSet presAssocID="{01A82710-60E9-4842-8013-E1F9F7747FA9}" presName="parTx" presStyleLbl="revTx" presStyleIdx="1" presStyleCnt="4">
        <dgm:presLayoutVars>
          <dgm:chMax val="0"/>
          <dgm:chPref val="0"/>
        </dgm:presLayoutVars>
      </dgm:prSet>
      <dgm:spPr/>
    </dgm:pt>
    <dgm:pt modelId="{76734BDA-CB3E-4F54-A637-A55D61692BF5}" type="pres">
      <dgm:prSet presAssocID="{6D6B431A-5007-4764-83F6-3B9131B3B219}" presName="sibTrans" presStyleCnt="0"/>
      <dgm:spPr/>
    </dgm:pt>
    <dgm:pt modelId="{6C4C4647-B3CD-4591-B983-624C92A1D511}" type="pres">
      <dgm:prSet presAssocID="{8EF3852B-1B5E-4FE5-BFA8-BADB0F0A0139}" presName="compNode" presStyleCnt="0"/>
      <dgm:spPr/>
    </dgm:pt>
    <dgm:pt modelId="{F027DCE7-ACF2-452D-83B0-E6DA54B9FFA9}" type="pres">
      <dgm:prSet presAssocID="{8EF3852B-1B5E-4FE5-BFA8-BADB0F0A0139}" presName="bgRect" presStyleLbl="bgShp" presStyleIdx="2" presStyleCnt="4"/>
      <dgm:spPr/>
    </dgm:pt>
    <dgm:pt modelId="{782E1654-F800-48D5-9E99-593F2CD49F32}" type="pres">
      <dgm:prSet presAssocID="{8EF3852B-1B5E-4FE5-BFA8-BADB0F0A013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62D8526D-18A3-4DC5-B12F-52E0499E8BE7}" type="pres">
      <dgm:prSet presAssocID="{8EF3852B-1B5E-4FE5-BFA8-BADB0F0A0139}" presName="spaceRect" presStyleCnt="0"/>
      <dgm:spPr/>
    </dgm:pt>
    <dgm:pt modelId="{7CB381A2-25C1-41C4-8D7D-1CF56898BB01}" type="pres">
      <dgm:prSet presAssocID="{8EF3852B-1B5E-4FE5-BFA8-BADB0F0A0139}" presName="parTx" presStyleLbl="revTx" presStyleIdx="2" presStyleCnt="4">
        <dgm:presLayoutVars>
          <dgm:chMax val="0"/>
          <dgm:chPref val="0"/>
        </dgm:presLayoutVars>
      </dgm:prSet>
      <dgm:spPr/>
    </dgm:pt>
    <dgm:pt modelId="{412680FE-4B38-455F-9A08-2C375373352B}" type="pres">
      <dgm:prSet presAssocID="{D048E609-9D54-4C3B-A987-0A8842CC0369}" presName="sibTrans" presStyleCnt="0"/>
      <dgm:spPr/>
    </dgm:pt>
    <dgm:pt modelId="{304B9C75-B537-4CF3-AA9A-17C70B681592}" type="pres">
      <dgm:prSet presAssocID="{D3199FA5-7C6D-4829-AEDF-A61C25AC9883}" presName="compNode" presStyleCnt="0"/>
      <dgm:spPr/>
    </dgm:pt>
    <dgm:pt modelId="{8F928576-9A32-473E-9666-55AD5E28C1F4}" type="pres">
      <dgm:prSet presAssocID="{D3199FA5-7C6D-4829-AEDF-A61C25AC9883}" presName="bgRect" presStyleLbl="bgShp" presStyleIdx="3" presStyleCnt="4"/>
      <dgm:spPr/>
    </dgm:pt>
    <dgm:pt modelId="{251681F2-2C38-415E-BF63-E12CE56797DF}" type="pres">
      <dgm:prSet presAssocID="{D3199FA5-7C6D-4829-AEDF-A61C25AC988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91944CD9-BA28-47C8-BDC8-A242843D6495}" type="pres">
      <dgm:prSet presAssocID="{D3199FA5-7C6D-4829-AEDF-A61C25AC9883}" presName="spaceRect" presStyleCnt="0"/>
      <dgm:spPr/>
    </dgm:pt>
    <dgm:pt modelId="{D52881EB-E9F6-4E16-841B-AC2766F60F65}" type="pres">
      <dgm:prSet presAssocID="{D3199FA5-7C6D-4829-AEDF-A61C25AC988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C745460-25A7-4A03-89F6-C7B30AFF0FF3}" srcId="{9BBBF404-E389-44CF-A323-931B709D50DB}" destId="{8EF3852B-1B5E-4FE5-BFA8-BADB0F0A0139}" srcOrd="2" destOrd="0" parTransId="{7A9BE220-8B6E-4324-AA61-8938E87785CC}" sibTransId="{D048E609-9D54-4C3B-A987-0A8842CC0369}"/>
    <dgm:cxn modelId="{E39DFC66-8686-4AB4-8D31-CA0A715138C5}" type="presOf" srcId="{D3199FA5-7C6D-4829-AEDF-A61C25AC9883}" destId="{D52881EB-E9F6-4E16-841B-AC2766F60F65}" srcOrd="0" destOrd="0" presId="urn:microsoft.com/office/officeart/2018/2/layout/IconVerticalSolidList"/>
    <dgm:cxn modelId="{A0A18947-9A06-4971-AEE9-A645C9BEDAF2}" type="presOf" srcId="{8EF3852B-1B5E-4FE5-BFA8-BADB0F0A0139}" destId="{7CB381A2-25C1-41C4-8D7D-1CF56898BB01}" srcOrd="0" destOrd="0" presId="urn:microsoft.com/office/officeart/2018/2/layout/IconVerticalSolidList"/>
    <dgm:cxn modelId="{6F26CE50-3E03-4D75-A03B-9642633DDF11}" type="presOf" srcId="{9BBBF404-E389-44CF-A323-931B709D50DB}" destId="{0065F59F-500B-43EB-9256-D09CE16C896D}" srcOrd="0" destOrd="0" presId="urn:microsoft.com/office/officeart/2018/2/layout/IconVerticalSolidList"/>
    <dgm:cxn modelId="{6E8BDE7E-5F68-4677-B033-CEF16F696A4B}" srcId="{9BBBF404-E389-44CF-A323-931B709D50DB}" destId="{D3199FA5-7C6D-4829-AEDF-A61C25AC9883}" srcOrd="3" destOrd="0" parTransId="{090CAC32-D13F-446D-935A-53B52013EE26}" sibTransId="{7B644EB9-A7E4-4682-A39D-938AFEEAB1CC}"/>
    <dgm:cxn modelId="{33066484-A23D-4F77-B482-2585FC0A6420}" srcId="{9BBBF404-E389-44CF-A323-931B709D50DB}" destId="{39AEE53A-8631-467C-AAC8-D7779936DE53}" srcOrd="0" destOrd="0" parTransId="{D6E3AF6B-B807-4C22-9B3D-8449212B15AF}" sibTransId="{E6F21615-FC44-40D8-8045-197F2C0BB76E}"/>
    <dgm:cxn modelId="{AEF1B797-0FA8-4C5F-81C4-B3712387BE40}" srcId="{9BBBF404-E389-44CF-A323-931B709D50DB}" destId="{01A82710-60E9-4842-8013-E1F9F7747FA9}" srcOrd="1" destOrd="0" parTransId="{222B5B29-31E3-4242-8736-F8493E595C59}" sibTransId="{6D6B431A-5007-4764-83F6-3B9131B3B219}"/>
    <dgm:cxn modelId="{77FF9FAA-B90C-4CBC-8E7F-11DD2A1D57F4}" type="presOf" srcId="{01A82710-60E9-4842-8013-E1F9F7747FA9}" destId="{A619B372-4DF2-4C8D-A848-2E0859ECEDB8}" srcOrd="0" destOrd="0" presId="urn:microsoft.com/office/officeart/2018/2/layout/IconVerticalSolidList"/>
    <dgm:cxn modelId="{ADBE86EB-D1A7-4F86-9B59-041553711FB4}" type="presOf" srcId="{39AEE53A-8631-467C-AAC8-D7779936DE53}" destId="{F815616D-CB3B-4985-970F-8E0C557D7F49}" srcOrd="0" destOrd="0" presId="urn:microsoft.com/office/officeart/2018/2/layout/IconVerticalSolidList"/>
    <dgm:cxn modelId="{2151721C-310F-4F70-8E1F-6A190B3763F5}" type="presParOf" srcId="{0065F59F-500B-43EB-9256-D09CE16C896D}" destId="{C8B286AD-9DF4-4062-A779-BDC2BBBB818F}" srcOrd="0" destOrd="0" presId="urn:microsoft.com/office/officeart/2018/2/layout/IconVerticalSolidList"/>
    <dgm:cxn modelId="{07DBF001-B371-4A83-BE63-EABAEFDDF6D5}" type="presParOf" srcId="{C8B286AD-9DF4-4062-A779-BDC2BBBB818F}" destId="{97E9D093-55A1-4CA2-8FE9-04D79B45059F}" srcOrd="0" destOrd="0" presId="urn:microsoft.com/office/officeart/2018/2/layout/IconVerticalSolidList"/>
    <dgm:cxn modelId="{F6A5217B-A557-488B-A369-F0D67EA727FD}" type="presParOf" srcId="{C8B286AD-9DF4-4062-A779-BDC2BBBB818F}" destId="{3B63E6BC-39C8-422D-B02D-10048CC67CE7}" srcOrd="1" destOrd="0" presId="urn:microsoft.com/office/officeart/2018/2/layout/IconVerticalSolidList"/>
    <dgm:cxn modelId="{308C88FE-D24D-4D89-A686-978B662D65BC}" type="presParOf" srcId="{C8B286AD-9DF4-4062-A779-BDC2BBBB818F}" destId="{6C8D6595-32C3-4D02-AB9E-E7813E20C926}" srcOrd="2" destOrd="0" presId="urn:microsoft.com/office/officeart/2018/2/layout/IconVerticalSolidList"/>
    <dgm:cxn modelId="{09095ED4-22FC-458B-B177-7E3B7DD0BAEE}" type="presParOf" srcId="{C8B286AD-9DF4-4062-A779-BDC2BBBB818F}" destId="{F815616D-CB3B-4985-970F-8E0C557D7F49}" srcOrd="3" destOrd="0" presId="urn:microsoft.com/office/officeart/2018/2/layout/IconVerticalSolidList"/>
    <dgm:cxn modelId="{19BE4F68-EE38-47DE-A365-55FF4159DD55}" type="presParOf" srcId="{0065F59F-500B-43EB-9256-D09CE16C896D}" destId="{1391E30C-312A-4522-9F78-A6E76A62C1CD}" srcOrd="1" destOrd="0" presId="urn:microsoft.com/office/officeart/2018/2/layout/IconVerticalSolidList"/>
    <dgm:cxn modelId="{D76CFCF6-27C4-4039-8915-D43F83ECCF2E}" type="presParOf" srcId="{0065F59F-500B-43EB-9256-D09CE16C896D}" destId="{CC347D82-E7B9-497A-9BFE-D65FF2726FB1}" srcOrd="2" destOrd="0" presId="urn:microsoft.com/office/officeart/2018/2/layout/IconVerticalSolidList"/>
    <dgm:cxn modelId="{38C4257D-08BF-4FEB-905C-8D5B3F584E1C}" type="presParOf" srcId="{CC347D82-E7B9-497A-9BFE-D65FF2726FB1}" destId="{6616E8EF-9469-4E1C-85EE-8549C193F0FC}" srcOrd="0" destOrd="0" presId="urn:microsoft.com/office/officeart/2018/2/layout/IconVerticalSolidList"/>
    <dgm:cxn modelId="{2D5C446C-CE93-4DC6-94EC-4AAB4285426B}" type="presParOf" srcId="{CC347D82-E7B9-497A-9BFE-D65FF2726FB1}" destId="{8C1BD136-DB71-468F-B8F7-5CA566D43E67}" srcOrd="1" destOrd="0" presId="urn:microsoft.com/office/officeart/2018/2/layout/IconVerticalSolidList"/>
    <dgm:cxn modelId="{FFA41ECD-3492-4388-8AFB-89F2A89332F3}" type="presParOf" srcId="{CC347D82-E7B9-497A-9BFE-D65FF2726FB1}" destId="{1EE3DCEB-DED7-488B-82B3-80A8774ABC52}" srcOrd="2" destOrd="0" presId="urn:microsoft.com/office/officeart/2018/2/layout/IconVerticalSolidList"/>
    <dgm:cxn modelId="{A1A0E116-B30E-41F0-B514-3AFAE26E775C}" type="presParOf" srcId="{CC347D82-E7B9-497A-9BFE-D65FF2726FB1}" destId="{A619B372-4DF2-4C8D-A848-2E0859ECEDB8}" srcOrd="3" destOrd="0" presId="urn:microsoft.com/office/officeart/2018/2/layout/IconVerticalSolidList"/>
    <dgm:cxn modelId="{A90E1123-5FC6-4226-81DC-BD96AF27D5A0}" type="presParOf" srcId="{0065F59F-500B-43EB-9256-D09CE16C896D}" destId="{76734BDA-CB3E-4F54-A637-A55D61692BF5}" srcOrd="3" destOrd="0" presId="urn:microsoft.com/office/officeart/2018/2/layout/IconVerticalSolidList"/>
    <dgm:cxn modelId="{EFF208F2-514C-45A6-ADAA-0FB81764984E}" type="presParOf" srcId="{0065F59F-500B-43EB-9256-D09CE16C896D}" destId="{6C4C4647-B3CD-4591-B983-624C92A1D511}" srcOrd="4" destOrd="0" presId="urn:microsoft.com/office/officeart/2018/2/layout/IconVerticalSolidList"/>
    <dgm:cxn modelId="{1D32C10C-3EBF-47DD-8094-D36B1D43C756}" type="presParOf" srcId="{6C4C4647-B3CD-4591-B983-624C92A1D511}" destId="{F027DCE7-ACF2-452D-83B0-E6DA54B9FFA9}" srcOrd="0" destOrd="0" presId="urn:microsoft.com/office/officeart/2018/2/layout/IconVerticalSolidList"/>
    <dgm:cxn modelId="{86B9B13B-02D4-4068-ACC2-491E043B4B35}" type="presParOf" srcId="{6C4C4647-B3CD-4591-B983-624C92A1D511}" destId="{782E1654-F800-48D5-9E99-593F2CD49F32}" srcOrd="1" destOrd="0" presId="urn:microsoft.com/office/officeart/2018/2/layout/IconVerticalSolidList"/>
    <dgm:cxn modelId="{6C2A7D0C-5373-47C1-A615-99BD2C378D06}" type="presParOf" srcId="{6C4C4647-B3CD-4591-B983-624C92A1D511}" destId="{62D8526D-18A3-4DC5-B12F-52E0499E8BE7}" srcOrd="2" destOrd="0" presId="urn:microsoft.com/office/officeart/2018/2/layout/IconVerticalSolidList"/>
    <dgm:cxn modelId="{CE375E81-E568-47D9-A247-AC6C04DCE025}" type="presParOf" srcId="{6C4C4647-B3CD-4591-B983-624C92A1D511}" destId="{7CB381A2-25C1-41C4-8D7D-1CF56898BB01}" srcOrd="3" destOrd="0" presId="urn:microsoft.com/office/officeart/2018/2/layout/IconVerticalSolidList"/>
    <dgm:cxn modelId="{8FC3BDF5-2518-4E90-9C80-9E84167B9F17}" type="presParOf" srcId="{0065F59F-500B-43EB-9256-D09CE16C896D}" destId="{412680FE-4B38-455F-9A08-2C375373352B}" srcOrd="5" destOrd="0" presId="urn:microsoft.com/office/officeart/2018/2/layout/IconVerticalSolidList"/>
    <dgm:cxn modelId="{6B880106-6919-48E9-AC56-5715091F3FF9}" type="presParOf" srcId="{0065F59F-500B-43EB-9256-D09CE16C896D}" destId="{304B9C75-B537-4CF3-AA9A-17C70B681592}" srcOrd="6" destOrd="0" presId="urn:microsoft.com/office/officeart/2018/2/layout/IconVerticalSolidList"/>
    <dgm:cxn modelId="{80F8E26D-D0A4-4B83-805F-EBA3B7C42CFA}" type="presParOf" srcId="{304B9C75-B537-4CF3-AA9A-17C70B681592}" destId="{8F928576-9A32-473E-9666-55AD5E28C1F4}" srcOrd="0" destOrd="0" presId="urn:microsoft.com/office/officeart/2018/2/layout/IconVerticalSolidList"/>
    <dgm:cxn modelId="{E9DA3B0D-3821-4783-975E-F6CC53346F67}" type="presParOf" srcId="{304B9C75-B537-4CF3-AA9A-17C70B681592}" destId="{251681F2-2C38-415E-BF63-E12CE56797DF}" srcOrd="1" destOrd="0" presId="urn:microsoft.com/office/officeart/2018/2/layout/IconVerticalSolidList"/>
    <dgm:cxn modelId="{54509EE1-DD03-4373-A127-EFCAC3D41A1C}" type="presParOf" srcId="{304B9C75-B537-4CF3-AA9A-17C70B681592}" destId="{91944CD9-BA28-47C8-BDC8-A242843D6495}" srcOrd="2" destOrd="0" presId="urn:microsoft.com/office/officeart/2018/2/layout/IconVerticalSolidList"/>
    <dgm:cxn modelId="{B1C7D5E9-5316-4FAD-8F4F-8E624BCBFC80}" type="presParOf" srcId="{304B9C75-B537-4CF3-AA9A-17C70B681592}" destId="{D52881EB-E9F6-4E16-841B-AC2766F60F6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6DE235-362C-4C77-83D6-9579FB5DE4FC}" type="doc">
      <dgm:prSet loTypeId="urn:microsoft.com/office/officeart/2018/layout/CircleProcess" loCatId="simpleprocesssa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67AAF472-A8C6-4C45-B478-6DDCBACCAE4A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 score is determined for each statement</a:t>
          </a:r>
        </a:p>
      </dgm:t>
    </dgm:pt>
    <dgm:pt modelId="{7E792E59-1511-487A-B3B9-215E390520A5}" type="parTrans" cxnId="{7233A9C7-212A-4FBF-89EB-DD74FAF033A2}">
      <dgm:prSet/>
      <dgm:spPr/>
      <dgm:t>
        <a:bodyPr/>
        <a:lstStyle/>
        <a:p>
          <a:endParaRPr lang="en-US"/>
        </a:p>
      </dgm:t>
    </dgm:pt>
    <dgm:pt modelId="{B39B4CF9-0AE9-468A-A4BD-D6234669791E}" type="sibTrans" cxnId="{7233A9C7-212A-4FBF-89EB-DD74FAF033A2}">
      <dgm:prSet/>
      <dgm:spPr/>
      <dgm:t>
        <a:bodyPr/>
        <a:lstStyle/>
        <a:p>
          <a:endParaRPr lang="en-US"/>
        </a:p>
      </dgm:t>
    </dgm:pt>
    <dgm:pt modelId="{252871B5-A069-429D-AD32-FDB29958DB1A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Each statement has supporting questions</a:t>
          </a:r>
        </a:p>
      </dgm:t>
    </dgm:pt>
    <dgm:pt modelId="{462F78B0-0AE3-495F-9A90-13EF8BE494D0}" type="parTrans" cxnId="{7372C390-5D44-4AC6-9FC4-7B41B7F55B41}">
      <dgm:prSet/>
      <dgm:spPr/>
      <dgm:t>
        <a:bodyPr/>
        <a:lstStyle/>
        <a:p>
          <a:endParaRPr lang="en-US"/>
        </a:p>
      </dgm:t>
    </dgm:pt>
    <dgm:pt modelId="{DCE24E92-40D7-4215-B823-EE086A85B608}" type="sibTrans" cxnId="{7372C390-5D44-4AC6-9FC4-7B41B7F55B41}">
      <dgm:prSet/>
      <dgm:spPr/>
      <dgm:t>
        <a:bodyPr/>
        <a:lstStyle/>
        <a:p>
          <a:endParaRPr lang="en-US"/>
        </a:p>
      </dgm:t>
    </dgm:pt>
    <dgm:pt modelId="{244046F6-11AF-40AF-AFE7-F8C9D68EED57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Questions assist in the scoring process</a:t>
          </a:r>
        </a:p>
      </dgm:t>
    </dgm:pt>
    <dgm:pt modelId="{437ADDD5-2DF8-4C94-B07C-DF59F08C5E4A}" type="parTrans" cxnId="{28DD72E9-F39E-4B5E-9DCF-3235813AD8B3}">
      <dgm:prSet/>
      <dgm:spPr/>
      <dgm:t>
        <a:bodyPr/>
        <a:lstStyle/>
        <a:p>
          <a:endParaRPr lang="en-US"/>
        </a:p>
      </dgm:t>
    </dgm:pt>
    <dgm:pt modelId="{98C09A08-5EA8-4DC6-BE5F-46E7A7904A43}" type="sibTrans" cxnId="{28DD72E9-F39E-4B5E-9DCF-3235813AD8B3}">
      <dgm:prSet/>
      <dgm:spPr/>
      <dgm:t>
        <a:bodyPr/>
        <a:lstStyle/>
        <a:p>
          <a:endParaRPr lang="en-US"/>
        </a:p>
      </dgm:t>
    </dgm:pt>
    <dgm:pt modelId="{925EF756-A1E7-4023-BAA9-0EA158C7CC11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Supported by an Online Diagnostic tool to undertake the assessment based on gathering evidence </a:t>
          </a:r>
        </a:p>
      </dgm:t>
    </dgm:pt>
    <dgm:pt modelId="{DC2BDC11-2509-4C64-86A2-3762D8429FEF}" type="parTrans" cxnId="{94B8FCD8-D264-454F-A3EA-5D9751905033}">
      <dgm:prSet/>
      <dgm:spPr/>
      <dgm:t>
        <a:bodyPr/>
        <a:lstStyle/>
        <a:p>
          <a:endParaRPr lang="en-US"/>
        </a:p>
      </dgm:t>
    </dgm:pt>
    <dgm:pt modelId="{70DAB6CD-D67C-4A7F-93C6-BB7F4C1FA7FD}" type="sibTrans" cxnId="{94B8FCD8-D264-454F-A3EA-5D9751905033}">
      <dgm:prSet/>
      <dgm:spPr/>
      <dgm:t>
        <a:bodyPr/>
        <a:lstStyle/>
        <a:p>
          <a:endParaRPr lang="en-US"/>
        </a:p>
      </dgm:t>
    </dgm:pt>
    <dgm:pt modelId="{65ACA3AE-156F-473C-8081-96DF638B706F}" type="pres">
      <dgm:prSet presAssocID="{AE6DE235-362C-4C77-83D6-9579FB5DE4F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AD4EC5B8-E0C0-4914-8657-AECE80B7B046}" type="pres">
      <dgm:prSet presAssocID="{925EF756-A1E7-4023-BAA9-0EA158C7CC11}" presName="Accent4" presStyleCnt="0"/>
      <dgm:spPr/>
    </dgm:pt>
    <dgm:pt modelId="{4307BB2D-BB69-40B0-9EFA-E820736EB548}" type="pres">
      <dgm:prSet presAssocID="{925EF756-A1E7-4023-BAA9-0EA158C7CC11}" presName="Accent" presStyleLbl="node1" presStyleIdx="0" presStyleCnt="8"/>
      <dgm:spPr/>
    </dgm:pt>
    <dgm:pt modelId="{072BB5EA-F755-462F-B697-6281C4826D9D}" type="pres">
      <dgm:prSet presAssocID="{925EF756-A1E7-4023-BAA9-0EA158C7CC11}" presName="ParentBackground4" presStyleCnt="0"/>
      <dgm:spPr/>
    </dgm:pt>
    <dgm:pt modelId="{15342DA6-907C-4032-BE0B-B2D012B77680}" type="pres">
      <dgm:prSet presAssocID="{925EF756-A1E7-4023-BAA9-0EA158C7CC11}" presName="ParentBackground" presStyleLbl="node1" presStyleIdx="1" presStyleCnt="8"/>
      <dgm:spPr/>
    </dgm:pt>
    <dgm:pt modelId="{E8B20AFB-58CC-4022-AEA2-7BC363BCA5CC}" type="pres">
      <dgm:prSet presAssocID="{925EF756-A1E7-4023-BAA9-0EA158C7CC11}" presName="Parent4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B724D7C2-3E51-491C-844B-8C63B2CD6B73}" type="pres">
      <dgm:prSet presAssocID="{244046F6-11AF-40AF-AFE7-F8C9D68EED57}" presName="Accent3" presStyleCnt="0"/>
      <dgm:spPr/>
    </dgm:pt>
    <dgm:pt modelId="{A6A3F147-ACAC-49F9-AF2C-B5DA4B2C2985}" type="pres">
      <dgm:prSet presAssocID="{244046F6-11AF-40AF-AFE7-F8C9D68EED57}" presName="Accent" presStyleLbl="node1" presStyleIdx="2" presStyleCnt="8"/>
      <dgm:spPr/>
    </dgm:pt>
    <dgm:pt modelId="{B16DF3A5-B724-4BC5-97DE-F529BDA33218}" type="pres">
      <dgm:prSet presAssocID="{244046F6-11AF-40AF-AFE7-F8C9D68EED57}" presName="ParentBackground3" presStyleCnt="0"/>
      <dgm:spPr/>
    </dgm:pt>
    <dgm:pt modelId="{7BB3A193-A579-4F90-ABF3-C921C5AA5E1B}" type="pres">
      <dgm:prSet presAssocID="{244046F6-11AF-40AF-AFE7-F8C9D68EED57}" presName="ParentBackground" presStyleLbl="node1" presStyleIdx="3" presStyleCnt="8"/>
      <dgm:spPr/>
    </dgm:pt>
    <dgm:pt modelId="{3895E1EA-2A95-4BED-99EF-DBDD8A8AF3E7}" type="pres">
      <dgm:prSet presAssocID="{244046F6-11AF-40AF-AFE7-F8C9D68EED57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2D3E8CEE-9AC9-4669-B9D9-94AF9068F04A}" type="pres">
      <dgm:prSet presAssocID="{252871B5-A069-429D-AD32-FDB29958DB1A}" presName="Accent2" presStyleCnt="0"/>
      <dgm:spPr/>
    </dgm:pt>
    <dgm:pt modelId="{415EBEC2-870F-41B6-9B5E-DC0766701850}" type="pres">
      <dgm:prSet presAssocID="{252871B5-A069-429D-AD32-FDB29958DB1A}" presName="Accent" presStyleLbl="node1" presStyleIdx="4" presStyleCnt="8"/>
      <dgm:spPr/>
    </dgm:pt>
    <dgm:pt modelId="{6157C612-A61F-488A-B7F3-EF6763641EE1}" type="pres">
      <dgm:prSet presAssocID="{252871B5-A069-429D-AD32-FDB29958DB1A}" presName="ParentBackground2" presStyleCnt="0"/>
      <dgm:spPr/>
    </dgm:pt>
    <dgm:pt modelId="{77420888-EAD2-412C-A8CA-829438BD5B05}" type="pres">
      <dgm:prSet presAssocID="{252871B5-A069-429D-AD32-FDB29958DB1A}" presName="ParentBackground" presStyleLbl="node1" presStyleIdx="5" presStyleCnt="8" custLinFactNeighborY="491"/>
      <dgm:spPr/>
    </dgm:pt>
    <dgm:pt modelId="{E1735282-84B0-466F-B662-D8B6004540FB}" type="pres">
      <dgm:prSet presAssocID="{252871B5-A069-429D-AD32-FDB29958DB1A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4CE0F8DD-547B-4942-A4F0-EBABA5AF25B1}" type="pres">
      <dgm:prSet presAssocID="{67AAF472-A8C6-4C45-B478-6DDCBACCAE4A}" presName="Accent1" presStyleCnt="0"/>
      <dgm:spPr/>
    </dgm:pt>
    <dgm:pt modelId="{59C2B1FA-FEA8-425D-8D23-EA878743B435}" type="pres">
      <dgm:prSet presAssocID="{67AAF472-A8C6-4C45-B478-6DDCBACCAE4A}" presName="Accent" presStyleLbl="node1" presStyleIdx="6" presStyleCnt="8"/>
      <dgm:spPr/>
    </dgm:pt>
    <dgm:pt modelId="{61B8D92F-6618-4EEC-9B39-C926BD6E3A38}" type="pres">
      <dgm:prSet presAssocID="{67AAF472-A8C6-4C45-B478-6DDCBACCAE4A}" presName="ParentBackground1" presStyleCnt="0"/>
      <dgm:spPr/>
    </dgm:pt>
    <dgm:pt modelId="{4787CA2D-8556-4A45-9F58-36FCE5FAD587}" type="pres">
      <dgm:prSet presAssocID="{67AAF472-A8C6-4C45-B478-6DDCBACCAE4A}" presName="ParentBackground" presStyleLbl="node1" presStyleIdx="7" presStyleCnt="8"/>
      <dgm:spPr/>
    </dgm:pt>
    <dgm:pt modelId="{849276C3-B8CA-4588-BF20-69A4FE6F0679}" type="pres">
      <dgm:prSet presAssocID="{67AAF472-A8C6-4C45-B478-6DDCBACCAE4A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C04AEE19-FBD4-41BE-8B10-E868B86E21DB}" type="presOf" srcId="{925EF756-A1E7-4023-BAA9-0EA158C7CC11}" destId="{15342DA6-907C-4032-BE0B-B2D012B77680}" srcOrd="0" destOrd="0" presId="urn:microsoft.com/office/officeart/2018/layout/CircleProcess"/>
    <dgm:cxn modelId="{4C920427-AEA4-43D8-BA75-50786F90772D}" type="presOf" srcId="{925EF756-A1E7-4023-BAA9-0EA158C7CC11}" destId="{E8B20AFB-58CC-4022-AEA2-7BC363BCA5CC}" srcOrd="1" destOrd="0" presId="urn:microsoft.com/office/officeart/2018/layout/CircleProcess"/>
    <dgm:cxn modelId="{1E195B2C-0DF7-4907-9753-49B49940DEF9}" type="presOf" srcId="{244046F6-11AF-40AF-AFE7-F8C9D68EED57}" destId="{3895E1EA-2A95-4BED-99EF-DBDD8A8AF3E7}" srcOrd="1" destOrd="0" presId="urn:microsoft.com/office/officeart/2018/layout/CircleProcess"/>
    <dgm:cxn modelId="{A53D713B-738E-4DF7-8EEF-DB38B2B4B5B0}" type="presOf" srcId="{252871B5-A069-429D-AD32-FDB29958DB1A}" destId="{E1735282-84B0-466F-B662-D8B6004540FB}" srcOrd="1" destOrd="0" presId="urn:microsoft.com/office/officeart/2018/layout/CircleProcess"/>
    <dgm:cxn modelId="{7372C390-5D44-4AC6-9FC4-7B41B7F55B41}" srcId="{AE6DE235-362C-4C77-83D6-9579FB5DE4FC}" destId="{252871B5-A069-429D-AD32-FDB29958DB1A}" srcOrd="1" destOrd="0" parTransId="{462F78B0-0AE3-495F-9A90-13EF8BE494D0}" sibTransId="{DCE24E92-40D7-4215-B823-EE086A85B608}"/>
    <dgm:cxn modelId="{2043389A-FE2D-4641-BB98-DC0E8942A17A}" type="presOf" srcId="{244046F6-11AF-40AF-AFE7-F8C9D68EED57}" destId="{7BB3A193-A579-4F90-ABF3-C921C5AA5E1B}" srcOrd="0" destOrd="0" presId="urn:microsoft.com/office/officeart/2018/layout/CircleProcess"/>
    <dgm:cxn modelId="{208AE0B2-FA6C-40AE-902F-DE770B1688B2}" type="presOf" srcId="{67AAF472-A8C6-4C45-B478-6DDCBACCAE4A}" destId="{4787CA2D-8556-4A45-9F58-36FCE5FAD587}" srcOrd="0" destOrd="0" presId="urn:microsoft.com/office/officeart/2018/layout/CircleProcess"/>
    <dgm:cxn modelId="{D11890B5-9C73-4980-8E45-DDBC740E2E3C}" type="presOf" srcId="{AE6DE235-362C-4C77-83D6-9579FB5DE4FC}" destId="{65ACA3AE-156F-473C-8081-96DF638B706F}" srcOrd="0" destOrd="0" presId="urn:microsoft.com/office/officeart/2018/layout/CircleProcess"/>
    <dgm:cxn modelId="{FBAED8B7-24F4-4DDE-A32F-F3E731C137F4}" type="presOf" srcId="{252871B5-A069-429D-AD32-FDB29958DB1A}" destId="{77420888-EAD2-412C-A8CA-829438BD5B05}" srcOrd="0" destOrd="0" presId="urn:microsoft.com/office/officeart/2018/layout/CircleProcess"/>
    <dgm:cxn modelId="{7233A9C7-212A-4FBF-89EB-DD74FAF033A2}" srcId="{AE6DE235-362C-4C77-83D6-9579FB5DE4FC}" destId="{67AAF472-A8C6-4C45-B478-6DDCBACCAE4A}" srcOrd="0" destOrd="0" parTransId="{7E792E59-1511-487A-B3B9-215E390520A5}" sibTransId="{B39B4CF9-0AE9-468A-A4BD-D6234669791E}"/>
    <dgm:cxn modelId="{4704F4CE-C79E-4001-B25A-AC87597EAECB}" type="presOf" srcId="{67AAF472-A8C6-4C45-B478-6DDCBACCAE4A}" destId="{849276C3-B8CA-4588-BF20-69A4FE6F0679}" srcOrd="1" destOrd="0" presId="urn:microsoft.com/office/officeart/2018/layout/CircleProcess"/>
    <dgm:cxn modelId="{94B8FCD8-D264-454F-A3EA-5D9751905033}" srcId="{AE6DE235-362C-4C77-83D6-9579FB5DE4FC}" destId="{925EF756-A1E7-4023-BAA9-0EA158C7CC11}" srcOrd="3" destOrd="0" parTransId="{DC2BDC11-2509-4C64-86A2-3762D8429FEF}" sibTransId="{70DAB6CD-D67C-4A7F-93C6-BB7F4C1FA7FD}"/>
    <dgm:cxn modelId="{28DD72E9-F39E-4B5E-9DCF-3235813AD8B3}" srcId="{AE6DE235-362C-4C77-83D6-9579FB5DE4FC}" destId="{244046F6-11AF-40AF-AFE7-F8C9D68EED57}" srcOrd="2" destOrd="0" parTransId="{437ADDD5-2DF8-4C94-B07C-DF59F08C5E4A}" sibTransId="{98C09A08-5EA8-4DC6-BE5F-46E7A7904A43}"/>
    <dgm:cxn modelId="{4B506443-E9AB-4C32-AB64-29023CAB0299}" type="presParOf" srcId="{65ACA3AE-156F-473C-8081-96DF638B706F}" destId="{AD4EC5B8-E0C0-4914-8657-AECE80B7B046}" srcOrd="0" destOrd="0" presId="urn:microsoft.com/office/officeart/2018/layout/CircleProcess"/>
    <dgm:cxn modelId="{1E21A217-99B7-4A3B-9D28-044FA962EB38}" type="presParOf" srcId="{AD4EC5B8-E0C0-4914-8657-AECE80B7B046}" destId="{4307BB2D-BB69-40B0-9EFA-E820736EB548}" srcOrd="0" destOrd="0" presId="urn:microsoft.com/office/officeart/2018/layout/CircleProcess"/>
    <dgm:cxn modelId="{456953C6-C3E6-4ECE-8417-72AE4F7A9C81}" type="presParOf" srcId="{65ACA3AE-156F-473C-8081-96DF638B706F}" destId="{072BB5EA-F755-462F-B697-6281C4826D9D}" srcOrd="1" destOrd="0" presId="urn:microsoft.com/office/officeart/2018/layout/CircleProcess"/>
    <dgm:cxn modelId="{A97DB1E9-0188-488E-8499-10B1D3F1DB75}" type="presParOf" srcId="{072BB5EA-F755-462F-B697-6281C4826D9D}" destId="{15342DA6-907C-4032-BE0B-B2D012B77680}" srcOrd="0" destOrd="0" presId="urn:microsoft.com/office/officeart/2018/layout/CircleProcess"/>
    <dgm:cxn modelId="{08F602E2-DC7F-4FC3-BEAE-8AA6B24DBFF0}" type="presParOf" srcId="{65ACA3AE-156F-473C-8081-96DF638B706F}" destId="{E8B20AFB-58CC-4022-AEA2-7BC363BCA5CC}" srcOrd="2" destOrd="0" presId="urn:microsoft.com/office/officeart/2018/layout/CircleProcess"/>
    <dgm:cxn modelId="{BE6032E7-0BC5-489C-AFF4-E0E41EED7E76}" type="presParOf" srcId="{65ACA3AE-156F-473C-8081-96DF638B706F}" destId="{B724D7C2-3E51-491C-844B-8C63B2CD6B73}" srcOrd="3" destOrd="0" presId="urn:microsoft.com/office/officeart/2018/layout/CircleProcess"/>
    <dgm:cxn modelId="{09DE60A0-2A32-4D2B-A624-1E093C99E482}" type="presParOf" srcId="{B724D7C2-3E51-491C-844B-8C63B2CD6B73}" destId="{A6A3F147-ACAC-49F9-AF2C-B5DA4B2C2985}" srcOrd="0" destOrd="0" presId="urn:microsoft.com/office/officeart/2018/layout/CircleProcess"/>
    <dgm:cxn modelId="{7D4CA955-306D-4069-86A4-0A10989980D4}" type="presParOf" srcId="{65ACA3AE-156F-473C-8081-96DF638B706F}" destId="{B16DF3A5-B724-4BC5-97DE-F529BDA33218}" srcOrd="4" destOrd="0" presId="urn:microsoft.com/office/officeart/2018/layout/CircleProcess"/>
    <dgm:cxn modelId="{84D3F132-811D-4CA7-BCF8-B17B11A42EF0}" type="presParOf" srcId="{B16DF3A5-B724-4BC5-97DE-F529BDA33218}" destId="{7BB3A193-A579-4F90-ABF3-C921C5AA5E1B}" srcOrd="0" destOrd="0" presId="urn:microsoft.com/office/officeart/2018/layout/CircleProcess"/>
    <dgm:cxn modelId="{A3F8A444-CF4B-41AD-9214-BCCB907B7FB7}" type="presParOf" srcId="{65ACA3AE-156F-473C-8081-96DF638B706F}" destId="{3895E1EA-2A95-4BED-99EF-DBDD8A8AF3E7}" srcOrd="5" destOrd="0" presId="urn:microsoft.com/office/officeart/2018/layout/CircleProcess"/>
    <dgm:cxn modelId="{455D7D28-E297-4612-81B1-8EA1B86ED20E}" type="presParOf" srcId="{65ACA3AE-156F-473C-8081-96DF638B706F}" destId="{2D3E8CEE-9AC9-4669-B9D9-94AF9068F04A}" srcOrd="6" destOrd="0" presId="urn:microsoft.com/office/officeart/2018/layout/CircleProcess"/>
    <dgm:cxn modelId="{7F8BFDB0-DA28-4469-A10A-BEAC4B02E916}" type="presParOf" srcId="{2D3E8CEE-9AC9-4669-B9D9-94AF9068F04A}" destId="{415EBEC2-870F-41B6-9B5E-DC0766701850}" srcOrd="0" destOrd="0" presId="urn:microsoft.com/office/officeart/2018/layout/CircleProcess"/>
    <dgm:cxn modelId="{2F4F91BE-CE91-498F-AB83-512777227B63}" type="presParOf" srcId="{65ACA3AE-156F-473C-8081-96DF638B706F}" destId="{6157C612-A61F-488A-B7F3-EF6763641EE1}" srcOrd="7" destOrd="0" presId="urn:microsoft.com/office/officeart/2018/layout/CircleProcess"/>
    <dgm:cxn modelId="{149F5A05-4C48-4643-B001-AE6D0C9B06EE}" type="presParOf" srcId="{6157C612-A61F-488A-B7F3-EF6763641EE1}" destId="{77420888-EAD2-412C-A8CA-829438BD5B05}" srcOrd="0" destOrd="0" presId="urn:microsoft.com/office/officeart/2018/layout/CircleProcess"/>
    <dgm:cxn modelId="{F072B93D-5DD2-48A1-B59E-74AC2C5DAED8}" type="presParOf" srcId="{65ACA3AE-156F-473C-8081-96DF638B706F}" destId="{E1735282-84B0-466F-B662-D8B6004540FB}" srcOrd="8" destOrd="0" presId="urn:microsoft.com/office/officeart/2018/layout/CircleProcess"/>
    <dgm:cxn modelId="{C2A7A602-B0F2-4A66-8B1C-313EE1259156}" type="presParOf" srcId="{65ACA3AE-156F-473C-8081-96DF638B706F}" destId="{4CE0F8DD-547B-4942-A4F0-EBABA5AF25B1}" srcOrd="9" destOrd="0" presId="urn:microsoft.com/office/officeart/2018/layout/CircleProcess"/>
    <dgm:cxn modelId="{B9CCB3DA-70AB-4C5E-B02A-7D94EA87F55D}" type="presParOf" srcId="{4CE0F8DD-547B-4942-A4F0-EBABA5AF25B1}" destId="{59C2B1FA-FEA8-425D-8D23-EA878743B435}" srcOrd="0" destOrd="0" presId="urn:microsoft.com/office/officeart/2018/layout/CircleProcess"/>
    <dgm:cxn modelId="{CF2D35C0-8AC1-4C67-85BF-168844FB0DD8}" type="presParOf" srcId="{65ACA3AE-156F-473C-8081-96DF638B706F}" destId="{61B8D92F-6618-4EEC-9B39-C926BD6E3A38}" srcOrd="10" destOrd="0" presId="urn:microsoft.com/office/officeart/2018/layout/CircleProcess"/>
    <dgm:cxn modelId="{73C4ABC0-7D4B-4707-861C-67591DDFF42B}" type="presParOf" srcId="{61B8D92F-6618-4EEC-9B39-C926BD6E3A38}" destId="{4787CA2D-8556-4A45-9F58-36FCE5FAD587}" srcOrd="0" destOrd="0" presId="urn:microsoft.com/office/officeart/2018/layout/CircleProcess"/>
    <dgm:cxn modelId="{CC97D6CF-E852-4630-896D-D3129A23018F}" type="presParOf" srcId="{65ACA3AE-156F-473C-8081-96DF638B706F}" destId="{849276C3-B8CA-4588-BF20-69A4FE6F0679}" srcOrd="11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439239-4E40-4657-8620-25EF69A0383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98C9251-DD21-486C-846B-28F80F67515A}">
      <dgm:prSet/>
      <dgm:spPr/>
      <dgm:t>
        <a:bodyPr/>
        <a:lstStyle/>
        <a:p>
          <a:r>
            <a:rPr lang="en-US"/>
            <a:t>Unrivalled experience on FM Model Assessment throughout many large Government organisations and other public sector bodies</a:t>
          </a:r>
        </a:p>
      </dgm:t>
    </dgm:pt>
    <dgm:pt modelId="{99FC2350-200A-425B-98F2-E3A2ED2DDE87}" type="parTrans" cxnId="{1198FAE3-B183-4A11-A16D-A7A890B3349B}">
      <dgm:prSet/>
      <dgm:spPr/>
      <dgm:t>
        <a:bodyPr/>
        <a:lstStyle/>
        <a:p>
          <a:endParaRPr lang="en-US"/>
        </a:p>
      </dgm:t>
    </dgm:pt>
    <dgm:pt modelId="{1956914C-763F-4FFE-9513-442316A4D209}" type="sibTrans" cxnId="{1198FAE3-B183-4A11-A16D-A7A890B3349B}">
      <dgm:prSet/>
      <dgm:spPr/>
      <dgm:t>
        <a:bodyPr/>
        <a:lstStyle/>
        <a:p>
          <a:endParaRPr lang="en-US"/>
        </a:p>
      </dgm:t>
    </dgm:pt>
    <dgm:pt modelId="{5182CDB1-279D-4A0E-847D-88220C1FA3EC}">
      <dgm:prSet/>
      <dgm:spPr/>
      <dgm:t>
        <a:bodyPr/>
        <a:lstStyle/>
        <a:p>
          <a:r>
            <a:rPr lang="en-US"/>
            <a:t>Leadership on FM standard setting</a:t>
          </a:r>
        </a:p>
      </dgm:t>
    </dgm:pt>
    <dgm:pt modelId="{D087994D-59E9-4F92-8300-5357E827FC00}" type="parTrans" cxnId="{F16746D3-25CA-4177-813F-89657B2FD361}">
      <dgm:prSet/>
      <dgm:spPr/>
      <dgm:t>
        <a:bodyPr/>
        <a:lstStyle/>
        <a:p>
          <a:endParaRPr lang="en-US"/>
        </a:p>
      </dgm:t>
    </dgm:pt>
    <dgm:pt modelId="{D4BDCC50-46D1-484E-AE57-414050AC3048}" type="sibTrans" cxnId="{F16746D3-25CA-4177-813F-89657B2FD361}">
      <dgm:prSet/>
      <dgm:spPr/>
      <dgm:t>
        <a:bodyPr/>
        <a:lstStyle/>
        <a:p>
          <a:endParaRPr lang="en-US"/>
        </a:p>
      </dgm:t>
    </dgm:pt>
    <dgm:pt modelId="{B429283A-5F7E-4462-8FEE-1590241153D0}">
      <dgm:prSet/>
      <dgm:spPr/>
      <dgm:t>
        <a:bodyPr/>
        <a:lstStyle/>
        <a:p>
          <a:r>
            <a:rPr lang="en-US"/>
            <a:t>Independence – weight placed on CIPFA’s independent assessment of FM capability</a:t>
          </a:r>
        </a:p>
      </dgm:t>
    </dgm:pt>
    <dgm:pt modelId="{AB7EF696-AA2B-4CFF-B1AC-4CE2BEA147D5}" type="parTrans" cxnId="{1D292BAB-947C-4D45-BFF2-5F5018CF0932}">
      <dgm:prSet/>
      <dgm:spPr/>
      <dgm:t>
        <a:bodyPr/>
        <a:lstStyle/>
        <a:p>
          <a:endParaRPr lang="en-US"/>
        </a:p>
      </dgm:t>
    </dgm:pt>
    <dgm:pt modelId="{54274D8E-1360-4979-A656-6C41FC59412B}" type="sibTrans" cxnId="{1D292BAB-947C-4D45-BFF2-5F5018CF0932}">
      <dgm:prSet/>
      <dgm:spPr/>
      <dgm:t>
        <a:bodyPr/>
        <a:lstStyle/>
        <a:p>
          <a:endParaRPr lang="en-US"/>
        </a:p>
      </dgm:t>
    </dgm:pt>
    <dgm:pt modelId="{3D1B13BA-F1BA-4DE4-9C15-EEBE44EB4F44}">
      <dgm:prSet/>
      <dgm:spPr/>
      <dgm:t>
        <a:bodyPr/>
        <a:lstStyle/>
        <a:p>
          <a:r>
            <a:rPr lang="en-US"/>
            <a:t>Tailored approach for specific needs</a:t>
          </a:r>
        </a:p>
      </dgm:t>
    </dgm:pt>
    <dgm:pt modelId="{288F0F84-D106-4887-81FD-CEDD14E25E0D}" type="parTrans" cxnId="{3667B21D-93A1-48C1-9DA6-3502F6781978}">
      <dgm:prSet/>
      <dgm:spPr/>
      <dgm:t>
        <a:bodyPr/>
        <a:lstStyle/>
        <a:p>
          <a:endParaRPr lang="en-US"/>
        </a:p>
      </dgm:t>
    </dgm:pt>
    <dgm:pt modelId="{774CC5D0-78D4-4A7C-912C-BD541258C853}" type="sibTrans" cxnId="{3667B21D-93A1-48C1-9DA6-3502F6781978}">
      <dgm:prSet/>
      <dgm:spPr/>
      <dgm:t>
        <a:bodyPr/>
        <a:lstStyle/>
        <a:p>
          <a:endParaRPr lang="en-US"/>
        </a:p>
      </dgm:t>
    </dgm:pt>
    <dgm:pt modelId="{FEA4F476-C6E8-42FD-9EC4-51F0E67D3E0A}">
      <dgm:prSet/>
      <dgm:spPr/>
      <dgm:t>
        <a:bodyPr/>
        <a:lstStyle/>
        <a:p>
          <a:r>
            <a:rPr lang="en-US"/>
            <a:t>Confidential support</a:t>
          </a:r>
        </a:p>
      </dgm:t>
    </dgm:pt>
    <dgm:pt modelId="{58608F76-9AC6-4263-A9E4-B95174C2DD12}" type="parTrans" cxnId="{9C284D11-8671-45BD-9333-0A78453B1E3E}">
      <dgm:prSet/>
      <dgm:spPr/>
      <dgm:t>
        <a:bodyPr/>
        <a:lstStyle/>
        <a:p>
          <a:endParaRPr lang="en-US"/>
        </a:p>
      </dgm:t>
    </dgm:pt>
    <dgm:pt modelId="{20D3577E-F1A7-4912-92D5-36810C5B4C55}" type="sibTrans" cxnId="{9C284D11-8671-45BD-9333-0A78453B1E3E}">
      <dgm:prSet/>
      <dgm:spPr/>
      <dgm:t>
        <a:bodyPr/>
        <a:lstStyle/>
        <a:p>
          <a:endParaRPr lang="en-US"/>
        </a:p>
      </dgm:t>
    </dgm:pt>
    <dgm:pt modelId="{B2FC4B61-7AA7-488C-8C38-0E83BFD68170}">
      <dgm:prSet/>
      <dgm:spPr/>
      <dgm:t>
        <a:bodyPr/>
        <a:lstStyle/>
        <a:p>
          <a:r>
            <a:rPr lang="en-US"/>
            <a:t>Moving forward – support to address the improvement opportunities identified</a:t>
          </a:r>
        </a:p>
      </dgm:t>
    </dgm:pt>
    <dgm:pt modelId="{BE2A0491-58EE-4B64-90E0-6FA8C61B1A77}" type="parTrans" cxnId="{2A3AA70F-FA22-4F76-8BF3-658F5DBA48E3}">
      <dgm:prSet/>
      <dgm:spPr/>
      <dgm:t>
        <a:bodyPr/>
        <a:lstStyle/>
        <a:p>
          <a:endParaRPr lang="en-US"/>
        </a:p>
      </dgm:t>
    </dgm:pt>
    <dgm:pt modelId="{A2FFF248-CF86-4915-AAF2-AEA1B841FB6F}" type="sibTrans" cxnId="{2A3AA70F-FA22-4F76-8BF3-658F5DBA48E3}">
      <dgm:prSet/>
      <dgm:spPr/>
      <dgm:t>
        <a:bodyPr/>
        <a:lstStyle/>
        <a:p>
          <a:endParaRPr lang="en-US"/>
        </a:p>
      </dgm:t>
    </dgm:pt>
    <dgm:pt modelId="{15679CBF-0FEE-4454-A5A1-73043742898C}" type="pres">
      <dgm:prSet presAssocID="{A0439239-4E40-4657-8620-25EF69A03830}" presName="root" presStyleCnt="0">
        <dgm:presLayoutVars>
          <dgm:dir/>
          <dgm:resizeHandles val="exact"/>
        </dgm:presLayoutVars>
      </dgm:prSet>
      <dgm:spPr/>
    </dgm:pt>
    <dgm:pt modelId="{53766CA5-7D6C-4F14-9CD1-9A70142F6FA5}" type="pres">
      <dgm:prSet presAssocID="{B98C9251-DD21-486C-846B-28F80F67515A}" presName="compNode" presStyleCnt="0"/>
      <dgm:spPr/>
    </dgm:pt>
    <dgm:pt modelId="{47755906-756C-44B1-9870-63442200196D}" type="pres">
      <dgm:prSet presAssocID="{B98C9251-DD21-486C-846B-28F80F67515A}" presName="bgRect" presStyleLbl="bgShp" presStyleIdx="0" presStyleCnt="6"/>
      <dgm:spPr/>
    </dgm:pt>
    <dgm:pt modelId="{CC7FE1B7-B869-41A2-8FC2-D43987C53A63}" type="pres">
      <dgm:prSet presAssocID="{B98C9251-DD21-486C-846B-28F80F67515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37210AEB-54E3-441B-BB66-E5D1C3EDA4E3}" type="pres">
      <dgm:prSet presAssocID="{B98C9251-DD21-486C-846B-28F80F67515A}" presName="spaceRect" presStyleCnt="0"/>
      <dgm:spPr/>
    </dgm:pt>
    <dgm:pt modelId="{89446E8C-CBAB-4B56-A7FB-EC776C5A721B}" type="pres">
      <dgm:prSet presAssocID="{B98C9251-DD21-486C-846B-28F80F67515A}" presName="parTx" presStyleLbl="revTx" presStyleIdx="0" presStyleCnt="6">
        <dgm:presLayoutVars>
          <dgm:chMax val="0"/>
          <dgm:chPref val="0"/>
        </dgm:presLayoutVars>
      </dgm:prSet>
      <dgm:spPr/>
    </dgm:pt>
    <dgm:pt modelId="{DB391D2C-2310-431D-AAA0-18852E09D3F4}" type="pres">
      <dgm:prSet presAssocID="{1956914C-763F-4FFE-9513-442316A4D209}" presName="sibTrans" presStyleCnt="0"/>
      <dgm:spPr/>
    </dgm:pt>
    <dgm:pt modelId="{71A5ACF4-BCF4-44E8-B519-9447C6AEFAFC}" type="pres">
      <dgm:prSet presAssocID="{5182CDB1-279D-4A0E-847D-88220C1FA3EC}" presName="compNode" presStyleCnt="0"/>
      <dgm:spPr/>
    </dgm:pt>
    <dgm:pt modelId="{7080DD56-8C3C-4045-BCF9-49BBFE205DC6}" type="pres">
      <dgm:prSet presAssocID="{5182CDB1-279D-4A0E-847D-88220C1FA3EC}" presName="bgRect" presStyleLbl="bgShp" presStyleIdx="1" presStyleCnt="6"/>
      <dgm:spPr/>
    </dgm:pt>
    <dgm:pt modelId="{BE7E3B1A-7DFF-4265-8D39-0CDC06206716}" type="pres">
      <dgm:prSet presAssocID="{5182CDB1-279D-4A0E-847D-88220C1FA3EC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46590D3-523D-415F-A10A-145F1960BD5E}" type="pres">
      <dgm:prSet presAssocID="{5182CDB1-279D-4A0E-847D-88220C1FA3EC}" presName="spaceRect" presStyleCnt="0"/>
      <dgm:spPr/>
    </dgm:pt>
    <dgm:pt modelId="{7592A18A-5784-47FD-A037-19CD19BE18D2}" type="pres">
      <dgm:prSet presAssocID="{5182CDB1-279D-4A0E-847D-88220C1FA3EC}" presName="parTx" presStyleLbl="revTx" presStyleIdx="1" presStyleCnt="6">
        <dgm:presLayoutVars>
          <dgm:chMax val="0"/>
          <dgm:chPref val="0"/>
        </dgm:presLayoutVars>
      </dgm:prSet>
      <dgm:spPr/>
    </dgm:pt>
    <dgm:pt modelId="{F2FA695F-FA7D-42EC-9FE0-E86869991626}" type="pres">
      <dgm:prSet presAssocID="{D4BDCC50-46D1-484E-AE57-414050AC3048}" presName="sibTrans" presStyleCnt="0"/>
      <dgm:spPr/>
    </dgm:pt>
    <dgm:pt modelId="{30718836-2AD9-4BD2-ADB8-E7B38E1E3313}" type="pres">
      <dgm:prSet presAssocID="{B429283A-5F7E-4462-8FEE-1590241153D0}" presName="compNode" presStyleCnt="0"/>
      <dgm:spPr/>
    </dgm:pt>
    <dgm:pt modelId="{67955F75-B221-4E77-863E-EFAACF21156A}" type="pres">
      <dgm:prSet presAssocID="{B429283A-5F7E-4462-8FEE-1590241153D0}" presName="bgRect" presStyleLbl="bgShp" presStyleIdx="2" presStyleCnt="6"/>
      <dgm:spPr/>
    </dgm:pt>
    <dgm:pt modelId="{DA7CC542-B62A-48EB-9852-B8B230891EA7}" type="pres">
      <dgm:prSet presAssocID="{B429283A-5F7E-4462-8FEE-1590241153D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C44A1FE0-5447-4CEB-ADD2-0E59AEDCE260}" type="pres">
      <dgm:prSet presAssocID="{B429283A-5F7E-4462-8FEE-1590241153D0}" presName="spaceRect" presStyleCnt="0"/>
      <dgm:spPr/>
    </dgm:pt>
    <dgm:pt modelId="{DAE3461A-C5D5-4E32-A47D-C8B6AFE075D8}" type="pres">
      <dgm:prSet presAssocID="{B429283A-5F7E-4462-8FEE-1590241153D0}" presName="parTx" presStyleLbl="revTx" presStyleIdx="2" presStyleCnt="6">
        <dgm:presLayoutVars>
          <dgm:chMax val="0"/>
          <dgm:chPref val="0"/>
        </dgm:presLayoutVars>
      </dgm:prSet>
      <dgm:spPr/>
    </dgm:pt>
    <dgm:pt modelId="{5AA9451C-413B-456C-ABA2-62223B0275D9}" type="pres">
      <dgm:prSet presAssocID="{54274D8E-1360-4979-A656-6C41FC59412B}" presName="sibTrans" presStyleCnt="0"/>
      <dgm:spPr/>
    </dgm:pt>
    <dgm:pt modelId="{CA582DDA-DBF0-4CC5-B9EC-AE04166F7329}" type="pres">
      <dgm:prSet presAssocID="{3D1B13BA-F1BA-4DE4-9C15-EEBE44EB4F44}" presName="compNode" presStyleCnt="0"/>
      <dgm:spPr/>
    </dgm:pt>
    <dgm:pt modelId="{2D62E02E-41BF-49D2-A9F3-FAC3AC6AEC88}" type="pres">
      <dgm:prSet presAssocID="{3D1B13BA-F1BA-4DE4-9C15-EEBE44EB4F44}" presName="bgRect" presStyleLbl="bgShp" presStyleIdx="3" presStyleCnt="6"/>
      <dgm:spPr/>
    </dgm:pt>
    <dgm:pt modelId="{AC74F2D4-3BAA-43E4-A9DD-2BA76315EFB0}" type="pres">
      <dgm:prSet presAssocID="{3D1B13BA-F1BA-4DE4-9C15-EEBE44EB4F4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7D8CE5E-5A7D-4BDF-BA27-62D7114A7709}" type="pres">
      <dgm:prSet presAssocID="{3D1B13BA-F1BA-4DE4-9C15-EEBE44EB4F44}" presName="spaceRect" presStyleCnt="0"/>
      <dgm:spPr/>
    </dgm:pt>
    <dgm:pt modelId="{1F0DC74B-6323-4D47-A210-05CF77C72E16}" type="pres">
      <dgm:prSet presAssocID="{3D1B13BA-F1BA-4DE4-9C15-EEBE44EB4F44}" presName="parTx" presStyleLbl="revTx" presStyleIdx="3" presStyleCnt="6">
        <dgm:presLayoutVars>
          <dgm:chMax val="0"/>
          <dgm:chPref val="0"/>
        </dgm:presLayoutVars>
      </dgm:prSet>
      <dgm:spPr/>
    </dgm:pt>
    <dgm:pt modelId="{3DC05803-9F2F-4AC7-B5A8-AF932BC4ED65}" type="pres">
      <dgm:prSet presAssocID="{774CC5D0-78D4-4A7C-912C-BD541258C853}" presName="sibTrans" presStyleCnt="0"/>
      <dgm:spPr/>
    </dgm:pt>
    <dgm:pt modelId="{B21B6AD8-B44F-426B-BACA-5EA050968FF2}" type="pres">
      <dgm:prSet presAssocID="{FEA4F476-C6E8-42FD-9EC4-51F0E67D3E0A}" presName="compNode" presStyleCnt="0"/>
      <dgm:spPr/>
    </dgm:pt>
    <dgm:pt modelId="{B852EE82-B647-4274-8EEC-1EA259100C5D}" type="pres">
      <dgm:prSet presAssocID="{FEA4F476-C6E8-42FD-9EC4-51F0E67D3E0A}" presName="bgRect" presStyleLbl="bgShp" presStyleIdx="4" presStyleCnt="6"/>
      <dgm:spPr/>
    </dgm:pt>
    <dgm:pt modelId="{D395BAF0-7E5D-4037-986B-2DAC76DEAE52}" type="pres">
      <dgm:prSet presAssocID="{FEA4F476-C6E8-42FD-9EC4-51F0E67D3E0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692801F1-9576-4C66-A39F-06101B46D7FB}" type="pres">
      <dgm:prSet presAssocID="{FEA4F476-C6E8-42FD-9EC4-51F0E67D3E0A}" presName="spaceRect" presStyleCnt="0"/>
      <dgm:spPr/>
    </dgm:pt>
    <dgm:pt modelId="{83BC46F2-6FC8-48A9-86FA-9351FCA789FA}" type="pres">
      <dgm:prSet presAssocID="{FEA4F476-C6E8-42FD-9EC4-51F0E67D3E0A}" presName="parTx" presStyleLbl="revTx" presStyleIdx="4" presStyleCnt="6">
        <dgm:presLayoutVars>
          <dgm:chMax val="0"/>
          <dgm:chPref val="0"/>
        </dgm:presLayoutVars>
      </dgm:prSet>
      <dgm:spPr/>
    </dgm:pt>
    <dgm:pt modelId="{C2441297-B6D5-4666-A5E5-CC1292FA12B0}" type="pres">
      <dgm:prSet presAssocID="{20D3577E-F1A7-4912-92D5-36810C5B4C55}" presName="sibTrans" presStyleCnt="0"/>
      <dgm:spPr/>
    </dgm:pt>
    <dgm:pt modelId="{49A5AD19-66EF-41DE-9245-41A49EF51A24}" type="pres">
      <dgm:prSet presAssocID="{B2FC4B61-7AA7-488C-8C38-0E83BFD68170}" presName="compNode" presStyleCnt="0"/>
      <dgm:spPr/>
    </dgm:pt>
    <dgm:pt modelId="{23530ED9-7638-4FED-9B8F-34ECF04CC734}" type="pres">
      <dgm:prSet presAssocID="{B2FC4B61-7AA7-488C-8C38-0E83BFD68170}" presName="bgRect" presStyleLbl="bgShp" presStyleIdx="5" presStyleCnt="6"/>
      <dgm:spPr/>
    </dgm:pt>
    <dgm:pt modelId="{800A658E-CE07-430C-B046-1B4B426D00D3}" type="pres">
      <dgm:prSet presAssocID="{B2FC4B61-7AA7-488C-8C38-0E83BFD68170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8ACAF7B2-7CE3-42A3-806C-5A94E0545B35}" type="pres">
      <dgm:prSet presAssocID="{B2FC4B61-7AA7-488C-8C38-0E83BFD68170}" presName="spaceRect" presStyleCnt="0"/>
      <dgm:spPr/>
    </dgm:pt>
    <dgm:pt modelId="{51B24A11-316F-4244-8245-330C05D2878C}" type="pres">
      <dgm:prSet presAssocID="{B2FC4B61-7AA7-488C-8C38-0E83BFD68170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FC93E10C-37A5-4546-A51C-DA01E4E5D668}" type="presOf" srcId="{5182CDB1-279D-4A0E-847D-88220C1FA3EC}" destId="{7592A18A-5784-47FD-A037-19CD19BE18D2}" srcOrd="0" destOrd="0" presId="urn:microsoft.com/office/officeart/2018/2/layout/IconVerticalSolidList"/>
    <dgm:cxn modelId="{2A3AA70F-FA22-4F76-8BF3-658F5DBA48E3}" srcId="{A0439239-4E40-4657-8620-25EF69A03830}" destId="{B2FC4B61-7AA7-488C-8C38-0E83BFD68170}" srcOrd="5" destOrd="0" parTransId="{BE2A0491-58EE-4B64-90E0-6FA8C61B1A77}" sibTransId="{A2FFF248-CF86-4915-AAF2-AEA1B841FB6F}"/>
    <dgm:cxn modelId="{9C284D11-8671-45BD-9333-0A78453B1E3E}" srcId="{A0439239-4E40-4657-8620-25EF69A03830}" destId="{FEA4F476-C6E8-42FD-9EC4-51F0E67D3E0A}" srcOrd="4" destOrd="0" parTransId="{58608F76-9AC6-4263-A9E4-B95174C2DD12}" sibTransId="{20D3577E-F1A7-4912-92D5-36810C5B4C55}"/>
    <dgm:cxn modelId="{3667B21D-93A1-48C1-9DA6-3502F6781978}" srcId="{A0439239-4E40-4657-8620-25EF69A03830}" destId="{3D1B13BA-F1BA-4DE4-9C15-EEBE44EB4F44}" srcOrd="3" destOrd="0" parTransId="{288F0F84-D106-4887-81FD-CEDD14E25E0D}" sibTransId="{774CC5D0-78D4-4A7C-912C-BD541258C853}"/>
    <dgm:cxn modelId="{56958F29-D891-409E-A7A5-6E787E113DF5}" type="presOf" srcId="{B429283A-5F7E-4462-8FEE-1590241153D0}" destId="{DAE3461A-C5D5-4E32-A47D-C8B6AFE075D8}" srcOrd="0" destOrd="0" presId="urn:microsoft.com/office/officeart/2018/2/layout/IconVerticalSolidList"/>
    <dgm:cxn modelId="{8C24195B-11BE-4231-824E-C1D63A2CE918}" type="presOf" srcId="{B2FC4B61-7AA7-488C-8C38-0E83BFD68170}" destId="{51B24A11-316F-4244-8245-330C05D2878C}" srcOrd="0" destOrd="0" presId="urn:microsoft.com/office/officeart/2018/2/layout/IconVerticalSolidList"/>
    <dgm:cxn modelId="{9E18F16C-C7DF-4F67-AE67-BFC077406724}" type="presOf" srcId="{B98C9251-DD21-486C-846B-28F80F67515A}" destId="{89446E8C-CBAB-4B56-A7FB-EC776C5A721B}" srcOrd="0" destOrd="0" presId="urn:microsoft.com/office/officeart/2018/2/layout/IconVerticalSolidList"/>
    <dgm:cxn modelId="{8C519983-A189-4EAE-8F51-4910042E4496}" type="presOf" srcId="{FEA4F476-C6E8-42FD-9EC4-51F0E67D3E0A}" destId="{83BC46F2-6FC8-48A9-86FA-9351FCA789FA}" srcOrd="0" destOrd="0" presId="urn:microsoft.com/office/officeart/2018/2/layout/IconVerticalSolidList"/>
    <dgm:cxn modelId="{317C2DA0-4842-468E-A04F-1601E7A5C70F}" type="presOf" srcId="{3D1B13BA-F1BA-4DE4-9C15-EEBE44EB4F44}" destId="{1F0DC74B-6323-4D47-A210-05CF77C72E16}" srcOrd="0" destOrd="0" presId="urn:microsoft.com/office/officeart/2018/2/layout/IconVerticalSolidList"/>
    <dgm:cxn modelId="{1D292BAB-947C-4D45-BFF2-5F5018CF0932}" srcId="{A0439239-4E40-4657-8620-25EF69A03830}" destId="{B429283A-5F7E-4462-8FEE-1590241153D0}" srcOrd="2" destOrd="0" parTransId="{AB7EF696-AA2B-4CFF-B1AC-4CE2BEA147D5}" sibTransId="{54274D8E-1360-4979-A656-6C41FC59412B}"/>
    <dgm:cxn modelId="{C83D64C4-52F2-40C2-B813-838AF5432CB7}" type="presOf" srcId="{A0439239-4E40-4657-8620-25EF69A03830}" destId="{15679CBF-0FEE-4454-A5A1-73043742898C}" srcOrd="0" destOrd="0" presId="urn:microsoft.com/office/officeart/2018/2/layout/IconVerticalSolidList"/>
    <dgm:cxn modelId="{F16746D3-25CA-4177-813F-89657B2FD361}" srcId="{A0439239-4E40-4657-8620-25EF69A03830}" destId="{5182CDB1-279D-4A0E-847D-88220C1FA3EC}" srcOrd="1" destOrd="0" parTransId="{D087994D-59E9-4F92-8300-5357E827FC00}" sibTransId="{D4BDCC50-46D1-484E-AE57-414050AC3048}"/>
    <dgm:cxn modelId="{1198FAE3-B183-4A11-A16D-A7A890B3349B}" srcId="{A0439239-4E40-4657-8620-25EF69A03830}" destId="{B98C9251-DD21-486C-846B-28F80F67515A}" srcOrd="0" destOrd="0" parTransId="{99FC2350-200A-425B-98F2-E3A2ED2DDE87}" sibTransId="{1956914C-763F-4FFE-9513-442316A4D209}"/>
    <dgm:cxn modelId="{AB2D56BB-4600-41DB-8B71-1A3A1E2C1C12}" type="presParOf" srcId="{15679CBF-0FEE-4454-A5A1-73043742898C}" destId="{53766CA5-7D6C-4F14-9CD1-9A70142F6FA5}" srcOrd="0" destOrd="0" presId="urn:microsoft.com/office/officeart/2018/2/layout/IconVerticalSolidList"/>
    <dgm:cxn modelId="{1062AFF6-CDB7-42B3-BA4A-7B8C24101151}" type="presParOf" srcId="{53766CA5-7D6C-4F14-9CD1-9A70142F6FA5}" destId="{47755906-756C-44B1-9870-63442200196D}" srcOrd="0" destOrd="0" presId="urn:microsoft.com/office/officeart/2018/2/layout/IconVerticalSolidList"/>
    <dgm:cxn modelId="{7D77ED43-ED99-4ECE-9ACA-321F97A2F509}" type="presParOf" srcId="{53766CA5-7D6C-4F14-9CD1-9A70142F6FA5}" destId="{CC7FE1B7-B869-41A2-8FC2-D43987C53A63}" srcOrd="1" destOrd="0" presId="urn:microsoft.com/office/officeart/2018/2/layout/IconVerticalSolidList"/>
    <dgm:cxn modelId="{59741E23-B31B-4A66-9435-B32BFA864C12}" type="presParOf" srcId="{53766CA5-7D6C-4F14-9CD1-9A70142F6FA5}" destId="{37210AEB-54E3-441B-BB66-E5D1C3EDA4E3}" srcOrd="2" destOrd="0" presId="urn:microsoft.com/office/officeart/2018/2/layout/IconVerticalSolidList"/>
    <dgm:cxn modelId="{094D8D65-2597-436F-B258-61080E4C31E8}" type="presParOf" srcId="{53766CA5-7D6C-4F14-9CD1-9A70142F6FA5}" destId="{89446E8C-CBAB-4B56-A7FB-EC776C5A721B}" srcOrd="3" destOrd="0" presId="urn:microsoft.com/office/officeart/2018/2/layout/IconVerticalSolidList"/>
    <dgm:cxn modelId="{483D1DB0-3821-4883-A338-CB7FCC25A0AA}" type="presParOf" srcId="{15679CBF-0FEE-4454-A5A1-73043742898C}" destId="{DB391D2C-2310-431D-AAA0-18852E09D3F4}" srcOrd="1" destOrd="0" presId="urn:microsoft.com/office/officeart/2018/2/layout/IconVerticalSolidList"/>
    <dgm:cxn modelId="{C0FB108E-6D9D-4C46-BEC2-605E20C90E57}" type="presParOf" srcId="{15679CBF-0FEE-4454-A5A1-73043742898C}" destId="{71A5ACF4-BCF4-44E8-B519-9447C6AEFAFC}" srcOrd="2" destOrd="0" presId="urn:microsoft.com/office/officeart/2018/2/layout/IconVerticalSolidList"/>
    <dgm:cxn modelId="{0BF04E21-83E9-4726-A3E0-6B1A4D6EFCCE}" type="presParOf" srcId="{71A5ACF4-BCF4-44E8-B519-9447C6AEFAFC}" destId="{7080DD56-8C3C-4045-BCF9-49BBFE205DC6}" srcOrd="0" destOrd="0" presId="urn:microsoft.com/office/officeart/2018/2/layout/IconVerticalSolidList"/>
    <dgm:cxn modelId="{074C3892-EBA6-4930-8F36-E5AFC0937D3F}" type="presParOf" srcId="{71A5ACF4-BCF4-44E8-B519-9447C6AEFAFC}" destId="{BE7E3B1A-7DFF-4265-8D39-0CDC06206716}" srcOrd="1" destOrd="0" presId="urn:microsoft.com/office/officeart/2018/2/layout/IconVerticalSolidList"/>
    <dgm:cxn modelId="{C9635009-31E3-4D04-B8D2-5447D6E570D5}" type="presParOf" srcId="{71A5ACF4-BCF4-44E8-B519-9447C6AEFAFC}" destId="{F46590D3-523D-415F-A10A-145F1960BD5E}" srcOrd="2" destOrd="0" presId="urn:microsoft.com/office/officeart/2018/2/layout/IconVerticalSolidList"/>
    <dgm:cxn modelId="{D6C78E92-7630-4FDF-9473-D63242DE5880}" type="presParOf" srcId="{71A5ACF4-BCF4-44E8-B519-9447C6AEFAFC}" destId="{7592A18A-5784-47FD-A037-19CD19BE18D2}" srcOrd="3" destOrd="0" presId="urn:microsoft.com/office/officeart/2018/2/layout/IconVerticalSolidList"/>
    <dgm:cxn modelId="{355DD85A-3B55-4B84-A0E9-89ED92DD9529}" type="presParOf" srcId="{15679CBF-0FEE-4454-A5A1-73043742898C}" destId="{F2FA695F-FA7D-42EC-9FE0-E86869991626}" srcOrd="3" destOrd="0" presId="urn:microsoft.com/office/officeart/2018/2/layout/IconVerticalSolidList"/>
    <dgm:cxn modelId="{9DE153C0-F951-4BE7-8646-0FAAE1DD8F54}" type="presParOf" srcId="{15679CBF-0FEE-4454-A5A1-73043742898C}" destId="{30718836-2AD9-4BD2-ADB8-E7B38E1E3313}" srcOrd="4" destOrd="0" presId="urn:microsoft.com/office/officeart/2018/2/layout/IconVerticalSolidList"/>
    <dgm:cxn modelId="{4D0C3186-D07D-472F-B852-4FD9A5611151}" type="presParOf" srcId="{30718836-2AD9-4BD2-ADB8-E7B38E1E3313}" destId="{67955F75-B221-4E77-863E-EFAACF21156A}" srcOrd="0" destOrd="0" presId="urn:microsoft.com/office/officeart/2018/2/layout/IconVerticalSolidList"/>
    <dgm:cxn modelId="{A7108D10-D544-4221-82AE-75B28005A7F8}" type="presParOf" srcId="{30718836-2AD9-4BD2-ADB8-E7B38E1E3313}" destId="{DA7CC542-B62A-48EB-9852-B8B230891EA7}" srcOrd="1" destOrd="0" presId="urn:microsoft.com/office/officeart/2018/2/layout/IconVerticalSolidList"/>
    <dgm:cxn modelId="{8E7FFA45-6016-499D-8FD4-61E7DEFC1A57}" type="presParOf" srcId="{30718836-2AD9-4BD2-ADB8-E7B38E1E3313}" destId="{C44A1FE0-5447-4CEB-ADD2-0E59AEDCE260}" srcOrd="2" destOrd="0" presId="urn:microsoft.com/office/officeart/2018/2/layout/IconVerticalSolidList"/>
    <dgm:cxn modelId="{BAEFD048-85A7-4EE1-9C1E-D499EF737EBE}" type="presParOf" srcId="{30718836-2AD9-4BD2-ADB8-E7B38E1E3313}" destId="{DAE3461A-C5D5-4E32-A47D-C8B6AFE075D8}" srcOrd="3" destOrd="0" presId="urn:microsoft.com/office/officeart/2018/2/layout/IconVerticalSolidList"/>
    <dgm:cxn modelId="{76C2F979-4113-456E-813E-593644E5FB3D}" type="presParOf" srcId="{15679CBF-0FEE-4454-A5A1-73043742898C}" destId="{5AA9451C-413B-456C-ABA2-62223B0275D9}" srcOrd="5" destOrd="0" presId="urn:microsoft.com/office/officeart/2018/2/layout/IconVerticalSolidList"/>
    <dgm:cxn modelId="{6D8F61E9-2EFB-465C-9599-CB33D3248532}" type="presParOf" srcId="{15679CBF-0FEE-4454-A5A1-73043742898C}" destId="{CA582DDA-DBF0-4CC5-B9EC-AE04166F7329}" srcOrd="6" destOrd="0" presId="urn:microsoft.com/office/officeart/2018/2/layout/IconVerticalSolidList"/>
    <dgm:cxn modelId="{B54C5611-EFDA-402A-95F0-777C51D48A27}" type="presParOf" srcId="{CA582DDA-DBF0-4CC5-B9EC-AE04166F7329}" destId="{2D62E02E-41BF-49D2-A9F3-FAC3AC6AEC88}" srcOrd="0" destOrd="0" presId="urn:microsoft.com/office/officeart/2018/2/layout/IconVerticalSolidList"/>
    <dgm:cxn modelId="{E071CE5B-9843-4586-8768-0A9470EF4902}" type="presParOf" srcId="{CA582DDA-DBF0-4CC5-B9EC-AE04166F7329}" destId="{AC74F2D4-3BAA-43E4-A9DD-2BA76315EFB0}" srcOrd="1" destOrd="0" presId="urn:microsoft.com/office/officeart/2018/2/layout/IconVerticalSolidList"/>
    <dgm:cxn modelId="{1103D070-39EC-43D3-941D-F9D3217F40AC}" type="presParOf" srcId="{CA582DDA-DBF0-4CC5-B9EC-AE04166F7329}" destId="{F7D8CE5E-5A7D-4BDF-BA27-62D7114A7709}" srcOrd="2" destOrd="0" presId="urn:microsoft.com/office/officeart/2018/2/layout/IconVerticalSolidList"/>
    <dgm:cxn modelId="{6D938210-111C-4FA8-AAD1-D43117F1E503}" type="presParOf" srcId="{CA582DDA-DBF0-4CC5-B9EC-AE04166F7329}" destId="{1F0DC74B-6323-4D47-A210-05CF77C72E16}" srcOrd="3" destOrd="0" presId="urn:microsoft.com/office/officeart/2018/2/layout/IconVerticalSolidList"/>
    <dgm:cxn modelId="{D516ACB1-8370-43A4-B2E7-B49179364727}" type="presParOf" srcId="{15679CBF-0FEE-4454-A5A1-73043742898C}" destId="{3DC05803-9F2F-4AC7-B5A8-AF932BC4ED65}" srcOrd="7" destOrd="0" presId="urn:microsoft.com/office/officeart/2018/2/layout/IconVerticalSolidList"/>
    <dgm:cxn modelId="{06A01C42-609B-40F8-9F07-9FD5A84A7538}" type="presParOf" srcId="{15679CBF-0FEE-4454-A5A1-73043742898C}" destId="{B21B6AD8-B44F-426B-BACA-5EA050968FF2}" srcOrd="8" destOrd="0" presId="urn:microsoft.com/office/officeart/2018/2/layout/IconVerticalSolidList"/>
    <dgm:cxn modelId="{EBB4735A-3B6B-4699-82ED-E13D96D98AF2}" type="presParOf" srcId="{B21B6AD8-B44F-426B-BACA-5EA050968FF2}" destId="{B852EE82-B647-4274-8EEC-1EA259100C5D}" srcOrd="0" destOrd="0" presId="urn:microsoft.com/office/officeart/2018/2/layout/IconVerticalSolidList"/>
    <dgm:cxn modelId="{ECB09B3E-CC99-4FD1-9565-07AE3C73EF1E}" type="presParOf" srcId="{B21B6AD8-B44F-426B-BACA-5EA050968FF2}" destId="{D395BAF0-7E5D-4037-986B-2DAC76DEAE52}" srcOrd="1" destOrd="0" presId="urn:microsoft.com/office/officeart/2018/2/layout/IconVerticalSolidList"/>
    <dgm:cxn modelId="{9AC02C2F-570F-4D6A-B609-A885076AECE7}" type="presParOf" srcId="{B21B6AD8-B44F-426B-BACA-5EA050968FF2}" destId="{692801F1-9576-4C66-A39F-06101B46D7FB}" srcOrd="2" destOrd="0" presId="urn:microsoft.com/office/officeart/2018/2/layout/IconVerticalSolidList"/>
    <dgm:cxn modelId="{65E5D4DA-6995-4230-B00F-A532C7E5BD98}" type="presParOf" srcId="{B21B6AD8-B44F-426B-BACA-5EA050968FF2}" destId="{83BC46F2-6FC8-48A9-86FA-9351FCA789FA}" srcOrd="3" destOrd="0" presId="urn:microsoft.com/office/officeart/2018/2/layout/IconVerticalSolidList"/>
    <dgm:cxn modelId="{4D4FA041-E6EA-4499-BAB7-A1F8A557518A}" type="presParOf" srcId="{15679CBF-0FEE-4454-A5A1-73043742898C}" destId="{C2441297-B6D5-4666-A5E5-CC1292FA12B0}" srcOrd="9" destOrd="0" presId="urn:microsoft.com/office/officeart/2018/2/layout/IconVerticalSolidList"/>
    <dgm:cxn modelId="{9B32466C-9287-414D-9002-F6FE66CE606C}" type="presParOf" srcId="{15679CBF-0FEE-4454-A5A1-73043742898C}" destId="{49A5AD19-66EF-41DE-9245-41A49EF51A24}" srcOrd="10" destOrd="0" presId="urn:microsoft.com/office/officeart/2018/2/layout/IconVerticalSolidList"/>
    <dgm:cxn modelId="{8F9F457D-68DD-4661-91A7-0841AA58831B}" type="presParOf" srcId="{49A5AD19-66EF-41DE-9245-41A49EF51A24}" destId="{23530ED9-7638-4FED-9B8F-34ECF04CC734}" srcOrd="0" destOrd="0" presId="urn:microsoft.com/office/officeart/2018/2/layout/IconVerticalSolidList"/>
    <dgm:cxn modelId="{3F8C499C-65DC-4E7B-9457-968C5B629FB5}" type="presParOf" srcId="{49A5AD19-66EF-41DE-9245-41A49EF51A24}" destId="{800A658E-CE07-430C-B046-1B4B426D00D3}" srcOrd="1" destOrd="0" presId="urn:microsoft.com/office/officeart/2018/2/layout/IconVerticalSolidList"/>
    <dgm:cxn modelId="{F4D120CF-5E0D-4BA4-9FBE-E36BA840084B}" type="presParOf" srcId="{49A5AD19-66EF-41DE-9245-41A49EF51A24}" destId="{8ACAF7B2-7CE3-42A3-806C-5A94E0545B35}" srcOrd="2" destOrd="0" presId="urn:microsoft.com/office/officeart/2018/2/layout/IconVerticalSolidList"/>
    <dgm:cxn modelId="{3BD9042D-4816-4646-A980-EC58AFFFFFAA}" type="presParOf" srcId="{49A5AD19-66EF-41DE-9245-41A49EF51A24}" destId="{51B24A11-316F-4244-8245-330C05D2878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0B05B-DDC7-4427-96C3-7EB2D22CD167}">
      <dsp:nvSpPr>
        <dsp:cNvPr id="0" name=""/>
        <dsp:cNvSpPr/>
      </dsp:nvSpPr>
      <dsp:spPr>
        <a:xfrm>
          <a:off x="1484175" y="432129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08E90-88FF-4778-A391-AFEF251A3F6C}">
      <dsp:nvSpPr>
        <dsp:cNvPr id="0" name=""/>
        <dsp:cNvSpPr/>
      </dsp:nvSpPr>
      <dsp:spPr>
        <a:xfrm>
          <a:off x="286994" y="1593254"/>
          <a:ext cx="3204360" cy="1176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Framework of 30 Statements capturing characteristics of best good practice across full spectrum of Financial Management</a:t>
          </a:r>
          <a:endParaRPr lang="en-US" sz="1800" kern="1200" dirty="0"/>
        </a:p>
      </dsp:txBody>
      <dsp:txXfrm>
        <a:off x="286994" y="1593254"/>
        <a:ext cx="3204360" cy="1176961"/>
      </dsp:txXfrm>
    </dsp:sp>
    <dsp:sp modelId="{D6044EA9-2917-422D-9671-9F76C5205181}">
      <dsp:nvSpPr>
        <dsp:cNvPr id="0" name=""/>
        <dsp:cNvSpPr/>
      </dsp:nvSpPr>
      <dsp:spPr>
        <a:xfrm>
          <a:off x="4301354" y="432129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0A4FA-B65E-49A7-9EB5-CA8CBC953F14}">
      <dsp:nvSpPr>
        <dsp:cNvPr id="0" name=""/>
        <dsp:cNvSpPr/>
      </dsp:nvSpPr>
      <dsp:spPr>
        <a:xfrm>
          <a:off x="3806354" y="1593254"/>
          <a:ext cx="1800000" cy="1176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Each statement has supporting questions</a:t>
          </a:r>
          <a:endParaRPr lang="en-US" sz="1800" kern="1200" dirty="0"/>
        </a:p>
      </dsp:txBody>
      <dsp:txXfrm>
        <a:off x="3806354" y="1593254"/>
        <a:ext cx="1800000" cy="1176961"/>
      </dsp:txXfrm>
    </dsp:sp>
    <dsp:sp modelId="{C83DE2BF-4C35-439B-B5F0-BE82D5C253F6}">
      <dsp:nvSpPr>
        <dsp:cNvPr id="0" name=""/>
        <dsp:cNvSpPr/>
      </dsp:nvSpPr>
      <dsp:spPr>
        <a:xfrm>
          <a:off x="7548060" y="432129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03769-9CEE-4CC9-9AD3-379A87E482CB}">
      <dsp:nvSpPr>
        <dsp:cNvPr id="0" name=""/>
        <dsp:cNvSpPr/>
      </dsp:nvSpPr>
      <dsp:spPr>
        <a:xfrm>
          <a:off x="5921354" y="1593254"/>
          <a:ext cx="4063410" cy="1176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Supported by a Self-improvement Online Diagnostic tool to measure the strength of Financial Management against the framework</a:t>
          </a:r>
          <a:endParaRPr lang="en-US" sz="1800" kern="1200" dirty="0"/>
        </a:p>
      </dsp:txBody>
      <dsp:txXfrm>
        <a:off x="5921354" y="1593254"/>
        <a:ext cx="4063410" cy="11769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7FDBB-66FE-4219-B1CF-47CB71FAEE29}">
      <dsp:nvSpPr>
        <dsp:cNvPr id="0" name=""/>
        <dsp:cNvSpPr/>
      </dsp:nvSpPr>
      <dsp:spPr>
        <a:xfrm>
          <a:off x="0" y="2816"/>
          <a:ext cx="10874374" cy="13172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0DDF3-E3B5-481C-A45E-9C2FF79A6ED4}">
      <dsp:nvSpPr>
        <dsp:cNvPr id="0" name=""/>
        <dsp:cNvSpPr/>
      </dsp:nvSpPr>
      <dsp:spPr>
        <a:xfrm>
          <a:off x="398473" y="299201"/>
          <a:ext cx="724496" cy="7244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D2661-0F29-4A45-A73C-8F7E0C93B1AB}">
      <dsp:nvSpPr>
        <dsp:cNvPr id="0" name=""/>
        <dsp:cNvSpPr/>
      </dsp:nvSpPr>
      <dsp:spPr>
        <a:xfrm>
          <a:off x="1521442" y="2816"/>
          <a:ext cx="9351443" cy="1317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411" tIns="139411" rIns="139411" bIns="1394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 matrix of Management Dimensions and Financial Management Styles</a:t>
          </a:r>
        </a:p>
      </dsp:txBody>
      <dsp:txXfrm>
        <a:off x="1521442" y="2816"/>
        <a:ext cx="9351443" cy="1317266"/>
      </dsp:txXfrm>
    </dsp:sp>
    <dsp:sp modelId="{7C8834BE-49E3-4A71-8EBE-D48D8D178B39}">
      <dsp:nvSpPr>
        <dsp:cNvPr id="0" name=""/>
        <dsp:cNvSpPr/>
      </dsp:nvSpPr>
      <dsp:spPr>
        <a:xfrm>
          <a:off x="0" y="1649400"/>
          <a:ext cx="10874374" cy="13172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B494D8-4C32-4147-916B-40980ED22466}">
      <dsp:nvSpPr>
        <dsp:cNvPr id="0" name=""/>
        <dsp:cNvSpPr/>
      </dsp:nvSpPr>
      <dsp:spPr>
        <a:xfrm>
          <a:off x="398473" y="1945785"/>
          <a:ext cx="724496" cy="7244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66837-79B8-452F-906C-BD093F7A9003}">
      <dsp:nvSpPr>
        <dsp:cNvPr id="0" name=""/>
        <dsp:cNvSpPr/>
      </dsp:nvSpPr>
      <dsp:spPr>
        <a:xfrm>
          <a:off x="1521442" y="1649400"/>
          <a:ext cx="4893468" cy="1317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411" tIns="139411" rIns="139411" bIns="1394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Management Dimensions:</a:t>
          </a:r>
        </a:p>
      </dsp:txBody>
      <dsp:txXfrm>
        <a:off x="1521442" y="1649400"/>
        <a:ext cx="4893468" cy="1317266"/>
      </dsp:txXfrm>
    </dsp:sp>
    <dsp:sp modelId="{29B1AE99-0789-4E4F-A159-7D0B781CC50B}">
      <dsp:nvSpPr>
        <dsp:cNvPr id="0" name=""/>
        <dsp:cNvSpPr/>
      </dsp:nvSpPr>
      <dsp:spPr>
        <a:xfrm>
          <a:off x="6414911" y="1649400"/>
          <a:ext cx="4457975" cy="1317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411" tIns="139411" rIns="139411" bIns="13941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Leadership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People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Processes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Stakeholders</a:t>
          </a:r>
        </a:p>
      </dsp:txBody>
      <dsp:txXfrm>
        <a:off x="6414911" y="1649400"/>
        <a:ext cx="4457975" cy="1317266"/>
      </dsp:txXfrm>
    </dsp:sp>
    <dsp:sp modelId="{3536FA39-3CE5-4492-8D92-5266DC8B1EC5}">
      <dsp:nvSpPr>
        <dsp:cNvPr id="0" name=""/>
        <dsp:cNvSpPr/>
      </dsp:nvSpPr>
      <dsp:spPr>
        <a:xfrm>
          <a:off x="0" y="3295983"/>
          <a:ext cx="10874374" cy="13172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D39CF-1946-4DB6-BD78-1608706033F5}">
      <dsp:nvSpPr>
        <dsp:cNvPr id="0" name=""/>
        <dsp:cNvSpPr/>
      </dsp:nvSpPr>
      <dsp:spPr>
        <a:xfrm>
          <a:off x="398473" y="3592368"/>
          <a:ext cx="724496" cy="7244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D3BCF2-22EA-491F-8280-EE10990F6C86}">
      <dsp:nvSpPr>
        <dsp:cNvPr id="0" name=""/>
        <dsp:cNvSpPr/>
      </dsp:nvSpPr>
      <dsp:spPr>
        <a:xfrm>
          <a:off x="1521442" y="3295983"/>
          <a:ext cx="4893468" cy="1317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411" tIns="139411" rIns="139411" bIns="1394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Financial Management Styles: </a:t>
          </a:r>
        </a:p>
      </dsp:txBody>
      <dsp:txXfrm>
        <a:off x="1521442" y="3295983"/>
        <a:ext cx="4893468" cy="1317266"/>
      </dsp:txXfrm>
    </dsp:sp>
    <dsp:sp modelId="{CB1D6C65-7BEF-411D-B80E-1B0432E7951D}">
      <dsp:nvSpPr>
        <dsp:cNvPr id="0" name=""/>
        <dsp:cNvSpPr/>
      </dsp:nvSpPr>
      <dsp:spPr>
        <a:xfrm>
          <a:off x="6414911" y="3295983"/>
          <a:ext cx="4457975" cy="1317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411" tIns="139411" rIns="139411" bIns="13941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Delivering Accountability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Supporting Performance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Enabling Transformation </a:t>
          </a:r>
        </a:p>
      </dsp:txBody>
      <dsp:txXfrm>
        <a:off x="6414911" y="3295983"/>
        <a:ext cx="4457975" cy="13172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7E677-433D-48A2-A16F-936A84F3FB2A}">
      <dsp:nvSpPr>
        <dsp:cNvPr id="0" name=""/>
        <dsp:cNvSpPr/>
      </dsp:nvSpPr>
      <dsp:spPr>
        <a:xfrm>
          <a:off x="0" y="2212"/>
          <a:ext cx="7104549" cy="11213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4A7647-DA47-48CB-8150-DF0B070A28DE}">
      <dsp:nvSpPr>
        <dsp:cNvPr id="0" name=""/>
        <dsp:cNvSpPr/>
      </dsp:nvSpPr>
      <dsp:spPr>
        <a:xfrm>
          <a:off x="339215" y="254521"/>
          <a:ext cx="616755" cy="6167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A0963-53EC-49B4-8EDC-7ADE2A662D84}">
      <dsp:nvSpPr>
        <dsp:cNvPr id="0" name=""/>
        <dsp:cNvSpPr/>
      </dsp:nvSpPr>
      <dsp:spPr>
        <a:xfrm>
          <a:off x="1295187" y="2212"/>
          <a:ext cx="5809361" cy="1121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679" tIns="118679" rIns="118679" bIns="11867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Positions financial management capability against global best practice </a:t>
          </a:r>
        </a:p>
      </dsp:txBody>
      <dsp:txXfrm>
        <a:off x="1295187" y="2212"/>
        <a:ext cx="5809361" cy="1121374"/>
      </dsp:txXfrm>
    </dsp:sp>
    <dsp:sp modelId="{3DFAC48A-7F7B-4812-9225-0140EA420BE8}">
      <dsp:nvSpPr>
        <dsp:cNvPr id="0" name=""/>
        <dsp:cNvSpPr/>
      </dsp:nvSpPr>
      <dsp:spPr>
        <a:xfrm>
          <a:off x="0" y="1403930"/>
          <a:ext cx="7104549" cy="11213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D2052-CCA0-47C0-9A3C-1999C38AA738}">
      <dsp:nvSpPr>
        <dsp:cNvPr id="0" name=""/>
        <dsp:cNvSpPr/>
      </dsp:nvSpPr>
      <dsp:spPr>
        <a:xfrm>
          <a:off x="339215" y="1656239"/>
          <a:ext cx="616755" cy="6167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1C43E-2AF9-4C7E-8B2C-A9078877647F}">
      <dsp:nvSpPr>
        <dsp:cNvPr id="0" name=""/>
        <dsp:cNvSpPr/>
      </dsp:nvSpPr>
      <dsp:spPr>
        <a:xfrm>
          <a:off x="1295187" y="1403930"/>
          <a:ext cx="5809361" cy="1121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679" tIns="118679" rIns="118679" bIns="11867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Identifies Strengths / Development areas</a:t>
          </a:r>
        </a:p>
      </dsp:txBody>
      <dsp:txXfrm>
        <a:off x="1295187" y="1403930"/>
        <a:ext cx="5809361" cy="1121374"/>
      </dsp:txXfrm>
    </dsp:sp>
    <dsp:sp modelId="{54064EC0-2C70-48A5-93F4-9604A93B13FA}">
      <dsp:nvSpPr>
        <dsp:cNvPr id="0" name=""/>
        <dsp:cNvSpPr/>
      </dsp:nvSpPr>
      <dsp:spPr>
        <a:xfrm>
          <a:off x="0" y="2805647"/>
          <a:ext cx="7104549" cy="11213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E5C71-B532-4496-B6DF-6697A9ED8C65}">
      <dsp:nvSpPr>
        <dsp:cNvPr id="0" name=""/>
        <dsp:cNvSpPr/>
      </dsp:nvSpPr>
      <dsp:spPr>
        <a:xfrm>
          <a:off x="339215" y="3057956"/>
          <a:ext cx="616755" cy="6167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72EA5-FEB5-4A40-9F5D-15C3577AF5BC}">
      <dsp:nvSpPr>
        <dsp:cNvPr id="0" name=""/>
        <dsp:cNvSpPr/>
      </dsp:nvSpPr>
      <dsp:spPr>
        <a:xfrm>
          <a:off x="1295187" y="2805647"/>
          <a:ext cx="5809361" cy="1121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679" tIns="118679" rIns="118679" bIns="11867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Helps to prioritise and create a clear Action Plan for improvement </a:t>
          </a:r>
        </a:p>
      </dsp:txBody>
      <dsp:txXfrm>
        <a:off x="1295187" y="2805647"/>
        <a:ext cx="5809361" cy="1121374"/>
      </dsp:txXfrm>
    </dsp:sp>
    <dsp:sp modelId="{1FA27841-9654-4C6D-9B0A-25DB6D16EA2D}">
      <dsp:nvSpPr>
        <dsp:cNvPr id="0" name=""/>
        <dsp:cNvSpPr/>
      </dsp:nvSpPr>
      <dsp:spPr>
        <a:xfrm>
          <a:off x="0" y="4207365"/>
          <a:ext cx="7104549" cy="11213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25449-14EF-44B4-AC21-8F406F0B03EF}">
      <dsp:nvSpPr>
        <dsp:cNvPr id="0" name=""/>
        <dsp:cNvSpPr/>
      </dsp:nvSpPr>
      <dsp:spPr>
        <a:xfrm>
          <a:off x="339215" y="4459674"/>
          <a:ext cx="616755" cy="6167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54FFD-D785-4BC5-8BB2-5F82392915B2}">
      <dsp:nvSpPr>
        <dsp:cNvPr id="0" name=""/>
        <dsp:cNvSpPr/>
      </dsp:nvSpPr>
      <dsp:spPr>
        <a:xfrm>
          <a:off x="1295187" y="4207365"/>
          <a:ext cx="5809361" cy="1121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679" tIns="118679" rIns="118679" bIns="11867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Progress can be tracked </a:t>
          </a:r>
        </a:p>
      </dsp:txBody>
      <dsp:txXfrm>
        <a:off x="1295187" y="4207365"/>
        <a:ext cx="5809361" cy="11213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9D093-55A1-4CA2-8FE9-04D79B45059F}">
      <dsp:nvSpPr>
        <dsp:cNvPr id="0" name=""/>
        <dsp:cNvSpPr/>
      </dsp:nvSpPr>
      <dsp:spPr>
        <a:xfrm>
          <a:off x="0" y="2212"/>
          <a:ext cx="7104549" cy="11213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3E6BC-39C8-422D-B02D-10048CC67CE7}">
      <dsp:nvSpPr>
        <dsp:cNvPr id="0" name=""/>
        <dsp:cNvSpPr/>
      </dsp:nvSpPr>
      <dsp:spPr>
        <a:xfrm>
          <a:off x="339215" y="254521"/>
          <a:ext cx="616755" cy="6167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5616D-CB3B-4985-970F-8E0C557D7F49}">
      <dsp:nvSpPr>
        <dsp:cNvPr id="0" name=""/>
        <dsp:cNvSpPr/>
      </dsp:nvSpPr>
      <dsp:spPr>
        <a:xfrm>
          <a:off x="1295187" y="2212"/>
          <a:ext cx="5809361" cy="1121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679" tIns="118679" rIns="118679" bIns="11867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Spans entire spectrum of FM </a:t>
          </a:r>
        </a:p>
      </dsp:txBody>
      <dsp:txXfrm>
        <a:off x="1295187" y="2212"/>
        <a:ext cx="5809361" cy="1121374"/>
      </dsp:txXfrm>
    </dsp:sp>
    <dsp:sp modelId="{6616E8EF-9469-4E1C-85EE-8549C193F0FC}">
      <dsp:nvSpPr>
        <dsp:cNvPr id="0" name=""/>
        <dsp:cNvSpPr/>
      </dsp:nvSpPr>
      <dsp:spPr>
        <a:xfrm>
          <a:off x="0" y="1403930"/>
          <a:ext cx="7104549" cy="11213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BD136-DB71-468F-B8F7-5CA566D43E67}">
      <dsp:nvSpPr>
        <dsp:cNvPr id="0" name=""/>
        <dsp:cNvSpPr/>
      </dsp:nvSpPr>
      <dsp:spPr>
        <a:xfrm>
          <a:off x="339215" y="1656239"/>
          <a:ext cx="616755" cy="6167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9B372-4DF2-4C8D-A848-2E0859ECEDB8}">
      <dsp:nvSpPr>
        <dsp:cNvPr id="0" name=""/>
        <dsp:cNvSpPr/>
      </dsp:nvSpPr>
      <dsp:spPr>
        <a:xfrm>
          <a:off x="1295187" y="1403930"/>
          <a:ext cx="5809361" cy="1121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679" tIns="118679" rIns="118679" bIns="11867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FM strategy/audit/financial reporting/stakeholder confidence</a:t>
          </a:r>
        </a:p>
      </dsp:txBody>
      <dsp:txXfrm>
        <a:off x="1295187" y="1403930"/>
        <a:ext cx="5809361" cy="1121374"/>
      </dsp:txXfrm>
    </dsp:sp>
    <dsp:sp modelId="{F027DCE7-ACF2-452D-83B0-E6DA54B9FFA9}">
      <dsp:nvSpPr>
        <dsp:cNvPr id="0" name=""/>
        <dsp:cNvSpPr/>
      </dsp:nvSpPr>
      <dsp:spPr>
        <a:xfrm>
          <a:off x="0" y="2805647"/>
          <a:ext cx="7104549" cy="11213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2E1654-F800-48D5-9E99-593F2CD49F32}">
      <dsp:nvSpPr>
        <dsp:cNvPr id="0" name=""/>
        <dsp:cNvSpPr/>
      </dsp:nvSpPr>
      <dsp:spPr>
        <a:xfrm>
          <a:off x="339215" y="3057956"/>
          <a:ext cx="616755" cy="6167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381A2-25C1-41C4-8D7D-1CF56898BB01}">
      <dsp:nvSpPr>
        <dsp:cNvPr id="0" name=""/>
        <dsp:cNvSpPr/>
      </dsp:nvSpPr>
      <dsp:spPr>
        <a:xfrm>
          <a:off x="1295187" y="2805647"/>
          <a:ext cx="5809361" cy="1121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679" tIns="118679" rIns="118679" bIns="11867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Wider than finance function</a:t>
          </a:r>
        </a:p>
      </dsp:txBody>
      <dsp:txXfrm>
        <a:off x="1295187" y="2805647"/>
        <a:ext cx="5809361" cy="1121374"/>
      </dsp:txXfrm>
    </dsp:sp>
    <dsp:sp modelId="{8F928576-9A32-473E-9666-55AD5E28C1F4}">
      <dsp:nvSpPr>
        <dsp:cNvPr id="0" name=""/>
        <dsp:cNvSpPr/>
      </dsp:nvSpPr>
      <dsp:spPr>
        <a:xfrm>
          <a:off x="0" y="4207365"/>
          <a:ext cx="7104549" cy="11213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681F2-2C38-415E-BF63-E12CE56797DF}">
      <dsp:nvSpPr>
        <dsp:cNvPr id="0" name=""/>
        <dsp:cNvSpPr/>
      </dsp:nvSpPr>
      <dsp:spPr>
        <a:xfrm>
          <a:off x="339215" y="4459674"/>
          <a:ext cx="616755" cy="6167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881EB-E9F6-4E16-841B-AC2766F60F65}">
      <dsp:nvSpPr>
        <dsp:cNvPr id="0" name=""/>
        <dsp:cNvSpPr/>
      </dsp:nvSpPr>
      <dsp:spPr>
        <a:xfrm>
          <a:off x="1295187" y="4207365"/>
          <a:ext cx="5809361" cy="1121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679" tIns="118679" rIns="118679" bIns="11867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Focus on FM capability across the organisation</a:t>
          </a:r>
        </a:p>
      </dsp:txBody>
      <dsp:txXfrm>
        <a:off x="1295187" y="4207365"/>
        <a:ext cx="5809361" cy="11213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7BB2D-BB69-40B0-9EFA-E820736EB548}">
      <dsp:nvSpPr>
        <dsp:cNvPr id="0" name=""/>
        <dsp:cNvSpPr/>
      </dsp:nvSpPr>
      <dsp:spPr>
        <a:xfrm>
          <a:off x="6146241" y="676836"/>
          <a:ext cx="1793161" cy="179325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42DA6-907C-4032-BE0B-B2D012B77680}">
      <dsp:nvSpPr>
        <dsp:cNvPr id="0" name=""/>
        <dsp:cNvSpPr/>
      </dsp:nvSpPr>
      <dsp:spPr>
        <a:xfrm>
          <a:off x="6206218" y="736621"/>
          <a:ext cx="1673976" cy="16736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Supported by an Online Diagnostic tool to undertake the assessment based on gathering evidence </a:t>
          </a:r>
        </a:p>
      </dsp:txBody>
      <dsp:txXfrm>
        <a:off x="6445358" y="975764"/>
        <a:ext cx="1195697" cy="1195397"/>
      </dsp:txXfrm>
    </dsp:sp>
    <dsp:sp modelId="{A6A3F147-ACAC-49F9-AF2C-B5DA4B2C2985}">
      <dsp:nvSpPr>
        <dsp:cNvPr id="0" name=""/>
        <dsp:cNvSpPr/>
      </dsp:nvSpPr>
      <dsp:spPr>
        <a:xfrm rot="2700000">
          <a:off x="4285398" y="676709"/>
          <a:ext cx="1793191" cy="1793191"/>
        </a:xfrm>
        <a:prstGeom prst="teardrop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3A193-A579-4F90-ABF3-C921C5AA5E1B}">
      <dsp:nvSpPr>
        <dsp:cNvPr id="0" name=""/>
        <dsp:cNvSpPr/>
      </dsp:nvSpPr>
      <dsp:spPr>
        <a:xfrm>
          <a:off x="4353079" y="736621"/>
          <a:ext cx="1673976" cy="16736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Questions assist in the scoring process</a:t>
          </a:r>
        </a:p>
      </dsp:txBody>
      <dsp:txXfrm>
        <a:off x="4592219" y="975764"/>
        <a:ext cx="1195697" cy="1195397"/>
      </dsp:txXfrm>
    </dsp:sp>
    <dsp:sp modelId="{415EBEC2-870F-41B6-9B5E-DC0766701850}">
      <dsp:nvSpPr>
        <dsp:cNvPr id="0" name=""/>
        <dsp:cNvSpPr/>
      </dsp:nvSpPr>
      <dsp:spPr>
        <a:xfrm rot="2700000">
          <a:off x="2439948" y="676709"/>
          <a:ext cx="1793191" cy="1793191"/>
        </a:xfrm>
        <a:prstGeom prst="teardrop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20888-EAD2-412C-A8CA-829438BD5B05}">
      <dsp:nvSpPr>
        <dsp:cNvPr id="0" name=""/>
        <dsp:cNvSpPr/>
      </dsp:nvSpPr>
      <dsp:spPr>
        <a:xfrm>
          <a:off x="2499940" y="744839"/>
          <a:ext cx="1673976" cy="16736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Each statement has supporting questions</a:t>
          </a:r>
        </a:p>
      </dsp:txBody>
      <dsp:txXfrm>
        <a:off x="2739080" y="983981"/>
        <a:ext cx="1195697" cy="1195397"/>
      </dsp:txXfrm>
    </dsp:sp>
    <dsp:sp modelId="{59C2B1FA-FEA8-425D-8D23-EA878743B435}">
      <dsp:nvSpPr>
        <dsp:cNvPr id="0" name=""/>
        <dsp:cNvSpPr/>
      </dsp:nvSpPr>
      <dsp:spPr>
        <a:xfrm rot="2700000">
          <a:off x="586809" y="676709"/>
          <a:ext cx="1793191" cy="1793191"/>
        </a:xfrm>
        <a:prstGeom prst="teardrop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7CA2D-8556-4A45-9F58-36FCE5FAD587}">
      <dsp:nvSpPr>
        <dsp:cNvPr id="0" name=""/>
        <dsp:cNvSpPr/>
      </dsp:nvSpPr>
      <dsp:spPr>
        <a:xfrm>
          <a:off x="646801" y="736621"/>
          <a:ext cx="1673976" cy="16736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A score is determined for each statement</a:t>
          </a:r>
        </a:p>
      </dsp:txBody>
      <dsp:txXfrm>
        <a:off x="885941" y="975764"/>
        <a:ext cx="1195697" cy="11953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5906-756C-44B1-9870-63442200196D}">
      <dsp:nvSpPr>
        <dsp:cNvPr id="0" name=""/>
        <dsp:cNvSpPr/>
      </dsp:nvSpPr>
      <dsp:spPr>
        <a:xfrm>
          <a:off x="0" y="1724"/>
          <a:ext cx="7104549" cy="7348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7FE1B7-B869-41A2-8FC2-D43987C53A63}">
      <dsp:nvSpPr>
        <dsp:cNvPr id="0" name=""/>
        <dsp:cNvSpPr/>
      </dsp:nvSpPr>
      <dsp:spPr>
        <a:xfrm>
          <a:off x="222285" y="167060"/>
          <a:ext cx="404155" cy="4041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46E8C-CBAB-4B56-A7FB-EC776C5A721B}">
      <dsp:nvSpPr>
        <dsp:cNvPr id="0" name=""/>
        <dsp:cNvSpPr/>
      </dsp:nvSpPr>
      <dsp:spPr>
        <a:xfrm>
          <a:off x="848726" y="1724"/>
          <a:ext cx="6255822" cy="734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69" tIns="77769" rIns="77769" bIns="777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Unrivalled experience on FM Model Assessment throughout many large Government organisations and other public sector bodies</a:t>
          </a:r>
        </a:p>
      </dsp:txBody>
      <dsp:txXfrm>
        <a:off x="848726" y="1724"/>
        <a:ext cx="6255822" cy="734828"/>
      </dsp:txXfrm>
    </dsp:sp>
    <dsp:sp modelId="{7080DD56-8C3C-4045-BCF9-49BBFE205DC6}">
      <dsp:nvSpPr>
        <dsp:cNvPr id="0" name=""/>
        <dsp:cNvSpPr/>
      </dsp:nvSpPr>
      <dsp:spPr>
        <a:xfrm>
          <a:off x="0" y="920259"/>
          <a:ext cx="7104549" cy="7348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E3B1A-7DFF-4265-8D39-0CDC06206716}">
      <dsp:nvSpPr>
        <dsp:cNvPr id="0" name=""/>
        <dsp:cNvSpPr/>
      </dsp:nvSpPr>
      <dsp:spPr>
        <a:xfrm>
          <a:off x="222285" y="1085595"/>
          <a:ext cx="404155" cy="4041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2A18A-5784-47FD-A037-19CD19BE18D2}">
      <dsp:nvSpPr>
        <dsp:cNvPr id="0" name=""/>
        <dsp:cNvSpPr/>
      </dsp:nvSpPr>
      <dsp:spPr>
        <a:xfrm>
          <a:off x="848726" y="920259"/>
          <a:ext cx="6255822" cy="734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69" tIns="77769" rIns="77769" bIns="777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Leadership on FM standard setting</a:t>
          </a:r>
        </a:p>
      </dsp:txBody>
      <dsp:txXfrm>
        <a:off x="848726" y="920259"/>
        <a:ext cx="6255822" cy="734828"/>
      </dsp:txXfrm>
    </dsp:sp>
    <dsp:sp modelId="{67955F75-B221-4E77-863E-EFAACF21156A}">
      <dsp:nvSpPr>
        <dsp:cNvPr id="0" name=""/>
        <dsp:cNvSpPr/>
      </dsp:nvSpPr>
      <dsp:spPr>
        <a:xfrm>
          <a:off x="0" y="1838794"/>
          <a:ext cx="7104549" cy="7348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CC542-B62A-48EB-9852-B8B230891EA7}">
      <dsp:nvSpPr>
        <dsp:cNvPr id="0" name=""/>
        <dsp:cNvSpPr/>
      </dsp:nvSpPr>
      <dsp:spPr>
        <a:xfrm>
          <a:off x="222285" y="2004130"/>
          <a:ext cx="404155" cy="4041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3461A-C5D5-4E32-A47D-C8B6AFE075D8}">
      <dsp:nvSpPr>
        <dsp:cNvPr id="0" name=""/>
        <dsp:cNvSpPr/>
      </dsp:nvSpPr>
      <dsp:spPr>
        <a:xfrm>
          <a:off x="848726" y="1838794"/>
          <a:ext cx="6255822" cy="734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69" tIns="77769" rIns="77769" bIns="777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Independence – weight placed on CIPFA’s independent assessment of FM capability</a:t>
          </a:r>
        </a:p>
      </dsp:txBody>
      <dsp:txXfrm>
        <a:off x="848726" y="1838794"/>
        <a:ext cx="6255822" cy="734828"/>
      </dsp:txXfrm>
    </dsp:sp>
    <dsp:sp modelId="{2D62E02E-41BF-49D2-A9F3-FAC3AC6AEC88}">
      <dsp:nvSpPr>
        <dsp:cNvPr id="0" name=""/>
        <dsp:cNvSpPr/>
      </dsp:nvSpPr>
      <dsp:spPr>
        <a:xfrm>
          <a:off x="0" y="2757329"/>
          <a:ext cx="7104549" cy="7348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4F2D4-3BAA-43E4-A9DD-2BA76315EFB0}">
      <dsp:nvSpPr>
        <dsp:cNvPr id="0" name=""/>
        <dsp:cNvSpPr/>
      </dsp:nvSpPr>
      <dsp:spPr>
        <a:xfrm>
          <a:off x="222285" y="2922665"/>
          <a:ext cx="404155" cy="4041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DC74B-6323-4D47-A210-05CF77C72E16}">
      <dsp:nvSpPr>
        <dsp:cNvPr id="0" name=""/>
        <dsp:cNvSpPr/>
      </dsp:nvSpPr>
      <dsp:spPr>
        <a:xfrm>
          <a:off x="848726" y="2757329"/>
          <a:ext cx="6255822" cy="734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69" tIns="77769" rIns="77769" bIns="777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Tailored approach for specific needs</a:t>
          </a:r>
        </a:p>
      </dsp:txBody>
      <dsp:txXfrm>
        <a:off x="848726" y="2757329"/>
        <a:ext cx="6255822" cy="734828"/>
      </dsp:txXfrm>
    </dsp:sp>
    <dsp:sp modelId="{B852EE82-B647-4274-8EEC-1EA259100C5D}">
      <dsp:nvSpPr>
        <dsp:cNvPr id="0" name=""/>
        <dsp:cNvSpPr/>
      </dsp:nvSpPr>
      <dsp:spPr>
        <a:xfrm>
          <a:off x="0" y="3675864"/>
          <a:ext cx="7104549" cy="7348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5BAF0-7E5D-4037-986B-2DAC76DEAE52}">
      <dsp:nvSpPr>
        <dsp:cNvPr id="0" name=""/>
        <dsp:cNvSpPr/>
      </dsp:nvSpPr>
      <dsp:spPr>
        <a:xfrm>
          <a:off x="222285" y="3841200"/>
          <a:ext cx="404155" cy="40415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BC46F2-6FC8-48A9-86FA-9351FCA789FA}">
      <dsp:nvSpPr>
        <dsp:cNvPr id="0" name=""/>
        <dsp:cNvSpPr/>
      </dsp:nvSpPr>
      <dsp:spPr>
        <a:xfrm>
          <a:off x="848726" y="3675864"/>
          <a:ext cx="6255822" cy="734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69" tIns="77769" rIns="77769" bIns="777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Confidential support</a:t>
          </a:r>
        </a:p>
      </dsp:txBody>
      <dsp:txXfrm>
        <a:off x="848726" y="3675864"/>
        <a:ext cx="6255822" cy="734828"/>
      </dsp:txXfrm>
    </dsp:sp>
    <dsp:sp modelId="{23530ED9-7638-4FED-9B8F-34ECF04CC734}">
      <dsp:nvSpPr>
        <dsp:cNvPr id="0" name=""/>
        <dsp:cNvSpPr/>
      </dsp:nvSpPr>
      <dsp:spPr>
        <a:xfrm>
          <a:off x="0" y="4594399"/>
          <a:ext cx="7104549" cy="7348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A658E-CE07-430C-B046-1B4B426D00D3}">
      <dsp:nvSpPr>
        <dsp:cNvPr id="0" name=""/>
        <dsp:cNvSpPr/>
      </dsp:nvSpPr>
      <dsp:spPr>
        <a:xfrm>
          <a:off x="222285" y="4759735"/>
          <a:ext cx="404155" cy="40415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B24A11-316F-4244-8245-330C05D2878C}">
      <dsp:nvSpPr>
        <dsp:cNvPr id="0" name=""/>
        <dsp:cNvSpPr/>
      </dsp:nvSpPr>
      <dsp:spPr>
        <a:xfrm>
          <a:off x="848726" y="4594399"/>
          <a:ext cx="6255822" cy="734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69" tIns="77769" rIns="77769" bIns="777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Moving forward – support to address the improvement opportunities identified</a:t>
          </a:r>
        </a:p>
      </dsp:txBody>
      <dsp:txXfrm>
        <a:off x="848726" y="4594399"/>
        <a:ext cx="6255822" cy="734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ED44C-DE34-4BD8-975E-37E50BF3F4BA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FBB53-BC34-43C7-B84B-18DCD91C7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57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FBB53-BC34-43C7-B84B-18DCD91C7BE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40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FBB53-BC34-43C7-B84B-18DCD91C7BE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481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FBB53-BC34-43C7-B84B-18DCD91C7BE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049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FBB53-BC34-43C7-B84B-18DCD91C7BE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67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189F6EE-53B6-42EC-967C-4C5AC84FBCC0}"/>
              </a:ext>
            </a:extLst>
          </p:cNvPr>
          <p:cNvSpPr/>
          <p:nvPr userDrawn="1"/>
        </p:nvSpPr>
        <p:spPr>
          <a:xfrm>
            <a:off x="0" y="0"/>
            <a:ext cx="12192000" cy="6857940"/>
          </a:xfrm>
          <a:prstGeom prst="rect">
            <a:avLst/>
          </a:prstGeom>
          <a:solidFill>
            <a:srgbClr val="5A4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00F3B09C-9886-4D53-A132-150AC7EED976}"/>
              </a:ext>
            </a:extLst>
          </p:cNvPr>
          <p:cNvSpPr/>
          <p:nvPr userDrawn="1"/>
        </p:nvSpPr>
        <p:spPr>
          <a:xfrm>
            <a:off x="2213921" y="1737166"/>
            <a:ext cx="7119781" cy="5120544"/>
          </a:xfrm>
          <a:custGeom>
            <a:avLst/>
            <a:gdLst/>
            <a:ahLst/>
            <a:cxnLst/>
            <a:rect l="l" t="t" r="r" b="b"/>
            <a:pathLst>
              <a:path w="11741150" h="8444230">
                <a:moveTo>
                  <a:pt x="8478129" y="0"/>
                </a:moveTo>
                <a:lnTo>
                  <a:pt x="0" y="0"/>
                </a:lnTo>
                <a:lnTo>
                  <a:pt x="3262298" y="8443816"/>
                </a:lnTo>
                <a:lnTo>
                  <a:pt x="11740689" y="8443816"/>
                </a:lnTo>
                <a:lnTo>
                  <a:pt x="8478129" y="0"/>
                </a:lnTo>
                <a:close/>
              </a:path>
            </a:pathLst>
          </a:custGeom>
          <a:solidFill>
            <a:srgbClr val="312C62"/>
          </a:solidFill>
        </p:spPr>
        <p:txBody>
          <a:bodyPr wrap="square" lIns="0" tIns="0" rIns="0" bIns="0" rtlCol="0"/>
          <a:lstStyle/>
          <a:p>
            <a:endParaRPr baseline="0">
              <a:solidFill>
                <a:srgbClr val="002060"/>
              </a:solidFill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C5EF8DD7-1931-4376-B653-6CB6B76BAD2E}"/>
              </a:ext>
            </a:extLst>
          </p:cNvPr>
          <p:cNvSpPr/>
          <p:nvPr userDrawn="1"/>
        </p:nvSpPr>
        <p:spPr>
          <a:xfrm>
            <a:off x="654674" y="634954"/>
            <a:ext cx="1328461" cy="504045"/>
          </a:xfrm>
          <a:custGeom>
            <a:avLst/>
            <a:gdLst/>
            <a:ahLst/>
            <a:cxnLst/>
            <a:rect l="l" t="t" r="r" b="b"/>
            <a:pathLst>
              <a:path w="2190750" h="831214">
                <a:moveTo>
                  <a:pt x="532955" y="144754"/>
                </a:moveTo>
                <a:lnTo>
                  <a:pt x="505421" y="104444"/>
                </a:lnTo>
                <a:lnTo>
                  <a:pt x="471055" y="69532"/>
                </a:lnTo>
                <a:lnTo>
                  <a:pt x="430745" y="40894"/>
                </a:lnTo>
                <a:lnTo>
                  <a:pt x="385381" y="19367"/>
                </a:lnTo>
                <a:lnTo>
                  <a:pt x="335851" y="5829"/>
                </a:lnTo>
                <a:lnTo>
                  <a:pt x="283070" y="1117"/>
                </a:lnTo>
                <a:lnTo>
                  <a:pt x="232181" y="5486"/>
                </a:lnTo>
                <a:lnTo>
                  <a:pt x="184289" y="18059"/>
                </a:lnTo>
                <a:lnTo>
                  <a:pt x="140195" y="38100"/>
                </a:lnTo>
                <a:lnTo>
                  <a:pt x="100685" y="64820"/>
                </a:lnTo>
                <a:lnTo>
                  <a:pt x="66573" y="97459"/>
                </a:lnTo>
                <a:lnTo>
                  <a:pt x="38646" y="135255"/>
                </a:lnTo>
                <a:lnTo>
                  <a:pt x="17716" y="177457"/>
                </a:lnTo>
                <a:lnTo>
                  <a:pt x="4559" y="223278"/>
                </a:lnTo>
                <a:lnTo>
                  <a:pt x="0" y="271957"/>
                </a:lnTo>
                <a:lnTo>
                  <a:pt x="4559" y="320649"/>
                </a:lnTo>
                <a:lnTo>
                  <a:pt x="17716" y="366483"/>
                </a:lnTo>
                <a:lnTo>
                  <a:pt x="38646" y="408698"/>
                </a:lnTo>
                <a:lnTo>
                  <a:pt x="66573" y="446506"/>
                </a:lnTo>
                <a:lnTo>
                  <a:pt x="100685" y="479158"/>
                </a:lnTo>
                <a:lnTo>
                  <a:pt x="140195" y="505891"/>
                </a:lnTo>
                <a:lnTo>
                  <a:pt x="184289" y="525932"/>
                </a:lnTo>
                <a:lnTo>
                  <a:pt x="232181" y="538518"/>
                </a:lnTo>
                <a:lnTo>
                  <a:pt x="283070" y="542886"/>
                </a:lnTo>
                <a:lnTo>
                  <a:pt x="334302" y="538454"/>
                </a:lnTo>
                <a:lnTo>
                  <a:pt x="382498" y="525665"/>
                </a:lnTo>
                <a:lnTo>
                  <a:pt x="426834" y="505333"/>
                </a:lnTo>
                <a:lnTo>
                  <a:pt x="466496" y="478205"/>
                </a:lnTo>
                <a:lnTo>
                  <a:pt x="500659" y="445109"/>
                </a:lnTo>
                <a:lnTo>
                  <a:pt x="528510" y="406793"/>
                </a:lnTo>
                <a:lnTo>
                  <a:pt x="438569" y="356501"/>
                </a:lnTo>
                <a:lnTo>
                  <a:pt x="410654" y="391896"/>
                </a:lnTo>
                <a:lnTo>
                  <a:pt x="374269" y="419290"/>
                </a:lnTo>
                <a:lnTo>
                  <a:pt x="331152" y="436981"/>
                </a:lnTo>
                <a:lnTo>
                  <a:pt x="283070" y="443255"/>
                </a:lnTo>
                <a:lnTo>
                  <a:pt x="235470" y="437134"/>
                </a:lnTo>
                <a:lnTo>
                  <a:pt x="192709" y="419874"/>
                </a:lnTo>
                <a:lnTo>
                  <a:pt x="156489" y="393090"/>
                </a:lnTo>
                <a:lnTo>
                  <a:pt x="128511" y="358419"/>
                </a:lnTo>
                <a:lnTo>
                  <a:pt x="110477" y="317500"/>
                </a:lnTo>
                <a:lnTo>
                  <a:pt x="104089" y="271957"/>
                </a:lnTo>
                <a:lnTo>
                  <a:pt x="110477" y="226441"/>
                </a:lnTo>
                <a:lnTo>
                  <a:pt x="128511" y="185521"/>
                </a:lnTo>
                <a:lnTo>
                  <a:pt x="156489" y="150863"/>
                </a:lnTo>
                <a:lnTo>
                  <a:pt x="192709" y="124079"/>
                </a:lnTo>
                <a:lnTo>
                  <a:pt x="235470" y="106819"/>
                </a:lnTo>
                <a:lnTo>
                  <a:pt x="283070" y="100698"/>
                </a:lnTo>
                <a:lnTo>
                  <a:pt x="332193" y="107238"/>
                </a:lnTo>
                <a:lnTo>
                  <a:pt x="376097" y="125653"/>
                </a:lnTo>
                <a:lnTo>
                  <a:pt x="412889" y="154139"/>
                </a:lnTo>
                <a:lnTo>
                  <a:pt x="440690" y="190868"/>
                </a:lnTo>
                <a:lnTo>
                  <a:pt x="532955" y="144754"/>
                </a:lnTo>
                <a:close/>
              </a:path>
              <a:path w="2190750" h="831214">
                <a:moveTo>
                  <a:pt x="678294" y="9321"/>
                </a:moveTo>
                <a:lnTo>
                  <a:pt x="577380" y="9321"/>
                </a:lnTo>
                <a:lnTo>
                  <a:pt x="577380" y="533336"/>
                </a:lnTo>
                <a:lnTo>
                  <a:pt x="678294" y="533336"/>
                </a:lnTo>
                <a:lnTo>
                  <a:pt x="678294" y="9321"/>
                </a:lnTo>
                <a:close/>
              </a:path>
              <a:path w="2190750" h="831214">
                <a:moveTo>
                  <a:pt x="1105827" y="172135"/>
                </a:moveTo>
                <a:lnTo>
                  <a:pt x="1102880" y="138023"/>
                </a:lnTo>
                <a:lnTo>
                  <a:pt x="1093825" y="106654"/>
                </a:lnTo>
                <a:lnTo>
                  <a:pt x="1088986" y="97790"/>
                </a:lnTo>
                <a:lnTo>
                  <a:pt x="1078534" y="78638"/>
                </a:lnTo>
                <a:lnTo>
                  <a:pt x="1056868" y="54597"/>
                </a:lnTo>
                <a:lnTo>
                  <a:pt x="1029055" y="35229"/>
                </a:lnTo>
                <a:lnTo>
                  <a:pt x="1007389" y="26123"/>
                </a:lnTo>
                <a:lnTo>
                  <a:pt x="1007389" y="172135"/>
                </a:lnTo>
                <a:lnTo>
                  <a:pt x="1006424" y="184988"/>
                </a:lnTo>
                <a:lnTo>
                  <a:pt x="988872" y="221386"/>
                </a:lnTo>
                <a:lnTo>
                  <a:pt x="938098" y="244475"/>
                </a:lnTo>
                <a:lnTo>
                  <a:pt x="910234" y="246430"/>
                </a:lnTo>
                <a:lnTo>
                  <a:pt x="846340" y="246430"/>
                </a:lnTo>
                <a:lnTo>
                  <a:pt x="846340" y="97790"/>
                </a:lnTo>
                <a:lnTo>
                  <a:pt x="910234" y="97942"/>
                </a:lnTo>
                <a:lnTo>
                  <a:pt x="959993" y="105232"/>
                </a:lnTo>
                <a:lnTo>
                  <a:pt x="997559" y="134150"/>
                </a:lnTo>
                <a:lnTo>
                  <a:pt x="1007389" y="172135"/>
                </a:lnTo>
                <a:lnTo>
                  <a:pt x="1007389" y="26123"/>
                </a:lnTo>
                <a:lnTo>
                  <a:pt x="995299" y="21031"/>
                </a:lnTo>
                <a:lnTo>
                  <a:pt x="955662" y="12293"/>
                </a:lnTo>
                <a:lnTo>
                  <a:pt x="910234" y="9321"/>
                </a:lnTo>
                <a:lnTo>
                  <a:pt x="747915" y="9321"/>
                </a:lnTo>
                <a:lnTo>
                  <a:pt x="747915" y="533336"/>
                </a:lnTo>
                <a:lnTo>
                  <a:pt x="846340" y="533336"/>
                </a:lnTo>
                <a:lnTo>
                  <a:pt x="846340" y="334949"/>
                </a:lnTo>
                <a:lnTo>
                  <a:pt x="910234" y="334949"/>
                </a:lnTo>
                <a:lnTo>
                  <a:pt x="955662" y="331965"/>
                </a:lnTo>
                <a:lnTo>
                  <a:pt x="995299" y="323227"/>
                </a:lnTo>
                <a:lnTo>
                  <a:pt x="1056868" y="289712"/>
                </a:lnTo>
                <a:lnTo>
                  <a:pt x="1089037" y="246430"/>
                </a:lnTo>
                <a:lnTo>
                  <a:pt x="1093825" y="237655"/>
                </a:lnTo>
                <a:lnTo>
                  <a:pt x="1102880" y="206248"/>
                </a:lnTo>
                <a:lnTo>
                  <a:pt x="1105827" y="172135"/>
                </a:lnTo>
                <a:close/>
              </a:path>
              <a:path w="2190750" h="831214">
                <a:moveTo>
                  <a:pt x="1500822" y="9321"/>
                </a:moveTo>
                <a:lnTo>
                  <a:pt x="1137627" y="9321"/>
                </a:lnTo>
                <a:lnTo>
                  <a:pt x="1137627" y="533336"/>
                </a:lnTo>
                <a:lnTo>
                  <a:pt x="1236116" y="533336"/>
                </a:lnTo>
                <a:lnTo>
                  <a:pt x="1236116" y="315937"/>
                </a:lnTo>
                <a:lnTo>
                  <a:pt x="1382064" y="315937"/>
                </a:lnTo>
                <a:lnTo>
                  <a:pt x="1417066" y="227482"/>
                </a:lnTo>
                <a:lnTo>
                  <a:pt x="1236116" y="227482"/>
                </a:lnTo>
                <a:lnTo>
                  <a:pt x="1236116" y="97942"/>
                </a:lnTo>
                <a:lnTo>
                  <a:pt x="1465821" y="97942"/>
                </a:lnTo>
                <a:lnTo>
                  <a:pt x="1500822" y="9321"/>
                </a:lnTo>
                <a:close/>
              </a:path>
              <a:path w="2190750" h="831214">
                <a:moveTo>
                  <a:pt x="1859546" y="533336"/>
                </a:moveTo>
                <a:lnTo>
                  <a:pt x="1808302" y="403631"/>
                </a:lnTo>
                <a:lnTo>
                  <a:pt x="1773555" y="315671"/>
                </a:lnTo>
                <a:lnTo>
                  <a:pt x="1707095" y="147485"/>
                </a:lnTo>
                <a:lnTo>
                  <a:pt x="1673466" y="62395"/>
                </a:lnTo>
                <a:lnTo>
                  <a:pt x="1673466" y="315671"/>
                </a:lnTo>
                <a:lnTo>
                  <a:pt x="1547596" y="315671"/>
                </a:lnTo>
                <a:lnTo>
                  <a:pt x="1610652" y="147485"/>
                </a:lnTo>
                <a:lnTo>
                  <a:pt x="1673466" y="315671"/>
                </a:lnTo>
                <a:lnTo>
                  <a:pt x="1673466" y="62395"/>
                </a:lnTo>
                <a:lnTo>
                  <a:pt x="1652536" y="9423"/>
                </a:lnTo>
                <a:lnTo>
                  <a:pt x="1568691" y="9423"/>
                </a:lnTo>
                <a:lnTo>
                  <a:pt x="1361554" y="533336"/>
                </a:lnTo>
                <a:lnTo>
                  <a:pt x="1465922" y="533336"/>
                </a:lnTo>
                <a:lnTo>
                  <a:pt x="1514576" y="403631"/>
                </a:lnTo>
                <a:lnTo>
                  <a:pt x="1706219" y="403631"/>
                </a:lnTo>
                <a:lnTo>
                  <a:pt x="1754555" y="533336"/>
                </a:lnTo>
                <a:lnTo>
                  <a:pt x="1859546" y="533336"/>
                </a:lnTo>
                <a:close/>
              </a:path>
              <a:path w="2190750" h="831214">
                <a:moveTo>
                  <a:pt x="2190699" y="830986"/>
                </a:moveTo>
                <a:lnTo>
                  <a:pt x="1869617" y="0"/>
                </a:lnTo>
                <a:lnTo>
                  <a:pt x="1837232" y="0"/>
                </a:lnTo>
                <a:lnTo>
                  <a:pt x="2158301" y="830986"/>
                </a:lnTo>
                <a:lnTo>
                  <a:pt x="2190699" y="830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aseline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58970" y="1299214"/>
            <a:ext cx="10874218" cy="2955918"/>
          </a:xfrm>
        </p:spPr>
        <p:txBody>
          <a:bodyPr lIns="0" tIns="0" rIns="0" bIns="0"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35424" y="4670246"/>
            <a:ext cx="7779791" cy="91440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58813" y="6356350"/>
            <a:ext cx="2743200" cy="365125"/>
          </a:xfrm>
        </p:spPr>
        <p:txBody>
          <a:bodyPr/>
          <a:lstStyle/>
          <a:p>
            <a:fld id="{1621D089-71FB-46F7-AF90-6B3420FA20E1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Copyright © CIPFA 2020 protected under UK and international law</a:t>
            </a:r>
            <a:endParaRPr lang="en-US" dirty="0"/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D2865E8E-653A-41DC-B818-BEFAC5539999}"/>
              </a:ext>
            </a:extLst>
          </p:cNvPr>
          <p:cNvSpPr txBox="1"/>
          <p:nvPr userDrawn="1"/>
        </p:nvSpPr>
        <p:spPr>
          <a:xfrm>
            <a:off x="635424" y="5881535"/>
            <a:ext cx="2125838" cy="343991"/>
          </a:xfrm>
          <a:prstGeom prst="rect">
            <a:avLst/>
          </a:prstGeom>
        </p:spPr>
        <p:txBody>
          <a:bodyPr vert="horz" wrap="square" lIns="0" tIns="7797" rIns="0" bIns="0" rtlCol="0">
            <a:spAutoFit/>
          </a:bodyPr>
          <a:lstStyle/>
          <a:p>
            <a:pPr marL="5776" marR="2310">
              <a:spcBef>
                <a:spcPts val="61"/>
              </a:spcBef>
            </a:pPr>
            <a:r>
              <a:rPr sz="1100" b="1" spc="-2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Chartered </a:t>
            </a:r>
            <a:r>
              <a:rPr sz="1100" b="1" spc="-7" dirty="0">
                <a:solidFill>
                  <a:srgbClr val="FFFFFF"/>
                </a:solidFill>
                <a:latin typeface="Arial"/>
                <a:cs typeface="Arial"/>
              </a:rPr>
              <a:t>Institute </a:t>
            </a:r>
            <a:r>
              <a:rPr sz="1100" b="1" spc="-2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1100" b="1" spc="-9" dirty="0">
                <a:solidFill>
                  <a:srgbClr val="FFFFFF"/>
                </a:solidFill>
                <a:latin typeface="Arial"/>
                <a:cs typeface="Arial"/>
              </a:rPr>
              <a:t>Public Finance </a:t>
            </a:r>
            <a:r>
              <a:rPr sz="1100" b="1" spc="9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100" b="1" spc="-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7" dirty="0">
                <a:solidFill>
                  <a:srgbClr val="FFFFFF"/>
                </a:solidFill>
                <a:latin typeface="Arial"/>
                <a:cs typeface="Arial"/>
              </a:rPr>
              <a:t>Accountancy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0518631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589" y="1124744"/>
            <a:ext cx="11467041" cy="8556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35360" y="2205038"/>
            <a:ext cx="5568619" cy="388825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0"/>
          </p:nvPr>
        </p:nvSpPr>
        <p:spPr>
          <a:xfrm>
            <a:off x="6192011" y="2204864"/>
            <a:ext cx="5568619" cy="388825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41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 anchor="t" anchorCtr="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  <a:lvl2pPr marL="685800" indent="-18288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1143000" indent="-18288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 marL="1600200" indent="-18288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4pPr>
            <a:lvl5pPr marL="2057400" indent="-18288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03B1-F469-4BBC-B819-07F080819AF4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100" dirty="0">
                <a:solidFill>
                  <a:srgbClr val="333333"/>
                </a:solidFill>
                <a:latin typeface="Verdana"/>
              </a:rPr>
              <a:t>Copyright © CIPFA 2020 protected under UK and international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1271016"/>
            <a:ext cx="10874375" cy="3282696"/>
          </a:xfrm>
        </p:spPr>
        <p:txBody>
          <a:bodyPr lIns="0" tIns="0" rIns="0" bIns="0" anchor="b">
            <a:normAutofit/>
          </a:bodyPr>
          <a:lstStyle>
            <a:lvl1pPr>
              <a:defRPr sz="5900" b="0" spc="-1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813" y="4672584"/>
            <a:ext cx="7315200" cy="914400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AE57-0A2A-41AC-A880-B02A33AC1F48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CIPFA 2020 protected under UK and international law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814" y="2589193"/>
            <a:ext cx="5308850" cy="3619101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4338" y="2589194"/>
            <a:ext cx="5308850" cy="3619101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7C0A-4C12-4144-BBB4-D49442C3E497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CIPFA 2020 protected under UK and international law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812" y="2838816"/>
            <a:ext cx="527035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812" y="3715350"/>
            <a:ext cx="5270350" cy="223894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838" y="2833365"/>
            <a:ext cx="527035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838" y="3715352"/>
            <a:ext cx="5270350" cy="223894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12E5-63CA-4A2B-9028-210D481F6A3E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CIPFA 2020 protected under UK and international law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893F-D681-4668-A87D-41EEA0B77E6C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CIPFA 2020 protected under UK and international law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5243-0271-4783-8715-BA48267FE432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CIPFA 2020 protected under UK and international law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2" y="1232034"/>
            <a:ext cx="2743200" cy="1232033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86CA-431E-42E4-AEF0-249ADBA5861E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CIPFA 2020 protected under UK and international law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2" y="1143000"/>
            <a:ext cx="2743200" cy="1398069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3451" y="1142999"/>
            <a:ext cx="8039737" cy="4955371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86F5-67D3-478D-8E7C-103BEDFC7D79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GB"/>
              <a:t>Copyright © CIPFA 2020 protected under UK and international law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B5D2C421-AB7F-49ED-9CB6-3DF774F9C88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3852" y="233437"/>
            <a:ext cx="1117600" cy="510477"/>
          </a:xfrm>
          <a:prstGeom prst="rect">
            <a:avLst/>
          </a:prstGeom>
        </p:spPr>
      </p:pic>
      <p:sp>
        <p:nvSpPr>
          <p:cNvPr id="13" name="bg object 21">
            <a:extLst>
              <a:ext uri="{FF2B5EF4-FFF2-40B4-BE49-F238E27FC236}">
                <a16:creationId xmlns:a16="http://schemas.microsoft.com/office/drawing/2014/main" id="{EC190276-4D5E-4D0E-89CE-0C29F78C27FB}"/>
              </a:ext>
            </a:extLst>
          </p:cNvPr>
          <p:cNvSpPr/>
          <p:nvPr userDrawn="1"/>
        </p:nvSpPr>
        <p:spPr>
          <a:xfrm>
            <a:off x="1654785" y="911940"/>
            <a:ext cx="5471689" cy="5946060"/>
          </a:xfrm>
          <a:custGeom>
            <a:avLst/>
            <a:gdLst/>
            <a:ahLst/>
            <a:cxnLst/>
            <a:rect l="l" t="t" r="r" b="b"/>
            <a:pathLst>
              <a:path w="8525510" h="9265285">
                <a:moveTo>
                  <a:pt x="4949765" y="0"/>
                </a:moveTo>
                <a:lnTo>
                  <a:pt x="0" y="0"/>
                </a:lnTo>
                <a:lnTo>
                  <a:pt x="3575163" y="9265026"/>
                </a:lnTo>
                <a:lnTo>
                  <a:pt x="8525164" y="9265026"/>
                </a:lnTo>
                <a:lnTo>
                  <a:pt x="4949765" y="0"/>
                </a:lnTo>
                <a:close/>
              </a:path>
            </a:pathLst>
          </a:custGeom>
          <a:solidFill>
            <a:srgbClr val="EEF7F5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7" name="Rectangle 6"/>
          <p:cNvSpPr/>
          <p:nvPr userDrawn="1"/>
        </p:nvSpPr>
        <p:spPr>
          <a:xfrm>
            <a:off x="1" y="758952"/>
            <a:ext cx="3443590" cy="5330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58812" y="1446336"/>
            <a:ext cx="10874375" cy="101892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58812" y="2633288"/>
            <a:ext cx="10874374" cy="35868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588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1B3B3F-ACA6-490F-9A76-B24BBE730DBA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Copyright © CIPFA 2020 protected under UK and international law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045125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Wingdings 2" pitchFamily="18" charset="2"/>
        <a:buChar char="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14000"/>
        </a:lnSpc>
        <a:spcBef>
          <a:spcPts val="250"/>
        </a:spcBef>
        <a:spcAft>
          <a:spcPts val="250"/>
        </a:spcAft>
        <a:buClr>
          <a:schemeClr val="tx2"/>
        </a:buClr>
        <a:buFont typeface="Wingdings 2" pitchFamily="18" charset="2"/>
        <a:buChar char="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14000"/>
        </a:lnSpc>
        <a:spcBef>
          <a:spcPts val="250"/>
        </a:spcBef>
        <a:spcAft>
          <a:spcPts val="250"/>
        </a:spcAft>
        <a:buClr>
          <a:schemeClr val="tx2"/>
        </a:buClr>
        <a:buFont typeface="Wingdings 2" pitchFamily="18" charset="2"/>
        <a:buChar char="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14000"/>
        </a:lnSpc>
        <a:spcBef>
          <a:spcPts val="250"/>
        </a:spcBef>
        <a:spcAft>
          <a:spcPts val="250"/>
        </a:spcAft>
        <a:buClr>
          <a:schemeClr val="tx2"/>
        </a:buClr>
        <a:buFont typeface="Wingdings 2" pitchFamily="18" charset="2"/>
        <a:buChar char="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14000"/>
        </a:lnSpc>
        <a:spcBef>
          <a:spcPts val="250"/>
        </a:spcBef>
        <a:spcAft>
          <a:spcPts val="250"/>
        </a:spcAft>
        <a:buClr>
          <a:schemeClr val="tx2"/>
        </a:buClr>
        <a:buFont typeface="Wingdings 2" pitchFamily="18" charset="2"/>
        <a:buChar char="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pos="72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80730F3-8D3E-4894-9F94-00AEAB97D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91" y="1302968"/>
            <a:ext cx="10874218" cy="2955918"/>
          </a:xfrm>
        </p:spPr>
        <p:txBody>
          <a:bodyPr/>
          <a:lstStyle/>
          <a:p>
            <a:r>
              <a:rPr lang="en-US" dirty="0"/>
              <a:t>Introducing CIPFA’s 5-star </a:t>
            </a:r>
            <a:br>
              <a:rPr lang="en-US" dirty="0"/>
            </a:br>
            <a:r>
              <a:rPr lang="en-US" dirty="0"/>
              <a:t>Financial Management (FM) Model</a:t>
            </a:r>
            <a:endParaRPr lang="en-GB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6889AE0A-3751-42EA-8278-8F8802DCAE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February 2024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70A13-A8D3-4ABD-AFC4-4B54F019D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19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59E602-C9B8-BD5A-FE2D-91F39A2E6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DF7C9B3-01BE-4D46-ACA2-312DFE36A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3443591" cy="53400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0B660F-F7F6-3291-7AA7-E44B25A00D27}"/>
              </a:ext>
            </a:extLst>
          </p:cNvPr>
          <p:cNvSpPr txBox="1">
            <a:spLocks/>
          </p:cNvSpPr>
          <p:nvPr/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>
                <a:solidFill>
                  <a:schemeClr val="bg1"/>
                </a:solidFill>
              </a:rPr>
              <a:t>Outputs of the FM Model?</a:t>
            </a:r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72EF14A0-E194-C9D7-598A-483A41F12E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611966"/>
              </p:ext>
            </p:extLst>
          </p:nvPr>
        </p:nvGraphicFramePr>
        <p:xfrm>
          <a:off x="4059935" y="758952"/>
          <a:ext cx="7104549" cy="533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4978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DF7C9B3-01BE-4D46-ACA2-312DFE36A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3443591" cy="53400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BCFA94-D74D-62B9-D6BE-952EAD1DB96A}"/>
              </a:ext>
            </a:extLst>
          </p:cNvPr>
          <p:cNvSpPr txBox="1">
            <a:spLocks/>
          </p:cNvSpPr>
          <p:nvPr/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>
                <a:solidFill>
                  <a:schemeClr val="bg1"/>
                </a:solidFill>
              </a:rPr>
              <a:t>Scope of FM Model</a:t>
            </a:r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13E4F089-4415-A62A-E744-F8B69BF287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021755"/>
              </p:ext>
            </p:extLst>
          </p:nvPr>
        </p:nvGraphicFramePr>
        <p:xfrm>
          <a:off x="4059935" y="758952"/>
          <a:ext cx="7104549" cy="533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1963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DF7C9B3-01BE-4D46-ACA2-312DFE36A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3443591" cy="53400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BCFA94-D74D-62B9-D6BE-952EAD1DB96A}"/>
              </a:ext>
            </a:extLst>
          </p:cNvPr>
          <p:cNvSpPr txBox="1">
            <a:spLocks/>
          </p:cNvSpPr>
          <p:nvPr/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>
                <a:solidFill>
                  <a:schemeClr val="bg1"/>
                </a:solidFill>
              </a:rPr>
              <a:t>How does it work ?</a:t>
            </a:r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453283BB-CA71-CEA5-3E8F-4D3C10CABC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432000"/>
              </p:ext>
            </p:extLst>
          </p:nvPr>
        </p:nvGraphicFramePr>
        <p:xfrm>
          <a:off x="3366174" y="93089"/>
          <a:ext cx="8154831" cy="3146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51959A82-80AF-381A-B9E0-E8B460F9B420}"/>
              </a:ext>
            </a:extLst>
          </p:cNvPr>
          <p:cNvSpPr txBox="1">
            <a:spLocks/>
          </p:cNvSpPr>
          <p:nvPr/>
        </p:nvSpPr>
        <p:spPr>
          <a:xfrm>
            <a:off x="3696510" y="3039504"/>
            <a:ext cx="8249153" cy="3586861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14000"/>
              </a:lnSpc>
              <a:spcBef>
                <a:spcPts val="250"/>
              </a:spcBef>
              <a:spcAft>
                <a:spcPts val="2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14000"/>
              </a:lnSpc>
              <a:spcBef>
                <a:spcPts val="250"/>
              </a:spcBef>
              <a:spcAft>
                <a:spcPts val="2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14000"/>
              </a:lnSpc>
              <a:spcBef>
                <a:spcPts val="250"/>
              </a:spcBef>
              <a:spcAft>
                <a:spcPts val="2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14000"/>
              </a:lnSpc>
              <a:spcBef>
                <a:spcPts val="250"/>
              </a:spcBef>
              <a:spcAft>
                <a:spcPts val="2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800" dirty="0"/>
              <a:t>Evidence – ‘The Three Strands</a:t>
            </a:r>
            <a:r>
              <a:rPr lang="en-US" dirty="0"/>
              <a:t>’</a:t>
            </a:r>
          </a:p>
          <a:p>
            <a:endParaRPr lang="en-US" dirty="0"/>
          </a:p>
          <a:p>
            <a:r>
              <a:rPr lang="en-US" dirty="0"/>
              <a:t>1.  Document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2.  Interviews – specialist and sampling</a:t>
            </a:r>
          </a:p>
          <a:p>
            <a:pPr marL="1028700" lvl="1" indent="-342900"/>
            <a:r>
              <a:rPr lang="en-US" dirty="0"/>
              <a:t>Interviews tailored to organisation </a:t>
            </a:r>
          </a:p>
          <a:p>
            <a:pPr marL="1028700" lvl="1" indent="-342900"/>
            <a:r>
              <a:rPr lang="en-US" dirty="0"/>
              <a:t>Finance staff and stakeholders interviewed</a:t>
            </a:r>
          </a:p>
          <a:p>
            <a:pPr lvl="1" indent="0">
              <a:buNone/>
            </a:pPr>
            <a:endParaRPr lang="en-US" dirty="0"/>
          </a:p>
          <a:p>
            <a:r>
              <a:rPr lang="en-US" dirty="0"/>
              <a:t>3.  Electronic Online Survey</a:t>
            </a:r>
          </a:p>
          <a:p>
            <a:pPr marL="1028700" lvl="1" indent="-342900"/>
            <a:r>
              <a:rPr lang="en-US" dirty="0"/>
              <a:t>Number of participants dependent on size and structure. Can accommodate large numbers and far reaching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835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F7C9B3-01BE-4D46-ACA2-312DFE36A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3443591" cy="53400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146CE3-0A99-AF0F-DC2C-4AB255F54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Example interview list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2447E-4E72-33F4-2B39-26B9176A2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968F741-7037-9913-2B55-45AAF05076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739430"/>
              </p:ext>
            </p:extLst>
          </p:nvPr>
        </p:nvGraphicFramePr>
        <p:xfrm>
          <a:off x="4059935" y="969354"/>
          <a:ext cx="7104551" cy="491015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42012">
                  <a:extLst>
                    <a:ext uri="{9D8B030D-6E8A-4147-A177-3AD203B41FA5}">
                      <a16:colId xmlns:a16="http://schemas.microsoft.com/office/drawing/2014/main" val="1529846823"/>
                    </a:ext>
                  </a:extLst>
                </a:gridCol>
                <a:gridCol w="2420527">
                  <a:extLst>
                    <a:ext uri="{9D8B030D-6E8A-4147-A177-3AD203B41FA5}">
                      <a16:colId xmlns:a16="http://schemas.microsoft.com/office/drawing/2014/main" val="1804734028"/>
                    </a:ext>
                  </a:extLst>
                </a:gridCol>
                <a:gridCol w="2342012">
                  <a:extLst>
                    <a:ext uri="{9D8B030D-6E8A-4147-A177-3AD203B41FA5}">
                      <a16:colId xmlns:a16="http://schemas.microsoft.com/office/drawing/2014/main" val="1535597301"/>
                    </a:ext>
                  </a:extLst>
                </a:gridCol>
              </a:tblGrid>
              <a:tr h="597617"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rgbClr val="002060"/>
                          </a:solidFill>
                        </a:rPr>
                        <a:t>Chief Executive</a:t>
                      </a:r>
                    </a:p>
                  </a:txBody>
                  <a:tcPr marL="80759" marR="80759" marT="40380" marB="4038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rgbClr val="002060"/>
                          </a:solidFill>
                        </a:rPr>
                        <a:t>Head of Revenue Team (Strategic Finance)</a:t>
                      </a:r>
                    </a:p>
                  </a:txBody>
                  <a:tcPr marL="80759" marR="80759" marT="40380" marB="4038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rgbClr val="002060"/>
                          </a:solidFill>
                        </a:rPr>
                        <a:t>Portfolio Holder for Resources/Finance </a:t>
                      </a:r>
                    </a:p>
                  </a:txBody>
                  <a:tcPr marL="80759" marR="80759" marT="40380" marB="403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9131559"/>
                  </a:ext>
                </a:extLst>
              </a:tr>
              <a:tr h="1082171"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rgbClr val="002060"/>
                          </a:solidFill>
                        </a:rPr>
                        <a:t>Chief Officers / Service Directors</a:t>
                      </a:r>
                    </a:p>
                  </a:txBody>
                  <a:tcPr marL="80759" marR="80759" marT="40380" marB="4038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02060"/>
                          </a:solidFill>
                        </a:rPr>
                        <a:t>Head of Capital/Commercial Team (Strategic Finance)</a:t>
                      </a:r>
                    </a:p>
                  </a:txBody>
                  <a:tcPr marL="80759" marR="80759" marT="40380" marB="4038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02060"/>
                          </a:solidFill>
                        </a:rPr>
                        <a:t>Chair of Overview and Scrutiny</a:t>
                      </a:r>
                    </a:p>
                  </a:txBody>
                  <a:tcPr marL="80759" marR="80759" marT="40380" marB="40380"/>
                </a:tc>
                <a:extLst>
                  <a:ext uri="{0D108BD9-81ED-4DB2-BD59-A6C34878D82A}">
                    <a16:rowId xmlns:a16="http://schemas.microsoft.com/office/drawing/2014/main" val="2138283880"/>
                  </a:ext>
                </a:extLst>
              </a:tr>
              <a:tr h="597617"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rgbClr val="002060"/>
                          </a:solidFill>
                        </a:rPr>
                        <a:t>Selected Assistant Directors (or equivalent)</a:t>
                      </a:r>
                    </a:p>
                  </a:txBody>
                  <a:tcPr marL="80759" marR="80759" marT="40380" marB="4038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02060"/>
                          </a:solidFill>
                        </a:rPr>
                        <a:t>Head of Services Team (business partners)</a:t>
                      </a:r>
                    </a:p>
                  </a:txBody>
                  <a:tcPr marL="80759" marR="80759" marT="40380" marB="4038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02060"/>
                          </a:solidFill>
                        </a:rPr>
                        <a:t>Head of Internal Audit </a:t>
                      </a:r>
                    </a:p>
                  </a:txBody>
                  <a:tcPr marL="80759" marR="80759" marT="40380" marB="40380"/>
                </a:tc>
                <a:extLst>
                  <a:ext uri="{0D108BD9-81ED-4DB2-BD59-A6C34878D82A}">
                    <a16:rowId xmlns:a16="http://schemas.microsoft.com/office/drawing/2014/main" val="1532954608"/>
                  </a:ext>
                </a:extLst>
              </a:tr>
              <a:tr h="597617"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rgbClr val="002060"/>
                          </a:solidFill>
                        </a:rPr>
                        <a:t>Selected Heads of Service</a:t>
                      </a:r>
                    </a:p>
                  </a:txBody>
                  <a:tcPr marL="80759" marR="80759" marT="40380" marB="4038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02060"/>
                          </a:solidFill>
                        </a:rPr>
                        <a:t>Treasury Management lead</a:t>
                      </a:r>
                    </a:p>
                  </a:txBody>
                  <a:tcPr marL="80759" marR="80759" marT="40380" marB="4038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02060"/>
                          </a:solidFill>
                        </a:rPr>
                        <a:t>Head of Procurement </a:t>
                      </a:r>
                    </a:p>
                  </a:txBody>
                  <a:tcPr marL="80759" marR="80759" marT="40380" marB="40380"/>
                </a:tc>
                <a:extLst>
                  <a:ext uri="{0D108BD9-81ED-4DB2-BD59-A6C34878D82A}">
                    <a16:rowId xmlns:a16="http://schemas.microsoft.com/office/drawing/2014/main" val="1621811373"/>
                  </a:ext>
                </a:extLst>
              </a:tr>
              <a:tr h="597617"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rgbClr val="002060"/>
                          </a:solidFill>
                        </a:rPr>
                        <a:t>Selected Budget Holders</a:t>
                      </a:r>
                    </a:p>
                  </a:txBody>
                  <a:tcPr marL="80759" marR="80759" marT="40380" marB="4038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02060"/>
                          </a:solidFill>
                        </a:rPr>
                        <a:t>Selected Finance Business Partners</a:t>
                      </a:r>
                    </a:p>
                  </a:txBody>
                  <a:tcPr marL="80759" marR="80759" marT="40380" marB="4038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02060"/>
                          </a:solidFill>
                        </a:rPr>
                        <a:t>External Audit</a:t>
                      </a:r>
                    </a:p>
                  </a:txBody>
                  <a:tcPr marL="80759" marR="80759" marT="40380" marB="40380"/>
                </a:tc>
                <a:extLst>
                  <a:ext uri="{0D108BD9-81ED-4DB2-BD59-A6C34878D82A}">
                    <a16:rowId xmlns:a16="http://schemas.microsoft.com/office/drawing/2014/main" val="500453998"/>
                  </a:ext>
                </a:extLst>
              </a:tr>
              <a:tr h="839894"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rgbClr val="002060"/>
                          </a:solidFill>
                        </a:rPr>
                        <a:t>Section 151 Officer</a:t>
                      </a:r>
                    </a:p>
                  </a:txBody>
                  <a:tcPr marL="80759" marR="80759" marT="40380" marB="4038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02060"/>
                          </a:solidFill>
                        </a:rPr>
                        <a:t>Lead for Centralised (Transactional Services) team</a:t>
                      </a:r>
                    </a:p>
                  </a:txBody>
                  <a:tcPr marL="80759" marR="80759" marT="40380" marB="4038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02060"/>
                          </a:solidFill>
                        </a:rPr>
                        <a:t>Risk Manager </a:t>
                      </a:r>
                    </a:p>
                  </a:txBody>
                  <a:tcPr marL="80759" marR="80759" marT="40380" marB="40380"/>
                </a:tc>
                <a:extLst>
                  <a:ext uri="{0D108BD9-81ED-4DB2-BD59-A6C34878D82A}">
                    <a16:rowId xmlns:a16="http://schemas.microsoft.com/office/drawing/2014/main" val="1232230631"/>
                  </a:ext>
                </a:extLst>
              </a:tr>
              <a:tr h="597617"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rgbClr val="002060"/>
                          </a:solidFill>
                        </a:rPr>
                        <a:t>Deputy Section 151 Officer </a:t>
                      </a:r>
                    </a:p>
                  </a:txBody>
                  <a:tcPr marL="80759" marR="80759" marT="40380" marB="4038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02060"/>
                          </a:solidFill>
                        </a:rPr>
                        <a:t>Leader of the Council </a:t>
                      </a:r>
                    </a:p>
                  </a:txBody>
                  <a:tcPr marL="80759" marR="80759" marT="40380" marB="4038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02060"/>
                          </a:solidFill>
                        </a:rPr>
                        <a:t>Performance Manager </a:t>
                      </a:r>
                    </a:p>
                  </a:txBody>
                  <a:tcPr marL="80759" marR="80759" marT="40380" marB="40380"/>
                </a:tc>
                <a:extLst>
                  <a:ext uri="{0D108BD9-81ED-4DB2-BD59-A6C34878D82A}">
                    <a16:rowId xmlns:a16="http://schemas.microsoft.com/office/drawing/2014/main" val="3357924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644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DF7C9B3-01BE-4D46-ACA2-312DFE36A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3443591" cy="53400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9FFDB-E2D5-E1B2-553D-C3DD35A0A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Example document list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D7CB1-7BD7-2417-75BC-B6E2FB142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C2406339-585A-4925-261C-3E8FE9EE64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15858"/>
              </p:ext>
            </p:extLst>
          </p:nvPr>
        </p:nvGraphicFramePr>
        <p:xfrm>
          <a:off x="3696511" y="1176347"/>
          <a:ext cx="8242570" cy="426981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85232">
                  <a:extLst>
                    <a:ext uri="{9D8B030D-6E8A-4147-A177-3AD203B41FA5}">
                      <a16:colId xmlns:a16="http://schemas.microsoft.com/office/drawing/2014/main" val="1020858859"/>
                    </a:ext>
                  </a:extLst>
                </a:gridCol>
                <a:gridCol w="2642108">
                  <a:extLst>
                    <a:ext uri="{9D8B030D-6E8A-4147-A177-3AD203B41FA5}">
                      <a16:colId xmlns:a16="http://schemas.microsoft.com/office/drawing/2014/main" val="3612588837"/>
                    </a:ext>
                  </a:extLst>
                </a:gridCol>
                <a:gridCol w="2915230">
                  <a:extLst>
                    <a:ext uri="{9D8B030D-6E8A-4147-A177-3AD203B41FA5}">
                      <a16:colId xmlns:a16="http://schemas.microsoft.com/office/drawing/2014/main" val="307579051"/>
                    </a:ext>
                  </a:extLst>
                </a:gridCol>
              </a:tblGrid>
              <a:tr h="660151">
                <a:tc>
                  <a:txBody>
                    <a:bodyPr/>
                    <a:lstStyle/>
                    <a:p>
                      <a:r>
                        <a:rPr lang="en-GB" sz="1800" b="0">
                          <a:solidFill>
                            <a:srgbClr val="002060"/>
                          </a:solidFill>
                        </a:rPr>
                        <a:t>Annual Report and Accounts </a:t>
                      </a:r>
                    </a:p>
                  </a:txBody>
                  <a:tcPr marL="89210" marR="89210" marT="44605" marB="4460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>
                          <a:solidFill>
                            <a:srgbClr val="002060"/>
                          </a:solidFill>
                        </a:rPr>
                        <a:t>Business Case Protocols</a:t>
                      </a:r>
                    </a:p>
                  </a:txBody>
                  <a:tcPr marL="89210" marR="89210" marT="44605" marB="4460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>
                          <a:solidFill>
                            <a:srgbClr val="002060"/>
                          </a:solidFill>
                        </a:rPr>
                        <a:t>Financial performance indicators</a:t>
                      </a:r>
                    </a:p>
                  </a:txBody>
                  <a:tcPr marL="89210" marR="89210" marT="44605" marB="4460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435234"/>
                  </a:ext>
                </a:extLst>
              </a:tr>
              <a:tr h="660151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2060"/>
                          </a:solidFill>
                        </a:rPr>
                        <a:t>Organisational structure charts </a:t>
                      </a:r>
                    </a:p>
                  </a:txBody>
                  <a:tcPr marL="89210" marR="89210" marT="44605" marB="44605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2060"/>
                          </a:solidFill>
                        </a:rPr>
                        <a:t>Financial Standards and Regulations</a:t>
                      </a:r>
                    </a:p>
                  </a:txBody>
                  <a:tcPr marL="89210" marR="89210" marT="44605" marB="44605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2060"/>
                          </a:solidFill>
                        </a:rPr>
                        <a:t>Procurement strategy and performance report </a:t>
                      </a:r>
                    </a:p>
                  </a:txBody>
                  <a:tcPr marL="89210" marR="89210" marT="44605" marB="44605"/>
                </a:tc>
                <a:extLst>
                  <a:ext uri="{0D108BD9-81ED-4DB2-BD59-A6C34878D82A}">
                    <a16:rowId xmlns:a16="http://schemas.microsoft.com/office/drawing/2014/main" val="1678594386"/>
                  </a:ext>
                </a:extLst>
              </a:tr>
              <a:tr h="969057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2060"/>
                          </a:solidFill>
                        </a:rPr>
                        <a:t>Governance documents (anti-fraud / whistleblowing)</a:t>
                      </a:r>
                    </a:p>
                  </a:txBody>
                  <a:tcPr marL="89210" marR="89210" marT="44605" marB="44605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2060"/>
                          </a:solidFill>
                        </a:rPr>
                        <a:t>Internal Control Procedures</a:t>
                      </a:r>
                    </a:p>
                  </a:txBody>
                  <a:tcPr marL="89210" marR="89210" marT="44605" marB="44605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2060"/>
                          </a:solidFill>
                        </a:rPr>
                        <a:t>External Audit reports</a:t>
                      </a:r>
                    </a:p>
                  </a:txBody>
                  <a:tcPr marL="89210" marR="89210" marT="44605" marB="44605"/>
                </a:tc>
                <a:extLst>
                  <a:ext uri="{0D108BD9-81ED-4DB2-BD59-A6C34878D82A}">
                    <a16:rowId xmlns:a16="http://schemas.microsoft.com/office/drawing/2014/main" val="1062731562"/>
                  </a:ext>
                </a:extLst>
              </a:tr>
              <a:tr h="660151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2060"/>
                          </a:solidFill>
                        </a:rPr>
                        <a:t>Corporate Plan </a:t>
                      </a:r>
                    </a:p>
                  </a:txBody>
                  <a:tcPr marL="89210" marR="89210" marT="44605" marB="44605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2060"/>
                          </a:solidFill>
                        </a:rPr>
                        <a:t>Scheme of Delegation </a:t>
                      </a:r>
                    </a:p>
                  </a:txBody>
                  <a:tcPr marL="89210" marR="89210" marT="44605" marB="44605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2060"/>
                          </a:solidFill>
                        </a:rPr>
                        <a:t>Internal Audit plans</a:t>
                      </a:r>
                    </a:p>
                  </a:txBody>
                  <a:tcPr marL="89210" marR="89210" marT="44605" marB="44605"/>
                </a:tc>
                <a:extLst>
                  <a:ext uri="{0D108BD9-81ED-4DB2-BD59-A6C34878D82A}">
                    <a16:rowId xmlns:a16="http://schemas.microsoft.com/office/drawing/2014/main" val="1124765827"/>
                  </a:ext>
                </a:extLst>
              </a:tr>
              <a:tr h="660151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2060"/>
                          </a:solidFill>
                        </a:rPr>
                        <a:t>Medium Term Financial Plan </a:t>
                      </a:r>
                    </a:p>
                  </a:txBody>
                  <a:tcPr marL="89210" marR="89210" marT="44605" marB="44605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2060"/>
                          </a:solidFill>
                        </a:rPr>
                        <a:t>Asset Register </a:t>
                      </a:r>
                    </a:p>
                  </a:txBody>
                  <a:tcPr marL="89210" marR="89210" marT="44605" marB="44605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2060"/>
                          </a:solidFill>
                        </a:rPr>
                        <a:t>Financial management training strategy</a:t>
                      </a:r>
                    </a:p>
                  </a:txBody>
                  <a:tcPr marL="89210" marR="89210" marT="44605" marB="44605"/>
                </a:tc>
                <a:extLst>
                  <a:ext uri="{0D108BD9-81ED-4DB2-BD59-A6C34878D82A}">
                    <a16:rowId xmlns:a16="http://schemas.microsoft.com/office/drawing/2014/main" val="3628485193"/>
                  </a:ext>
                </a:extLst>
              </a:tr>
              <a:tr h="660151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2060"/>
                          </a:solidFill>
                        </a:rPr>
                        <a:t>Information Strategy</a:t>
                      </a:r>
                    </a:p>
                  </a:txBody>
                  <a:tcPr marL="89210" marR="89210" marT="44605" marB="44605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2060"/>
                          </a:solidFill>
                        </a:rPr>
                        <a:t>Management reporting and KPIs</a:t>
                      </a:r>
                    </a:p>
                  </a:txBody>
                  <a:tcPr marL="89210" marR="89210" marT="44605" marB="44605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2060"/>
                          </a:solidFill>
                        </a:rPr>
                        <a:t>Customer/stakeholder engagement</a:t>
                      </a:r>
                    </a:p>
                  </a:txBody>
                  <a:tcPr marL="89210" marR="89210" marT="44605" marB="44605"/>
                </a:tc>
                <a:extLst>
                  <a:ext uri="{0D108BD9-81ED-4DB2-BD59-A6C34878D82A}">
                    <a16:rowId xmlns:a16="http://schemas.microsoft.com/office/drawing/2014/main" val="3049205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788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201" t="8960" r="12201"/>
          <a:stretch/>
        </p:blipFill>
        <p:spPr>
          <a:xfrm>
            <a:off x="162560" y="188640"/>
            <a:ext cx="11572240" cy="666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64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-27384"/>
            <a:ext cx="7992888" cy="68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361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DF7C9B3-01BE-4D46-ACA2-312DFE36A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3443591" cy="53400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BCFA94-D74D-62B9-D6BE-952EAD1DB96A}"/>
              </a:ext>
            </a:extLst>
          </p:cNvPr>
          <p:cNvSpPr txBox="1">
            <a:spLocks/>
          </p:cNvSpPr>
          <p:nvPr/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>
                <a:solidFill>
                  <a:schemeClr val="bg1"/>
                </a:solidFill>
              </a:rPr>
              <a:t>CIPFA Offering</a:t>
            </a:r>
          </a:p>
        </p:txBody>
      </p: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CDF3C0D0-FB48-0238-B3FF-996D198EAE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644207"/>
              </p:ext>
            </p:extLst>
          </p:nvPr>
        </p:nvGraphicFramePr>
        <p:xfrm>
          <a:off x="4059935" y="758952"/>
          <a:ext cx="7104549" cy="533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8309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652E5D6-E378-4614-BCBD-8663DD15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287AC3-AACF-4ADB-9F73-125E714D9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993" y="4367639"/>
            <a:ext cx="11430014" cy="1852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BCFA94-D74D-62B9-D6BE-952EAD1DB96A}"/>
              </a:ext>
            </a:extLst>
          </p:cNvPr>
          <p:cNvSpPr txBox="1">
            <a:spLocks/>
          </p:cNvSpPr>
          <p:nvPr/>
        </p:nvSpPr>
        <p:spPr>
          <a:xfrm>
            <a:off x="554477" y="4599160"/>
            <a:ext cx="11079804" cy="13580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400" b="1" dirty="0">
                <a:solidFill>
                  <a:schemeClr val="bg1"/>
                </a:solidFill>
              </a:rPr>
              <a:t>Building trust by strengthening financial management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C5F626-A12A-611D-C40D-D7F1529097A1}"/>
              </a:ext>
            </a:extLst>
          </p:cNvPr>
          <p:cNvSpPr txBox="1"/>
          <p:nvPr/>
        </p:nvSpPr>
        <p:spPr>
          <a:xfrm>
            <a:off x="1043745" y="640080"/>
            <a:ext cx="4924854" cy="1205246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534924">
              <a:lnSpc>
                <a:spcPts val="2925"/>
              </a:lnSpc>
              <a:spcAft>
                <a:spcPts val="600"/>
              </a:spcAft>
            </a:pPr>
            <a:r>
              <a:rPr lang="en-US" sz="2106" i="1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The</a:t>
            </a:r>
            <a:r>
              <a:rPr lang="en-US" sz="2106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global professional accountancy body for people in public finance 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77159F-B501-4290-25CC-39C6A9D28A6A}"/>
              </a:ext>
            </a:extLst>
          </p:cNvPr>
          <p:cNvSpPr txBox="1"/>
          <p:nvPr/>
        </p:nvSpPr>
        <p:spPr>
          <a:xfrm>
            <a:off x="1043745" y="1990492"/>
            <a:ext cx="4924854" cy="827095"/>
          </a:xfrm>
          <a:prstGeom prst="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534924">
              <a:lnSpc>
                <a:spcPts val="2925"/>
              </a:lnSpc>
              <a:spcAft>
                <a:spcPts val="600"/>
              </a:spcAft>
              <a:buClr>
                <a:schemeClr val="accent1"/>
              </a:buClr>
              <a:buSzPct val="100000"/>
              <a:defRPr/>
            </a:pPr>
            <a:r>
              <a:rPr lang="en-GB" sz="2106" i="1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Only </a:t>
            </a:r>
            <a:r>
              <a:rPr lang="en-GB" sz="2106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professional accountancy body focused on public services</a:t>
            </a:r>
            <a:endPara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F0CC0B-741B-1F5E-A5AC-1AE1EE3F0CB4}"/>
              </a:ext>
            </a:extLst>
          </p:cNvPr>
          <p:cNvSpPr txBox="1"/>
          <p:nvPr/>
        </p:nvSpPr>
        <p:spPr>
          <a:xfrm>
            <a:off x="1042411" y="3018240"/>
            <a:ext cx="4924854" cy="820817"/>
          </a:xfrm>
          <a:prstGeom prst="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534924">
              <a:lnSpc>
                <a:spcPts val="2925"/>
              </a:lnSpc>
              <a:spcAft>
                <a:spcPts val="1404"/>
              </a:spcAft>
              <a:buClr>
                <a:schemeClr val="accent1"/>
              </a:buClr>
              <a:buSzPct val="100000"/>
              <a:defRPr/>
            </a:pPr>
            <a:r>
              <a:rPr lang="en-US" sz="2106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Setting standards and sharing best practice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27D4DC-2B7D-3B13-E865-C71717DAD599}"/>
              </a:ext>
            </a:extLst>
          </p:cNvPr>
          <p:cNvSpPr txBox="1"/>
          <p:nvPr/>
        </p:nvSpPr>
        <p:spPr>
          <a:xfrm>
            <a:off x="6138468" y="640080"/>
            <a:ext cx="5011121" cy="119897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534924">
              <a:lnSpc>
                <a:spcPts val="2925"/>
              </a:lnSpc>
              <a:spcAft>
                <a:spcPts val="600"/>
              </a:spcAft>
              <a:buClr>
                <a:schemeClr val="accent1"/>
              </a:buClr>
              <a:buSzPct val="100000"/>
              <a:defRPr/>
            </a:pPr>
            <a:r>
              <a:rPr lang="en-GB" sz="2106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Promoting excellence in public finance management and governance around the world </a:t>
            </a:r>
            <a:endPara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0E930E-05CD-C55E-21A1-46E260E6C894}"/>
              </a:ext>
            </a:extLst>
          </p:cNvPr>
          <p:cNvSpPr txBox="1"/>
          <p:nvPr/>
        </p:nvSpPr>
        <p:spPr>
          <a:xfrm>
            <a:off x="6138468" y="2011412"/>
            <a:ext cx="5011121" cy="827095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534924">
              <a:lnSpc>
                <a:spcPts val="2925"/>
              </a:lnSpc>
              <a:spcAft>
                <a:spcPts val="600"/>
              </a:spcAft>
              <a:buClr>
                <a:schemeClr val="accent1"/>
              </a:buClr>
              <a:buSzPct val="100000"/>
              <a:defRPr/>
            </a:pPr>
            <a:r>
              <a:rPr lang="en-GB" sz="2106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Serving the public interest by improving public service outcomes </a:t>
            </a:r>
            <a:endPara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4677E7-A3FF-26DA-6C4C-13C613EB7F38}"/>
              </a:ext>
            </a:extLst>
          </p:cNvPr>
          <p:cNvSpPr txBox="1"/>
          <p:nvPr/>
        </p:nvSpPr>
        <p:spPr>
          <a:xfrm>
            <a:off x="6138468" y="3010869"/>
            <a:ext cx="5011121" cy="8315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534924">
              <a:lnSpc>
                <a:spcPts val="2925"/>
              </a:lnSpc>
              <a:spcAft>
                <a:spcPts val="1404"/>
              </a:spcAft>
              <a:buClr>
                <a:schemeClr val="accent1"/>
              </a:buClr>
              <a:buSzPct val="100000"/>
              <a:defRPr/>
            </a:pPr>
            <a:r>
              <a:rPr lang="en-GB" sz="2106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An authoritative voice for the accounting and finance profession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443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DCCCDCCF-DDE7-4FF9-BA8E-DFD3AC93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alculator, pen, compass, money and a paper with graphs printed on it">
            <a:extLst>
              <a:ext uri="{FF2B5EF4-FFF2-40B4-BE49-F238E27FC236}">
                <a16:creationId xmlns:a16="http://schemas.microsoft.com/office/drawing/2014/main" id="{4A1BBD01-2423-9DD4-1391-A0A558FAAB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-1" b="6614"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C2352FE0-ACFA-479E-A574-CED1C035D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BCFA94-D74D-62B9-D6BE-952EAD1DB96A}"/>
              </a:ext>
            </a:extLst>
          </p:cNvPr>
          <p:cNvSpPr txBox="1">
            <a:spLocks/>
          </p:cNvSpPr>
          <p:nvPr/>
        </p:nvSpPr>
        <p:spPr>
          <a:xfrm>
            <a:off x="252918" y="1123837"/>
            <a:ext cx="3790271" cy="460118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FFFFFF"/>
                </a:solidFill>
              </a:rPr>
              <a:t>Why is good financial management so important currently?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01F5979-1992-492E-ABBD-62EBC1016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7130" y="754144"/>
            <a:ext cx="7865196" cy="533576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E25258-1D13-99CB-F88E-065DAA64F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1828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Financial Management has never been so important with current economic climate </a:t>
            </a:r>
          </a:p>
          <a:p>
            <a:pPr marL="342900" indent="-1828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1828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room for poor decision making </a:t>
            </a:r>
          </a:p>
          <a:p>
            <a:pPr marL="342900" indent="-1828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1828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FM Model identifies Strengths / Development areas</a:t>
            </a:r>
          </a:p>
          <a:p>
            <a:pPr marL="342900" indent="-1828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1828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Prioritise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create a clear Action Plan for improvement </a:t>
            </a:r>
          </a:p>
          <a:p>
            <a:pPr marL="342900" indent="-1828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1828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Progress can be tracked 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77CB93F-A0E2-4BBE-B2FC-E93932C7E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117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 useBgFill="1">
        <p:nvSpPr>
          <p:cNvPr id="8203" name="Rectangle 8202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10008" y="911982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4100" b="1" spc="-100" dirty="0">
                <a:solidFill>
                  <a:srgbClr val="FFFFFF"/>
                </a:solidFill>
              </a:rPr>
              <a:t>CIPFA’s 5 Model</a:t>
            </a:r>
          </a:p>
        </p:txBody>
      </p:sp>
      <p:sp>
        <p:nvSpPr>
          <p:cNvPr id="8207" name="Rectangle 8206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57BE13-A771-1F40-A613-49BFEF160442}"/>
              </a:ext>
            </a:extLst>
          </p:cNvPr>
          <p:cNvGrpSpPr/>
          <p:nvPr/>
        </p:nvGrpSpPr>
        <p:grpSpPr>
          <a:xfrm>
            <a:off x="4570809" y="1298448"/>
            <a:ext cx="6863597" cy="4662872"/>
            <a:chOff x="1902467" y="2236037"/>
            <a:chExt cx="8227788" cy="3888258"/>
          </a:xfrm>
        </p:grpSpPr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7BBA938D-BD9B-03CE-4B0D-E520AAF7438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096000" y="2236037"/>
              <a:ext cx="4034255" cy="3888258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4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333333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800">
                  <a:solidFill>
                    <a:srgbClr val="333333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rgbClr val="333333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rgbClr val="333333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800">
                  <a:solidFill>
                    <a:srgbClr val="333333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800">
                  <a:solidFill>
                    <a:srgbClr val="333333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800">
                  <a:solidFill>
                    <a:srgbClr val="333333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800">
                  <a:solidFill>
                    <a:srgbClr val="333333"/>
                  </a:solidFill>
                  <a:latin typeface="+mn-lt"/>
                </a:defRPr>
              </a:lvl9pPr>
            </a:lstStyle>
            <a:p>
              <a:pPr marL="0" indent="0">
                <a:buFont typeface="Wingdings" pitchFamily="2" charset="2"/>
                <a:buNone/>
              </a:pPr>
              <a:endParaRPr lang="en-GB" altLang="en-US" sz="2000" kern="0" dirty="0"/>
            </a:p>
            <a:p>
              <a:pPr marL="0" indent="0">
                <a:buFont typeface="Wingdings" pitchFamily="2" charset="2"/>
                <a:buNone/>
              </a:pPr>
              <a:endParaRPr lang="en-GB" altLang="en-US" sz="2000" kern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800C597-9CE1-6EAE-0A4A-24E676B67CCC}"/>
                </a:ext>
              </a:extLst>
            </p:cNvPr>
            <p:cNvSpPr/>
            <p:nvPr/>
          </p:nvSpPr>
          <p:spPr>
            <a:xfrm>
              <a:off x="4642836" y="3677174"/>
              <a:ext cx="437222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b="1" dirty="0">
                  <a:solidFill>
                    <a:schemeClr val="accen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diagnostic</a:t>
              </a:r>
              <a:r>
                <a:rPr lang="en-GB" sz="3200" b="1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GB" sz="3200" b="1" dirty="0">
                  <a:solidFill>
                    <a:schemeClr val="accen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tool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C4FAC1D-8DBF-F0FC-5FE3-C14686CC7A77}"/>
                </a:ext>
              </a:extLst>
            </p:cNvPr>
            <p:cNvSpPr/>
            <p:nvPr/>
          </p:nvSpPr>
          <p:spPr>
            <a:xfrm>
              <a:off x="2039013" y="4819888"/>
              <a:ext cx="223009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>
                  <a:solidFill>
                    <a:schemeClr val="accen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evidence</a:t>
              </a:r>
              <a:endParaRPr lang="en-US" sz="3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CB831A2-3E6A-2FF2-A04D-A1AFC4200AEA}"/>
                </a:ext>
              </a:extLst>
            </p:cNvPr>
            <p:cNvSpPr/>
            <p:nvPr/>
          </p:nvSpPr>
          <p:spPr>
            <a:xfrm>
              <a:off x="6209171" y="4420740"/>
              <a:ext cx="28873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>
                  <a:solidFill>
                    <a:schemeClr val="accen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information</a:t>
              </a:r>
              <a:endParaRPr lang="en-US" sz="3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45D5228-5FB6-BAD9-6F80-B8D23621280C}"/>
                </a:ext>
              </a:extLst>
            </p:cNvPr>
            <p:cNvSpPr/>
            <p:nvPr/>
          </p:nvSpPr>
          <p:spPr>
            <a:xfrm>
              <a:off x="5882721" y="5092486"/>
              <a:ext cx="17059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>
                  <a:solidFill>
                    <a:schemeClr val="accen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assess</a:t>
              </a:r>
              <a:endParaRPr lang="en-US" sz="3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3647080-2124-B6AF-7E0D-C2A9FFC2EB36}"/>
                </a:ext>
              </a:extLst>
            </p:cNvPr>
            <p:cNvSpPr/>
            <p:nvPr/>
          </p:nvSpPr>
          <p:spPr>
            <a:xfrm>
              <a:off x="2364410" y="2856142"/>
              <a:ext cx="325762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>
                  <a:solidFill>
                    <a:schemeClr val="accen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improvement</a:t>
              </a:r>
              <a:endParaRPr lang="en-US" sz="3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6837C05-A3A7-F469-CE7F-A361C815D63C}"/>
                </a:ext>
              </a:extLst>
            </p:cNvPr>
            <p:cNvSpPr/>
            <p:nvPr/>
          </p:nvSpPr>
          <p:spPr>
            <a:xfrm>
              <a:off x="4415429" y="2446300"/>
              <a:ext cx="47484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>
                  <a:solidFill>
                    <a:schemeClr val="accen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400+ UK customers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737F574-4450-815F-D0C4-9D7DB2B235BF}"/>
                </a:ext>
              </a:extLst>
            </p:cNvPr>
            <p:cNvSpPr/>
            <p:nvPr/>
          </p:nvSpPr>
          <p:spPr>
            <a:xfrm>
              <a:off x="2816310" y="4082986"/>
              <a:ext cx="18546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revenue</a:t>
              </a:r>
              <a:endPara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DA59032-3CAD-9D7A-E02A-EB819896C148}"/>
                </a:ext>
              </a:extLst>
            </p:cNvPr>
            <p:cNvSpPr/>
            <p:nvPr/>
          </p:nvSpPr>
          <p:spPr>
            <a:xfrm>
              <a:off x="5354511" y="3271016"/>
              <a:ext cx="422320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central government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730D2F-AAD4-2DA4-C638-7E505787713C}"/>
                </a:ext>
              </a:extLst>
            </p:cNvPr>
            <p:cNvSpPr/>
            <p:nvPr/>
          </p:nvSpPr>
          <p:spPr>
            <a:xfrm>
              <a:off x="2413777" y="4496577"/>
              <a:ext cx="28631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local government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C822880-0E04-30E0-E20B-C47F3DCEDD4D}"/>
                </a:ext>
              </a:extLst>
            </p:cNvPr>
            <p:cNvSpPr/>
            <p:nvPr/>
          </p:nvSpPr>
          <p:spPr>
            <a:xfrm>
              <a:off x="6415603" y="2857460"/>
              <a:ext cx="17747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chemeClr val="tx2">
                      <a:alpha val="59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austerity</a:t>
              </a:r>
              <a:endParaRPr lang="en-US" sz="2800" dirty="0">
                <a:solidFill>
                  <a:schemeClr val="tx2">
                    <a:alpha val="59000"/>
                  </a:schemeClr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439582F-B484-2B0E-6091-792CE204917E}"/>
                </a:ext>
              </a:extLst>
            </p:cNvPr>
            <p:cNvSpPr/>
            <p:nvPr/>
          </p:nvSpPr>
          <p:spPr>
            <a:xfrm>
              <a:off x="6756941" y="4091886"/>
              <a:ext cx="28713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i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economic climate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92D368F-A06B-BE28-8EDD-DD4C999698CB}"/>
                </a:ext>
              </a:extLst>
            </p:cNvPr>
            <p:cNvSpPr/>
            <p:nvPr/>
          </p:nvSpPr>
          <p:spPr>
            <a:xfrm>
              <a:off x="4928396" y="4944061"/>
              <a:ext cx="13981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strengths</a:t>
              </a:r>
              <a:endPara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DBD7A2E-169C-8DCB-1BE1-CA01A2BD0928}"/>
                </a:ext>
              </a:extLst>
            </p:cNvPr>
            <p:cNvSpPr/>
            <p:nvPr/>
          </p:nvSpPr>
          <p:spPr>
            <a:xfrm>
              <a:off x="3146188" y="5254926"/>
              <a:ext cx="23342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i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weaknesses</a:t>
              </a:r>
              <a:endPara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4B43E2-AD6C-C3EF-69E9-124699E5FC47}"/>
                </a:ext>
              </a:extLst>
            </p:cNvPr>
            <p:cNvSpPr/>
            <p:nvPr/>
          </p:nvSpPr>
          <p:spPr>
            <a:xfrm>
              <a:off x="2962263" y="3298030"/>
              <a:ext cx="20409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i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leadership</a:t>
              </a:r>
              <a:endPara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14F97FC-91C4-2BA1-624A-0AB3DF416A91}"/>
                </a:ext>
              </a:extLst>
            </p:cNvPr>
            <p:cNvSpPr/>
            <p:nvPr/>
          </p:nvSpPr>
          <p:spPr>
            <a:xfrm>
              <a:off x="5035734" y="4144541"/>
              <a:ext cx="1556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C2F42EB-A79E-6CA6-F6C0-A4594FF2861B}"/>
                </a:ext>
              </a:extLst>
            </p:cNvPr>
            <p:cNvSpPr/>
            <p:nvPr/>
          </p:nvSpPr>
          <p:spPr>
            <a:xfrm>
              <a:off x="7936173" y="5240892"/>
              <a:ext cx="12073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people</a:t>
              </a:r>
              <a:endPara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A7F9FCA-0048-383D-700A-1A59EBC40EAA}"/>
                </a:ext>
              </a:extLst>
            </p:cNvPr>
            <p:cNvSpPr/>
            <p:nvPr/>
          </p:nvSpPr>
          <p:spPr>
            <a:xfrm>
              <a:off x="8127451" y="4890769"/>
              <a:ext cx="18172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stakeholders</a:t>
              </a:r>
              <a:endPara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87F0F68-3953-5661-D6EB-A6F8A8E3B3F0}"/>
                </a:ext>
              </a:extLst>
            </p:cNvPr>
            <p:cNvSpPr/>
            <p:nvPr/>
          </p:nvSpPr>
          <p:spPr>
            <a:xfrm>
              <a:off x="1902467" y="3799766"/>
              <a:ext cx="22605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decision making</a:t>
              </a:r>
            </a:p>
          </p:txBody>
        </p:sp>
      </p:grpSp>
      <p:sp>
        <p:nvSpPr>
          <p:cNvPr id="26" name="5-Point Star 5">
            <a:extLst>
              <a:ext uri="{FF2B5EF4-FFF2-40B4-BE49-F238E27FC236}">
                <a16:creationId xmlns:a16="http://schemas.microsoft.com/office/drawing/2014/main" id="{12BE4108-CAD4-DC47-3994-D804286B6E74}"/>
              </a:ext>
            </a:extLst>
          </p:cNvPr>
          <p:cNvSpPr/>
          <p:nvPr/>
        </p:nvSpPr>
        <p:spPr bwMode="auto">
          <a:xfrm>
            <a:off x="3458661" y="2933395"/>
            <a:ext cx="363708" cy="307492"/>
          </a:xfrm>
          <a:prstGeom prst="star5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347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A652E5D6-E378-4614-BCBD-8663DD15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A287AC3-AACF-4ADB-9F73-125E714D9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993" y="4367639"/>
            <a:ext cx="11430014" cy="1852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15918DCE-2FA5-8A4E-EC53-A74387171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77" y="4599160"/>
            <a:ext cx="11079804" cy="13580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</a:rPr>
              <a:t>What is CIPFA’s FM Model ?</a:t>
            </a:r>
            <a:endParaRPr lang="en-US" sz="4400" spc="-100">
              <a:solidFill>
                <a:schemeClr val="bg1"/>
              </a:solidFill>
            </a:endParaRPr>
          </a:p>
        </p:txBody>
      </p:sp>
      <p:graphicFrame>
        <p:nvGraphicFramePr>
          <p:cNvPr id="71" name="Rectangle 3">
            <a:extLst>
              <a:ext uri="{FF2B5EF4-FFF2-40B4-BE49-F238E27FC236}">
                <a16:creationId xmlns:a16="http://schemas.microsoft.com/office/drawing/2014/main" id="{4B509D32-2A8A-11F3-4D44-836A250A7B0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39325096"/>
              </p:ext>
            </p:extLst>
          </p:nvPr>
        </p:nvGraphicFramePr>
        <p:xfrm>
          <a:off x="960120" y="640080"/>
          <a:ext cx="10271760" cy="3202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3870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24AFC-F80F-BBD8-026A-0E8147594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6">
            <a:extLst>
              <a:ext uri="{FF2B5EF4-FFF2-40B4-BE49-F238E27FC236}">
                <a16:creationId xmlns:a16="http://schemas.microsoft.com/office/drawing/2014/main" id="{793BD291-51DE-9E74-35B4-08F52594A1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171666"/>
              </p:ext>
            </p:extLst>
          </p:nvPr>
        </p:nvGraphicFramePr>
        <p:xfrm>
          <a:off x="658812" y="1861850"/>
          <a:ext cx="10874374" cy="4616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49FDD0C9-FDA5-471D-14D3-F316E82F2498}"/>
              </a:ext>
            </a:extLst>
          </p:cNvPr>
          <p:cNvSpPr txBox="1">
            <a:spLocks/>
          </p:cNvSpPr>
          <p:nvPr/>
        </p:nvSpPr>
        <p:spPr>
          <a:xfrm>
            <a:off x="821870" y="1095947"/>
            <a:ext cx="10548258" cy="855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Elements of the FM Model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777167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2BCFA94-D74D-62B9-D6BE-952EAD1DB96A}"/>
              </a:ext>
            </a:extLst>
          </p:cNvPr>
          <p:cNvSpPr txBox="1">
            <a:spLocks/>
          </p:cNvSpPr>
          <p:nvPr/>
        </p:nvSpPr>
        <p:spPr>
          <a:xfrm>
            <a:off x="396012" y="892747"/>
            <a:ext cx="10548258" cy="855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FM Model Survey matrix</a:t>
            </a:r>
            <a:endParaRPr lang="en-GB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D46D57-BF83-6275-808A-2C45520DC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30" y="1422401"/>
            <a:ext cx="9853716" cy="519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79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65147B-1829-33A1-101A-C074E2505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69373E92-F88D-4F0A-94DF-393703E7D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938" y="46653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C629DAA0-ADF6-43FD-9C99-483F722B5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09288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7615BA5-3C80-5B95-3791-E618456140A5}"/>
              </a:ext>
            </a:extLst>
          </p:cNvPr>
          <p:cNvSpPr txBox="1">
            <a:spLocks/>
          </p:cNvSpPr>
          <p:nvPr/>
        </p:nvSpPr>
        <p:spPr>
          <a:xfrm>
            <a:off x="1069848" y="1298448"/>
            <a:ext cx="4705801" cy="32552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900" b="1" spc="-100">
                <a:solidFill>
                  <a:srgbClr val="FFFFFF"/>
                </a:solidFill>
              </a:rPr>
              <a:t>5 Star Scoring System</a:t>
            </a:r>
          </a:p>
        </p:txBody>
      </p:sp>
      <p:pic>
        <p:nvPicPr>
          <p:cNvPr id="1026" name="Picture 2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1A7FABE7-FB2D-999A-FDAA-6DD973333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8803" y="103611"/>
            <a:ext cx="58635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angle 1038">
            <a:extLst>
              <a:ext uri="{FF2B5EF4-FFF2-40B4-BE49-F238E27FC236}">
                <a16:creationId xmlns:a16="http://schemas.microsoft.com/office/drawing/2014/main" id="{F32C8C35-BF44-4CFB-9754-81F07C98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152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B4202-1C25-4BEE-BA8C-114D655FC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43DA61-FFEA-43F5-B16E-121F23A1B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98" y="1010771"/>
            <a:ext cx="7881189" cy="855662"/>
          </a:xfrm>
        </p:spPr>
        <p:txBody>
          <a:bodyPr>
            <a:noAutofit/>
          </a:bodyPr>
          <a:lstStyle/>
          <a:p>
            <a:r>
              <a:rPr lang="en-GB" sz="4000" b="1" dirty="0"/>
              <a:t>Progression to World Class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D34CB6F-E322-4D1D-17DE-1BCBB1BA368B}"/>
              </a:ext>
            </a:extLst>
          </p:cNvPr>
          <p:cNvGrpSpPr/>
          <p:nvPr/>
        </p:nvGrpSpPr>
        <p:grpSpPr>
          <a:xfrm>
            <a:off x="1494476" y="1995714"/>
            <a:ext cx="8496977" cy="4248876"/>
            <a:chOff x="2134556" y="2107474"/>
            <a:chExt cx="8496977" cy="424887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A0572DF-C5ED-81B5-A90D-680FE71CA54B}"/>
                </a:ext>
              </a:extLst>
            </p:cNvPr>
            <p:cNvGrpSpPr/>
            <p:nvPr/>
          </p:nvGrpSpPr>
          <p:grpSpPr>
            <a:xfrm>
              <a:off x="2134556" y="2107474"/>
              <a:ext cx="8295779" cy="4248876"/>
              <a:chOff x="596701" y="2204865"/>
              <a:chExt cx="8295779" cy="4248876"/>
            </a:xfrm>
          </p:grpSpPr>
          <p:sp>
            <p:nvSpPr>
              <p:cNvPr id="10" name="AutoShape 24">
                <a:extLst>
                  <a:ext uri="{FF2B5EF4-FFF2-40B4-BE49-F238E27FC236}">
                    <a16:creationId xmlns:a16="http://schemas.microsoft.com/office/drawing/2014/main" id="{54451294-6825-5A87-E418-B13391848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993067">
                <a:off x="-726422" y="3889394"/>
                <a:ext cx="3825086" cy="456027"/>
              </a:xfrm>
              <a:prstGeom prst="homePlate">
                <a:avLst>
                  <a:gd name="adj" fmla="val 15544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  <a:headEnd/>
                <a:tailE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10800000" wrap="none" anchor="ctr"/>
              <a:lstStyle/>
              <a:p>
                <a:pPr algn="ctr" eaLnBrk="0" hangingPunct="0">
                  <a:lnSpc>
                    <a:spcPct val="85000"/>
                  </a:lnSpc>
                </a:pPr>
                <a:endParaRPr lang="en-US" sz="14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559B5FC-1900-439C-0EDD-AD3408BDDE26}"/>
                  </a:ext>
                </a:extLst>
              </p:cNvPr>
              <p:cNvGrpSpPr/>
              <p:nvPr/>
            </p:nvGrpSpPr>
            <p:grpSpPr>
              <a:xfrm>
                <a:off x="596701" y="2211164"/>
                <a:ext cx="8295779" cy="4242577"/>
                <a:chOff x="596701" y="2211164"/>
                <a:chExt cx="8295779" cy="4242577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508ABF2-D8D6-028A-A3EB-8A483CCE3B24}"/>
                    </a:ext>
                  </a:extLst>
                </p:cNvPr>
                <p:cNvSpPr/>
                <p:nvPr/>
              </p:nvSpPr>
              <p:spPr bwMode="auto">
                <a:xfrm>
                  <a:off x="2411760" y="2430487"/>
                  <a:ext cx="857390" cy="360040"/>
                </a:xfrm>
                <a:prstGeom prst="rect">
                  <a:avLst/>
                </a:prstGeom>
                <a:solidFill>
                  <a:schemeClr val="bg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normalizeH="0" baseline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13" name="Pyr1">
                  <a:extLst>
                    <a:ext uri="{FF2B5EF4-FFF2-40B4-BE49-F238E27FC236}">
                      <a16:creationId xmlns:a16="http://schemas.microsoft.com/office/drawing/2014/main" id="{96C72B3D-C7A2-8004-DA7E-A966E6A77989}"/>
                    </a:ext>
                  </a:extLst>
                </p:cNvPr>
                <p:cNvSpPr>
                  <a:spLocks noEditPoints="1" noChangeArrowheads="1"/>
                </p:cNvSpPr>
                <p:nvPr/>
              </p:nvSpPr>
              <p:spPr bwMode="auto">
                <a:xfrm>
                  <a:off x="2320489" y="2211164"/>
                  <a:ext cx="997559" cy="851881"/>
                </a:xfrm>
                <a:custGeom>
                  <a:avLst/>
                  <a:gdLst>
                    <a:gd name="T0" fmla="*/ 2147483647 w 21600"/>
                    <a:gd name="T1" fmla="*/ 0 h 21600"/>
                    <a:gd name="T2" fmla="*/ 2147483647 w 21600"/>
                    <a:gd name="T3" fmla="*/ 2147483647 h 21600"/>
                    <a:gd name="T4" fmla="*/ 0 w 21600"/>
                    <a:gd name="T5" fmla="*/ 2147483647 h 21600"/>
                    <a:gd name="T6" fmla="*/ 0 60000 65536"/>
                    <a:gd name="T7" fmla="*/ 0 60000 65536"/>
                    <a:gd name="T8" fmla="*/ 0 60000 65536"/>
                    <a:gd name="T9" fmla="*/ 5400 w 21600"/>
                    <a:gd name="T10" fmla="*/ 11800 h 21600"/>
                    <a:gd name="T11" fmla="*/ 16200 w 21600"/>
                    <a:gd name="T12" fmla="*/ 20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>
                      <a:moveTo>
                        <a:pt x="108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10800" y="0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accent1"/>
                  </a:solidFill>
                  <a:headEnd/>
                  <a:tailEnd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/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" name="Pyr2">
                  <a:extLst>
                    <a:ext uri="{FF2B5EF4-FFF2-40B4-BE49-F238E27FC236}">
                      <a16:creationId xmlns:a16="http://schemas.microsoft.com/office/drawing/2014/main" id="{8CE013A3-39F1-00B0-3A9C-5CC2EFEEB1E1}"/>
                    </a:ext>
                  </a:extLst>
                </p:cNvPr>
                <p:cNvSpPr>
                  <a:spLocks noEditPoints="1" noChangeArrowheads="1"/>
                </p:cNvSpPr>
                <p:nvPr/>
              </p:nvSpPr>
              <p:spPr bwMode="auto">
                <a:xfrm>
                  <a:off x="1748392" y="3063046"/>
                  <a:ext cx="2144752" cy="1001228"/>
                </a:xfrm>
                <a:custGeom>
                  <a:avLst/>
                  <a:gdLst>
                    <a:gd name="T0" fmla="*/ 2147483647 w 21600"/>
                    <a:gd name="T1" fmla="*/ 0 h 21600"/>
                    <a:gd name="T2" fmla="*/ 2147483647 w 21600"/>
                    <a:gd name="T3" fmla="*/ 0 h 21600"/>
                    <a:gd name="T4" fmla="*/ 2147483647 w 21600"/>
                    <a:gd name="T5" fmla="*/ 2147483647 h 21600"/>
                    <a:gd name="T6" fmla="*/ 0 w 21600"/>
                    <a:gd name="T7" fmla="*/ 2147483647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787 w 21600"/>
                    <a:gd name="T13" fmla="*/ 500 h 21600"/>
                    <a:gd name="T14" fmla="*/ 15812 w 21600"/>
                    <a:gd name="T15" fmla="*/ 21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787" y="0"/>
                      </a:moveTo>
                      <a:lnTo>
                        <a:pt x="15812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5787" y="0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accent1"/>
                  </a:solidFill>
                  <a:headEnd/>
                  <a:tailEnd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" name="Pyr3">
                  <a:extLst>
                    <a:ext uri="{FF2B5EF4-FFF2-40B4-BE49-F238E27FC236}">
                      <a16:creationId xmlns:a16="http://schemas.microsoft.com/office/drawing/2014/main" id="{585E3F25-550C-386C-7EB3-882F5A15F8D0}"/>
                    </a:ext>
                  </a:extLst>
                </p:cNvPr>
                <p:cNvSpPr>
                  <a:spLocks noEditPoints="1" noChangeArrowheads="1"/>
                </p:cNvSpPr>
                <p:nvPr/>
              </p:nvSpPr>
              <p:spPr bwMode="auto">
                <a:xfrm>
                  <a:off x="1172079" y="4061892"/>
                  <a:ext cx="3299323" cy="998179"/>
                </a:xfrm>
                <a:custGeom>
                  <a:avLst/>
                  <a:gdLst>
                    <a:gd name="T0" fmla="*/ 2147483647 w 21600"/>
                    <a:gd name="T1" fmla="*/ 0 h 21600"/>
                    <a:gd name="T2" fmla="*/ 2147483647 w 21600"/>
                    <a:gd name="T3" fmla="*/ 0 h 21600"/>
                    <a:gd name="T4" fmla="*/ 2147483647 w 21600"/>
                    <a:gd name="T5" fmla="*/ 2147483647 h 21600"/>
                    <a:gd name="T6" fmla="*/ 0 w 21600"/>
                    <a:gd name="T7" fmla="*/ 2147483647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287 w 21600"/>
                    <a:gd name="T13" fmla="*/ 500 h 21600"/>
                    <a:gd name="T14" fmla="*/ 16312 w 21600"/>
                    <a:gd name="T15" fmla="*/ 21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3768" y="0"/>
                      </a:moveTo>
                      <a:lnTo>
                        <a:pt x="17831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3768" y="0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accent1"/>
                  </a:solidFill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/>
                  <a:r>
                    <a:rPr lang="en-GB" sz="1400" b="1" dirty="0">
                      <a:solidFill>
                        <a:schemeClr val="accent1"/>
                      </a:solidFill>
                    </a:rPr>
                    <a:t>Supporting</a:t>
                  </a:r>
                </a:p>
                <a:p>
                  <a:pPr algn="ctr" eaLnBrk="0" hangingPunct="0"/>
                  <a:r>
                    <a:rPr lang="en-GB" sz="1400" b="1" dirty="0">
                      <a:solidFill>
                        <a:schemeClr val="accent1"/>
                      </a:solidFill>
                    </a:rPr>
                    <a:t>Performance</a:t>
                  </a:r>
                </a:p>
              </p:txBody>
            </p:sp>
            <p:sp>
              <p:nvSpPr>
                <p:cNvPr id="17" name="Pyr4">
                  <a:extLst>
                    <a:ext uri="{FF2B5EF4-FFF2-40B4-BE49-F238E27FC236}">
                      <a16:creationId xmlns:a16="http://schemas.microsoft.com/office/drawing/2014/main" id="{A266D76B-2377-DEFD-D2FC-A9FF3965AB6E}"/>
                    </a:ext>
                  </a:extLst>
                </p:cNvPr>
                <p:cNvSpPr>
                  <a:spLocks noEditPoints="1" noChangeArrowheads="1"/>
                </p:cNvSpPr>
                <p:nvPr/>
              </p:nvSpPr>
              <p:spPr bwMode="auto">
                <a:xfrm>
                  <a:off x="596701" y="5055500"/>
                  <a:ext cx="4444735" cy="999704"/>
                </a:xfrm>
                <a:custGeom>
                  <a:avLst/>
                  <a:gdLst>
                    <a:gd name="T0" fmla="*/ 2147483647 w 21600"/>
                    <a:gd name="T1" fmla="*/ 0 h 21600"/>
                    <a:gd name="T2" fmla="*/ 2147483647 w 21600"/>
                    <a:gd name="T3" fmla="*/ 0 h 21600"/>
                    <a:gd name="T4" fmla="*/ 2147483647 w 21600"/>
                    <a:gd name="T5" fmla="*/ 2147483647 h 21600"/>
                    <a:gd name="T6" fmla="*/ 0 w 21600"/>
                    <a:gd name="T7" fmla="*/ 2147483647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287 w 21600"/>
                    <a:gd name="T13" fmla="*/ 500 h 21600"/>
                    <a:gd name="T14" fmla="*/ 17312 w 21600"/>
                    <a:gd name="T15" fmla="*/ 21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793" y="0"/>
                      </a:moveTo>
                      <a:lnTo>
                        <a:pt x="18806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2793" y="0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accent1"/>
                  </a:solidFill>
                  <a:headEnd/>
                  <a:tailE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lnSpc>
                      <a:spcPct val="85000"/>
                    </a:lnSpc>
                    <a:spcBef>
                      <a:spcPct val="50000"/>
                    </a:spcBef>
                  </a:pPr>
                  <a:r>
                    <a:rPr lang="en-GB" sz="1400" b="1" dirty="0">
                      <a:solidFill>
                        <a:schemeClr val="accent1"/>
                      </a:solidFill>
                    </a:rPr>
                    <a:t>Driving </a:t>
                  </a:r>
                  <a:br>
                    <a:rPr lang="en-GB" sz="1400" b="1" dirty="0">
                      <a:solidFill>
                        <a:schemeClr val="accent1"/>
                      </a:solidFill>
                    </a:rPr>
                  </a:br>
                  <a:r>
                    <a:rPr lang="en-GB" sz="1400" b="1" dirty="0">
                      <a:solidFill>
                        <a:schemeClr val="accent1"/>
                      </a:solidFill>
                    </a:rPr>
                    <a:t>Accountability</a:t>
                  </a:r>
                  <a:endParaRPr lang="en-GB" sz="1400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8" name="Text Box 10">
                  <a:extLst>
                    <a:ext uri="{FF2B5EF4-FFF2-40B4-BE49-F238E27FC236}">
                      <a16:creationId xmlns:a16="http://schemas.microsoft.com/office/drawing/2014/main" id="{95E896D1-F9A7-381F-C57F-D4689ED43C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74861" y="2541385"/>
                  <a:ext cx="1489027" cy="27546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txBody>
                <a:bodyPr wrap="square">
                  <a:spAutoFit/>
                </a:bodyPr>
                <a:lstStyle>
                  <a:lvl1pPr eaLnBrk="0" hangingPunct="0">
                    <a:defRPr sz="2800">
                      <a:solidFill>
                        <a:srgbClr val="9900CC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9900CC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9900CC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9900CC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9900CC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9900CC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9900CC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9900CC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9900CC"/>
                      </a:solidFill>
                      <a:latin typeface="Arial" charset="0"/>
                    </a:defRPr>
                  </a:lvl9pPr>
                </a:lstStyle>
                <a:p>
                  <a:pPr algn="ctr">
                    <a:lnSpc>
                      <a:spcPct val="85000"/>
                    </a:lnSpc>
                  </a:pPr>
                  <a:r>
                    <a:rPr lang="en-GB" sz="1400" b="1" dirty="0">
                      <a:solidFill>
                        <a:schemeClr val="accent1"/>
                      </a:solidFill>
                      <a:latin typeface="+mn-lt"/>
                    </a:rPr>
                    <a:t>World Class</a:t>
                  </a:r>
                </a:p>
              </p:txBody>
            </p:sp>
            <p:sp>
              <p:nvSpPr>
                <p:cNvPr id="19" name="Text Box 11">
                  <a:extLst>
                    <a:ext uri="{FF2B5EF4-FFF2-40B4-BE49-F238E27FC236}">
                      <a16:creationId xmlns:a16="http://schemas.microsoft.com/office/drawing/2014/main" id="{8F0EA9DA-C8C8-0E18-EFE5-98CE99C20B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78772" y="3295793"/>
                  <a:ext cx="3183401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rgbClr val="9900CC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9900CC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9900CC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9900CC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9900CC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9900CC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9900CC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9900CC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9900CC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GB" sz="1400" b="1" dirty="0">
                      <a:solidFill>
                        <a:schemeClr val="accent1"/>
                      </a:solidFill>
                      <a:latin typeface="+mn-lt"/>
                    </a:rPr>
                    <a:t>Enabling</a:t>
                  </a:r>
                </a:p>
                <a:p>
                  <a:pPr algn="ctr"/>
                  <a:r>
                    <a:rPr lang="en-GB" sz="1400" b="1" dirty="0">
                      <a:solidFill>
                        <a:schemeClr val="accent1"/>
                      </a:solidFill>
                      <a:latin typeface="+mn-lt"/>
                    </a:rPr>
                    <a:t>Transformation</a:t>
                  </a:r>
                </a:p>
              </p:txBody>
            </p:sp>
            <p:sp>
              <p:nvSpPr>
                <p:cNvPr id="20" name="AutoShape 15">
                  <a:extLst>
                    <a:ext uri="{FF2B5EF4-FFF2-40B4-BE49-F238E27FC236}">
                      <a16:creationId xmlns:a16="http://schemas.microsoft.com/office/drawing/2014/main" id="{0A52AA84-D699-ACD8-AD3F-59079199A0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2665689" y="4703790"/>
                  <a:ext cx="336790" cy="723230"/>
                </a:xfrm>
                <a:prstGeom prst="rightArrow">
                  <a:avLst>
                    <a:gd name="adj1" fmla="val 50000"/>
                    <a:gd name="adj2" fmla="val 2500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  <a:headEnd/>
                  <a:tailE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eaVert" wrap="none" anchor="ctr"/>
                <a:lstStyle/>
                <a:p>
                  <a:pPr algn="ctr" eaLnBrk="0" hangingPunct="0">
                    <a:lnSpc>
                      <a:spcPct val="85000"/>
                    </a:lnSpc>
                  </a:pPr>
                  <a:endParaRPr lang="en-US" sz="1400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1" name="AutoShape 16">
                  <a:extLst>
                    <a:ext uri="{FF2B5EF4-FFF2-40B4-BE49-F238E27FC236}">
                      <a16:creationId xmlns:a16="http://schemas.microsoft.com/office/drawing/2014/main" id="{56674973-75FD-E111-9E08-4BC5F5080B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2659712" y="3748501"/>
                  <a:ext cx="339838" cy="625256"/>
                </a:xfrm>
                <a:prstGeom prst="rightArrow">
                  <a:avLst>
                    <a:gd name="adj1" fmla="val 50000"/>
                    <a:gd name="adj2" fmla="val 2500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vert="eaVert" wrap="none" anchor="ctr"/>
                <a:lstStyle/>
                <a:p>
                  <a:pPr algn="ctr" eaLnBrk="0" hangingPunct="0">
                    <a:lnSpc>
                      <a:spcPct val="85000"/>
                    </a:lnSpc>
                  </a:pPr>
                  <a:endParaRPr lang="en-US" sz="1400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8" name="AutoShape 17">
                  <a:extLst>
                    <a:ext uri="{FF2B5EF4-FFF2-40B4-BE49-F238E27FC236}">
                      <a16:creationId xmlns:a16="http://schemas.microsoft.com/office/drawing/2014/main" id="{DE88C661-2E83-34FE-ED76-A6A2855F89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2670270" y="2745879"/>
                  <a:ext cx="338314" cy="623474"/>
                </a:xfrm>
                <a:prstGeom prst="rightArrow">
                  <a:avLst>
                    <a:gd name="adj1" fmla="val 50000"/>
                    <a:gd name="adj2" fmla="val 2500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  <a:headEnd/>
                  <a:tailEnd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eaVert" wrap="none" anchor="ctr"/>
                <a:lstStyle/>
                <a:p>
                  <a:pPr algn="ctr" eaLnBrk="0" hangingPunct="0">
                    <a:lnSpc>
                      <a:spcPct val="85000"/>
                    </a:lnSpc>
                  </a:pPr>
                  <a:endParaRPr lang="en-US" sz="1400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" name="Text Box 19">
                  <a:extLst>
                    <a:ext uri="{FF2B5EF4-FFF2-40B4-BE49-F238E27FC236}">
                      <a16:creationId xmlns:a16="http://schemas.microsoft.com/office/drawing/2014/main" id="{12211E34-F570-1DC3-B8EB-B0A348F162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8611" y="6176677"/>
                  <a:ext cx="4539453" cy="2770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rgbClr val="9900CC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9900CC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9900CC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9900CC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9900CC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9900CC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9900CC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9900CC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9900CC"/>
                      </a:solidFill>
                      <a:latin typeface="Arial" charset="0"/>
                    </a:defRPr>
                  </a:lvl9pPr>
                </a:lstStyle>
                <a:p>
                  <a:pPr algn="ctr">
                    <a:lnSpc>
                      <a:spcPct val="85000"/>
                    </a:lnSpc>
                    <a:spcBef>
                      <a:spcPct val="50000"/>
                    </a:spcBef>
                  </a:pPr>
                  <a:endParaRPr lang="en-US" sz="1400" b="1" dirty="0">
                    <a:latin typeface="Calibri" pitchFamily="34" charset="0"/>
                  </a:endParaRPr>
                </a:p>
              </p:txBody>
            </p:sp>
            <p:sp>
              <p:nvSpPr>
                <p:cNvPr id="34" name="Text Box 25">
                  <a:extLst>
                    <a:ext uri="{FF2B5EF4-FFF2-40B4-BE49-F238E27FC236}">
                      <a16:creationId xmlns:a16="http://schemas.microsoft.com/office/drawing/2014/main" id="{DB266039-6214-A205-A945-08F3D9CB2D6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8007079">
                  <a:off x="-397825" y="4390612"/>
                  <a:ext cx="2721325" cy="2730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rgbClr val="9900CC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9900CC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9900CC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9900CC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9900CC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9900CC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9900CC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9900CC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9900CC"/>
                      </a:solidFill>
                      <a:latin typeface="Arial" charset="0"/>
                    </a:defRPr>
                  </a:lvl9pPr>
                </a:lstStyle>
                <a:p>
                  <a:pPr algn="ctr">
                    <a:lnSpc>
                      <a:spcPct val="85000"/>
                    </a:lnSpc>
                    <a:spcBef>
                      <a:spcPct val="50000"/>
                    </a:spcBef>
                  </a:pPr>
                  <a:r>
                    <a:rPr lang="en-GB" sz="1400" b="1" dirty="0">
                      <a:solidFill>
                        <a:schemeClr val="bg2"/>
                      </a:solidFill>
                      <a:latin typeface="+mn-lt"/>
                    </a:rPr>
                    <a:t>Degree of challenge</a:t>
                  </a:r>
                </a:p>
              </p:txBody>
            </p:sp>
            <p:sp>
              <p:nvSpPr>
                <p:cNvPr id="35" name="AutoShape 22">
                  <a:extLst>
                    <a:ext uri="{FF2B5EF4-FFF2-40B4-BE49-F238E27FC236}">
                      <a16:creationId xmlns:a16="http://schemas.microsoft.com/office/drawing/2014/main" id="{BE115501-DCD0-F08E-FC6F-91548F88FD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9360" y="2968051"/>
                  <a:ext cx="4647096" cy="1105704"/>
                </a:xfrm>
                <a:prstGeom prst="borderCallout1">
                  <a:avLst>
                    <a:gd name="adj1" fmla="val 108333"/>
                    <a:gd name="adj2" fmla="val 97801"/>
                    <a:gd name="adj3" fmla="val 108333"/>
                    <a:gd name="adj4" fmla="val -1707"/>
                  </a:avLst>
                </a:prstGeom>
                <a:noFill/>
                <a:ln>
                  <a:noFill/>
                  <a:headEnd/>
                  <a:tailEnd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r>
                    <a:rPr lang="en-GB" sz="1400" dirty="0">
                      <a:solidFill>
                        <a:schemeClr val="accent1"/>
                      </a:solidFill>
                    </a:rPr>
                    <a:t>The business positively seeks finance input into strategic and operational decisions because of the value added to the delivery of their objectives</a:t>
                  </a:r>
                  <a:endParaRPr lang="en-GB" sz="1600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36" name="AutoShape 23">
                  <a:extLst>
                    <a:ext uri="{FF2B5EF4-FFF2-40B4-BE49-F238E27FC236}">
                      <a16:creationId xmlns:a16="http://schemas.microsoft.com/office/drawing/2014/main" id="{C5662B71-CBA5-BF8B-98EA-80D779D8DE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72600" y="4183454"/>
                  <a:ext cx="4219880" cy="898412"/>
                </a:xfrm>
                <a:prstGeom prst="borderCallout1">
                  <a:avLst>
                    <a:gd name="adj1" fmla="val 108333"/>
                    <a:gd name="adj2" fmla="val 97574"/>
                    <a:gd name="adj3" fmla="val 109386"/>
                    <a:gd name="adj4" fmla="val -672"/>
                  </a:avLst>
                </a:prstGeom>
                <a:noFill/>
                <a:ln>
                  <a:noFill/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r>
                    <a:rPr lang="en-GB" sz="1400" dirty="0">
                      <a:solidFill>
                        <a:schemeClr val="accent1"/>
                      </a:solidFill>
                    </a:rPr>
                    <a:t>Finance teams display relentless commitment to continuous improvement</a:t>
                  </a:r>
                  <a:endParaRPr lang="en-GB" sz="1600" dirty="0">
                    <a:solidFill>
                      <a:schemeClr val="accent1"/>
                    </a:solidFill>
                  </a:endParaRPr>
                </a:p>
              </p:txBody>
            </p: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CAD4CE17-321C-EF2A-9C40-D02BF54600DD}"/>
                    </a:ext>
                  </a:extLst>
                </p:cNvPr>
                <p:cNvCxnSpPr/>
                <p:nvPr/>
              </p:nvCxnSpPr>
              <p:spPr bwMode="auto">
                <a:xfrm>
                  <a:off x="5148064" y="6055204"/>
                  <a:ext cx="3672000" cy="0"/>
                </a:xfrm>
                <a:prstGeom prst="line">
                  <a:avLst/>
                </a:prstGeom>
                <a:ln w="19050"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FA179304-183C-327B-D389-CB36986FE46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572000" y="5037437"/>
                  <a:ext cx="4248064" cy="0"/>
                </a:xfrm>
                <a:prstGeom prst="line">
                  <a:avLst/>
                </a:prstGeom>
                <a:ln w="19050"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9F53E9F4-65B0-B9EE-76FE-2AA50A2C83B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029360" y="4035573"/>
                  <a:ext cx="4790704" cy="0"/>
                </a:xfrm>
                <a:prstGeom prst="line">
                  <a:avLst/>
                </a:prstGeom>
                <a:ln w="19050"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7" name="AutoShape 24">
              <a:extLst>
                <a:ext uri="{FF2B5EF4-FFF2-40B4-BE49-F238E27FC236}">
                  <a16:creationId xmlns:a16="http://schemas.microsoft.com/office/drawing/2014/main" id="{BF52770F-193A-72C9-9661-040C83971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266" y="4982485"/>
              <a:ext cx="3769267" cy="914400"/>
            </a:xfrm>
            <a:prstGeom prst="borderCallout1">
              <a:avLst>
                <a:gd name="adj1" fmla="val 108333"/>
                <a:gd name="adj2" fmla="val 97056"/>
                <a:gd name="adj3" fmla="val 108333"/>
                <a:gd name="adj4" fmla="val -13292"/>
              </a:avLst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>
                <a:spcBef>
                  <a:spcPct val="50000"/>
                </a:spcBef>
              </a:pPr>
              <a:r>
                <a:rPr lang="en-GB" sz="1400" dirty="0">
                  <a:solidFill>
                    <a:schemeClr val="accent1"/>
                  </a:solidFill>
                </a:rPr>
                <a:t>Financial information is accurate (right first time), timely and complete</a:t>
              </a:r>
              <a:endParaRPr lang="en-GB" sz="16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01978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CIPFA colours">
      <a:dk1>
        <a:sysClr val="windowText" lastClr="000000"/>
      </a:dk1>
      <a:lt1>
        <a:sysClr val="window" lastClr="FFFFFF"/>
      </a:lt1>
      <a:dk2>
        <a:srgbClr val="312C62"/>
      </a:dk2>
      <a:lt2>
        <a:srgbClr val="C7C4C3"/>
      </a:lt2>
      <a:accent1>
        <a:srgbClr val="5A4B9A"/>
      </a:accent1>
      <a:accent2>
        <a:srgbClr val="EA5042"/>
      </a:accent2>
      <a:accent3>
        <a:srgbClr val="958B87"/>
      </a:accent3>
      <a:accent4>
        <a:srgbClr val="F8AF61"/>
      </a:accent4>
      <a:accent5>
        <a:srgbClr val="83C0EA"/>
      </a:accent5>
      <a:accent6>
        <a:srgbClr val="00958D"/>
      </a:accent6>
      <a:hlink>
        <a:srgbClr val="5A4B9A"/>
      </a:hlink>
      <a:folHlink>
        <a:srgbClr val="5A4B9A"/>
      </a:folHlink>
    </a:clrScheme>
    <a:fontScheme name="Georgia+Aria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9D637FD3500945B72BCC631515FEBE" ma:contentTypeVersion="18" ma:contentTypeDescription="Create a new document." ma:contentTypeScope="" ma:versionID="886d11b02c600ff316b26ce9d0ad7c8a">
  <xsd:schema xmlns:xsd="http://www.w3.org/2001/XMLSchema" xmlns:xs="http://www.w3.org/2001/XMLSchema" xmlns:p="http://schemas.microsoft.com/office/2006/metadata/properties" xmlns:ns2="f54ff250-4dde-4cb3-af93-e5c235ed4705" xmlns:ns3="4f7af61c-a8cf-4544-9a3d-194b6b7fee9f" targetNamespace="http://schemas.microsoft.com/office/2006/metadata/properties" ma:root="true" ma:fieldsID="a425fb40f69e02888052d897ffe2bf59" ns2:_="" ns3:_="">
    <xsd:import namespace="f54ff250-4dde-4cb3-af93-e5c235ed4705"/>
    <xsd:import namespace="4f7af61c-a8cf-4544-9a3d-194b6b7fee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4ff250-4dde-4cb3-af93-e5c235ed470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8c6c965-3c70-41a1-a405-38be9f200fb6}" ma:internalName="TaxCatchAll" ma:showField="CatchAllData" ma:web="f54ff250-4dde-4cb3-af93-e5c235ed47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7af61c-a8cf-4544-9a3d-194b6b7fee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b80ce7-b0e6-4b11-8aa5-937802c500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4ff250-4dde-4cb3-af93-e5c235ed4705" xsi:nil="true"/>
    <lcf76f155ced4ddcb4097134ff3c332f xmlns="4f7af61c-a8cf-4544-9a3d-194b6b7fee9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6609DAA-2440-4AA7-9108-3F0A276515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AC0B03-2578-4EFE-8F87-84412CBCE2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4ff250-4dde-4cb3-af93-e5c235ed4705"/>
    <ds:schemaRef ds:uri="4f7af61c-a8cf-4544-9a3d-194b6b7fee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D4F6D6-83C9-4512-82CE-9C3F2D19760B}">
  <ds:schemaRefs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4f7af61c-a8cf-4544-9a3d-194b6b7fee9f"/>
    <ds:schemaRef ds:uri="f54ff250-4dde-4cb3-af93-e5c235ed470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</TotalTime>
  <Words>662</Words>
  <Application>Microsoft Office PowerPoint</Application>
  <PresentationFormat>Widescreen</PresentationFormat>
  <Paragraphs>148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Georgia</vt:lpstr>
      <vt:lpstr>Verdana</vt:lpstr>
      <vt:lpstr>Wingdings</vt:lpstr>
      <vt:lpstr>Wingdings 2</vt:lpstr>
      <vt:lpstr>Frame</vt:lpstr>
      <vt:lpstr>Introducing CIPFA’s 5-star  Financial Management (FM) Model</vt:lpstr>
      <vt:lpstr>PowerPoint Presentation</vt:lpstr>
      <vt:lpstr>PowerPoint Presentation</vt:lpstr>
      <vt:lpstr>CIPFA’s 5 Model</vt:lpstr>
      <vt:lpstr>What is CIPFA’s FM Model ?</vt:lpstr>
      <vt:lpstr>PowerPoint Presentation</vt:lpstr>
      <vt:lpstr>PowerPoint Presentation</vt:lpstr>
      <vt:lpstr>PowerPoint Presentation</vt:lpstr>
      <vt:lpstr>Progression to World Class</vt:lpstr>
      <vt:lpstr>PowerPoint Presentation</vt:lpstr>
      <vt:lpstr>PowerPoint Presentation</vt:lpstr>
      <vt:lpstr>PowerPoint Presentation</vt:lpstr>
      <vt:lpstr>Example interview list </vt:lpstr>
      <vt:lpstr>Example document list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Ayers, Andrew</dc:creator>
  <cp:lastModifiedBy>Humphrey, Madeleine</cp:lastModifiedBy>
  <cp:revision>29</cp:revision>
  <dcterms:created xsi:type="dcterms:W3CDTF">2020-11-23T16:35:28Z</dcterms:created>
  <dcterms:modified xsi:type="dcterms:W3CDTF">2024-02-22T15:50:36Z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0x0101006C9D637FD3500945B72BCC631515FEBE</vt:lpwstr>
  </property>
  <property fmtid="{D5CDD505-2E9C-101B-9397-08002B2CF9AE}" pid="3" name="MediaServiceImageTags">
    <vt:lpwstr/>
  </property>
</Properties>
</file>