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2" r:id="rId2"/>
    <p:sldId id="284" r:id="rId3"/>
    <p:sldId id="349" r:id="rId4"/>
    <p:sldId id="350" r:id="rId5"/>
    <p:sldId id="353" r:id="rId6"/>
    <p:sldId id="354" r:id="rId7"/>
    <p:sldId id="355" r:id="rId8"/>
    <p:sldId id="314" r:id="rId9"/>
    <p:sldId id="326" r:id="rId10"/>
    <p:sldId id="315" r:id="rId11"/>
    <p:sldId id="329" r:id="rId12"/>
    <p:sldId id="330" r:id="rId13"/>
    <p:sldId id="312" r:id="rId14"/>
    <p:sldId id="327" r:id="rId15"/>
    <p:sldId id="316" r:id="rId16"/>
    <p:sldId id="338" r:id="rId17"/>
    <p:sldId id="341" r:id="rId18"/>
    <p:sldId id="336" r:id="rId19"/>
    <p:sldId id="332" r:id="rId20"/>
    <p:sldId id="339" r:id="rId21"/>
    <p:sldId id="337" r:id="rId22"/>
    <p:sldId id="331" r:id="rId23"/>
    <p:sldId id="305" r:id="rId24"/>
    <p:sldId id="342" r:id="rId25"/>
    <p:sldId id="306" r:id="rId26"/>
    <p:sldId id="307" r:id="rId27"/>
    <p:sldId id="340" r:id="rId28"/>
    <p:sldId id="310" r:id="rId29"/>
    <p:sldId id="343" r:id="rId30"/>
    <p:sldId id="344" r:id="rId31"/>
    <p:sldId id="357" r:id="rId32"/>
    <p:sldId id="356" r:id="rId33"/>
    <p:sldId id="335" r:id="rId34"/>
    <p:sldId id="346" r:id="rId35"/>
    <p:sldId id="358" r:id="rId36"/>
  </p:sldIdLst>
  <p:sldSz cx="9144000" cy="6858000" type="screen4x3"/>
  <p:notesSz cx="6858000" cy="9144000"/>
  <p:defaultTextStyle>
    <a:defPPr>
      <a:defRPr lang="en-GB"/>
    </a:defPPr>
    <a:lvl1pPr algn="l" rtl="0" fontAlgn="base">
      <a:spcBef>
        <a:spcPct val="0"/>
      </a:spcBef>
      <a:spcAft>
        <a:spcPct val="0"/>
      </a:spcAft>
      <a:defRPr sz="2200" kern="1200">
        <a:solidFill>
          <a:schemeClr val="tx1"/>
        </a:solidFill>
        <a:latin typeface="Lucida Sans Unicode" pitchFamily="34" charset="0"/>
        <a:ea typeface="+mn-ea"/>
        <a:cs typeface="Arial" charset="0"/>
      </a:defRPr>
    </a:lvl1pPr>
    <a:lvl2pPr marL="457200" algn="l" rtl="0" fontAlgn="base">
      <a:spcBef>
        <a:spcPct val="0"/>
      </a:spcBef>
      <a:spcAft>
        <a:spcPct val="0"/>
      </a:spcAft>
      <a:defRPr sz="2200" kern="1200">
        <a:solidFill>
          <a:schemeClr val="tx1"/>
        </a:solidFill>
        <a:latin typeface="Lucida Sans Unicode" pitchFamily="34" charset="0"/>
        <a:ea typeface="+mn-ea"/>
        <a:cs typeface="Arial" charset="0"/>
      </a:defRPr>
    </a:lvl2pPr>
    <a:lvl3pPr marL="914400" algn="l" rtl="0" fontAlgn="base">
      <a:spcBef>
        <a:spcPct val="0"/>
      </a:spcBef>
      <a:spcAft>
        <a:spcPct val="0"/>
      </a:spcAft>
      <a:defRPr sz="2200"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sz="2200"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sz="2200" kern="1200">
        <a:solidFill>
          <a:schemeClr val="tx1"/>
        </a:solidFill>
        <a:latin typeface="Lucida Sans Unicode" pitchFamily="34" charset="0"/>
        <a:ea typeface="+mn-ea"/>
        <a:cs typeface="Arial" charset="0"/>
      </a:defRPr>
    </a:lvl5pPr>
    <a:lvl6pPr marL="2286000" algn="l" defTabSz="914400" rtl="0" eaLnBrk="1" latinLnBrk="0" hangingPunct="1">
      <a:defRPr sz="2200" kern="1200">
        <a:solidFill>
          <a:schemeClr val="tx1"/>
        </a:solidFill>
        <a:latin typeface="Lucida Sans Unicode" pitchFamily="34" charset="0"/>
        <a:ea typeface="+mn-ea"/>
        <a:cs typeface="Arial" charset="0"/>
      </a:defRPr>
    </a:lvl6pPr>
    <a:lvl7pPr marL="2743200" algn="l" defTabSz="914400" rtl="0" eaLnBrk="1" latinLnBrk="0" hangingPunct="1">
      <a:defRPr sz="2200" kern="1200">
        <a:solidFill>
          <a:schemeClr val="tx1"/>
        </a:solidFill>
        <a:latin typeface="Lucida Sans Unicode" pitchFamily="34" charset="0"/>
        <a:ea typeface="+mn-ea"/>
        <a:cs typeface="Arial" charset="0"/>
      </a:defRPr>
    </a:lvl7pPr>
    <a:lvl8pPr marL="3200400" algn="l" defTabSz="914400" rtl="0" eaLnBrk="1" latinLnBrk="0" hangingPunct="1">
      <a:defRPr sz="2200" kern="1200">
        <a:solidFill>
          <a:schemeClr val="tx1"/>
        </a:solidFill>
        <a:latin typeface="Lucida Sans Unicode" pitchFamily="34" charset="0"/>
        <a:ea typeface="+mn-ea"/>
        <a:cs typeface="Arial" charset="0"/>
      </a:defRPr>
    </a:lvl8pPr>
    <a:lvl9pPr marL="3657600" algn="l" defTabSz="914400" rtl="0" eaLnBrk="1" latinLnBrk="0" hangingPunct="1">
      <a:defRPr sz="2200"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6160"/>
    <a:srgbClr val="CFD3C2"/>
    <a:srgbClr val="004F59"/>
    <a:srgbClr val="5BC6E8"/>
    <a:srgbClr val="6CCFF6"/>
    <a:srgbClr val="B71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75086" autoAdjust="0"/>
  </p:normalViewPr>
  <p:slideViewPr>
    <p:cSldViewPr snapToGrid="0">
      <p:cViewPr varScale="1">
        <p:scale>
          <a:sx n="87" d="100"/>
          <a:sy n="87" d="100"/>
        </p:scale>
        <p:origin x="-222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53D4E-2D8D-452F-871B-973C7CC060A1}" type="doc">
      <dgm:prSet loTypeId="urn:microsoft.com/office/officeart/2005/8/layout/bProcess4" loCatId="process" qsTypeId="urn:microsoft.com/office/officeart/2005/8/quickstyle/3d3" qsCatId="3D" csTypeId="urn:microsoft.com/office/officeart/2005/8/colors/accent6_3" csCatId="accent6" phldr="1"/>
      <dgm:spPr/>
      <dgm:t>
        <a:bodyPr/>
        <a:lstStyle/>
        <a:p>
          <a:endParaRPr lang="en-GB"/>
        </a:p>
      </dgm:t>
    </dgm:pt>
    <dgm:pt modelId="{277CCC80-1F5E-4F92-83E4-63F81B3C2857}">
      <dgm:prSet phldrT="[Text]"/>
      <dgm:spPr>
        <a:solidFill>
          <a:schemeClr val="tx2"/>
        </a:solidFill>
      </dgm:spPr>
      <dgm:t>
        <a:bodyPr/>
        <a:lstStyle/>
        <a:p>
          <a:r>
            <a:rPr lang="en-GB" dirty="0" smtClean="0"/>
            <a:t>Highways Concerns</a:t>
          </a:r>
          <a:endParaRPr lang="en-GB" dirty="0"/>
        </a:p>
      </dgm:t>
    </dgm:pt>
    <dgm:pt modelId="{407ED69B-8054-456A-9539-E0FDFE2C184C}" type="parTrans" cxnId="{42D3E580-5617-45AB-B5F3-06851E768B8D}">
      <dgm:prSet/>
      <dgm:spPr/>
      <dgm:t>
        <a:bodyPr/>
        <a:lstStyle/>
        <a:p>
          <a:endParaRPr lang="en-GB"/>
        </a:p>
      </dgm:t>
    </dgm:pt>
    <dgm:pt modelId="{6D1A4BAC-C54B-4C5B-9EA2-6EAB2D8F5410}" type="sibTrans" cxnId="{42D3E580-5617-45AB-B5F3-06851E768B8D}">
      <dgm:prSet/>
      <dgm:spPr>
        <a:solidFill>
          <a:schemeClr val="tx2"/>
        </a:solidFill>
      </dgm:spPr>
      <dgm:t>
        <a:bodyPr/>
        <a:lstStyle/>
        <a:p>
          <a:endParaRPr lang="en-GB"/>
        </a:p>
      </dgm:t>
    </dgm:pt>
    <dgm:pt modelId="{746C4108-2DF0-4F6D-A3F5-B8C8E4A5AA67}">
      <dgm:prSet phldrT="[Text]"/>
      <dgm:spPr>
        <a:solidFill>
          <a:schemeClr val="tx2"/>
        </a:solidFill>
      </dgm:spPr>
      <dgm:t>
        <a:bodyPr/>
        <a:lstStyle/>
        <a:p>
          <a:r>
            <a:rPr lang="en-GB" dirty="0" smtClean="0"/>
            <a:t>Fraud Indicator Checks </a:t>
          </a:r>
          <a:endParaRPr lang="en-GB" dirty="0"/>
        </a:p>
      </dgm:t>
    </dgm:pt>
    <dgm:pt modelId="{E57B9ACD-2EA9-435C-9951-57F5D538EF0E}" type="parTrans" cxnId="{B42216B8-2E0E-498E-BE76-8E8A153F17AB}">
      <dgm:prSet/>
      <dgm:spPr/>
      <dgm:t>
        <a:bodyPr/>
        <a:lstStyle/>
        <a:p>
          <a:endParaRPr lang="en-GB"/>
        </a:p>
      </dgm:t>
    </dgm:pt>
    <dgm:pt modelId="{77542250-68AE-4123-9574-D35470D741A0}" type="sibTrans" cxnId="{B42216B8-2E0E-498E-BE76-8E8A153F17AB}">
      <dgm:prSet/>
      <dgm:spPr>
        <a:solidFill>
          <a:schemeClr val="tx2"/>
        </a:solidFill>
      </dgm:spPr>
      <dgm:t>
        <a:bodyPr/>
        <a:lstStyle/>
        <a:p>
          <a:endParaRPr lang="en-GB"/>
        </a:p>
      </dgm:t>
    </dgm:pt>
    <dgm:pt modelId="{E786BFA2-1C98-4056-9B80-A94FC22EF4E7}">
      <dgm:prSet phldrT="[Text]"/>
      <dgm:spPr>
        <a:solidFill>
          <a:schemeClr val="tx2"/>
        </a:solidFill>
      </dgm:spPr>
      <dgm:t>
        <a:bodyPr/>
        <a:lstStyle/>
        <a:p>
          <a:r>
            <a:rPr lang="en-GB" dirty="0" smtClean="0"/>
            <a:t>Potential Commonalities Identified</a:t>
          </a:r>
          <a:endParaRPr lang="en-GB" dirty="0"/>
        </a:p>
      </dgm:t>
    </dgm:pt>
    <dgm:pt modelId="{D48859DB-BF14-4631-AF47-087E7ECAD5F0}" type="parTrans" cxnId="{AFDDE991-79AF-44B6-BA1C-B99BD0B84C79}">
      <dgm:prSet/>
      <dgm:spPr/>
      <dgm:t>
        <a:bodyPr/>
        <a:lstStyle/>
        <a:p>
          <a:endParaRPr lang="en-GB"/>
        </a:p>
      </dgm:t>
    </dgm:pt>
    <dgm:pt modelId="{62B0BF8F-29AE-4F97-8372-59C7BE0440E6}" type="sibTrans" cxnId="{AFDDE991-79AF-44B6-BA1C-B99BD0B84C79}">
      <dgm:prSet/>
      <dgm:spPr>
        <a:solidFill>
          <a:schemeClr val="tx2"/>
        </a:solidFill>
      </dgm:spPr>
      <dgm:t>
        <a:bodyPr/>
        <a:lstStyle/>
        <a:p>
          <a:endParaRPr lang="en-GB"/>
        </a:p>
      </dgm:t>
    </dgm:pt>
    <dgm:pt modelId="{1FFBED1D-B372-4A15-A7E8-61BFB664B0F1}">
      <dgm:prSet phldrT="[Text]"/>
      <dgm:spPr>
        <a:solidFill>
          <a:schemeClr val="tx2"/>
        </a:solidFill>
      </dgm:spPr>
      <dgm:t>
        <a:bodyPr/>
        <a:lstStyle/>
        <a:p>
          <a:r>
            <a:rPr lang="en-GB" dirty="0" smtClean="0"/>
            <a:t>Operation Established</a:t>
          </a:r>
          <a:endParaRPr lang="en-GB" dirty="0"/>
        </a:p>
      </dgm:t>
    </dgm:pt>
    <dgm:pt modelId="{DA56A822-1D11-45D9-B409-2B44E018BE1B}" type="parTrans" cxnId="{CB50FF7A-3D66-4E6B-B09F-3184F0BA2B3C}">
      <dgm:prSet/>
      <dgm:spPr/>
      <dgm:t>
        <a:bodyPr/>
        <a:lstStyle/>
        <a:p>
          <a:endParaRPr lang="en-GB"/>
        </a:p>
      </dgm:t>
    </dgm:pt>
    <dgm:pt modelId="{A1F8EBE8-415A-4F89-B43D-C0C60D39B953}" type="sibTrans" cxnId="{CB50FF7A-3D66-4E6B-B09F-3184F0BA2B3C}">
      <dgm:prSet/>
      <dgm:spPr>
        <a:solidFill>
          <a:schemeClr val="tx2"/>
        </a:solidFill>
      </dgm:spPr>
      <dgm:t>
        <a:bodyPr/>
        <a:lstStyle/>
        <a:p>
          <a:endParaRPr lang="en-GB"/>
        </a:p>
      </dgm:t>
    </dgm:pt>
    <dgm:pt modelId="{B08E7DFE-900D-4173-B693-239B9034DC0A}">
      <dgm:prSet phldrT="[Text]"/>
      <dgm:spPr>
        <a:solidFill>
          <a:schemeClr val="tx2"/>
        </a:solidFill>
      </dgm:spPr>
      <dgm:t>
        <a:bodyPr/>
        <a:lstStyle/>
        <a:p>
          <a:r>
            <a:rPr lang="en-GB" dirty="0" smtClean="0"/>
            <a:t>Further Analytics and Investigations</a:t>
          </a:r>
          <a:endParaRPr lang="en-GB" dirty="0"/>
        </a:p>
      </dgm:t>
    </dgm:pt>
    <dgm:pt modelId="{7F9E83ED-4549-4667-8BDC-2CB0B3ED6CC8}" type="parTrans" cxnId="{9E86B942-3D37-4F8F-A0E6-9915F6AD2391}">
      <dgm:prSet/>
      <dgm:spPr/>
      <dgm:t>
        <a:bodyPr/>
        <a:lstStyle/>
        <a:p>
          <a:endParaRPr lang="en-GB"/>
        </a:p>
      </dgm:t>
    </dgm:pt>
    <dgm:pt modelId="{89E5D421-9FC6-46E7-AF32-BEF67963E1C3}" type="sibTrans" cxnId="{9E86B942-3D37-4F8F-A0E6-9915F6AD2391}">
      <dgm:prSet/>
      <dgm:spPr>
        <a:solidFill>
          <a:schemeClr val="tx2"/>
        </a:solidFill>
      </dgm:spPr>
      <dgm:t>
        <a:bodyPr/>
        <a:lstStyle/>
        <a:p>
          <a:endParaRPr lang="en-GB"/>
        </a:p>
      </dgm:t>
    </dgm:pt>
    <dgm:pt modelId="{ADDD73C2-A979-421D-9460-02209DB68AC4}">
      <dgm:prSet phldrT="[Text]"/>
      <dgm:spPr>
        <a:solidFill>
          <a:schemeClr val="tx2"/>
        </a:solidFill>
      </dgm:spPr>
      <dgm:t>
        <a:bodyPr/>
        <a:lstStyle/>
        <a:p>
          <a:r>
            <a:rPr lang="en-GB" dirty="0" smtClean="0"/>
            <a:t>Case Strategy  Management</a:t>
          </a:r>
          <a:endParaRPr lang="en-GB" dirty="0"/>
        </a:p>
      </dgm:t>
    </dgm:pt>
    <dgm:pt modelId="{6ED7E7B0-DCD4-43AE-8940-555A12455150}" type="parTrans" cxnId="{F64BF4C7-593F-47AE-8E2E-AD853BEBC4D7}">
      <dgm:prSet/>
      <dgm:spPr/>
      <dgm:t>
        <a:bodyPr/>
        <a:lstStyle/>
        <a:p>
          <a:endParaRPr lang="en-GB"/>
        </a:p>
      </dgm:t>
    </dgm:pt>
    <dgm:pt modelId="{CE825E3B-16DB-4470-B5AA-DA1F3FBDDA44}" type="sibTrans" cxnId="{F64BF4C7-593F-47AE-8E2E-AD853BEBC4D7}">
      <dgm:prSet/>
      <dgm:spPr/>
      <dgm:t>
        <a:bodyPr/>
        <a:lstStyle/>
        <a:p>
          <a:endParaRPr lang="en-GB"/>
        </a:p>
      </dgm:t>
    </dgm:pt>
    <dgm:pt modelId="{E949EBA9-C869-4BD6-83C6-5A6133EE1B06}" type="pres">
      <dgm:prSet presAssocID="{B9B53D4E-2D8D-452F-871B-973C7CC060A1}" presName="Name0" presStyleCnt="0">
        <dgm:presLayoutVars>
          <dgm:dir/>
          <dgm:resizeHandles/>
        </dgm:presLayoutVars>
      </dgm:prSet>
      <dgm:spPr/>
      <dgm:t>
        <a:bodyPr/>
        <a:lstStyle/>
        <a:p>
          <a:endParaRPr lang="en-GB"/>
        </a:p>
      </dgm:t>
    </dgm:pt>
    <dgm:pt modelId="{FB661433-9654-4F1F-9A3C-B02B9D758135}" type="pres">
      <dgm:prSet presAssocID="{277CCC80-1F5E-4F92-83E4-63F81B3C2857}" presName="compNode" presStyleCnt="0"/>
      <dgm:spPr/>
    </dgm:pt>
    <dgm:pt modelId="{20574A52-0CD0-42F2-8B3E-82B2A18F75DA}" type="pres">
      <dgm:prSet presAssocID="{277CCC80-1F5E-4F92-83E4-63F81B3C2857}" presName="dummyConnPt" presStyleCnt="0"/>
      <dgm:spPr/>
    </dgm:pt>
    <dgm:pt modelId="{50E71FC0-C678-4EB5-A67E-51250F22B593}" type="pres">
      <dgm:prSet presAssocID="{277CCC80-1F5E-4F92-83E4-63F81B3C2857}" presName="node" presStyleLbl="node1" presStyleIdx="0" presStyleCnt="6">
        <dgm:presLayoutVars>
          <dgm:bulletEnabled val="1"/>
        </dgm:presLayoutVars>
      </dgm:prSet>
      <dgm:spPr/>
      <dgm:t>
        <a:bodyPr/>
        <a:lstStyle/>
        <a:p>
          <a:endParaRPr lang="en-GB"/>
        </a:p>
      </dgm:t>
    </dgm:pt>
    <dgm:pt modelId="{3E7ED697-95E0-4F19-8C2C-7035BDA4AB05}" type="pres">
      <dgm:prSet presAssocID="{6D1A4BAC-C54B-4C5B-9EA2-6EAB2D8F5410}" presName="sibTrans" presStyleLbl="bgSibTrans2D1" presStyleIdx="0" presStyleCnt="5"/>
      <dgm:spPr/>
      <dgm:t>
        <a:bodyPr/>
        <a:lstStyle/>
        <a:p>
          <a:endParaRPr lang="en-GB"/>
        </a:p>
      </dgm:t>
    </dgm:pt>
    <dgm:pt modelId="{E27AA8CD-E40E-4432-A54D-B646BAEDBF04}" type="pres">
      <dgm:prSet presAssocID="{746C4108-2DF0-4F6D-A3F5-B8C8E4A5AA67}" presName="compNode" presStyleCnt="0"/>
      <dgm:spPr/>
    </dgm:pt>
    <dgm:pt modelId="{8BCD0475-D34B-4A2C-BD86-4EF7A03E2011}" type="pres">
      <dgm:prSet presAssocID="{746C4108-2DF0-4F6D-A3F5-B8C8E4A5AA67}" presName="dummyConnPt" presStyleCnt="0"/>
      <dgm:spPr/>
    </dgm:pt>
    <dgm:pt modelId="{51FED576-8B45-475C-BADB-3A66510AD1B0}" type="pres">
      <dgm:prSet presAssocID="{746C4108-2DF0-4F6D-A3F5-B8C8E4A5AA67}" presName="node" presStyleLbl="node1" presStyleIdx="1" presStyleCnt="6">
        <dgm:presLayoutVars>
          <dgm:bulletEnabled val="1"/>
        </dgm:presLayoutVars>
      </dgm:prSet>
      <dgm:spPr/>
      <dgm:t>
        <a:bodyPr/>
        <a:lstStyle/>
        <a:p>
          <a:endParaRPr lang="en-GB"/>
        </a:p>
      </dgm:t>
    </dgm:pt>
    <dgm:pt modelId="{3D6A7749-6B2A-4252-869F-9B1A8B57A791}" type="pres">
      <dgm:prSet presAssocID="{77542250-68AE-4123-9574-D35470D741A0}" presName="sibTrans" presStyleLbl="bgSibTrans2D1" presStyleIdx="1" presStyleCnt="5"/>
      <dgm:spPr/>
      <dgm:t>
        <a:bodyPr/>
        <a:lstStyle/>
        <a:p>
          <a:endParaRPr lang="en-GB"/>
        </a:p>
      </dgm:t>
    </dgm:pt>
    <dgm:pt modelId="{C4C3026A-6501-4CDD-A222-8332227B8856}" type="pres">
      <dgm:prSet presAssocID="{E786BFA2-1C98-4056-9B80-A94FC22EF4E7}" presName="compNode" presStyleCnt="0"/>
      <dgm:spPr/>
    </dgm:pt>
    <dgm:pt modelId="{5BC0D70A-609B-475E-8724-0E5FE7F07578}" type="pres">
      <dgm:prSet presAssocID="{E786BFA2-1C98-4056-9B80-A94FC22EF4E7}" presName="dummyConnPt" presStyleCnt="0"/>
      <dgm:spPr/>
    </dgm:pt>
    <dgm:pt modelId="{0C1EE356-C080-4798-B49D-2348263199F7}" type="pres">
      <dgm:prSet presAssocID="{E786BFA2-1C98-4056-9B80-A94FC22EF4E7}" presName="node" presStyleLbl="node1" presStyleIdx="2" presStyleCnt="6">
        <dgm:presLayoutVars>
          <dgm:bulletEnabled val="1"/>
        </dgm:presLayoutVars>
      </dgm:prSet>
      <dgm:spPr/>
      <dgm:t>
        <a:bodyPr/>
        <a:lstStyle/>
        <a:p>
          <a:endParaRPr lang="en-GB"/>
        </a:p>
      </dgm:t>
    </dgm:pt>
    <dgm:pt modelId="{34374316-C6AF-40B5-9884-3E900527E6E5}" type="pres">
      <dgm:prSet presAssocID="{62B0BF8F-29AE-4F97-8372-59C7BE0440E6}" presName="sibTrans" presStyleLbl="bgSibTrans2D1" presStyleIdx="2" presStyleCnt="5"/>
      <dgm:spPr/>
      <dgm:t>
        <a:bodyPr/>
        <a:lstStyle/>
        <a:p>
          <a:endParaRPr lang="en-GB"/>
        </a:p>
      </dgm:t>
    </dgm:pt>
    <dgm:pt modelId="{AAEAF17C-D7B5-42A0-9D20-584D2CE88A97}" type="pres">
      <dgm:prSet presAssocID="{1FFBED1D-B372-4A15-A7E8-61BFB664B0F1}" presName="compNode" presStyleCnt="0"/>
      <dgm:spPr/>
    </dgm:pt>
    <dgm:pt modelId="{07275B70-DAC4-494A-857E-3B7E1DC27EBF}" type="pres">
      <dgm:prSet presAssocID="{1FFBED1D-B372-4A15-A7E8-61BFB664B0F1}" presName="dummyConnPt" presStyleCnt="0"/>
      <dgm:spPr/>
    </dgm:pt>
    <dgm:pt modelId="{F3FCFFC8-B48D-42F8-B63E-810BF606CF75}" type="pres">
      <dgm:prSet presAssocID="{1FFBED1D-B372-4A15-A7E8-61BFB664B0F1}" presName="node" presStyleLbl="node1" presStyleIdx="3" presStyleCnt="6">
        <dgm:presLayoutVars>
          <dgm:bulletEnabled val="1"/>
        </dgm:presLayoutVars>
      </dgm:prSet>
      <dgm:spPr/>
      <dgm:t>
        <a:bodyPr/>
        <a:lstStyle/>
        <a:p>
          <a:endParaRPr lang="en-GB"/>
        </a:p>
      </dgm:t>
    </dgm:pt>
    <dgm:pt modelId="{28B88652-BB5B-45A0-81E1-E75A25CF65D6}" type="pres">
      <dgm:prSet presAssocID="{A1F8EBE8-415A-4F89-B43D-C0C60D39B953}" presName="sibTrans" presStyleLbl="bgSibTrans2D1" presStyleIdx="3" presStyleCnt="5"/>
      <dgm:spPr/>
      <dgm:t>
        <a:bodyPr/>
        <a:lstStyle/>
        <a:p>
          <a:endParaRPr lang="en-GB"/>
        </a:p>
      </dgm:t>
    </dgm:pt>
    <dgm:pt modelId="{19844C50-8A40-46D2-B0F9-9E31B18D1354}" type="pres">
      <dgm:prSet presAssocID="{B08E7DFE-900D-4173-B693-239B9034DC0A}" presName="compNode" presStyleCnt="0"/>
      <dgm:spPr/>
    </dgm:pt>
    <dgm:pt modelId="{4A75343E-F5E3-4209-8D1F-5F156E53B951}" type="pres">
      <dgm:prSet presAssocID="{B08E7DFE-900D-4173-B693-239B9034DC0A}" presName="dummyConnPt" presStyleCnt="0"/>
      <dgm:spPr/>
    </dgm:pt>
    <dgm:pt modelId="{31BEB292-696F-4DAE-AAAC-07835CD12C9C}" type="pres">
      <dgm:prSet presAssocID="{B08E7DFE-900D-4173-B693-239B9034DC0A}" presName="node" presStyleLbl="node1" presStyleIdx="4" presStyleCnt="6">
        <dgm:presLayoutVars>
          <dgm:bulletEnabled val="1"/>
        </dgm:presLayoutVars>
      </dgm:prSet>
      <dgm:spPr/>
      <dgm:t>
        <a:bodyPr/>
        <a:lstStyle/>
        <a:p>
          <a:endParaRPr lang="en-GB"/>
        </a:p>
      </dgm:t>
    </dgm:pt>
    <dgm:pt modelId="{20F13B44-D019-4525-9E55-706E5794CC81}" type="pres">
      <dgm:prSet presAssocID="{89E5D421-9FC6-46E7-AF32-BEF67963E1C3}" presName="sibTrans" presStyleLbl="bgSibTrans2D1" presStyleIdx="4" presStyleCnt="5"/>
      <dgm:spPr/>
      <dgm:t>
        <a:bodyPr/>
        <a:lstStyle/>
        <a:p>
          <a:endParaRPr lang="en-GB"/>
        </a:p>
      </dgm:t>
    </dgm:pt>
    <dgm:pt modelId="{8567BD56-D411-4328-9EA6-A3B338127B87}" type="pres">
      <dgm:prSet presAssocID="{ADDD73C2-A979-421D-9460-02209DB68AC4}" presName="compNode" presStyleCnt="0"/>
      <dgm:spPr/>
    </dgm:pt>
    <dgm:pt modelId="{27B78E56-F11A-48D0-8F40-BBF011D9C3F2}" type="pres">
      <dgm:prSet presAssocID="{ADDD73C2-A979-421D-9460-02209DB68AC4}" presName="dummyConnPt" presStyleCnt="0"/>
      <dgm:spPr/>
    </dgm:pt>
    <dgm:pt modelId="{FCA819B8-B723-40A6-8F4D-16E6EC80CCD1}" type="pres">
      <dgm:prSet presAssocID="{ADDD73C2-A979-421D-9460-02209DB68AC4}" presName="node" presStyleLbl="node1" presStyleIdx="5" presStyleCnt="6" custLinFactNeighborY="-2813">
        <dgm:presLayoutVars>
          <dgm:bulletEnabled val="1"/>
        </dgm:presLayoutVars>
      </dgm:prSet>
      <dgm:spPr/>
      <dgm:t>
        <a:bodyPr/>
        <a:lstStyle/>
        <a:p>
          <a:endParaRPr lang="en-GB"/>
        </a:p>
      </dgm:t>
    </dgm:pt>
  </dgm:ptLst>
  <dgm:cxnLst>
    <dgm:cxn modelId="{9E86B942-3D37-4F8F-A0E6-9915F6AD2391}" srcId="{B9B53D4E-2D8D-452F-871B-973C7CC060A1}" destId="{B08E7DFE-900D-4173-B693-239B9034DC0A}" srcOrd="4" destOrd="0" parTransId="{7F9E83ED-4549-4667-8BDC-2CB0B3ED6CC8}" sibTransId="{89E5D421-9FC6-46E7-AF32-BEF67963E1C3}"/>
    <dgm:cxn modelId="{227959E1-0224-4D88-9D4F-AE08EC39D35C}" type="presOf" srcId="{746C4108-2DF0-4F6D-A3F5-B8C8E4A5AA67}" destId="{51FED576-8B45-475C-BADB-3A66510AD1B0}" srcOrd="0" destOrd="0" presId="urn:microsoft.com/office/officeart/2005/8/layout/bProcess4"/>
    <dgm:cxn modelId="{B6F6791E-8DC1-4156-93C9-6333494F02A9}" type="presOf" srcId="{ADDD73C2-A979-421D-9460-02209DB68AC4}" destId="{FCA819B8-B723-40A6-8F4D-16E6EC80CCD1}" srcOrd="0" destOrd="0" presId="urn:microsoft.com/office/officeart/2005/8/layout/bProcess4"/>
    <dgm:cxn modelId="{9A2B0225-5438-4259-9F28-70858B5CE738}" type="presOf" srcId="{B08E7DFE-900D-4173-B693-239B9034DC0A}" destId="{31BEB292-696F-4DAE-AAAC-07835CD12C9C}" srcOrd="0" destOrd="0" presId="urn:microsoft.com/office/officeart/2005/8/layout/bProcess4"/>
    <dgm:cxn modelId="{8DFADC65-5FBE-4114-91DF-02B0583A48AC}" type="presOf" srcId="{E786BFA2-1C98-4056-9B80-A94FC22EF4E7}" destId="{0C1EE356-C080-4798-B49D-2348263199F7}" srcOrd="0" destOrd="0" presId="urn:microsoft.com/office/officeart/2005/8/layout/bProcess4"/>
    <dgm:cxn modelId="{A0C74C2E-80E6-4DCB-8D8F-601ACEE2A54F}" type="presOf" srcId="{6D1A4BAC-C54B-4C5B-9EA2-6EAB2D8F5410}" destId="{3E7ED697-95E0-4F19-8C2C-7035BDA4AB05}" srcOrd="0" destOrd="0" presId="urn:microsoft.com/office/officeart/2005/8/layout/bProcess4"/>
    <dgm:cxn modelId="{F2E8DAD6-8EF1-42AE-98FF-F492F650B994}" type="presOf" srcId="{1FFBED1D-B372-4A15-A7E8-61BFB664B0F1}" destId="{F3FCFFC8-B48D-42F8-B63E-810BF606CF75}" srcOrd="0" destOrd="0" presId="urn:microsoft.com/office/officeart/2005/8/layout/bProcess4"/>
    <dgm:cxn modelId="{F64BF4C7-593F-47AE-8E2E-AD853BEBC4D7}" srcId="{B9B53D4E-2D8D-452F-871B-973C7CC060A1}" destId="{ADDD73C2-A979-421D-9460-02209DB68AC4}" srcOrd="5" destOrd="0" parTransId="{6ED7E7B0-DCD4-43AE-8940-555A12455150}" sibTransId="{CE825E3B-16DB-4470-B5AA-DA1F3FBDDA44}"/>
    <dgm:cxn modelId="{F2650794-6A12-4DEF-9F67-712A4106860D}" type="presOf" srcId="{277CCC80-1F5E-4F92-83E4-63F81B3C2857}" destId="{50E71FC0-C678-4EB5-A67E-51250F22B593}" srcOrd="0" destOrd="0" presId="urn:microsoft.com/office/officeart/2005/8/layout/bProcess4"/>
    <dgm:cxn modelId="{AFDDE991-79AF-44B6-BA1C-B99BD0B84C79}" srcId="{B9B53D4E-2D8D-452F-871B-973C7CC060A1}" destId="{E786BFA2-1C98-4056-9B80-A94FC22EF4E7}" srcOrd="2" destOrd="0" parTransId="{D48859DB-BF14-4631-AF47-087E7ECAD5F0}" sibTransId="{62B0BF8F-29AE-4F97-8372-59C7BE0440E6}"/>
    <dgm:cxn modelId="{257875A1-1788-48E5-BCCA-D00381341675}" type="presOf" srcId="{77542250-68AE-4123-9574-D35470D741A0}" destId="{3D6A7749-6B2A-4252-869F-9B1A8B57A791}" srcOrd="0" destOrd="0" presId="urn:microsoft.com/office/officeart/2005/8/layout/bProcess4"/>
    <dgm:cxn modelId="{CB50FF7A-3D66-4E6B-B09F-3184F0BA2B3C}" srcId="{B9B53D4E-2D8D-452F-871B-973C7CC060A1}" destId="{1FFBED1D-B372-4A15-A7E8-61BFB664B0F1}" srcOrd="3" destOrd="0" parTransId="{DA56A822-1D11-45D9-B409-2B44E018BE1B}" sibTransId="{A1F8EBE8-415A-4F89-B43D-C0C60D39B953}"/>
    <dgm:cxn modelId="{42D3E580-5617-45AB-B5F3-06851E768B8D}" srcId="{B9B53D4E-2D8D-452F-871B-973C7CC060A1}" destId="{277CCC80-1F5E-4F92-83E4-63F81B3C2857}" srcOrd="0" destOrd="0" parTransId="{407ED69B-8054-456A-9539-E0FDFE2C184C}" sibTransId="{6D1A4BAC-C54B-4C5B-9EA2-6EAB2D8F5410}"/>
    <dgm:cxn modelId="{C1833C8F-6E0C-4E09-BEEA-168AD5E326B1}" type="presOf" srcId="{B9B53D4E-2D8D-452F-871B-973C7CC060A1}" destId="{E949EBA9-C869-4BD6-83C6-5A6133EE1B06}" srcOrd="0" destOrd="0" presId="urn:microsoft.com/office/officeart/2005/8/layout/bProcess4"/>
    <dgm:cxn modelId="{0B1593F8-2AC8-49E6-A7B7-A96CC9A854B6}" type="presOf" srcId="{62B0BF8F-29AE-4F97-8372-59C7BE0440E6}" destId="{34374316-C6AF-40B5-9884-3E900527E6E5}" srcOrd="0" destOrd="0" presId="urn:microsoft.com/office/officeart/2005/8/layout/bProcess4"/>
    <dgm:cxn modelId="{B42216B8-2E0E-498E-BE76-8E8A153F17AB}" srcId="{B9B53D4E-2D8D-452F-871B-973C7CC060A1}" destId="{746C4108-2DF0-4F6D-A3F5-B8C8E4A5AA67}" srcOrd="1" destOrd="0" parTransId="{E57B9ACD-2EA9-435C-9951-57F5D538EF0E}" sibTransId="{77542250-68AE-4123-9574-D35470D741A0}"/>
    <dgm:cxn modelId="{0956F1A6-EF61-46C3-BCA9-FDA0C65C3F47}" type="presOf" srcId="{89E5D421-9FC6-46E7-AF32-BEF67963E1C3}" destId="{20F13B44-D019-4525-9E55-706E5794CC81}" srcOrd="0" destOrd="0" presId="urn:microsoft.com/office/officeart/2005/8/layout/bProcess4"/>
    <dgm:cxn modelId="{AB57FAE5-2B06-4849-B1B5-9AAEB72E2BD8}" type="presOf" srcId="{A1F8EBE8-415A-4F89-B43D-C0C60D39B953}" destId="{28B88652-BB5B-45A0-81E1-E75A25CF65D6}" srcOrd="0" destOrd="0" presId="urn:microsoft.com/office/officeart/2005/8/layout/bProcess4"/>
    <dgm:cxn modelId="{02F5BEBF-2F60-4425-99A1-FCF7ED236CC8}" type="presParOf" srcId="{E949EBA9-C869-4BD6-83C6-5A6133EE1B06}" destId="{FB661433-9654-4F1F-9A3C-B02B9D758135}" srcOrd="0" destOrd="0" presId="urn:microsoft.com/office/officeart/2005/8/layout/bProcess4"/>
    <dgm:cxn modelId="{C999E627-CEF2-4285-B581-BD78F4CC8974}" type="presParOf" srcId="{FB661433-9654-4F1F-9A3C-B02B9D758135}" destId="{20574A52-0CD0-42F2-8B3E-82B2A18F75DA}" srcOrd="0" destOrd="0" presId="urn:microsoft.com/office/officeart/2005/8/layout/bProcess4"/>
    <dgm:cxn modelId="{0E0F2AEE-D8DD-4BF6-B11F-CD983FAD69F0}" type="presParOf" srcId="{FB661433-9654-4F1F-9A3C-B02B9D758135}" destId="{50E71FC0-C678-4EB5-A67E-51250F22B593}" srcOrd="1" destOrd="0" presId="urn:microsoft.com/office/officeart/2005/8/layout/bProcess4"/>
    <dgm:cxn modelId="{1E700CC8-EF0B-4A16-88C1-A4BBD40B0CE0}" type="presParOf" srcId="{E949EBA9-C869-4BD6-83C6-5A6133EE1B06}" destId="{3E7ED697-95E0-4F19-8C2C-7035BDA4AB05}" srcOrd="1" destOrd="0" presId="urn:microsoft.com/office/officeart/2005/8/layout/bProcess4"/>
    <dgm:cxn modelId="{5E602652-AB7E-485A-A908-43B776F6D0BD}" type="presParOf" srcId="{E949EBA9-C869-4BD6-83C6-5A6133EE1B06}" destId="{E27AA8CD-E40E-4432-A54D-B646BAEDBF04}" srcOrd="2" destOrd="0" presId="urn:microsoft.com/office/officeart/2005/8/layout/bProcess4"/>
    <dgm:cxn modelId="{E108364D-A4AD-4766-86CA-0D969CA56C53}" type="presParOf" srcId="{E27AA8CD-E40E-4432-A54D-B646BAEDBF04}" destId="{8BCD0475-D34B-4A2C-BD86-4EF7A03E2011}" srcOrd="0" destOrd="0" presId="urn:microsoft.com/office/officeart/2005/8/layout/bProcess4"/>
    <dgm:cxn modelId="{23570BA6-E5E9-4C1F-8319-52BB8750C4F7}" type="presParOf" srcId="{E27AA8CD-E40E-4432-A54D-B646BAEDBF04}" destId="{51FED576-8B45-475C-BADB-3A66510AD1B0}" srcOrd="1" destOrd="0" presId="urn:microsoft.com/office/officeart/2005/8/layout/bProcess4"/>
    <dgm:cxn modelId="{2D2EF23A-C28D-4F4A-9D2F-6FA79BE3DF7F}" type="presParOf" srcId="{E949EBA9-C869-4BD6-83C6-5A6133EE1B06}" destId="{3D6A7749-6B2A-4252-869F-9B1A8B57A791}" srcOrd="3" destOrd="0" presId="urn:microsoft.com/office/officeart/2005/8/layout/bProcess4"/>
    <dgm:cxn modelId="{492D9026-A461-475D-A45C-B7FC495EDBE2}" type="presParOf" srcId="{E949EBA9-C869-4BD6-83C6-5A6133EE1B06}" destId="{C4C3026A-6501-4CDD-A222-8332227B8856}" srcOrd="4" destOrd="0" presId="urn:microsoft.com/office/officeart/2005/8/layout/bProcess4"/>
    <dgm:cxn modelId="{2C250304-D863-4FEF-89CF-9C0988510263}" type="presParOf" srcId="{C4C3026A-6501-4CDD-A222-8332227B8856}" destId="{5BC0D70A-609B-475E-8724-0E5FE7F07578}" srcOrd="0" destOrd="0" presId="urn:microsoft.com/office/officeart/2005/8/layout/bProcess4"/>
    <dgm:cxn modelId="{6481300D-B846-4AE0-A25E-697F547F93F6}" type="presParOf" srcId="{C4C3026A-6501-4CDD-A222-8332227B8856}" destId="{0C1EE356-C080-4798-B49D-2348263199F7}" srcOrd="1" destOrd="0" presId="urn:microsoft.com/office/officeart/2005/8/layout/bProcess4"/>
    <dgm:cxn modelId="{B0C27B7A-21A0-41F6-BD52-25104C59F141}" type="presParOf" srcId="{E949EBA9-C869-4BD6-83C6-5A6133EE1B06}" destId="{34374316-C6AF-40B5-9884-3E900527E6E5}" srcOrd="5" destOrd="0" presId="urn:microsoft.com/office/officeart/2005/8/layout/bProcess4"/>
    <dgm:cxn modelId="{0428DCBC-4CF2-4FED-AD87-9BF74D67740F}" type="presParOf" srcId="{E949EBA9-C869-4BD6-83C6-5A6133EE1B06}" destId="{AAEAF17C-D7B5-42A0-9D20-584D2CE88A97}" srcOrd="6" destOrd="0" presId="urn:microsoft.com/office/officeart/2005/8/layout/bProcess4"/>
    <dgm:cxn modelId="{2A9D2976-B8E6-453D-9C9E-780ACD058A1D}" type="presParOf" srcId="{AAEAF17C-D7B5-42A0-9D20-584D2CE88A97}" destId="{07275B70-DAC4-494A-857E-3B7E1DC27EBF}" srcOrd="0" destOrd="0" presId="urn:microsoft.com/office/officeart/2005/8/layout/bProcess4"/>
    <dgm:cxn modelId="{30FCF8FB-CECD-4464-AD12-B58DD6263388}" type="presParOf" srcId="{AAEAF17C-D7B5-42A0-9D20-584D2CE88A97}" destId="{F3FCFFC8-B48D-42F8-B63E-810BF606CF75}" srcOrd="1" destOrd="0" presId="urn:microsoft.com/office/officeart/2005/8/layout/bProcess4"/>
    <dgm:cxn modelId="{6DF8112B-43C4-43FC-9D14-2C33FDC54C2C}" type="presParOf" srcId="{E949EBA9-C869-4BD6-83C6-5A6133EE1B06}" destId="{28B88652-BB5B-45A0-81E1-E75A25CF65D6}" srcOrd="7" destOrd="0" presId="urn:microsoft.com/office/officeart/2005/8/layout/bProcess4"/>
    <dgm:cxn modelId="{DD3971E7-F120-4DC8-B527-7BA3CEB027C6}" type="presParOf" srcId="{E949EBA9-C869-4BD6-83C6-5A6133EE1B06}" destId="{19844C50-8A40-46D2-B0F9-9E31B18D1354}" srcOrd="8" destOrd="0" presId="urn:microsoft.com/office/officeart/2005/8/layout/bProcess4"/>
    <dgm:cxn modelId="{8075CD9D-A00E-4514-916F-F23326505CC3}" type="presParOf" srcId="{19844C50-8A40-46D2-B0F9-9E31B18D1354}" destId="{4A75343E-F5E3-4209-8D1F-5F156E53B951}" srcOrd="0" destOrd="0" presId="urn:microsoft.com/office/officeart/2005/8/layout/bProcess4"/>
    <dgm:cxn modelId="{6874F0BF-7F87-4C8B-A661-74299CFE6CE2}" type="presParOf" srcId="{19844C50-8A40-46D2-B0F9-9E31B18D1354}" destId="{31BEB292-696F-4DAE-AAAC-07835CD12C9C}" srcOrd="1" destOrd="0" presId="urn:microsoft.com/office/officeart/2005/8/layout/bProcess4"/>
    <dgm:cxn modelId="{78C645E8-8080-4040-98CB-9F2E67C089B7}" type="presParOf" srcId="{E949EBA9-C869-4BD6-83C6-5A6133EE1B06}" destId="{20F13B44-D019-4525-9E55-706E5794CC81}" srcOrd="9" destOrd="0" presId="urn:microsoft.com/office/officeart/2005/8/layout/bProcess4"/>
    <dgm:cxn modelId="{B4B5E6FA-6513-4DE0-B139-90D7DB235A53}" type="presParOf" srcId="{E949EBA9-C869-4BD6-83C6-5A6133EE1B06}" destId="{8567BD56-D411-4328-9EA6-A3B338127B87}" srcOrd="10" destOrd="0" presId="urn:microsoft.com/office/officeart/2005/8/layout/bProcess4"/>
    <dgm:cxn modelId="{F4641715-43B3-4BDD-86D6-65EBF2C6E335}" type="presParOf" srcId="{8567BD56-D411-4328-9EA6-A3B338127B87}" destId="{27B78E56-F11A-48D0-8F40-BBF011D9C3F2}" srcOrd="0" destOrd="0" presId="urn:microsoft.com/office/officeart/2005/8/layout/bProcess4"/>
    <dgm:cxn modelId="{233B01B8-A1BC-439F-838D-AC757C67E9CD}" type="presParOf" srcId="{8567BD56-D411-4328-9EA6-A3B338127B87}" destId="{FCA819B8-B723-40A6-8F4D-16E6EC80CCD1}"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47522-DAA2-47EE-A0A0-9885A100218B}" type="doc">
      <dgm:prSet loTypeId="urn:microsoft.com/office/officeart/2005/8/layout/default#1" loCatId="list" qsTypeId="urn:microsoft.com/office/officeart/2005/8/quickstyle/3d3" qsCatId="3D" csTypeId="urn:microsoft.com/office/officeart/2005/8/colors/accent6_3" csCatId="accent6" phldr="1"/>
      <dgm:spPr/>
      <dgm:t>
        <a:bodyPr/>
        <a:lstStyle/>
        <a:p>
          <a:endParaRPr lang="en-GB"/>
        </a:p>
      </dgm:t>
    </dgm:pt>
    <dgm:pt modelId="{A5669872-CC16-4DE8-800A-93E3257CD4BA}">
      <dgm:prSet phldrT="[Text]"/>
      <dgm:spPr>
        <a:solidFill>
          <a:schemeClr val="tx2"/>
        </a:solidFill>
      </dgm:spPr>
      <dgm:t>
        <a:bodyPr/>
        <a:lstStyle/>
        <a:p>
          <a:r>
            <a:rPr lang="en-GB" dirty="0" smtClean="0"/>
            <a:t>Slip/Trip PI Claims</a:t>
          </a:r>
          <a:endParaRPr lang="en-GB" dirty="0"/>
        </a:p>
      </dgm:t>
    </dgm:pt>
    <dgm:pt modelId="{6486A1F7-61DB-488A-A23C-547C86F84C35}" type="parTrans" cxnId="{B5A69FC7-8964-495F-8E18-07BC3B8A369A}">
      <dgm:prSet/>
      <dgm:spPr/>
      <dgm:t>
        <a:bodyPr/>
        <a:lstStyle/>
        <a:p>
          <a:endParaRPr lang="en-GB"/>
        </a:p>
      </dgm:t>
    </dgm:pt>
    <dgm:pt modelId="{CBBB7ABF-431D-4486-B5C9-CC2E527391A7}" type="sibTrans" cxnId="{B5A69FC7-8964-495F-8E18-07BC3B8A369A}">
      <dgm:prSet/>
      <dgm:spPr/>
      <dgm:t>
        <a:bodyPr/>
        <a:lstStyle/>
        <a:p>
          <a:endParaRPr lang="en-GB"/>
        </a:p>
      </dgm:t>
    </dgm:pt>
    <dgm:pt modelId="{49555132-9EE3-49F4-B7AB-8B839FCD668C}">
      <dgm:prSet phldrT="[Text]"/>
      <dgm:spPr>
        <a:solidFill>
          <a:schemeClr val="tx2"/>
        </a:solidFill>
      </dgm:spPr>
      <dgm:t>
        <a:bodyPr/>
        <a:lstStyle/>
        <a:p>
          <a:r>
            <a:rPr lang="en-GB" dirty="0" smtClean="0"/>
            <a:t>Multiple Household Claims</a:t>
          </a:r>
          <a:endParaRPr lang="en-GB" dirty="0"/>
        </a:p>
      </dgm:t>
    </dgm:pt>
    <dgm:pt modelId="{965B644E-2EF7-46F7-93A6-7ECF52ECC57F}" type="parTrans" cxnId="{84661445-5E4B-4D9C-9524-83BFE93E5420}">
      <dgm:prSet/>
      <dgm:spPr/>
      <dgm:t>
        <a:bodyPr/>
        <a:lstStyle/>
        <a:p>
          <a:endParaRPr lang="en-GB"/>
        </a:p>
      </dgm:t>
    </dgm:pt>
    <dgm:pt modelId="{A7D082B9-E0E0-45A0-9068-AA7C894AD68E}" type="sibTrans" cxnId="{84661445-5E4B-4D9C-9524-83BFE93E5420}">
      <dgm:prSet/>
      <dgm:spPr/>
      <dgm:t>
        <a:bodyPr/>
        <a:lstStyle/>
        <a:p>
          <a:endParaRPr lang="en-GB"/>
        </a:p>
      </dgm:t>
    </dgm:pt>
    <dgm:pt modelId="{7DAEAEE5-0357-49B0-B41B-67D1E6AC011F}">
      <dgm:prSet phldrT="[Text]"/>
      <dgm:spPr>
        <a:solidFill>
          <a:schemeClr val="tx2"/>
        </a:solidFill>
      </dgm:spPr>
      <dgm:t>
        <a:bodyPr/>
        <a:lstStyle/>
        <a:p>
          <a:r>
            <a:rPr lang="en-GB" dirty="0" smtClean="0"/>
            <a:t>Connected Claimants</a:t>
          </a:r>
          <a:endParaRPr lang="en-GB" dirty="0"/>
        </a:p>
      </dgm:t>
    </dgm:pt>
    <dgm:pt modelId="{E3FB3450-39D1-4785-80EC-C41869FC9614}" type="parTrans" cxnId="{CCFA13B5-81FD-4361-9C57-F74975E3274F}">
      <dgm:prSet/>
      <dgm:spPr/>
      <dgm:t>
        <a:bodyPr/>
        <a:lstStyle/>
        <a:p>
          <a:endParaRPr lang="en-GB"/>
        </a:p>
      </dgm:t>
    </dgm:pt>
    <dgm:pt modelId="{6401B765-FFA5-4EE0-98AF-1C7535452C18}" type="sibTrans" cxnId="{CCFA13B5-81FD-4361-9C57-F74975E3274F}">
      <dgm:prSet/>
      <dgm:spPr/>
      <dgm:t>
        <a:bodyPr/>
        <a:lstStyle/>
        <a:p>
          <a:endParaRPr lang="en-GB"/>
        </a:p>
      </dgm:t>
    </dgm:pt>
    <dgm:pt modelId="{3DA83735-275C-4B30-AA25-7C6150CF4C8D}">
      <dgm:prSet phldrT="[Text]"/>
      <dgm:spPr>
        <a:solidFill>
          <a:schemeClr val="tx2"/>
        </a:solidFill>
      </dgm:spPr>
      <dgm:t>
        <a:bodyPr/>
        <a:lstStyle/>
        <a:p>
          <a:r>
            <a:rPr lang="en-GB" dirty="0" smtClean="0"/>
            <a:t>Solicitors</a:t>
          </a:r>
          <a:endParaRPr lang="en-GB" dirty="0"/>
        </a:p>
      </dgm:t>
    </dgm:pt>
    <dgm:pt modelId="{ED82BEC0-883D-49EE-9FF4-9D1E6B7BC72C}" type="parTrans" cxnId="{12F05686-1A46-4289-AC3A-F4BE4E0A47B5}">
      <dgm:prSet/>
      <dgm:spPr/>
      <dgm:t>
        <a:bodyPr/>
        <a:lstStyle/>
        <a:p>
          <a:endParaRPr lang="en-GB"/>
        </a:p>
      </dgm:t>
    </dgm:pt>
    <dgm:pt modelId="{E64469E0-B562-429C-A760-71E5ADEDCCF1}" type="sibTrans" cxnId="{12F05686-1A46-4289-AC3A-F4BE4E0A47B5}">
      <dgm:prSet/>
      <dgm:spPr/>
      <dgm:t>
        <a:bodyPr/>
        <a:lstStyle/>
        <a:p>
          <a:endParaRPr lang="en-GB"/>
        </a:p>
      </dgm:t>
    </dgm:pt>
    <dgm:pt modelId="{781FC2FB-79BB-41BB-A520-74763125EF18}">
      <dgm:prSet phldrT="[Text]"/>
      <dgm:spPr>
        <a:solidFill>
          <a:schemeClr val="tx2"/>
        </a:solidFill>
      </dgm:spPr>
      <dgm:t>
        <a:bodyPr/>
        <a:lstStyle/>
        <a:p>
          <a:r>
            <a:rPr lang="en-GB" dirty="0" smtClean="0"/>
            <a:t>Claim Features and Timing</a:t>
          </a:r>
          <a:endParaRPr lang="en-GB" dirty="0"/>
        </a:p>
      </dgm:t>
    </dgm:pt>
    <dgm:pt modelId="{6189770A-023F-4511-8FB7-D70969BAF389}" type="parTrans" cxnId="{FA91884C-3EC4-4F43-B487-372EA5C6C1E0}">
      <dgm:prSet/>
      <dgm:spPr/>
      <dgm:t>
        <a:bodyPr/>
        <a:lstStyle/>
        <a:p>
          <a:endParaRPr lang="en-GB"/>
        </a:p>
      </dgm:t>
    </dgm:pt>
    <dgm:pt modelId="{54A4F6E6-FE14-486A-9452-58F2DF97011B}" type="sibTrans" cxnId="{FA91884C-3EC4-4F43-B487-372EA5C6C1E0}">
      <dgm:prSet/>
      <dgm:spPr/>
      <dgm:t>
        <a:bodyPr/>
        <a:lstStyle/>
        <a:p>
          <a:endParaRPr lang="en-GB"/>
        </a:p>
      </dgm:t>
    </dgm:pt>
    <dgm:pt modelId="{DEBFA89C-8ABD-4713-A5E6-C349205A0E1F}">
      <dgm:prSet phldrT="[Text]"/>
      <dgm:spPr>
        <a:solidFill>
          <a:schemeClr val="tx2"/>
        </a:solidFill>
      </dgm:spPr>
      <dgm:t>
        <a:bodyPr/>
        <a:lstStyle/>
        <a:p>
          <a:r>
            <a:rPr lang="en-GB" dirty="0" smtClean="0"/>
            <a:t>Incident Locations</a:t>
          </a:r>
          <a:endParaRPr lang="en-GB" dirty="0"/>
        </a:p>
      </dgm:t>
    </dgm:pt>
    <dgm:pt modelId="{C8B1CC17-4CD7-4358-8B4A-6DF7E881E65B}" type="parTrans" cxnId="{888B366A-39D8-4E75-83CC-4681499BB438}">
      <dgm:prSet/>
      <dgm:spPr/>
      <dgm:t>
        <a:bodyPr/>
        <a:lstStyle/>
        <a:p>
          <a:endParaRPr lang="en-GB"/>
        </a:p>
      </dgm:t>
    </dgm:pt>
    <dgm:pt modelId="{74B4846D-C523-4AD5-8768-A07284D7FC12}" type="sibTrans" cxnId="{888B366A-39D8-4E75-83CC-4681499BB438}">
      <dgm:prSet/>
      <dgm:spPr/>
      <dgm:t>
        <a:bodyPr/>
        <a:lstStyle/>
        <a:p>
          <a:endParaRPr lang="en-GB"/>
        </a:p>
      </dgm:t>
    </dgm:pt>
    <dgm:pt modelId="{8EF9E8EC-4F3B-4388-A843-CB4DA6BBC09D}">
      <dgm:prSet phldrT="[Text]"/>
      <dgm:spPr>
        <a:solidFill>
          <a:schemeClr val="tx2"/>
        </a:solidFill>
      </dgm:spPr>
      <dgm:t>
        <a:bodyPr/>
        <a:lstStyle/>
        <a:p>
          <a:r>
            <a:rPr lang="en-GB" dirty="0" smtClean="0"/>
            <a:t>CMC</a:t>
          </a:r>
          <a:endParaRPr lang="en-GB" dirty="0"/>
        </a:p>
      </dgm:t>
    </dgm:pt>
    <dgm:pt modelId="{B7092EE0-4600-4633-8975-ED4D8DE9063F}" type="parTrans" cxnId="{CFC2FCA8-264C-4C7F-BB4C-88FC376C0877}">
      <dgm:prSet/>
      <dgm:spPr/>
      <dgm:t>
        <a:bodyPr/>
        <a:lstStyle/>
        <a:p>
          <a:endParaRPr lang="en-GB"/>
        </a:p>
      </dgm:t>
    </dgm:pt>
    <dgm:pt modelId="{06520B50-A064-4971-A278-2979280F176E}" type="sibTrans" cxnId="{CFC2FCA8-264C-4C7F-BB4C-88FC376C0877}">
      <dgm:prSet/>
      <dgm:spPr/>
      <dgm:t>
        <a:bodyPr/>
        <a:lstStyle/>
        <a:p>
          <a:endParaRPr lang="en-GB"/>
        </a:p>
      </dgm:t>
    </dgm:pt>
    <dgm:pt modelId="{0AF25C78-FB62-4A44-BB90-227085F6779E}">
      <dgm:prSet phldrT="[Text]"/>
      <dgm:spPr>
        <a:solidFill>
          <a:schemeClr val="tx2"/>
        </a:solidFill>
      </dgm:spPr>
      <dgm:t>
        <a:bodyPr/>
        <a:lstStyle/>
        <a:p>
          <a:r>
            <a:rPr lang="en-GB" dirty="0" smtClean="0"/>
            <a:t>Photographs</a:t>
          </a:r>
          <a:endParaRPr lang="en-GB" dirty="0"/>
        </a:p>
      </dgm:t>
    </dgm:pt>
    <dgm:pt modelId="{EEF9B37D-02F6-420F-AD06-B1BB09058322}" type="parTrans" cxnId="{14F74721-5267-40DC-9E16-EC405264FF8A}">
      <dgm:prSet/>
      <dgm:spPr/>
      <dgm:t>
        <a:bodyPr/>
        <a:lstStyle/>
        <a:p>
          <a:endParaRPr lang="en-GB"/>
        </a:p>
      </dgm:t>
    </dgm:pt>
    <dgm:pt modelId="{2D68C408-C2A6-43D1-BCD1-9DAF0BC003EF}" type="sibTrans" cxnId="{14F74721-5267-40DC-9E16-EC405264FF8A}">
      <dgm:prSet/>
      <dgm:spPr/>
      <dgm:t>
        <a:bodyPr/>
        <a:lstStyle/>
        <a:p>
          <a:endParaRPr lang="en-GB"/>
        </a:p>
      </dgm:t>
    </dgm:pt>
    <dgm:pt modelId="{57507D87-E820-4D8D-A9D2-420374D7570E}">
      <dgm:prSet phldrT="[Text]"/>
      <dgm:spPr>
        <a:solidFill>
          <a:schemeClr val="tx2"/>
        </a:solidFill>
      </dgm:spPr>
      <dgm:t>
        <a:bodyPr/>
        <a:lstStyle/>
        <a:p>
          <a:r>
            <a:rPr lang="en-GB" dirty="0" smtClean="0"/>
            <a:t>Home Addresses</a:t>
          </a:r>
          <a:endParaRPr lang="en-GB" dirty="0"/>
        </a:p>
      </dgm:t>
    </dgm:pt>
    <dgm:pt modelId="{A428027F-9A0E-4D9A-B44F-308C26EAFB1D}" type="parTrans" cxnId="{5FFFC7BE-32A7-43E9-AD0A-F4889AB2B11C}">
      <dgm:prSet/>
      <dgm:spPr/>
      <dgm:t>
        <a:bodyPr/>
        <a:lstStyle/>
        <a:p>
          <a:endParaRPr lang="en-GB"/>
        </a:p>
      </dgm:t>
    </dgm:pt>
    <dgm:pt modelId="{31FD861F-510D-40D8-9133-C69DAACFF648}" type="sibTrans" cxnId="{5FFFC7BE-32A7-43E9-AD0A-F4889AB2B11C}">
      <dgm:prSet/>
      <dgm:spPr/>
      <dgm:t>
        <a:bodyPr/>
        <a:lstStyle/>
        <a:p>
          <a:endParaRPr lang="en-GB"/>
        </a:p>
      </dgm:t>
    </dgm:pt>
    <dgm:pt modelId="{BFE4EF32-09CA-4C98-9322-F2A190B2C544}" type="pres">
      <dgm:prSet presAssocID="{35B47522-DAA2-47EE-A0A0-9885A100218B}" presName="diagram" presStyleCnt="0">
        <dgm:presLayoutVars>
          <dgm:dir/>
          <dgm:resizeHandles val="exact"/>
        </dgm:presLayoutVars>
      </dgm:prSet>
      <dgm:spPr/>
      <dgm:t>
        <a:bodyPr/>
        <a:lstStyle/>
        <a:p>
          <a:endParaRPr lang="en-GB"/>
        </a:p>
      </dgm:t>
    </dgm:pt>
    <dgm:pt modelId="{2C3CA23C-F548-4A67-9EB2-F6AB0222B42E}" type="pres">
      <dgm:prSet presAssocID="{A5669872-CC16-4DE8-800A-93E3257CD4BA}" presName="node" presStyleLbl="node1" presStyleIdx="0" presStyleCnt="9">
        <dgm:presLayoutVars>
          <dgm:bulletEnabled val="1"/>
        </dgm:presLayoutVars>
      </dgm:prSet>
      <dgm:spPr/>
      <dgm:t>
        <a:bodyPr/>
        <a:lstStyle/>
        <a:p>
          <a:endParaRPr lang="en-GB"/>
        </a:p>
      </dgm:t>
    </dgm:pt>
    <dgm:pt modelId="{08A5E990-490F-4A38-BACF-73AD5AA56ADF}" type="pres">
      <dgm:prSet presAssocID="{CBBB7ABF-431D-4486-B5C9-CC2E527391A7}" presName="sibTrans" presStyleCnt="0"/>
      <dgm:spPr/>
      <dgm:t>
        <a:bodyPr/>
        <a:lstStyle/>
        <a:p>
          <a:endParaRPr lang="en-GB"/>
        </a:p>
      </dgm:t>
    </dgm:pt>
    <dgm:pt modelId="{1ED18047-DF8E-4F4F-890B-4294F2399297}" type="pres">
      <dgm:prSet presAssocID="{781FC2FB-79BB-41BB-A520-74763125EF18}" presName="node" presStyleLbl="node1" presStyleIdx="1" presStyleCnt="9">
        <dgm:presLayoutVars>
          <dgm:bulletEnabled val="1"/>
        </dgm:presLayoutVars>
      </dgm:prSet>
      <dgm:spPr/>
      <dgm:t>
        <a:bodyPr/>
        <a:lstStyle/>
        <a:p>
          <a:endParaRPr lang="en-GB"/>
        </a:p>
      </dgm:t>
    </dgm:pt>
    <dgm:pt modelId="{446AAEA1-FB5C-4E2F-B13F-9ED092895731}" type="pres">
      <dgm:prSet presAssocID="{54A4F6E6-FE14-486A-9452-58F2DF97011B}" presName="sibTrans" presStyleCnt="0"/>
      <dgm:spPr/>
      <dgm:t>
        <a:bodyPr/>
        <a:lstStyle/>
        <a:p>
          <a:endParaRPr lang="en-GB"/>
        </a:p>
      </dgm:t>
    </dgm:pt>
    <dgm:pt modelId="{4F3FABFB-F004-4D94-930E-A5F575291C39}" type="pres">
      <dgm:prSet presAssocID="{0AF25C78-FB62-4A44-BB90-227085F6779E}" presName="node" presStyleLbl="node1" presStyleIdx="2" presStyleCnt="9">
        <dgm:presLayoutVars>
          <dgm:bulletEnabled val="1"/>
        </dgm:presLayoutVars>
      </dgm:prSet>
      <dgm:spPr/>
      <dgm:t>
        <a:bodyPr/>
        <a:lstStyle/>
        <a:p>
          <a:endParaRPr lang="en-GB"/>
        </a:p>
      </dgm:t>
    </dgm:pt>
    <dgm:pt modelId="{ABA75136-5B7A-4A54-BDE0-7A56F734E822}" type="pres">
      <dgm:prSet presAssocID="{2D68C408-C2A6-43D1-BCD1-9DAF0BC003EF}" presName="sibTrans" presStyleCnt="0"/>
      <dgm:spPr/>
      <dgm:t>
        <a:bodyPr/>
        <a:lstStyle/>
        <a:p>
          <a:endParaRPr lang="en-GB"/>
        </a:p>
      </dgm:t>
    </dgm:pt>
    <dgm:pt modelId="{781359CC-F1BE-4EC8-A27C-6F3CC7B9E1CB}" type="pres">
      <dgm:prSet presAssocID="{49555132-9EE3-49F4-B7AB-8B839FCD668C}" presName="node" presStyleLbl="node1" presStyleIdx="3" presStyleCnt="9">
        <dgm:presLayoutVars>
          <dgm:bulletEnabled val="1"/>
        </dgm:presLayoutVars>
      </dgm:prSet>
      <dgm:spPr/>
      <dgm:t>
        <a:bodyPr/>
        <a:lstStyle/>
        <a:p>
          <a:endParaRPr lang="en-GB"/>
        </a:p>
      </dgm:t>
    </dgm:pt>
    <dgm:pt modelId="{D3E6314E-F776-44D5-BE99-F13EDFF87C22}" type="pres">
      <dgm:prSet presAssocID="{A7D082B9-E0E0-45A0-9068-AA7C894AD68E}" presName="sibTrans" presStyleCnt="0"/>
      <dgm:spPr/>
      <dgm:t>
        <a:bodyPr/>
        <a:lstStyle/>
        <a:p>
          <a:endParaRPr lang="en-GB"/>
        </a:p>
      </dgm:t>
    </dgm:pt>
    <dgm:pt modelId="{04BFE8CE-22D5-4C8A-B616-08BC84BCAC39}" type="pres">
      <dgm:prSet presAssocID="{7DAEAEE5-0357-49B0-B41B-67D1E6AC011F}" presName="node" presStyleLbl="node1" presStyleIdx="4" presStyleCnt="9">
        <dgm:presLayoutVars>
          <dgm:bulletEnabled val="1"/>
        </dgm:presLayoutVars>
      </dgm:prSet>
      <dgm:spPr/>
      <dgm:t>
        <a:bodyPr/>
        <a:lstStyle/>
        <a:p>
          <a:endParaRPr lang="en-GB"/>
        </a:p>
      </dgm:t>
    </dgm:pt>
    <dgm:pt modelId="{619C0020-7D76-4DF4-B9F7-17B633AFA1B6}" type="pres">
      <dgm:prSet presAssocID="{6401B765-FFA5-4EE0-98AF-1C7535452C18}" presName="sibTrans" presStyleCnt="0"/>
      <dgm:spPr/>
      <dgm:t>
        <a:bodyPr/>
        <a:lstStyle/>
        <a:p>
          <a:endParaRPr lang="en-GB"/>
        </a:p>
      </dgm:t>
    </dgm:pt>
    <dgm:pt modelId="{E0C9CBB8-8C1C-422F-9351-161906CC24C8}" type="pres">
      <dgm:prSet presAssocID="{57507D87-E820-4D8D-A9D2-420374D7570E}" presName="node" presStyleLbl="node1" presStyleIdx="5" presStyleCnt="9">
        <dgm:presLayoutVars>
          <dgm:bulletEnabled val="1"/>
        </dgm:presLayoutVars>
      </dgm:prSet>
      <dgm:spPr/>
      <dgm:t>
        <a:bodyPr/>
        <a:lstStyle/>
        <a:p>
          <a:endParaRPr lang="en-GB"/>
        </a:p>
      </dgm:t>
    </dgm:pt>
    <dgm:pt modelId="{1C12CBFD-B1A3-4BFE-8666-ED7C780A0E36}" type="pres">
      <dgm:prSet presAssocID="{31FD861F-510D-40D8-9133-C69DAACFF648}" presName="sibTrans" presStyleCnt="0"/>
      <dgm:spPr/>
      <dgm:t>
        <a:bodyPr/>
        <a:lstStyle/>
        <a:p>
          <a:endParaRPr lang="en-GB"/>
        </a:p>
      </dgm:t>
    </dgm:pt>
    <dgm:pt modelId="{6EA18E87-6844-40C9-AFA4-3FF38A243EE0}" type="pres">
      <dgm:prSet presAssocID="{3DA83735-275C-4B30-AA25-7C6150CF4C8D}" presName="node" presStyleLbl="node1" presStyleIdx="6" presStyleCnt="9">
        <dgm:presLayoutVars>
          <dgm:bulletEnabled val="1"/>
        </dgm:presLayoutVars>
      </dgm:prSet>
      <dgm:spPr/>
      <dgm:t>
        <a:bodyPr/>
        <a:lstStyle/>
        <a:p>
          <a:endParaRPr lang="en-GB"/>
        </a:p>
      </dgm:t>
    </dgm:pt>
    <dgm:pt modelId="{F43ACA54-2F65-4A9F-8A6E-A9E46DF9D096}" type="pres">
      <dgm:prSet presAssocID="{E64469E0-B562-429C-A760-71E5ADEDCCF1}" presName="sibTrans" presStyleCnt="0"/>
      <dgm:spPr/>
      <dgm:t>
        <a:bodyPr/>
        <a:lstStyle/>
        <a:p>
          <a:endParaRPr lang="en-GB"/>
        </a:p>
      </dgm:t>
    </dgm:pt>
    <dgm:pt modelId="{915943F8-3A73-4B83-966B-B82475701DEA}" type="pres">
      <dgm:prSet presAssocID="{8EF9E8EC-4F3B-4388-A843-CB4DA6BBC09D}" presName="node" presStyleLbl="node1" presStyleIdx="7" presStyleCnt="9">
        <dgm:presLayoutVars>
          <dgm:bulletEnabled val="1"/>
        </dgm:presLayoutVars>
      </dgm:prSet>
      <dgm:spPr/>
      <dgm:t>
        <a:bodyPr/>
        <a:lstStyle/>
        <a:p>
          <a:endParaRPr lang="en-GB"/>
        </a:p>
      </dgm:t>
    </dgm:pt>
    <dgm:pt modelId="{CCDA2DE3-F0A9-4921-850B-A98ED0ADC2C9}" type="pres">
      <dgm:prSet presAssocID="{06520B50-A064-4971-A278-2979280F176E}" presName="sibTrans" presStyleCnt="0"/>
      <dgm:spPr/>
      <dgm:t>
        <a:bodyPr/>
        <a:lstStyle/>
        <a:p>
          <a:endParaRPr lang="en-GB"/>
        </a:p>
      </dgm:t>
    </dgm:pt>
    <dgm:pt modelId="{2F31F295-1179-458A-80B1-366D8D2C3044}" type="pres">
      <dgm:prSet presAssocID="{DEBFA89C-8ABD-4713-A5E6-C349205A0E1F}" presName="node" presStyleLbl="node1" presStyleIdx="8" presStyleCnt="9">
        <dgm:presLayoutVars>
          <dgm:bulletEnabled val="1"/>
        </dgm:presLayoutVars>
      </dgm:prSet>
      <dgm:spPr/>
      <dgm:t>
        <a:bodyPr/>
        <a:lstStyle/>
        <a:p>
          <a:endParaRPr lang="en-GB"/>
        </a:p>
      </dgm:t>
    </dgm:pt>
  </dgm:ptLst>
  <dgm:cxnLst>
    <dgm:cxn modelId="{B5A69FC7-8964-495F-8E18-07BC3B8A369A}" srcId="{35B47522-DAA2-47EE-A0A0-9885A100218B}" destId="{A5669872-CC16-4DE8-800A-93E3257CD4BA}" srcOrd="0" destOrd="0" parTransId="{6486A1F7-61DB-488A-A23C-547C86F84C35}" sibTransId="{CBBB7ABF-431D-4486-B5C9-CC2E527391A7}"/>
    <dgm:cxn modelId="{12F05686-1A46-4289-AC3A-F4BE4E0A47B5}" srcId="{35B47522-DAA2-47EE-A0A0-9885A100218B}" destId="{3DA83735-275C-4B30-AA25-7C6150CF4C8D}" srcOrd="6" destOrd="0" parTransId="{ED82BEC0-883D-49EE-9FF4-9D1E6B7BC72C}" sibTransId="{E64469E0-B562-429C-A760-71E5ADEDCCF1}"/>
    <dgm:cxn modelId="{CC0A0FFC-1394-4E91-9AE3-AF2BA5FEEFDB}" type="presOf" srcId="{781FC2FB-79BB-41BB-A520-74763125EF18}" destId="{1ED18047-DF8E-4F4F-890B-4294F2399297}" srcOrd="0" destOrd="0" presId="urn:microsoft.com/office/officeart/2005/8/layout/default#1"/>
    <dgm:cxn modelId="{7463D5E9-4158-460E-9D40-91A6F402AEAE}" type="presOf" srcId="{49555132-9EE3-49F4-B7AB-8B839FCD668C}" destId="{781359CC-F1BE-4EC8-A27C-6F3CC7B9E1CB}" srcOrd="0" destOrd="0" presId="urn:microsoft.com/office/officeart/2005/8/layout/default#1"/>
    <dgm:cxn modelId="{75AB2244-2410-4E75-8D7C-D363CD86F8C2}" type="presOf" srcId="{3DA83735-275C-4B30-AA25-7C6150CF4C8D}" destId="{6EA18E87-6844-40C9-AFA4-3FF38A243EE0}" srcOrd="0" destOrd="0" presId="urn:microsoft.com/office/officeart/2005/8/layout/default#1"/>
    <dgm:cxn modelId="{2AA457F8-C32F-4B3B-9A41-264A244FFA46}" type="presOf" srcId="{8EF9E8EC-4F3B-4388-A843-CB4DA6BBC09D}" destId="{915943F8-3A73-4B83-966B-B82475701DEA}" srcOrd="0" destOrd="0" presId="urn:microsoft.com/office/officeart/2005/8/layout/default#1"/>
    <dgm:cxn modelId="{9A0F1818-7ADC-4624-8518-2FF771E74F4B}" type="presOf" srcId="{A5669872-CC16-4DE8-800A-93E3257CD4BA}" destId="{2C3CA23C-F548-4A67-9EB2-F6AB0222B42E}" srcOrd="0" destOrd="0" presId="urn:microsoft.com/office/officeart/2005/8/layout/default#1"/>
    <dgm:cxn modelId="{5FFFC7BE-32A7-43E9-AD0A-F4889AB2B11C}" srcId="{35B47522-DAA2-47EE-A0A0-9885A100218B}" destId="{57507D87-E820-4D8D-A9D2-420374D7570E}" srcOrd="5" destOrd="0" parTransId="{A428027F-9A0E-4D9A-B44F-308C26EAFB1D}" sibTransId="{31FD861F-510D-40D8-9133-C69DAACFF648}"/>
    <dgm:cxn modelId="{2DC3A2B1-5E61-440F-9BFB-60D9DA440F14}" type="presOf" srcId="{57507D87-E820-4D8D-A9D2-420374D7570E}" destId="{E0C9CBB8-8C1C-422F-9351-161906CC24C8}" srcOrd="0" destOrd="0" presId="urn:microsoft.com/office/officeart/2005/8/layout/default#1"/>
    <dgm:cxn modelId="{FA91884C-3EC4-4F43-B487-372EA5C6C1E0}" srcId="{35B47522-DAA2-47EE-A0A0-9885A100218B}" destId="{781FC2FB-79BB-41BB-A520-74763125EF18}" srcOrd="1" destOrd="0" parTransId="{6189770A-023F-4511-8FB7-D70969BAF389}" sibTransId="{54A4F6E6-FE14-486A-9452-58F2DF97011B}"/>
    <dgm:cxn modelId="{700BCEA6-F477-4865-9897-B2E7B6858C3E}" type="presOf" srcId="{DEBFA89C-8ABD-4713-A5E6-C349205A0E1F}" destId="{2F31F295-1179-458A-80B1-366D8D2C3044}" srcOrd="0" destOrd="0" presId="urn:microsoft.com/office/officeart/2005/8/layout/default#1"/>
    <dgm:cxn modelId="{888B366A-39D8-4E75-83CC-4681499BB438}" srcId="{35B47522-DAA2-47EE-A0A0-9885A100218B}" destId="{DEBFA89C-8ABD-4713-A5E6-C349205A0E1F}" srcOrd="8" destOrd="0" parTransId="{C8B1CC17-4CD7-4358-8B4A-6DF7E881E65B}" sibTransId="{74B4846D-C523-4AD5-8768-A07284D7FC12}"/>
    <dgm:cxn modelId="{84661445-5E4B-4D9C-9524-83BFE93E5420}" srcId="{35B47522-DAA2-47EE-A0A0-9885A100218B}" destId="{49555132-9EE3-49F4-B7AB-8B839FCD668C}" srcOrd="3" destOrd="0" parTransId="{965B644E-2EF7-46F7-93A6-7ECF52ECC57F}" sibTransId="{A7D082B9-E0E0-45A0-9068-AA7C894AD68E}"/>
    <dgm:cxn modelId="{CCFA13B5-81FD-4361-9C57-F74975E3274F}" srcId="{35B47522-DAA2-47EE-A0A0-9885A100218B}" destId="{7DAEAEE5-0357-49B0-B41B-67D1E6AC011F}" srcOrd="4" destOrd="0" parTransId="{E3FB3450-39D1-4785-80EC-C41869FC9614}" sibTransId="{6401B765-FFA5-4EE0-98AF-1C7535452C18}"/>
    <dgm:cxn modelId="{69A1CB73-87C3-4371-96A1-3750E997EBCC}" type="presOf" srcId="{35B47522-DAA2-47EE-A0A0-9885A100218B}" destId="{BFE4EF32-09CA-4C98-9322-F2A190B2C544}" srcOrd="0" destOrd="0" presId="urn:microsoft.com/office/officeart/2005/8/layout/default#1"/>
    <dgm:cxn modelId="{CFC2FCA8-264C-4C7F-BB4C-88FC376C0877}" srcId="{35B47522-DAA2-47EE-A0A0-9885A100218B}" destId="{8EF9E8EC-4F3B-4388-A843-CB4DA6BBC09D}" srcOrd="7" destOrd="0" parTransId="{B7092EE0-4600-4633-8975-ED4D8DE9063F}" sibTransId="{06520B50-A064-4971-A278-2979280F176E}"/>
    <dgm:cxn modelId="{14F74721-5267-40DC-9E16-EC405264FF8A}" srcId="{35B47522-DAA2-47EE-A0A0-9885A100218B}" destId="{0AF25C78-FB62-4A44-BB90-227085F6779E}" srcOrd="2" destOrd="0" parTransId="{EEF9B37D-02F6-420F-AD06-B1BB09058322}" sibTransId="{2D68C408-C2A6-43D1-BCD1-9DAF0BC003EF}"/>
    <dgm:cxn modelId="{CFFD82FB-A4F7-4B87-96BB-894680012059}" type="presOf" srcId="{7DAEAEE5-0357-49B0-B41B-67D1E6AC011F}" destId="{04BFE8CE-22D5-4C8A-B616-08BC84BCAC39}" srcOrd="0" destOrd="0" presId="urn:microsoft.com/office/officeart/2005/8/layout/default#1"/>
    <dgm:cxn modelId="{6A7A71EC-E1E5-416E-A388-29DC9D2C8F31}" type="presOf" srcId="{0AF25C78-FB62-4A44-BB90-227085F6779E}" destId="{4F3FABFB-F004-4D94-930E-A5F575291C39}" srcOrd="0" destOrd="0" presId="urn:microsoft.com/office/officeart/2005/8/layout/default#1"/>
    <dgm:cxn modelId="{4A952EEE-F0DF-4042-B731-72C96D2FA4BF}" type="presParOf" srcId="{BFE4EF32-09CA-4C98-9322-F2A190B2C544}" destId="{2C3CA23C-F548-4A67-9EB2-F6AB0222B42E}" srcOrd="0" destOrd="0" presId="urn:microsoft.com/office/officeart/2005/8/layout/default#1"/>
    <dgm:cxn modelId="{9BEC738C-6EB7-4963-B5C0-612FFD378AE5}" type="presParOf" srcId="{BFE4EF32-09CA-4C98-9322-F2A190B2C544}" destId="{08A5E990-490F-4A38-BACF-73AD5AA56ADF}" srcOrd="1" destOrd="0" presId="urn:microsoft.com/office/officeart/2005/8/layout/default#1"/>
    <dgm:cxn modelId="{15EA3C1C-B297-4522-A6C4-B99E5BC99E9D}" type="presParOf" srcId="{BFE4EF32-09CA-4C98-9322-F2A190B2C544}" destId="{1ED18047-DF8E-4F4F-890B-4294F2399297}" srcOrd="2" destOrd="0" presId="urn:microsoft.com/office/officeart/2005/8/layout/default#1"/>
    <dgm:cxn modelId="{242CE4CD-F292-40EE-A1EC-AB17A11A988C}" type="presParOf" srcId="{BFE4EF32-09CA-4C98-9322-F2A190B2C544}" destId="{446AAEA1-FB5C-4E2F-B13F-9ED092895731}" srcOrd="3" destOrd="0" presId="urn:microsoft.com/office/officeart/2005/8/layout/default#1"/>
    <dgm:cxn modelId="{DA531774-B8B1-405C-A8C2-2719644F518C}" type="presParOf" srcId="{BFE4EF32-09CA-4C98-9322-F2A190B2C544}" destId="{4F3FABFB-F004-4D94-930E-A5F575291C39}" srcOrd="4" destOrd="0" presId="urn:microsoft.com/office/officeart/2005/8/layout/default#1"/>
    <dgm:cxn modelId="{72059D95-4572-4C9D-874D-5E26AF997EFB}" type="presParOf" srcId="{BFE4EF32-09CA-4C98-9322-F2A190B2C544}" destId="{ABA75136-5B7A-4A54-BDE0-7A56F734E822}" srcOrd="5" destOrd="0" presId="urn:microsoft.com/office/officeart/2005/8/layout/default#1"/>
    <dgm:cxn modelId="{837A18E2-DAB7-42CF-B18A-67FDC0F16235}" type="presParOf" srcId="{BFE4EF32-09CA-4C98-9322-F2A190B2C544}" destId="{781359CC-F1BE-4EC8-A27C-6F3CC7B9E1CB}" srcOrd="6" destOrd="0" presId="urn:microsoft.com/office/officeart/2005/8/layout/default#1"/>
    <dgm:cxn modelId="{917A6E01-E16A-45E2-A54D-65C1BFF5C0B8}" type="presParOf" srcId="{BFE4EF32-09CA-4C98-9322-F2A190B2C544}" destId="{D3E6314E-F776-44D5-BE99-F13EDFF87C22}" srcOrd="7" destOrd="0" presId="urn:microsoft.com/office/officeart/2005/8/layout/default#1"/>
    <dgm:cxn modelId="{DB6F5C3D-F5FD-4239-B173-F1B59F7CD508}" type="presParOf" srcId="{BFE4EF32-09CA-4C98-9322-F2A190B2C544}" destId="{04BFE8CE-22D5-4C8A-B616-08BC84BCAC39}" srcOrd="8" destOrd="0" presId="urn:microsoft.com/office/officeart/2005/8/layout/default#1"/>
    <dgm:cxn modelId="{3AAAF922-8DCA-4D26-BF96-5E074CA17C8F}" type="presParOf" srcId="{BFE4EF32-09CA-4C98-9322-F2A190B2C544}" destId="{619C0020-7D76-4DF4-B9F7-17B633AFA1B6}" srcOrd="9" destOrd="0" presId="urn:microsoft.com/office/officeart/2005/8/layout/default#1"/>
    <dgm:cxn modelId="{8F7DD9D5-6ED7-4FE2-9BBD-277CB5AA5FDD}" type="presParOf" srcId="{BFE4EF32-09CA-4C98-9322-F2A190B2C544}" destId="{E0C9CBB8-8C1C-422F-9351-161906CC24C8}" srcOrd="10" destOrd="0" presId="urn:microsoft.com/office/officeart/2005/8/layout/default#1"/>
    <dgm:cxn modelId="{3F5CE57C-43F8-47CE-8021-05DA273AF426}" type="presParOf" srcId="{BFE4EF32-09CA-4C98-9322-F2A190B2C544}" destId="{1C12CBFD-B1A3-4BFE-8666-ED7C780A0E36}" srcOrd="11" destOrd="0" presId="urn:microsoft.com/office/officeart/2005/8/layout/default#1"/>
    <dgm:cxn modelId="{13F3CF2F-DCB0-4887-9C24-50AB10AA3345}" type="presParOf" srcId="{BFE4EF32-09CA-4C98-9322-F2A190B2C544}" destId="{6EA18E87-6844-40C9-AFA4-3FF38A243EE0}" srcOrd="12" destOrd="0" presId="urn:microsoft.com/office/officeart/2005/8/layout/default#1"/>
    <dgm:cxn modelId="{6F189024-9B81-4612-B357-A40BAF219000}" type="presParOf" srcId="{BFE4EF32-09CA-4C98-9322-F2A190B2C544}" destId="{F43ACA54-2F65-4A9F-8A6E-A9E46DF9D096}" srcOrd="13" destOrd="0" presId="urn:microsoft.com/office/officeart/2005/8/layout/default#1"/>
    <dgm:cxn modelId="{34D7B29C-EE8B-41E8-B7B1-094FBA0952DD}" type="presParOf" srcId="{BFE4EF32-09CA-4C98-9322-F2A190B2C544}" destId="{915943F8-3A73-4B83-966B-B82475701DEA}" srcOrd="14" destOrd="0" presId="urn:microsoft.com/office/officeart/2005/8/layout/default#1"/>
    <dgm:cxn modelId="{8123A606-C52E-4732-875E-14DCA7D089E8}" type="presParOf" srcId="{BFE4EF32-09CA-4C98-9322-F2A190B2C544}" destId="{CCDA2DE3-F0A9-4921-850B-A98ED0ADC2C9}" srcOrd="15" destOrd="0" presId="urn:microsoft.com/office/officeart/2005/8/layout/default#1"/>
    <dgm:cxn modelId="{01A7D591-F97C-4870-9516-58F6B8E63E7E}" type="presParOf" srcId="{BFE4EF32-09CA-4C98-9322-F2A190B2C544}" destId="{2F31F295-1179-458A-80B1-366D8D2C3044}"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5F050-5A4C-4061-8530-9EF8F121934B}" type="doc">
      <dgm:prSet loTypeId="urn:microsoft.com/office/officeart/2005/8/layout/bProcess4" loCatId="process" qsTypeId="urn:microsoft.com/office/officeart/2005/8/quickstyle/simple2" qsCatId="simple" csTypeId="urn:microsoft.com/office/officeart/2005/8/colors/accent4_3" csCatId="accent4" phldr="1"/>
      <dgm:spPr/>
      <dgm:t>
        <a:bodyPr/>
        <a:lstStyle/>
        <a:p>
          <a:endParaRPr lang="en-GB"/>
        </a:p>
      </dgm:t>
    </dgm:pt>
    <dgm:pt modelId="{CC0966F6-97DA-4109-B9AA-4BF6C4AAFF62}">
      <dgm:prSet phldrT="[Text]"/>
      <dgm:spPr/>
      <dgm:t>
        <a:bodyPr/>
        <a:lstStyle/>
        <a:p>
          <a:r>
            <a:rPr lang="en-GB" dirty="0" smtClean="0"/>
            <a:t>Analytical Tools</a:t>
          </a:r>
          <a:endParaRPr lang="en-GB" dirty="0"/>
        </a:p>
      </dgm:t>
    </dgm:pt>
    <dgm:pt modelId="{889C9011-A882-496F-9CA3-9B5E7EF3AC69}" type="parTrans" cxnId="{0BB4D8D4-68F5-4EEA-8A5B-B68ECBEF3112}">
      <dgm:prSet/>
      <dgm:spPr/>
      <dgm:t>
        <a:bodyPr/>
        <a:lstStyle/>
        <a:p>
          <a:endParaRPr lang="en-GB"/>
        </a:p>
      </dgm:t>
    </dgm:pt>
    <dgm:pt modelId="{F444B940-A5B3-44EB-B8DB-092DB1ABCB5F}" type="sibTrans" cxnId="{0BB4D8D4-68F5-4EEA-8A5B-B68ECBEF3112}">
      <dgm:prSet/>
      <dgm:spPr/>
      <dgm:t>
        <a:bodyPr/>
        <a:lstStyle/>
        <a:p>
          <a:endParaRPr lang="en-GB"/>
        </a:p>
      </dgm:t>
    </dgm:pt>
    <dgm:pt modelId="{6B67FAE8-5B78-4930-B245-05C1FEB4F59F}">
      <dgm:prSet phldrT="[Text]"/>
      <dgm:spPr/>
      <dgm:t>
        <a:bodyPr/>
        <a:lstStyle/>
        <a:p>
          <a:r>
            <a:rPr lang="en-GB" dirty="0" smtClean="0"/>
            <a:t>Local Knowledge</a:t>
          </a:r>
          <a:endParaRPr lang="en-GB" dirty="0"/>
        </a:p>
      </dgm:t>
    </dgm:pt>
    <dgm:pt modelId="{B651F94B-BB14-4CB7-BD64-D0E505AAEDF4}" type="parTrans" cxnId="{B41078A3-FB03-4C89-BA51-2C620243F930}">
      <dgm:prSet/>
      <dgm:spPr/>
      <dgm:t>
        <a:bodyPr/>
        <a:lstStyle/>
        <a:p>
          <a:endParaRPr lang="en-GB"/>
        </a:p>
      </dgm:t>
    </dgm:pt>
    <dgm:pt modelId="{5EFB9A1A-8242-4F5A-B113-4CB235C9AC94}" type="sibTrans" cxnId="{B41078A3-FB03-4C89-BA51-2C620243F930}">
      <dgm:prSet/>
      <dgm:spPr/>
      <dgm:t>
        <a:bodyPr/>
        <a:lstStyle/>
        <a:p>
          <a:endParaRPr lang="en-GB"/>
        </a:p>
      </dgm:t>
    </dgm:pt>
    <dgm:pt modelId="{498C8E35-B3CB-4F59-A86A-4F0EB3C90C3B}">
      <dgm:prSet phldrT="[Text]"/>
      <dgm:spPr/>
      <dgm:t>
        <a:bodyPr/>
        <a:lstStyle/>
        <a:p>
          <a:r>
            <a:rPr lang="en-GB" dirty="0" smtClean="0"/>
            <a:t>Partnership Working</a:t>
          </a:r>
          <a:endParaRPr lang="en-GB" dirty="0"/>
        </a:p>
      </dgm:t>
    </dgm:pt>
    <dgm:pt modelId="{5ED1D0E1-20C6-48E9-B10F-1B13D9228299}" type="parTrans" cxnId="{8C6740F8-D8DC-4625-9C80-EC8D4FA43155}">
      <dgm:prSet/>
      <dgm:spPr/>
      <dgm:t>
        <a:bodyPr/>
        <a:lstStyle/>
        <a:p>
          <a:endParaRPr lang="en-GB"/>
        </a:p>
      </dgm:t>
    </dgm:pt>
    <dgm:pt modelId="{2449FEBE-268B-4A7E-8948-B547CCE6F0ED}" type="sibTrans" cxnId="{8C6740F8-D8DC-4625-9C80-EC8D4FA43155}">
      <dgm:prSet/>
      <dgm:spPr/>
      <dgm:t>
        <a:bodyPr/>
        <a:lstStyle/>
        <a:p>
          <a:endParaRPr lang="en-GB"/>
        </a:p>
      </dgm:t>
    </dgm:pt>
    <dgm:pt modelId="{2D129DC7-A8B9-4D34-A550-27413C4EF3AE}">
      <dgm:prSet phldrT="[Text]"/>
      <dgm:spPr/>
      <dgm:t>
        <a:bodyPr/>
        <a:lstStyle/>
        <a:p>
          <a:r>
            <a:rPr lang="en-GB" dirty="0" smtClean="0"/>
            <a:t>Understanding Trends</a:t>
          </a:r>
          <a:endParaRPr lang="en-GB" dirty="0"/>
        </a:p>
      </dgm:t>
    </dgm:pt>
    <dgm:pt modelId="{6AA12223-C854-4984-9F59-F2F3A9AD1A35}" type="parTrans" cxnId="{317D3624-C9AE-43B0-9708-16E0B9677D6A}">
      <dgm:prSet/>
      <dgm:spPr/>
      <dgm:t>
        <a:bodyPr/>
        <a:lstStyle/>
        <a:p>
          <a:endParaRPr lang="en-GB"/>
        </a:p>
      </dgm:t>
    </dgm:pt>
    <dgm:pt modelId="{496D7F73-CA9B-4A55-8638-BD78905E3E9E}" type="sibTrans" cxnId="{317D3624-C9AE-43B0-9708-16E0B9677D6A}">
      <dgm:prSet/>
      <dgm:spPr/>
      <dgm:t>
        <a:bodyPr/>
        <a:lstStyle/>
        <a:p>
          <a:endParaRPr lang="en-GB"/>
        </a:p>
      </dgm:t>
    </dgm:pt>
    <dgm:pt modelId="{4DC95974-AB3E-4408-87D0-6A7B1E86ACCC}">
      <dgm:prSet phldrT="[Text]"/>
      <dgm:spPr/>
      <dgm:t>
        <a:bodyPr/>
        <a:lstStyle/>
        <a:p>
          <a:r>
            <a:rPr lang="en-GB" dirty="0" smtClean="0"/>
            <a:t>The Power of Data</a:t>
          </a:r>
          <a:endParaRPr lang="en-GB" dirty="0"/>
        </a:p>
      </dgm:t>
    </dgm:pt>
    <dgm:pt modelId="{05AECB06-D25A-426A-A10B-D64C1F5559D5}" type="parTrans" cxnId="{79F73DB1-9907-4224-8365-CAF1334A30F8}">
      <dgm:prSet/>
      <dgm:spPr/>
      <dgm:t>
        <a:bodyPr/>
        <a:lstStyle/>
        <a:p>
          <a:endParaRPr lang="en-GB"/>
        </a:p>
      </dgm:t>
    </dgm:pt>
    <dgm:pt modelId="{21EF3067-B562-42CD-9DE8-7E9DD90B1B9E}" type="sibTrans" cxnId="{79F73DB1-9907-4224-8365-CAF1334A30F8}">
      <dgm:prSet/>
      <dgm:spPr/>
      <dgm:t>
        <a:bodyPr/>
        <a:lstStyle/>
        <a:p>
          <a:endParaRPr lang="en-GB"/>
        </a:p>
      </dgm:t>
    </dgm:pt>
    <dgm:pt modelId="{451FCE94-0A08-411F-8555-BEF340757E97}">
      <dgm:prSet phldrT="[Text]"/>
      <dgm:spPr/>
      <dgm:t>
        <a:bodyPr/>
        <a:lstStyle/>
        <a:p>
          <a:r>
            <a:rPr lang="en-GB" dirty="0" smtClean="0"/>
            <a:t>Detailed Investigations</a:t>
          </a:r>
          <a:endParaRPr lang="en-GB" dirty="0"/>
        </a:p>
      </dgm:t>
    </dgm:pt>
    <dgm:pt modelId="{160EFD28-5533-4FCA-BE17-5512363D1E25}" type="parTrans" cxnId="{7D51A2D6-55A4-423C-AAA0-169B3057D6DA}">
      <dgm:prSet/>
      <dgm:spPr/>
      <dgm:t>
        <a:bodyPr/>
        <a:lstStyle/>
        <a:p>
          <a:endParaRPr lang="en-GB"/>
        </a:p>
      </dgm:t>
    </dgm:pt>
    <dgm:pt modelId="{8E60757C-E81C-4466-8302-D12379E7B6C5}" type="sibTrans" cxnId="{7D51A2D6-55A4-423C-AAA0-169B3057D6DA}">
      <dgm:prSet/>
      <dgm:spPr/>
      <dgm:t>
        <a:bodyPr/>
        <a:lstStyle/>
        <a:p>
          <a:endParaRPr lang="en-GB"/>
        </a:p>
      </dgm:t>
    </dgm:pt>
    <dgm:pt modelId="{27A4B09F-7897-47C1-9E07-603F4F3A3FD6}">
      <dgm:prSet phldrT="[Text]"/>
      <dgm:spPr/>
      <dgm:t>
        <a:bodyPr/>
        <a:lstStyle/>
        <a:p>
          <a:r>
            <a:rPr lang="en-GB" dirty="0" smtClean="0"/>
            <a:t>Case Management Strategy</a:t>
          </a:r>
          <a:endParaRPr lang="en-GB" dirty="0"/>
        </a:p>
      </dgm:t>
    </dgm:pt>
    <dgm:pt modelId="{ACDB0179-F6E3-49F1-9F37-DD4C90DF6824}" type="parTrans" cxnId="{604DE585-1EB5-4C60-A7C9-4CEEA136F150}">
      <dgm:prSet/>
      <dgm:spPr/>
      <dgm:t>
        <a:bodyPr/>
        <a:lstStyle/>
        <a:p>
          <a:endParaRPr lang="en-GB"/>
        </a:p>
      </dgm:t>
    </dgm:pt>
    <dgm:pt modelId="{FD461F6C-6B7A-45DE-8E90-52841824590C}" type="sibTrans" cxnId="{604DE585-1EB5-4C60-A7C9-4CEEA136F150}">
      <dgm:prSet/>
      <dgm:spPr/>
      <dgm:t>
        <a:bodyPr/>
        <a:lstStyle/>
        <a:p>
          <a:endParaRPr lang="en-GB"/>
        </a:p>
      </dgm:t>
    </dgm:pt>
    <dgm:pt modelId="{5DC209D1-DC8B-45A2-AB60-1359AAA47B8F}">
      <dgm:prSet phldrT="[Text]"/>
      <dgm:spPr/>
      <dgm:t>
        <a:bodyPr/>
        <a:lstStyle/>
        <a:p>
          <a:r>
            <a:rPr lang="en-GB" dirty="0" smtClean="0"/>
            <a:t>Maximising Resources</a:t>
          </a:r>
          <a:endParaRPr lang="en-GB" dirty="0"/>
        </a:p>
      </dgm:t>
    </dgm:pt>
    <dgm:pt modelId="{7252E40B-E21A-458D-A406-DB7DB57915D5}" type="parTrans" cxnId="{5E84B880-FD9A-45DD-B23C-AC194119142C}">
      <dgm:prSet/>
      <dgm:spPr/>
      <dgm:t>
        <a:bodyPr/>
        <a:lstStyle/>
        <a:p>
          <a:endParaRPr lang="en-GB"/>
        </a:p>
      </dgm:t>
    </dgm:pt>
    <dgm:pt modelId="{2C123981-7EBE-4626-AF86-845AFA4D28A3}" type="sibTrans" cxnId="{5E84B880-FD9A-45DD-B23C-AC194119142C}">
      <dgm:prSet/>
      <dgm:spPr/>
      <dgm:t>
        <a:bodyPr/>
        <a:lstStyle/>
        <a:p>
          <a:endParaRPr lang="en-GB"/>
        </a:p>
      </dgm:t>
    </dgm:pt>
    <dgm:pt modelId="{57EAD133-DA73-4208-A5A5-F0F661E65905}">
      <dgm:prSet phldrT="[Text]"/>
      <dgm:spPr/>
      <dgm:t>
        <a:bodyPr/>
        <a:lstStyle/>
        <a:p>
          <a:r>
            <a:rPr lang="en-GB" dirty="0" smtClean="0"/>
            <a:t>Protocol for Future Cases</a:t>
          </a:r>
          <a:endParaRPr lang="en-GB" dirty="0"/>
        </a:p>
      </dgm:t>
    </dgm:pt>
    <dgm:pt modelId="{974FC501-F6F4-477A-AB40-82186B106E6B}" type="parTrans" cxnId="{C6DC16C5-CB67-4FDF-AF73-AFDB5773C3B3}">
      <dgm:prSet/>
      <dgm:spPr/>
      <dgm:t>
        <a:bodyPr/>
        <a:lstStyle/>
        <a:p>
          <a:endParaRPr lang="en-GB"/>
        </a:p>
      </dgm:t>
    </dgm:pt>
    <dgm:pt modelId="{444C9006-426E-446E-819B-43FDB150167B}" type="sibTrans" cxnId="{C6DC16C5-CB67-4FDF-AF73-AFDB5773C3B3}">
      <dgm:prSet/>
      <dgm:spPr/>
      <dgm:t>
        <a:bodyPr/>
        <a:lstStyle/>
        <a:p>
          <a:endParaRPr lang="en-GB"/>
        </a:p>
      </dgm:t>
    </dgm:pt>
    <dgm:pt modelId="{2B7C9A14-5331-41CE-B110-5CABB35763F9}" type="pres">
      <dgm:prSet presAssocID="{0695F050-5A4C-4061-8530-9EF8F121934B}" presName="Name0" presStyleCnt="0">
        <dgm:presLayoutVars>
          <dgm:dir/>
          <dgm:resizeHandles/>
        </dgm:presLayoutVars>
      </dgm:prSet>
      <dgm:spPr/>
      <dgm:t>
        <a:bodyPr/>
        <a:lstStyle/>
        <a:p>
          <a:endParaRPr lang="en-GB"/>
        </a:p>
      </dgm:t>
    </dgm:pt>
    <dgm:pt modelId="{AA5D26DA-E464-436D-ADF7-74113B33C569}" type="pres">
      <dgm:prSet presAssocID="{498C8E35-B3CB-4F59-A86A-4F0EB3C90C3B}" presName="compNode" presStyleCnt="0"/>
      <dgm:spPr/>
      <dgm:t>
        <a:bodyPr/>
        <a:lstStyle/>
        <a:p>
          <a:endParaRPr lang="en-GB"/>
        </a:p>
      </dgm:t>
    </dgm:pt>
    <dgm:pt modelId="{EC616F5C-ADCA-4B55-8A69-20A505DE5546}" type="pres">
      <dgm:prSet presAssocID="{498C8E35-B3CB-4F59-A86A-4F0EB3C90C3B}" presName="dummyConnPt" presStyleCnt="0"/>
      <dgm:spPr/>
      <dgm:t>
        <a:bodyPr/>
        <a:lstStyle/>
        <a:p>
          <a:endParaRPr lang="en-GB"/>
        </a:p>
      </dgm:t>
    </dgm:pt>
    <dgm:pt modelId="{C3E89BD8-C630-4ED9-AC1E-AF61B1E61DAA}" type="pres">
      <dgm:prSet presAssocID="{498C8E35-B3CB-4F59-A86A-4F0EB3C90C3B}" presName="node" presStyleLbl="node1" presStyleIdx="0" presStyleCnt="9">
        <dgm:presLayoutVars>
          <dgm:bulletEnabled val="1"/>
        </dgm:presLayoutVars>
      </dgm:prSet>
      <dgm:spPr/>
      <dgm:t>
        <a:bodyPr/>
        <a:lstStyle/>
        <a:p>
          <a:endParaRPr lang="en-GB"/>
        </a:p>
      </dgm:t>
    </dgm:pt>
    <dgm:pt modelId="{5A6507EA-2106-440B-B8BD-90BBDFC461ED}" type="pres">
      <dgm:prSet presAssocID="{2449FEBE-268B-4A7E-8948-B547CCE6F0ED}" presName="sibTrans" presStyleLbl="bgSibTrans2D1" presStyleIdx="0" presStyleCnt="8"/>
      <dgm:spPr/>
      <dgm:t>
        <a:bodyPr/>
        <a:lstStyle/>
        <a:p>
          <a:endParaRPr lang="en-GB"/>
        </a:p>
      </dgm:t>
    </dgm:pt>
    <dgm:pt modelId="{74A1E83E-4FA8-4A14-8655-47329B7A78CF}" type="pres">
      <dgm:prSet presAssocID="{2D129DC7-A8B9-4D34-A550-27413C4EF3AE}" presName="compNode" presStyleCnt="0"/>
      <dgm:spPr/>
      <dgm:t>
        <a:bodyPr/>
        <a:lstStyle/>
        <a:p>
          <a:endParaRPr lang="en-GB"/>
        </a:p>
      </dgm:t>
    </dgm:pt>
    <dgm:pt modelId="{05B305F8-E0D0-4882-A05A-3B1186BE1605}" type="pres">
      <dgm:prSet presAssocID="{2D129DC7-A8B9-4D34-A550-27413C4EF3AE}" presName="dummyConnPt" presStyleCnt="0"/>
      <dgm:spPr/>
      <dgm:t>
        <a:bodyPr/>
        <a:lstStyle/>
        <a:p>
          <a:endParaRPr lang="en-GB"/>
        </a:p>
      </dgm:t>
    </dgm:pt>
    <dgm:pt modelId="{ADD402C0-B932-4B87-BD5D-A1FEA43800B5}" type="pres">
      <dgm:prSet presAssocID="{2D129DC7-A8B9-4D34-A550-27413C4EF3AE}" presName="node" presStyleLbl="node1" presStyleIdx="1" presStyleCnt="9">
        <dgm:presLayoutVars>
          <dgm:bulletEnabled val="1"/>
        </dgm:presLayoutVars>
      </dgm:prSet>
      <dgm:spPr/>
      <dgm:t>
        <a:bodyPr/>
        <a:lstStyle/>
        <a:p>
          <a:endParaRPr lang="en-GB"/>
        </a:p>
      </dgm:t>
    </dgm:pt>
    <dgm:pt modelId="{04FB287B-AC6E-47B6-A645-39F72E4DDB0C}" type="pres">
      <dgm:prSet presAssocID="{496D7F73-CA9B-4A55-8638-BD78905E3E9E}" presName="sibTrans" presStyleLbl="bgSibTrans2D1" presStyleIdx="1" presStyleCnt="8"/>
      <dgm:spPr/>
      <dgm:t>
        <a:bodyPr/>
        <a:lstStyle/>
        <a:p>
          <a:endParaRPr lang="en-GB"/>
        </a:p>
      </dgm:t>
    </dgm:pt>
    <dgm:pt modelId="{B96043BC-E467-4172-AD63-E139692F71DB}" type="pres">
      <dgm:prSet presAssocID="{4DC95974-AB3E-4408-87D0-6A7B1E86ACCC}" presName="compNode" presStyleCnt="0"/>
      <dgm:spPr/>
      <dgm:t>
        <a:bodyPr/>
        <a:lstStyle/>
        <a:p>
          <a:endParaRPr lang="en-GB"/>
        </a:p>
      </dgm:t>
    </dgm:pt>
    <dgm:pt modelId="{60620E4E-232B-4AD2-8558-1862AA3FD104}" type="pres">
      <dgm:prSet presAssocID="{4DC95974-AB3E-4408-87D0-6A7B1E86ACCC}" presName="dummyConnPt" presStyleCnt="0"/>
      <dgm:spPr/>
      <dgm:t>
        <a:bodyPr/>
        <a:lstStyle/>
        <a:p>
          <a:endParaRPr lang="en-GB"/>
        </a:p>
      </dgm:t>
    </dgm:pt>
    <dgm:pt modelId="{BDEB1D2C-4A27-4F89-B38F-812548C9B3CF}" type="pres">
      <dgm:prSet presAssocID="{4DC95974-AB3E-4408-87D0-6A7B1E86ACCC}" presName="node" presStyleLbl="node1" presStyleIdx="2" presStyleCnt="9">
        <dgm:presLayoutVars>
          <dgm:bulletEnabled val="1"/>
        </dgm:presLayoutVars>
      </dgm:prSet>
      <dgm:spPr/>
      <dgm:t>
        <a:bodyPr/>
        <a:lstStyle/>
        <a:p>
          <a:endParaRPr lang="en-GB"/>
        </a:p>
      </dgm:t>
    </dgm:pt>
    <dgm:pt modelId="{3D1BBD28-87DC-4DF3-BFA5-9A0D6789B2B1}" type="pres">
      <dgm:prSet presAssocID="{21EF3067-B562-42CD-9DE8-7E9DD90B1B9E}" presName="sibTrans" presStyleLbl="bgSibTrans2D1" presStyleIdx="2" presStyleCnt="8"/>
      <dgm:spPr/>
      <dgm:t>
        <a:bodyPr/>
        <a:lstStyle/>
        <a:p>
          <a:endParaRPr lang="en-GB"/>
        </a:p>
      </dgm:t>
    </dgm:pt>
    <dgm:pt modelId="{FCA7F8AB-EF1C-4CE0-B49E-627A4F36907F}" type="pres">
      <dgm:prSet presAssocID="{CC0966F6-97DA-4109-B9AA-4BF6C4AAFF62}" presName="compNode" presStyleCnt="0"/>
      <dgm:spPr/>
      <dgm:t>
        <a:bodyPr/>
        <a:lstStyle/>
        <a:p>
          <a:endParaRPr lang="en-GB"/>
        </a:p>
      </dgm:t>
    </dgm:pt>
    <dgm:pt modelId="{A3E548CE-1598-43EB-8179-6F2A4D4223F7}" type="pres">
      <dgm:prSet presAssocID="{CC0966F6-97DA-4109-B9AA-4BF6C4AAFF62}" presName="dummyConnPt" presStyleCnt="0"/>
      <dgm:spPr/>
      <dgm:t>
        <a:bodyPr/>
        <a:lstStyle/>
        <a:p>
          <a:endParaRPr lang="en-GB"/>
        </a:p>
      </dgm:t>
    </dgm:pt>
    <dgm:pt modelId="{B92B4425-D6B2-489C-893D-7D8E3B9A1E08}" type="pres">
      <dgm:prSet presAssocID="{CC0966F6-97DA-4109-B9AA-4BF6C4AAFF62}" presName="node" presStyleLbl="node1" presStyleIdx="3" presStyleCnt="9">
        <dgm:presLayoutVars>
          <dgm:bulletEnabled val="1"/>
        </dgm:presLayoutVars>
      </dgm:prSet>
      <dgm:spPr/>
      <dgm:t>
        <a:bodyPr/>
        <a:lstStyle/>
        <a:p>
          <a:endParaRPr lang="en-GB"/>
        </a:p>
      </dgm:t>
    </dgm:pt>
    <dgm:pt modelId="{53E79642-F2DD-4DDE-9A42-DAE41ACCF445}" type="pres">
      <dgm:prSet presAssocID="{F444B940-A5B3-44EB-B8DB-092DB1ABCB5F}" presName="sibTrans" presStyleLbl="bgSibTrans2D1" presStyleIdx="3" presStyleCnt="8"/>
      <dgm:spPr/>
      <dgm:t>
        <a:bodyPr/>
        <a:lstStyle/>
        <a:p>
          <a:endParaRPr lang="en-GB"/>
        </a:p>
      </dgm:t>
    </dgm:pt>
    <dgm:pt modelId="{338D0020-1163-4D23-A5DB-43D71F8861B3}" type="pres">
      <dgm:prSet presAssocID="{6B67FAE8-5B78-4930-B245-05C1FEB4F59F}" presName="compNode" presStyleCnt="0"/>
      <dgm:spPr/>
      <dgm:t>
        <a:bodyPr/>
        <a:lstStyle/>
        <a:p>
          <a:endParaRPr lang="en-GB"/>
        </a:p>
      </dgm:t>
    </dgm:pt>
    <dgm:pt modelId="{128413C4-73B7-441B-A042-76CCE29EDBD8}" type="pres">
      <dgm:prSet presAssocID="{6B67FAE8-5B78-4930-B245-05C1FEB4F59F}" presName="dummyConnPt" presStyleCnt="0"/>
      <dgm:spPr/>
      <dgm:t>
        <a:bodyPr/>
        <a:lstStyle/>
        <a:p>
          <a:endParaRPr lang="en-GB"/>
        </a:p>
      </dgm:t>
    </dgm:pt>
    <dgm:pt modelId="{E600908D-A2CC-44EC-B147-553822A6E6A1}" type="pres">
      <dgm:prSet presAssocID="{6B67FAE8-5B78-4930-B245-05C1FEB4F59F}" presName="node" presStyleLbl="node1" presStyleIdx="4" presStyleCnt="9">
        <dgm:presLayoutVars>
          <dgm:bulletEnabled val="1"/>
        </dgm:presLayoutVars>
      </dgm:prSet>
      <dgm:spPr/>
      <dgm:t>
        <a:bodyPr/>
        <a:lstStyle/>
        <a:p>
          <a:endParaRPr lang="en-GB"/>
        </a:p>
      </dgm:t>
    </dgm:pt>
    <dgm:pt modelId="{F15B74B0-F186-4F78-82F6-543D0FACFFE0}" type="pres">
      <dgm:prSet presAssocID="{5EFB9A1A-8242-4F5A-B113-4CB235C9AC94}" presName="sibTrans" presStyleLbl="bgSibTrans2D1" presStyleIdx="4" presStyleCnt="8"/>
      <dgm:spPr/>
      <dgm:t>
        <a:bodyPr/>
        <a:lstStyle/>
        <a:p>
          <a:endParaRPr lang="en-GB"/>
        </a:p>
      </dgm:t>
    </dgm:pt>
    <dgm:pt modelId="{A1A9950B-8417-4147-A0FB-E7A17633FCE2}" type="pres">
      <dgm:prSet presAssocID="{451FCE94-0A08-411F-8555-BEF340757E97}" presName="compNode" presStyleCnt="0"/>
      <dgm:spPr/>
      <dgm:t>
        <a:bodyPr/>
        <a:lstStyle/>
        <a:p>
          <a:endParaRPr lang="en-GB"/>
        </a:p>
      </dgm:t>
    </dgm:pt>
    <dgm:pt modelId="{7BC7B47E-1776-4F4B-9D97-59738D5CD5F9}" type="pres">
      <dgm:prSet presAssocID="{451FCE94-0A08-411F-8555-BEF340757E97}" presName="dummyConnPt" presStyleCnt="0"/>
      <dgm:spPr/>
      <dgm:t>
        <a:bodyPr/>
        <a:lstStyle/>
        <a:p>
          <a:endParaRPr lang="en-GB"/>
        </a:p>
      </dgm:t>
    </dgm:pt>
    <dgm:pt modelId="{DC0D14C1-DB08-466E-AEBD-1D32EA3B8CE4}" type="pres">
      <dgm:prSet presAssocID="{451FCE94-0A08-411F-8555-BEF340757E97}" presName="node" presStyleLbl="node1" presStyleIdx="5" presStyleCnt="9">
        <dgm:presLayoutVars>
          <dgm:bulletEnabled val="1"/>
        </dgm:presLayoutVars>
      </dgm:prSet>
      <dgm:spPr/>
      <dgm:t>
        <a:bodyPr/>
        <a:lstStyle/>
        <a:p>
          <a:endParaRPr lang="en-GB"/>
        </a:p>
      </dgm:t>
    </dgm:pt>
    <dgm:pt modelId="{0A511D34-C41D-4121-B7B4-2B4725725310}" type="pres">
      <dgm:prSet presAssocID="{8E60757C-E81C-4466-8302-D12379E7B6C5}" presName="sibTrans" presStyleLbl="bgSibTrans2D1" presStyleIdx="5" presStyleCnt="8"/>
      <dgm:spPr/>
      <dgm:t>
        <a:bodyPr/>
        <a:lstStyle/>
        <a:p>
          <a:endParaRPr lang="en-GB"/>
        </a:p>
      </dgm:t>
    </dgm:pt>
    <dgm:pt modelId="{0D9EABCA-B626-49F5-85E4-454926FC719D}" type="pres">
      <dgm:prSet presAssocID="{27A4B09F-7897-47C1-9E07-603F4F3A3FD6}" presName="compNode" presStyleCnt="0"/>
      <dgm:spPr/>
      <dgm:t>
        <a:bodyPr/>
        <a:lstStyle/>
        <a:p>
          <a:endParaRPr lang="en-GB"/>
        </a:p>
      </dgm:t>
    </dgm:pt>
    <dgm:pt modelId="{6E7D5363-448C-4836-9A1F-669DE0ADF31C}" type="pres">
      <dgm:prSet presAssocID="{27A4B09F-7897-47C1-9E07-603F4F3A3FD6}" presName="dummyConnPt" presStyleCnt="0"/>
      <dgm:spPr/>
      <dgm:t>
        <a:bodyPr/>
        <a:lstStyle/>
        <a:p>
          <a:endParaRPr lang="en-GB"/>
        </a:p>
      </dgm:t>
    </dgm:pt>
    <dgm:pt modelId="{21E0D6F6-06B4-45EC-ADA8-2338DC72BBF4}" type="pres">
      <dgm:prSet presAssocID="{27A4B09F-7897-47C1-9E07-603F4F3A3FD6}" presName="node" presStyleLbl="node1" presStyleIdx="6" presStyleCnt="9">
        <dgm:presLayoutVars>
          <dgm:bulletEnabled val="1"/>
        </dgm:presLayoutVars>
      </dgm:prSet>
      <dgm:spPr/>
      <dgm:t>
        <a:bodyPr/>
        <a:lstStyle/>
        <a:p>
          <a:endParaRPr lang="en-GB"/>
        </a:p>
      </dgm:t>
    </dgm:pt>
    <dgm:pt modelId="{88DA4F5F-58F1-484E-AC74-21903BC7A6AD}" type="pres">
      <dgm:prSet presAssocID="{FD461F6C-6B7A-45DE-8E90-52841824590C}" presName="sibTrans" presStyleLbl="bgSibTrans2D1" presStyleIdx="6" presStyleCnt="8"/>
      <dgm:spPr/>
      <dgm:t>
        <a:bodyPr/>
        <a:lstStyle/>
        <a:p>
          <a:endParaRPr lang="en-GB"/>
        </a:p>
      </dgm:t>
    </dgm:pt>
    <dgm:pt modelId="{B1977E8A-159C-4455-8EAC-7D516B9B8DC6}" type="pres">
      <dgm:prSet presAssocID="{5DC209D1-DC8B-45A2-AB60-1359AAA47B8F}" presName="compNode" presStyleCnt="0"/>
      <dgm:spPr/>
      <dgm:t>
        <a:bodyPr/>
        <a:lstStyle/>
        <a:p>
          <a:endParaRPr lang="en-GB"/>
        </a:p>
      </dgm:t>
    </dgm:pt>
    <dgm:pt modelId="{FCD3CEC6-9980-4C54-838A-A677F2C21E19}" type="pres">
      <dgm:prSet presAssocID="{5DC209D1-DC8B-45A2-AB60-1359AAA47B8F}" presName="dummyConnPt" presStyleCnt="0"/>
      <dgm:spPr/>
      <dgm:t>
        <a:bodyPr/>
        <a:lstStyle/>
        <a:p>
          <a:endParaRPr lang="en-GB"/>
        </a:p>
      </dgm:t>
    </dgm:pt>
    <dgm:pt modelId="{876F6DBA-7E8A-4AC0-92A3-C25FB657CBD7}" type="pres">
      <dgm:prSet presAssocID="{5DC209D1-DC8B-45A2-AB60-1359AAA47B8F}" presName="node" presStyleLbl="node1" presStyleIdx="7" presStyleCnt="9">
        <dgm:presLayoutVars>
          <dgm:bulletEnabled val="1"/>
        </dgm:presLayoutVars>
      </dgm:prSet>
      <dgm:spPr/>
      <dgm:t>
        <a:bodyPr/>
        <a:lstStyle/>
        <a:p>
          <a:endParaRPr lang="en-GB"/>
        </a:p>
      </dgm:t>
    </dgm:pt>
    <dgm:pt modelId="{C4031274-CFD9-4F73-B50C-760BC33B6E7E}" type="pres">
      <dgm:prSet presAssocID="{2C123981-7EBE-4626-AF86-845AFA4D28A3}" presName="sibTrans" presStyleLbl="bgSibTrans2D1" presStyleIdx="7" presStyleCnt="8"/>
      <dgm:spPr/>
      <dgm:t>
        <a:bodyPr/>
        <a:lstStyle/>
        <a:p>
          <a:endParaRPr lang="en-GB"/>
        </a:p>
      </dgm:t>
    </dgm:pt>
    <dgm:pt modelId="{121EF497-046B-4F13-AE67-4C0625C45161}" type="pres">
      <dgm:prSet presAssocID="{57EAD133-DA73-4208-A5A5-F0F661E65905}" presName="compNode" presStyleCnt="0"/>
      <dgm:spPr/>
      <dgm:t>
        <a:bodyPr/>
        <a:lstStyle/>
        <a:p>
          <a:endParaRPr lang="en-GB"/>
        </a:p>
      </dgm:t>
    </dgm:pt>
    <dgm:pt modelId="{CB8A99D6-ED4E-41DE-AF56-403BD625564C}" type="pres">
      <dgm:prSet presAssocID="{57EAD133-DA73-4208-A5A5-F0F661E65905}" presName="dummyConnPt" presStyleCnt="0"/>
      <dgm:spPr/>
      <dgm:t>
        <a:bodyPr/>
        <a:lstStyle/>
        <a:p>
          <a:endParaRPr lang="en-GB"/>
        </a:p>
      </dgm:t>
    </dgm:pt>
    <dgm:pt modelId="{43CDB7CF-B765-47BB-8350-3268EA6E6426}" type="pres">
      <dgm:prSet presAssocID="{57EAD133-DA73-4208-A5A5-F0F661E65905}" presName="node" presStyleLbl="node1" presStyleIdx="8" presStyleCnt="9">
        <dgm:presLayoutVars>
          <dgm:bulletEnabled val="1"/>
        </dgm:presLayoutVars>
      </dgm:prSet>
      <dgm:spPr/>
      <dgm:t>
        <a:bodyPr/>
        <a:lstStyle/>
        <a:p>
          <a:endParaRPr lang="en-GB"/>
        </a:p>
      </dgm:t>
    </dgm:pt>
  </dgm:ptLst>
  <dgm:cxnLst>
    <dgm:cxn modelId="{1C9C5EC0-FBA4-4184-A177-381D6D9AA31B}" type="presOf" srcId="{2449FEBE-268B-4A7E-8948-B547CCE6F0ED}" destId="{5A6507EA-2106-440B-B8BD-90BBDFC461ED}" srcOrd="0" destOrd="0" presId="urn:microsoft.com/office/officeart/2005/8/layout/bProcess4"/>
    <dgm:cxn modelId="{A517D98A-129F-49EA-AA9D-E04CE6C8FABD}" type="presOf" srcId="{6B67FAE8-5B78-4930-B245-05C1FEB4F59F}" destId="{E600908D-A2CC-44EC-B147-553822A6E6A1}" srcOrd="0" destOrd="0" presId="urn:microsoft.com/office/officeart/2005/8/layout/bProcess4"/>
    <dgm:cxn modelId="{C6DC16C5-CB67-4FDF-AF73-AFDB5773C3B3}" srcId="{0695F050-5A4C-4061-8530-9EF8F121934B}" destId="{57EAD133-DA73-4208-A5A5-F0F661E65905}" srcOrd="8" destOrd="0" parTransId="{974FC501-F6F4-477A-AB40-82186B106E6B}" sibTransId="{444C9006-426E-446E-819B-43FDB150167B}"/>
    <dgm:cxn modelId="{D0E1CBC6-D473-43E0-A17C-B9C8F704BC86}" type="presOf" srcId="{2C123981-7EBE-4626-AF86-845AFA4D28A3}" destId="{C4031274-CFD9-4F73-B50C-760BC33B6E7E}" srcOrd="0" destOrd="0" presId="urn:microsoft.com/office/officeart/2005/8/layout/bProcess4"/>
    <dgm:cxn modelId="{B690126B-1E19-41EB-B189-CC5BF3CF7511}" type="presOf" srcId="{21EF3067-B562-42CD-9DE8-7E9DD90B1B9E}" destId="{3D1BBD28-87DC-4DF3-BFA5-9A0D6789B2B1}" srcOrd="0" destOrd="0" presId="urn:microsoft.com/office/officeart/2005/8/layout/bProcess4"/>
    <dgm:cxn modelId="{950C181F-9F5A-41B8-A561-E5D5E32F54E3}" type="presOf" srcId="{451FCE94-0A08-411F-8555-BEF340757E97}" destId="{DC0D14C1-DB08-466E-AEBD-1D32EA3B8CE4}" srcOrd="0" destOrd="0" presId="urn:microsoft.com/office/officeart/2005/8/layout/bProcess4"/>
    <dgm:cxn modelId="{604DE585-1EB5-4C60-A7C9-4CEEA136F150}" srcId="{0695F050-5A4C-4061-8530-9EF8F121934B}" destId="{27A4B09F-7897-47C1-9E07-603F4F3A3FD6}" srcOrd="6" destOrd="0" parTransId="{ACDB0179-F6E3-49F1-9F37-DD4C90DF6824}" sibTransId="{FD461F6C-6B7A-45DE-8E90-52841824590C}"/>
    <dgm:cxn modelId="{3B441FAA-79A4-462B-A7B6-56931BD58CC3}" type="presOf" srcId="{F444B940-A5B3-44EB-B8DB-092DB1ABCB5F}" destId="{53E79642-F2DD-4DDE-9A42-DAE41ACCF445}" srcOrd="0" destOrd="0" presId="urn:microsoft.com/office/officeart/2005/8/layout/bProcess4"/>
    <dgm:cxn modelId="{2F5A5DC8-4F50-4377-AF0C-8A087E5BCF35}" type="presOf" srcId="{5EFB9A1A-8242-4F5A-B113-4CB235C9AC94}" destId="{F15B74B0-F186-4F78-82F6-543D0FACFFE0}" srcOrd="0" destOrd="0" presId="urn:microsoft.com/office/officeart/2005/8/layout/bProcess4"/>
    <dgm:cxn modelId="{AAE4B4CB-25E4-46D5-9E2E-63973D128873}" type="presOf" srcId="{0695F050-5A4C-4061-8530-9EF8F121934B}" destId="{2B7C9A14-5331-41CE-B110-5CABB35763F9}" srcOrd="0" destOrd="0" presId="urn:microsoft.com/office/officeart/2005/8/layout/bProcess4"/>
    <dgm:cxn modelId="{0BB4D8D4-68F5-4EEA-8A5B-B68ECBEF3112}" srcId="{0695F050-5A4C-4061-8530-9EF8F121934B}" destId="{CC0966F6-97DA-4109-B9AA-4BF6C4AAFF62}" srcOrd="3" destOrd="0" parTransId="{889C9011-A882-496F-9CA3-9B5E7EF3AC69}" sibTransId="{F444B940-A5B3-44EB-B8DB-092DB1ABCB5F}"/>
    <dgm:cxn modelId="{B4705B2D-52A0-4F6D-B730-D227203036E4}" type="presOf" srcId="{498C8E35-B3CB-4F59-A86A-4F0EB3C90C3B}" destId="{C3E89BD8-C630-4ED9-AC1E-AF61B1E61DAA}" srcOrd="0" destOrd="0" presId="urn:microsoft.com/office/officeart/2005/8/layout/bProcess4"/>
    <dgm:cxn modelId="{317D3624-C9AE-43B0-9708-16E0B9677D6A}" srcId="{0695F050-5A4C-4061-8530-9EF8F121934B}" destId="{2D129DC7-A8B9-4D34-A550-27413C4EF3AE}" srcOrd="1" destOrd="0" parTransId="{6AA12223-C854-4984-9F59-F2F3A9AD1A35}" sibTransId="{496D7F73-CA9B-4A55-8638-BD78905E3E9E}"/>
    <dgm:cxn modelId="{5E84B880-FD9A-45DD-B23C-AC194119142C}" srcId="{0695F050-5A4C-4061-8530-9EF8F121934B}" destId="{5DC209D1-DC8B-45A2-AB60-1359AAA47B8F}" srcOrd="7" destOrd="0" parTransId="{7252E40B-E21A-458D-A406-DB7DB57915D5}" sibTransId="{2C123981-7EBE-4626-AF86-845AFA4D28A3}"/>
    <dgm:cxn modelId="{C028E256-83C2-46A9-A948-1648B80D5A56}" type="presOf" srcId="{FD461F6C-6B7A-45DE-8E90-52841824590C}" destId="{88DA4F5F-58F1-484E-AC74-21903BC7A6AD}" srcOrd="0" destOrd="0" presId="urn:microsoft.com/office/officeart/2005/8/layout/bProcess4"/>
    <dgm:cxn modelId="{5B985A63-884D-4324-927E-38BDACA4E7E0}" type="presOf" srcId="{27A4B09F-7897-47C1-9E07-603F4F3A3FD6}" destId="{21E0D6F6-06B4-45EC-ADA8-2338DC72BBF4}" srcOrd="0" destOrd="0" presId="urn:microsoft.com/office/officeart/2005/8/layout/bProcess4"/>
    <dgm:cxn modelId="{7D51A2D6-55A4-423C-AAA0-169B3057D6DA}" srcId="{0695F050-5A4C-4061-8530-9EF8F121934B}" destId="{451FCE94-0A08-411F-8555-BEF340757E97}" srcOrd="5" destOrd="0" parTransId="{160EFD28-5533-4FCA-BE17-5512363D1E25}" sibTransId="{8E60757C-E81C-4466-8302-D12379E7B6C5}"/>
    <dgm:cxn modelId="{B978AF22-B27F-44DB-9E92-3FDA4C45D4D9}" type="presOf" srcId="{CC0966F6-97DA-4109-B9AA-4BF6C4AAFF62}" destId="{B92B4425-D6B2-489C-893D-7D8E3B9A1E08}" srcOrd="0" destOrd="0" presId="urn:microsoft.com/office/officeart/2005/8/layout/bProcess4"/>
    <dgm:cxn modelId="{B41078A3-FB03-4C89-BA51-2C620243F930}" srcId="{0695F050-5A4C-4061-8530-9EF8F121934B}" destId="{6B67FAE8-5B78-4930-B245-05C1FEB4F59F}" srcOrd="4" destOrd="0" parTransId="{B651F94B-BB14-4CB7-BD64-D0E505AAEDF4}" sibTransId="{5EFB9A1A-8242-4F5A-B113-4CB235C9AC94}"/>
    <dgm:cxn modelId="{79F73DB1-9907-4224-8365-CAF1334A30F8}" srcId="{0695F050-5A4C-4061-8530-9EF8F121934B}" destId="{4DC95974-AB3E-4408-87D0-6A7B1E86ACCC}" srcOrd="2" destOrd="0" parTransId="{05AECB06-D25A-426A-A10B-D64C1F5559D5}" sibTransId="{21EF3067-B562-42CD-9DE8-7E9DD90B1B9E}"/>
    <dgm:cxn modelId="{C9E7C56A-4002-4931-B922-4EC11EDD2A8F}" type="presOf" srcId="{496D7F73-CA9B-4A55-8638-BD78905E3E9E}" destId="{04FB287B-AC6E-47B6-A645-39F72E4DDB0C}" srcOrd="0" destOrd="0" presId="urn:microsoft.com/office/officeart/2005/8/layout/bProcess4"/>
    <dgm:cxn modelId="{155354A0-3138-479C-8B89-B438C310AEDB}" type="presOf" srcId="{4DC95974-AB3E-4408-87D0-6A7B1E86ACCC}" destId="{BDEB1D2C-4A27-4F89-B38F-812548C9B3CF}" srcOrd="0" destOrd="0" presId="urn:microsoft.com/office/officeart/2005/8/layout/bProcess4"/>
    <dgm:cxn modelId="{767614A8-6917-47EC-B5B6-C8A75CE92A62}" type="presOf" srcId="{2D129DC7-A8B9-4D34-A550-27413C4EF3AE}" destId="{ADD402C0-B932-4B87-BD5D-A1FEA43800B5}" srcOrd="0" destOrd="0" presId="urn:microsoft.com/office/officeart/2005/8/layout/bProcess4"/>
    <dgm:cxn modelId="{8C6740F8-D8DC-4625-9C80-EC8D4FA43155}" srcId="{0695F050-5A4C-4061-8530-9EF8F121934B}" destId="{498C8E35-B3CB-4F59-A86A-4F0EB3C90C3B}" srcOrd="0" destOrd="0" parTransId="{5ED1D0E1-20C6-48E9-B10F-1B13D9228299}" sibTransId="{2449FEBE-268B-4A7E-8948-B547CCE6F0ED}"/>
    <dgm:cxn modelId="{982ECB42-4029-4332-A4C7-6CA1272B9708}" type="presOf" srcId="{57EAD133-DA73-4208-A5A5-F0F661E65905}" destId="{43CDB7CF-B765-47BB-8350-3268EA6E6426}" srcOrd="0" destOrd="0" presId="urn:microsoft.com/office/officeart/2005/8/layout/bProcess4"/>
    <dgm:cxn modelId="{E4A21CD0-495D-4946-BE0A-83A6006F9DB2}" type="presOf" srcId="{8E60757C-E81C-4466-8302-D12379E7B6C5}" destId="{0A511D34-C41D-4121-B7B4-2B4725725310}" srcOrd="0" destOrd="0" presId="urn:microsoft.com/office/officeart/2005/8/layout/bProcess4"/>
    <dgm:cxn modelId="{E1426291-0945-4F41-8EE2-63635DF2BBD8}" type="presOf" srcId="{5DC209D1-DC8B-45A2-AB60-1359AAA47B8F}" destId="{876F6DBA-7E8A-4AC0-92A3-C25FB657CBD7}" srcOrd="0" destOrd="0" presId="urn:microsoft.com/office/officeart/2005/8/layout/bProcess4"/>
    <dgm:cxn modelId="{3F7C6CB7-EBB7-4FDF-9EA4-3B12F62DC573}" type="presParOf" srcId="{2B7C9A14-5331-41CE-B110-5CABB35763F9}" destId="{AA5D26DA-E464-436D-ADF7-74113B33C569}" srcOrd="0" destOrd="0" presId="urn:microsoft.com/office/officeart/2005/8/layout/bProcess4"/>
    <dgm:cxn modelId="{5B4E4B1E-98DB-4681-8042-2D19CDAB09B3}" type="presParOf" srcId="{AA5D26DA-E464-436D-ADF7-74113B33C569}" destId="{EC616F5C-ADCA-4B55-8A69-20A505DE5546}" srcOrd="0" destOrd="0" presId="urn:microsoft.com/office/officeart/2005/8/layout/bProcess4"/>
    <dgm:cxn modelId="{170B3D83-9AA2-4380-A065-71FED8205050}" type="presParOf" srcId="{AA5D26DA-E464-436D-ADF7-74113B33C569}" destId="{C3E89BD8-C630-4ED9-AC1E-AF61B1E61DAA}" srcOrd="1" destOrd="0" presId="urn:microsoft.com/office/officeart/2005/8/layout/bProcess4"/>
    <dgm:cxn modelId="{01029645-3CF2-47AC-AC62-EDBCC4A95EE6}" type="presParOf" srcId="{2B7C9A14-5331-41CE-B110-5CABB35763F9}" destId="{5A6507EA-2106-440B-B8BD-90BBDFC461ED}" srcOrd="1" destOrd="0" presId="urn:microsoft.com/office/officeart/2005/8/layout/bProcess4"/>
    <dgm:cxn modelId="{9BCCE7A6-CE74-4855-B266-472470D5D2AD}" type="presParOf" srcId="{2B7C9A14-5331-41CE-B110-5CABB35763F9}" destId="{74A1E83E-4FA8-4A14-8655-47329B7A78CF}" srcOrd="2" destOrd="0" presId="urn:microsoft.com/office/officeart/2005/8/layout/bProcess4"/>
    <dgm:cxn modelId="{C64D809C-BE71-43DA-B9C2-C4F691673CBF}" type="presParOf" srcId="{74A1E83E-4FA8-4A14-8655-47329B7A78CF}" destId="{05B305F8-E0D0-4882-A05A-3B1186BE1605}" srcOrd="0" destOrd="0" presId="urn:microsoft.com/office/officeart/2005/8/layout/bProcess4"/>
    <dgm:cxn modelId="{6E7CB830-AD2A-4F99-9CD0-0ED9F93791A4}" type="presParOf" srcId="{74A1E83E-4FA8-4A14-8655-47329B7A78CF}" destId="{ADD402C0-B932-4B87-BD5D-A1FEA43800B5}" srcOrd="1" destOrd="0" presId="urn:microsoft.com/office/officeart/2005/8/layout/bProcess4"/>
    <dgm:cxn modelId="{34995374-C8B1-47D0-A463-6773A6A5EB0F}" type="presParOf" srcId="{2B7C9A14-5331-41CE-B110-5CABB35763F9}" destId="{04FB287B-AC6E-47B6-A645-39F72E4DDB0C}" srcOrd="3" destOrd="0" presId="urn:microsoft.com/office/officeart/2005/8/layout/bProcess4"/>
    <dgm:cxn modelId="{CE178A73-1607-483D-A359-15083FB3460E}" type="presParOf" srcId="{2B7C9A14-5331-41CE-B110-5CABB35763F9}" destId="{B96043BC-E467-4172-AD63-E139692F71DB}" srcOrd="4" destOrd="0" presId="urn:microsoft.com/office/officeart/2005/8/layout/bProcess4"/>
    <dgm:cxn modelId="{50D30CCD-9842-44EB-AABE-E0E0A4A3E374}" type="presParOf" srcId="{B96043BC-E467-4172-AD63-E139692F71DB}" destId="{60620E4E-232B-4AD2-8558-1862AA3FD104}" srcOrd="0" destOrd="0" presId="urn:microsoft.com/office/officeart/2005/8/layout/bProcess4"/>
    <dgm:cxn modelId="{8DFF1C79-FAC8-4DD3-99EF-23A409B38483}" type="presParOf" srcId="{B96043BC-E467-4172-AD63-E139692F71DB}" destId="{BDEB1D2C-4A27-4F89-B38F-812548C9B3CF}" srcOrd="1" destOrd="0" presId="urn:microsoft.com/office/officeart/2005/8/layout/bProcess4"/>
    <dgm:cxn modelId="{58CC01F0-1628-4125-837B-B6071ACB2557}" type="presParOf" srcId="{2B7C9A14-5331-41CE-B110-5CABB35763F9}" destId="{3D1BBD28-87DC-4DF3-BFA5-9A0D6789B2B1}" srcOrd="5" destOrd="0" presId="urn:microsoft.com/office/officeart/2005/8/layout/bProcess4"/>
    <dgm:cxn modelId="{92FDDB44-5260-4504-95E3-F36FE7961893}" type="presParOf" srcId="{2B7C9A14-5331-41CE-B110-5CABB35763F9}" destId="{FCA7F8AB-EF1C-4CE0-B49E-627A4F36907F}" srcOrd="6" destOrd="0" presId="urn:microsoft.com/office/officeart/2005/8/layout/bProcess4"/>
    <dgm:cxn modelId="{8A22A635-6A55-4D16-A551-98102FFF2024}" type="presParOf" srcId="{FCA7F8AB-EF1C-4CE0-B49E-627A4F36907F}" destId="{A3E548CE-1598-43EB-8179-6F2A4D4223F7}" srcOrd="0" destOrd="0" presId="urn:microsoft.com/office/officeart/2005/8/layout/bProcess4"/>
    <dgm:cxn modelId="{4BBE3AE5-6F0A-4D24-8FE4-42DA55450A4F}" type="presParOf" srcId="{FCA7F8AB-EF1C-4CE0-B49E-627A4F36907F}" destId="{B92B4425-D6B2-489C-893D-7D8E3B9A1E08}" srcOrd="1" destOrd="0" presId="urn:microsoft.com/office/officeart/2005/8/layout/bProcess4"/>
    <dgm:cxn modelId="{F3374640-9824-4973-8EF6-FBB0A70A3870}" type="presParOf" srcId="{2B7C9A14-5331-41CE-B110-5CABB35763F9}" destId="{53E79642-F2DD-4DDE-9A42-DAE41ACCF445}" srcOrd="7" destOrd="0" presId="urn:microsoft.com/office/officeart/2005/8/layout/bProcess4"/>
    <dgm:cxn modelId="{56B85336-92F3-4C72-BEDE-83FE991BD6D5}" type="presParOf" srcId="{2B7C9A14-5331-41CE-B110-5CABB35763F9}" destId="{338D0020-1163-4D23-A5DB-43D71F8861B3}" srcOrd="8" destOrd="0" presId="urn:microsoft.com/office/officeart/2005/8/layout/bProcess4"/>
    <dgm:cxn modelId="{0876314B-DAE7-4120-9890-D5F8B98BD8BA}" type="presParOf" srcId="{338D0020-1163-4D23-A5DB-43D71F8861B3}" destId="{128413C4-73B7-441B-A042-76CCE29EDBD8}" srcOrd="0" destOrd="0" presId="urn:microsoft.com/office/officeart/2005/8/layout/bProcess4"/>
    <dgm:cxn modelId="{3E038877-E1D3-43A6-9F8F-523CFD70DD7E}" type="presParOf" srcId="{338D0020-1163-4D23-A5DB-43D71F8861B3}" destId="{E600908D-A2CC-44EC-B147-553822A6E6A1}" srcOrd="1" destOrd="0" presId="urn:microsoft.com/office/officeart/2005/8/layout/bProcess4"/>
    <dgm:cxn modelId="{DA2C797A-DD6E-43A3-A7A2-F0F0F7D9EA28}" type="presParOf" srcId="{2B7C9A14-5331-41CE-B110-5CABB35763F9}" destId="{F15B74B0-F186-4F78-82F6-543D0FACFFE0}" srcOrd="9" destOrd="0" presId="urn:microsoft.com/office/officeart/2005/8/layout/bProcess4"/>
    <dgm:cxn modelId="{0FE43F14-A01D-45A7-AEBA-A4CD5F29640E}" type="presParOf" srcId="{2B7C9A14-5331-41CE-B110-5CABB35763F9}" destId="{A1A9950B-8417-4147-A0FB-E7A17633FCE2}" srcOrd="10" destOrd="0" presId="urn:microsoft.com/office/officeart/2005/8/layout/bProcess4"/>
    <dgm:cxn modelId="{645A4107-3234-49C0-BD08-8F147794BEC9}" type="presParOf" srcId="{A1A9950B-8417-4147-A0FB-E7A17633FCE2}" destId="{7BC7B47E-1776-4F4B-9D97-59738D5CD5F9}" srcOrd="0" destOrd="0" presId="urn:microsoft.com/office/officeart/2005/8/layout/bProcess4"/>
    <dgm:cxn modelId="{DB3254F7-BEDA-4D08-8622-71E41F5352F8}" type="presParOf" srcId="{A1A9950B-8417-4147-A0FB-E7A17633FCE2}" destId="{DC0D14C1-DB08-466E-AEBD-1D32EA3B8CE4}" srcOrd="1" destOrd="0" presId="urn:microsoft.com/office/officeart/2005/8/layout/bProcess4"/>
    <dgm:cxn modelId="{4F1C6670-0463-4108-BC45-B0DB5C3A254D}" type="presParOf" srcId="{2B7C9A14-5331-41CE-B110-5CABB35763F9}" destId="{0A511D34-C41D-4121-B7B4-2B4725725310}" srcOrd="11" destOrd="0" presId="urn:microsoft.com/office/officeart/2005/8/layout/bProcess4"/>
    <dgm:cxn modelId="{16AD602B-289B-42B1-BC04-8163887B18D1}" type="presParOf" srcId="{2B7C9A14-5331-41CE-B110-5CABB35763F9}" destId="{0D9EABCA-B626-49F5-85E4-454926FC719D}" srcOrd="12" destOrd="0" presId="urn:microsoft.com/office/officeart/2005/8/layout/bProcess4"/>
    <dgm:cxn modelId="{DEAA0DC3-705C-4CD7-97A8-AAC873E278F1}" type="presParOf" srcId="{0D9EABCA-B626-49F5-85E4-454926FC719D}" destId="{6E7D5363-448C-4836-9A1F-669DE0ADF31C}" srcOrd="0" destOrd="0" presId="urn:microsoft.com/office/officeart/2005/8/layout/bProcess4"/>
    <dgm:cxn modelId="{216ED6A5-E9F8-4A1D-A010-0655EA7DB7E5}" type="presParOf" srcId="{0D9EABCA-B626-49F5-85E4-454926FC719D}" destId="{21E0D6F6-06B4-45EC-ADA8-2338DC72BBF4}" srcOrd="1" destOrd="0" presId="urn:microsoft.com/office/officeart/2005/8/layout/bProcess4"/>
    <dgm:cxn modelId="{0AA23B5C-8551-46A0-A8E8-F4F0C438CA47}" type="presParOf" srcId="{2B7C9A14-5331-41CE-B110-5CABB35763F9}" destId="{88DA4F5F-58F1-484E-AC74-21903BC7A6AD}" srcOrd="13" destOrd="0" presId="urn:microsoft.com/office/officeart/2005/8/layout/bProcess4"/>
    <dgm:cxn modelId="{CA190B25-3D8D-464D-9AEC-2887BE6EC537}" type="presParOf" srcId="{2B7C9A14-5331-41CE-B110-5CABB35763F9}" destId="{B1977E8A-159C-4455-8EAC-7D516B9B8DC6}" srcOrd="14" destOrd="0" presId="urn:microsoft.com/office/officeart/2005/8/layout/bProcess4"/>
    <dgm:cxn modelId="{8751F33D-639A-4388-A912-8DCF0ED934A1}" type="presParOf" srcId="{B1977E8A-159C-4455-8EAC-7D516B9B8DC6}" destId="{FCD3CEC6-9980-4C54-838A-A677F2C21E19}" srcOrd="0" destOrd="0" presId="urn:microsoft.com/office/officeart/2005/8/layout/bProcess4"/>
    <dgm:cxn modelId="{37316A1A-71BE-4EE6-9B76-C15E827062E8}" type="presParOf" srcId="{B1977E8A-159C-4455-8EAC-7D516B9B8DC6}" destId="{876F6DBA-7E8A-4AC0-92A3-C25FB657CBD7}" srcOrd="1" destOrd="0" presId="urn:microsoft.com/office/officeart/2005/8/layout/bProcess4"/>
    <dgm:cxn modelId="{5B5E268C-3378-4AEE-8461-E512ED42B754}" type="presParOf" srcId="{2B7C9A14-5331-41CE-B110-5CABB35763F9}" destId="{C4031274-CFD9-4F73-B50C-760BC33B6E7E}" srcOrd="15" destOrd="0" presId="urn:microsoft.com/office/officeart/2005/8/layout/bProcess4"/>
    <dgm:cxn modelId="{9A1EEDEB-F242-4C71-8BBB-8B3ECFE99F05}" type="presParOf" srcId="{2B7C9A14-5331-41CE-B110-5CABB35763F9}" destId="{121EF497-046B-4F13-AE67-4C0625C45161}" srcOrd="16" destOrd="0" presId="urn:microsoft.com/office/officeart/2005/8/layout/bProcess4"/>
    <dgm:cxn modelId="{C0393DA4-2B2F-484C-91B0-310196C46C59}" type="presParOf" srcId="{121EF497-046B-4F13-AE67-4C0625C45161}" destId="{CB8A99D6-ED4E-41DE-AF56-403BD625564C}" srcOrd="0" destOrd="0" presId="urn:microsoft.com/office/officeart/2005/8/layout/bProcess4"/>
    <dgm:cxn modelId="{B7595A7D-E1CA-45CC-87AA-42E00E1DC7F8}" type="presParOf" srcId="{121EF497-046B-4F13-AE67-4C0625C45161}" destId="{43CDB7CF-B765-47BB-8350-3268EA6E642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D697-95E0-4F19-8C2C-7035BDA4AB05}">
      <dsp:nvSpPr>
        <dsp:cNvPr id="0" name=""/>
        <dsp:cNvSpPr/>
      </dsp:nvSpPr>
      <dsp:spPr>
        <a:xfrm rot="5400000">
          <a:off x="466839" y="925222"/>
          <a:ext cx="1439648" cy="174128"/>
        </a:xfrm>
        <a:prstGeom prst="rect">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E71FC0-C678-4EB5-A67E-51250F22B593}">
      <dsp:nvSpPr>
        <dsp:cNvPr id="0" name=""/>
        <dsp:cNvSpPr/>
      </dsp:nvSpPr>
      <dsp:spPr>
        <a:xfrm>
          <a:off x="793998" y="496"/>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Highways Concerns</a:t>
          </a:r>
          <a:endParaRPr lang="en-GB" sz="1700" kern="1200" dirty="0"/>
        </a:p>
      </dsp:txBody>
      <dsp:txXfrm>
        <a:off x="827998" y="34496"/>
        <a:ext cx="1866765" cy="1092859"/>
      </dsp:txXfrm>
    </dsp:sp>
    <dsp:sp modelId="{3D6A7749-6B2A-4252-869F-9B1A8B57A791}">
      <dsp:nvSpPr>
        <dsp:cNvPr id="0" name=""/>
        <dsp:cNvSpPr/>
      </dsp:nvSpPr>
      <dsp:spPr>
        <a:xfrm rot="5400000">
          <a:off x="466839" y="2376296"/>
          <a:ext cx="1439648" cy="174128"/>
        </a:xfrm>
        <a:prstGeom prst="rect">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FED576-8B45-475C-BADB-3A66510AD1B0}">
      <dsp:nvSpPr>
        <dsp:cNvPr id="0" name=""/>
        <dsp:cNvSpPr/>
      </dsp:nvSpPr>
      <dsp:spPr>
        <a:xfrm>
          <a:off x="793998" y="1451570"/>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Fraud Indicator Checks </a:t>
          </a:r>
          <a:endParaRPr lang="en-GB" sz="1700" kern="1200" dirty="0"/>
        </a:p>
      </dsp:txBody>
      <dsp:txXfrm>
        <a:off x="827998" y="1485570"/>
        <a:ext cx="1866765" cy="1092859"/>
      </dsp:txXfrm>
    </dsp:sp>
    <dsp:sp modelId="{34374316-C6AF-40B5-9884-3E900527E6E5}">
      <dsp:nvSpPr>
        <dsp:cNvPr id="0" name=""/>
        <dsp:cNvSpPr/>
      </dsp:nvSpPr>
      <dsp:spPr>
        <a:xfrm>
          <a:off x="1192376" y="3101833"/>
          <a:ext cx="2561812" cy="174128"/>
        </a:xfrm>
        <a:prstGeom prst="rect">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1EE356-C080-4798-B49D-2348263199F7}">
      <dsp:nvSpPr>
        <dsp:cNvPr id="0" name=""/>
        <dsp:cNvSpPr/>
      </dsp:nvSpPr>
      <dsp:spPr>
        <a:xfrm>
          <a:off x="793998" y="2902644"/>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Potential Commonalities Identified</a:t>
          </a:r>
          <a:endParaRPr lang="en-GB" sz="1700" kern="1200" dirty="0"/>
        </a:p>
      </dsp:txBody>
      <dsp:txXfrm>
        <a:off x="827998" y="2936644"/>
        <a:ext cx="1866765" cy="1092859"/>
      </dsp:txXfrm>
    </dsp:sp>
    <dsp:sp modelId="{28B88652-BB5B-45A0-81E1-E75A25CF65D6}">
      <dsp:nvSpPr>
        <dsp:cNvPr id="0" name=""/>
        <dsp:cNvSpPr/>
      </dsp:nvSpPr>
      <dsp:spPr>
        <a:xfrm rot="16200000">
          <a:off x="3040078" y="2376296"/>
          <a:ext cx="1439648" cy="174128"/>
        </a:xfrm>
        <a:prstGeom prst="rect">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3FCFFC8-B48D-42F8-B63E-810BF606CF75}">
      <dsp:nvSpPr>
        <dsp:cNvPr id="0" name=""/>
        <dsp:cNvSpPr/>
      </dsp:nvSpPr>
      <dsp:spPr>
        <a:xfrm>
          <a:off x="3367236" y="2902644"/>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Operation Established</a:t>
          </a:r>
          <a:endParaRPr lang="en-GB" sz="1700" kern="1200" dirty="0"/>
        </a:p>
      </dsp:txBody>
      <dsp:txXfrm>
        <a:off x="3401236" y="2936644"/>
        <a:ext cx="1866765" cy="1092859"/>
      </dsp:txXfrm>
    </dsp:sp>
    <dsp:sp modelId="{20F13B44-D019-4525-9E55-706E5794CC81}">
      <dsp:nvSpPr>
        <dsp:cNvPr id="0" name=""/>
        <dsp:cNvSpPr/>
      </dsp:nvSpPr>
      <dsp:spPr>
        <a:xfrm rot="16200000">
          <a:off x="3039830" y="924974"/>
          <a:ext cx="1440144" cy="174128"/>
        </a:xfrm>
        <a:prstGeom prst="rect">
          <a:avLst/>
        </a:prstGeom>
        <a:solidFill>
          <a:schemeClr val="tx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BEB292-696F-4DAE-AAAC-07835CD12C9C}">
      <dsp:nvSpPr>
        <dsp:cNvPr id="0" name=""/>
        <dsp:cNvSpPr/>
      </dsp:nvSpPr>
      <dsp:spPr>
        <a:xfrm>
          <a:off x="3367236" y="1451570"/>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Further Analytics and Investigations</a:t>
          </a:r>
          <a:endParaRPr lang="en-GB" sz="1700" kern="1200" dirty="0"/>
        </a:p>
      </dsp:txBody>
      <dsp:txXfrm>
        <a:off x="3401236" y="1485570"/>
        <a:ext cx="1866765" cy="1092859"/>
      </dsp:txXfrm>
    </dsp:sp>
    <dsp:sp modelId="{FCA819B8-B723-40A6-8F4D-16E6EC80CCD1}">
      <dsp:nvSpPr>
        <dsp:cNvPr id="0" name=""/>
        <dsp:cNvSpPr/>
      </dsp:nvSpPr>
      <dsp:spPr>
        <a:xfrm>
          <a:off x="3367236" y="0"/>
          <a:ext cx="1934765" cy="1160859"/>
        </a:xfrm>
        <a:prstGeom prst="roundRect">
          <a:avLst>
            <a:gd name="adj" fmla="val 10000"/>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Case Strategy  Management</a:t>
          </a:r>
          <a:endParaRPr lang="en-GB" sz="1700" kern="1200" dirty="0"/>
        </a:p>
      </dsp:txBody>
      <dsp:txXfrm>
        <a:off x="3401236" y="34000"/>
        <a:ext cx="1866765"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A23C-F548-4A67-9EB2-F6AB0222B42E}">
      <dsp:nvSpPr>
        <dsp:cNvPr id="0" name=""/>
        <dsp:cNvSpPr/>
      </dsp:nvSpPr>
      <dsp:spPr>
        <a:xfrm>
          <a:off x="0" y="1269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Slip/Trip PI Claims</a:t>
          </a:r>
          <a:endParaRPr lang="en-GB" sz="1800" kern="1200" dirty="0"/>
        </a:p>
      </dsp:txBody>
      <dsp:txXfrm>
        <a:off x="0" y="126999"/>
        <a:ext cx="1904999" cy="1143000"/>
      </dsp:txXfrm>
    </dsp:sp>
    <dsp:sp modelId="{1ED18047-DF8E-4F4F-890B-4294F2399297}">
      <dsp:nvSpPr>
        <dsp:cNvPr id="0" name=""/>
        <dsp:cNvSpPr/>
      </dsp:nvSpPr>
      <dsp:spPr>
        <a:xfrm>
          <a:off x="2095500" y="1269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Claim Features and Timing</a:t>
          </a:r>
          <a:endParaRPr lang="en-GB" sz="1800" kern="1200" dirty="0"/>
        </a:p>
      </dsp:txBody>
      <dsp:txXfrm>
        <a:off x="2095500" y="126999"/>
        <a:ext cx="1904999" cy="1143000"/>
      </dsp:txXfrm>
    </dsp:sp>
    <dsp:sp modelId="{4F3FABFB-F004-4D94-930E-A5F575291C39}">
      <dsp:nvSpPr>
        <dsp:cNvPr id="0" name=""/>
        <dsp:cNvSpPr/>
      </dsp:nvSpPr>
      <dsp:spPr>
        <a:xfrm>
          <a:off x="4191000" y="1269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Photographs</a:t>
          </a:r>
          <a:endParaRPr lang="en-GB" sz="1800" kern="1200" dirty="0"/>
        </a:p>
      </dsp:txBody>
      <dsp:txXfrm>
        <a:off x="4191000" y="126999"/>
        <a:ext cx="1904999" cy="1143000"/>
      </dsp:txXfrm>
    </dsp:sp>
    <dsp:sp modelId="{781359CC-F1BE-4EC8-A27C-6F3CC7B9E1CB}">
      <dsp:nvSpPr>
        <dsp:cNvPr id="0" name=""/>
        <dsp:cNvSpPr/>
      </dsp:nvSpPr>
      <dsp:spPr>
        <a:xfrm>
          <a:off x="0" y="1460500"/>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Multiple Household Claims</a:t>
          </a:r>
          <a:endParaRPr lang="en-GB" sz="1800" kern="1200" dirty="0"/>
        </a:p>
      </dsp:txBody>
      <dsp:txXfrm>
        <a:off x="0" y="1460500"/>
        <a:ext cx="1904999" cy="1143000"/>
      </dsp:txXfrm>
    </dsp:sp>
    <dsp:sp modelId="{04BFE8CE-22D5-4C8A-B616-08BC84BCAC39}">
      <dsp:nvSpPr>
        <dsp:cNvPr id="0" name=""/>
        <dsp:cNvSpPr/>
      </dsp:nvSpPr>
      <dsp:spPr>
        <a:xfrm>
          <a:off x="2095500" y="14604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Connected Claimants</a:t>
          </a:r>
          <a:endParaRPr lang="en-GB" sz="1800" kern="1200" dirty="0"/>
        </a:p>
      </dsp:txBody>
      <dsp:txXfrm>
        <a:off x="2095500" y="1460499"/>
        <a:ext cx="1904999" cy="1143000"/>
      </dsp:txXfrm>
    </dsp:sp>
    <dsp:sp modelId="{E0C9CBB8-8C1C-422F-9351-161906CC24C8}">
      <dsp:nvSpPr>
        <dsp:cNvPr id="0" name=""/>
        <dsp:cNvSpPr/>
      </dsp:nvSpPr>
      <dsp:spPr>
        <a:xfrm>
          <a:off x="4191000" y="14604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Home Addresses</a:t>
          </a:r>
          <a:endParaRPr lang="en-GB" sz="1800" kern="1200" dirty="0"/>
        </a:p>
      </dsp:txBody>
      <dsp:txXfrm>
        <a:off x="4191000" y="1460499"/>
        <a:ext cx="1904999" cy="1143000"/>
      </dsp:txXfrm>
    </dsp:sp>
    <dsp:sp modelId="{6EA18E87-6844-40C9-AFA4-3FF38A243EE0}">
      <dsp:nvSpPr>
        <dsp:cNvPr id="0" name=""/>
        <dsp:cNvSpPr/>
      </dsp:nvSpPr>
      <dsp:spPr>
        <a:xfrm>
          <a:off x="0" y="27939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Solicitors</a:t>
          </a:r>
          <a:endParaRPr lang="en-GB" sz="1800" kern="1200" dirty="0"/>
        </a:p>
      </dsp:txBody>
      <dsp:txXfrm>
        <a:off x="0" y="2793999"/>
        <a:ext cx="1904999" cy="1143000"/>
      </dsp:txXfrm>
    </dsp:sp>
    <dsp:sp modelId="{915943F8-3A73-4B83-966B-B82475701DEA}">
      <dsp:nvSpPr>
        <dsp:cNvPr id="0" name=""/>
        <dsp:cNvSpPr/>
      </dsp:nvSpPr>
      <dsp:spPr>
        <a:xfrm>
          <a:off x="2095500" y="2793999"/>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CMC</a:t>
          </a:r>
          <a:endParaRPr lang="en-GB" sz="1800" kern="1200" dirty="0"/>
        </a:p>
      </dsp:txBody>
      <dsp:txXfrm>
        <a:off x="2095500" y="2793999"/>
        <a:ext cx="1904999" cy="1143000"/>
      </dsp:txXfrm>
    </dsp:sp>
    <dsp:sp modelId="{2F31F295-1179-458A-80B1-366D8D2C3044}">
      <dsp:nvSpPr>
        <dsp:cNvPr id="0" name=""/>
        <dsp:cNvSpPr/>
      </dsp:nvSpPr>
      <dsp:spPr>
        <a:xfrm>
          <a:off x="4191000" y="2794000"/>
          <a:ext cx="1904999" cy="1143000"/>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Incident Locations</a:t>
          </a:r>
          <a:endParaRPr lang="en-GB" sz="1800" kern="1200" dirty="0"/>
        </a:p>
      </dsp:txBody>
      <dsp:txXfrm>
        <a:off x="4191000" y="2794000"/>
        <a:ext cx="1904999"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507EA-2106-440B-B8BD-90BBDFC461ED}">
      <dsp:nvSpPr>
        <dsp:cNvPr id="0" name=""/>
        <dsp:cNvSpPr/>
      </dsp:nvSpPr>
      <dsp:spPr>
        <a:xfrm rot="5400000">
          <a:off x="-347543" y="1005779"/>
          <a:ext cx="1538054" cy="185745"/>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3E89BD8-C630-4ED9-AC1E-AF61B1E61DAA}">
      <dsp:nvSpPr>
        <dsp:cNvPr id="0" name=""/>
        <dsp:cNvSpPr/>
      </dsp:nvSpPr>
      <dsp:spPr>
        <a:xfrm>
          <a:off x="3802" y="20542"/>
          <a:ext cx="2063840" cy="1238304"/>
        </a:xfrm>
        <a:prstGeom prst="roundRect">
          <a:avLst>
            <a:gd name="adj" fmla="val 10000"/>
          </a:avLst>
        </a:prstGeom>
        <a:solidFill>
          <a:schemeClr val="accent4">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Partnership Working</a:t>
          </a:r>
          <a:endParaRPr lang="en-GB" sz="1900" kern="1200" dirty="0"/>
        </a:p>
      </dsp:txBody>
      <dsp:txXfrm>
        <a:off x="40071" y="56811"/>
        <a:ext cx="1991302" cy="1165766"/>
      </dsp:txXfrm>
    </dsp:sp>
    <dsp:sp modelId="{04FB287B-AC6E-47B6-A645-39F72E4DDB0C}">
      <dsp:nvSpPr>
        <dsp:cNvPr id="0" name=""/>
        <dsp:cNvSpPr/>
      </dsp:nvSpPr>
      <dsp:spPr>
        <a:xfrm rot="5400000">
          <a:off x="-347543" y="2553660"/>
          <a:ext cx="1538054" cy="185745"/>
        </a:xfrm>
        <a:prstGeom prst="rect">
          <a:avLst/>
        </a:prstGeom>
        <a:solidFill>
          <a:schemeClr val="accent4">
            <a:shade val="90000"/>
            <a:hueOff val="-5805"/>
            <a:satOff val="-13059"/>
            <a:lumOff val="649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DD402C0-B932-4B87-BD5D-A1FEA43800B5}">
      <dsp:nvSpPr>
        <dsp:cNvPr id="0" name=""/>
        <dsp:cNvSpPr/>
      </dsp:nvSpPr>
      <dsp:spPr>
        <a:xfrm>
          <a:off x="3802" y="1568422"/>
          <a:ext cx="2063840" cy="1238304"/>
        </a:xfrm>
        <a:prstGeom prst="roundRect">
          <a:avLst>
            <a:gd name="adj" fmla="val 10000"/>
          </a:avLst>
        </a:prstGeom>
        <a:solidFill>
          <a:schemeClr val="accent4">
            <a:shade val="80000"/>
            <a:hueOff val="-5032"/>
            <a:satOff val="-11443"/>
            <a:lumOff val="57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Understanding Trends</a:t>
          </a:r>
          <a:endParaRPr lang="en-GB" sz="1900" kern="1200" dirty="0"/>
        </a:p>
      </dsp:txBody>
      <dsp:txXfrm>
        <a:off x="40071" y="1604691"/>
        <a:ext cx="1991302" cy="1165766"/>
      </dsp:txXfrm>
    </dsp:sp>
    <dsp:sp modelId="{3D1BBD28-87DC-4DF3-BFA5-9A0D6789B2B1}">
      <dsp:nvSpPr>
        <dsp:cNvPr id="0" name=""/>
        <dsp:cNvSpPr/>
      </dsp:nvSpPr>
      <dsp:spPr>
        <a:xfrm>
          <a:off x="426397" y="3327600"/>
          <a:ext cx="2735081" cy="185745"/>
        </a:xfrm>
        <a:prstGeom prst="rect">
          <a:avLst/>
        </a:prstGeom>
        <a:solidFill>
          <a:schemeClr val="accent4">
            <a:shade val="90000"/>
            <a:hueOff val="-11610"/>
            <a:satOff val="-26119"/>
            <a:lumOff val="1298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DEB1D2C-4A27-4F89-B38F-812548C9B3CF}">
      <dsp:nvSpPr>
        <dsp:cNvPr id="0" name=""/>
        <dsp:cNvSpPr/>
      </dsp:nvSpPr>
      <dsp:spPr>
        <a:xfrm>
          <a:off x="3802" y="3116303"/>
          <a:ext cx="2063840" cy="1238304"/>
        </a:xfrm>
        <a:prstGeom prst="roundRect">
          <a:avLst>
            <a:gd name="adj" fmla="val 10000"/>
          </a:avLst>
        </a:prstGeom>
        <a:solidFill>
          <a:schemeClr val="accent4">
            <a:shade val="80000"/>
            <a:hueOff val="-10063"/>
            <a:satOff val="-22886"/>
            <a:lumOff val="115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The Power of Data</a:t>
          </a:r>
          <a:endParaRPr lang="en-GB" sz="1900" kern="1200" dirty="0"/>
        </a:p>
      </dsp:txBody>
      <dsp:txXfrm>
        <a:off x="40071" y="3152572"/>
        <a:ext cx="1991302" cy="1165766"/>
      </dsp:txXfrm>
    </dsp:sp>
    <dsp:sp modelId="{53E79642-F2DD-4DDE-9A42-DAE41ACCF445}">
      <dsp:nvSpPr>
        <dsp:cNvPr id="0" name=""/>
        <dsp:cNvSpPr/>
      </dsp:nvSpPr>
      <dsp:spPr>
        <a:xfrm rot="16200000">
          <a:off x="2397364" y="2553660"/>
          <a:ext cx="1538054" cy="185745"/>
        </a:xfrm>
        <a:prstGeom prst="rect">
          <a:avLst/>
        </a:prstGeom>
        <a:solidFill>
          <a:schemeClr val="accent4">
            <a:shade val="90000"/>
            <a:hueOff val="-17415"/>
            <a:satOff val="-39178"/>
            <a:lumOff val="1947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92B4425-D6B2-489C-893D-7D8E3B9A1E08}">
      <dsp:nvSpPr>
        <dsp:cNvPr id="0" name=""/>
        <dsp:cNvSpPr/>
      </dsp:nvSpPr>
      <dsp:spPr>
        <a:xfrm>
          <a:off x="2748710" y="3116303"/>
          <a:ext cx="2063840" cy="1238304"/>
        </a:xfrm>
        <a:prstGeom prst="roundRect">
          <a:avLst>
            <a:gd name="adj" fmla="val 10000"/>
          </a:avLst>
        </a:prstGeom>
        <a:solidFill>
          <a:schemeClr val="accent4">
            <a:shade val="80000"/>
            <a:hueOff val="-15095"/>
            <a:satOff val="-34330"/>
            <a:lumOff val="1736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Analytical Tools</a:t>
          </a:r>
          <a:endParaRPr lang="en-GB" sz="1900" kern="1200" dirty="0"/>
        </a:p>
      </dsp:txBody>
      <dsp:txXfrm>
        <a:off x="2784979" y="3152572"/>
        <a:ext cx="1991302" cy="1165766"/>
      </dsp:txXfrm>
    </dsp:sp>
    <dsp:sp modelId="{F15B74B0-F186-4F78-82F6-543D0FACFFE0}">
      <dsp:nvSpPr>
        <dsp:cNvPr id="0" name=""/>
        <dsp:cNvSpPr/>
      </dsp:nvSpPr>
      <dsp:spPr>
        <a:xfrm rot="16200000">
          <a:off x="2397364" y="1005779"/>
          <a:ext cx="1538054" cy="185745"/>
        </a:xfrm>
        <a:prstGeom prst="rect">
          <a:avLst/>
        </a:prstGeom>
        <a:solidFill>
          <a:schemeClr val="accent4">
            <a:shade val="90000"/>
            <a:hueOff val="-23220"/>
            <a:satOff val="-52238"/>
            <a:lumOff val="2596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600908D-A2CC-44EC-B147-553822A6E6A1}">
      <dsp:nvSpPr>
        <dsp:cNvPr id="0" name=""/>
        <dsp:cNvSpPr/>
      </dsp:nvSpPr>
      <dsp:spPr>
        <a:xfrm>
          <a:off x="2748710" y="1568422"/>
          <a:ext cx="2063840" cy="1238304"/>
        </a:xfrm>
        <a:prstGeom prst="roundRect">
          <a:avLst>
            <a:gd name="adj" fmla="val 10000"/>
          </a:avLst>
        </a:prstGeom>
        <a:solidFill>
          <a:schemeClr val="accent4">
            <a:shade val="80000"/>
            <a:hueOff val="-20126"/>
            <a:satOff val="-45773"/>
            <a:lumOff val="23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Local Knowledge</a:t>
          </a:r>
          <a:endParaRPr lang="en-GB" sz="1900" kern="1200" dirty="0"/>
        </a:p>
      </dsp:txBody>
      <dsp:txXfrm>
        <a:off x="2784979" y="1604691"/>
        <a:ext cx="1991302" cy="1165766"/>
      </dsp:txXfrm>
    </dsp:sp>
    <dsp:sp modelId="{0A511D34-C41D-4121-B7B4-2B4725725310}">
      <dsp:nvSpPr>
        <dsp:cNvPr id="0" name=""/>
        <dsp:cNvSpPr/>
      </dsp:nvSpPr>
      <dsp:spPr>
        <a:xfrm>
          <a:off x="3171305" y="231839"/>
          <a:ext cx="2735081" cy="185745"/>
        </a:xfrm>
        <a:prstGeom prst="rect">
          <a:avLst/>
        </a:prstGeom>
        <a:solidFill>
          <a:schemeClr val="accent4">
            <a:shade val="90000"/>
            <a:hueOff val="-29025"/>
            <a:satOff val="-65297"/>
            <a:lumOff val="324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C0D14C1-DB08-466E-AEBD-1D32EA3B8CE4}">
      <dsp:nvSpPr>
        <dsp:cNvPr id="0" name=""/>
        <dsp:cNvSpPr/>
      </dsp:nvSpPr>
      <dsp:spPr>
        <a:xfrm>
          <a:off x="2748710" y="20542"/>
          <a:ext cx="2063840" cy="1238304"/>
        </a:xfrm>
        <a:prstGeom prst="roundRect">
          <a:avLst>
            <a:gd name="adj" fmla="val 10000"/>
          </a:avLst>
        </a:prstGeom>
        <a:solidFill>
          <a:schemeClr val="accent4">
            <a:shade val="80000"/>
            <a:hueOff val="-25158"/>
            <a:satOff val="-57216"/>
            <a:lumOff val="289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Detailed Investigations</a:t>
          </a:r>
          <a:endParaRPr lang="en-GB" sz="1900" kern="1200" dirty="0"/>
        </a:p>
      </dsp:txBody>
      <dsp:txXfrm>
        <a:off x="2784979" y="56811"/>
        <a:ext cx="1991302" cy="1165766"/>
      </dsp:txXfrm>
    </dsp:sp>
    <dsp:sp modelId="{88DA4F5F-58F1-484E-AC74-21903BC7A6AD}">
      <dsp:nvSpPr>
        <dsp:cNvPr id="0" name=""/>
        <dsp:cNvSpPr/>
      </dsp:nvSpPr>
      <dsp:spPr>
        <a:xfrm rot="5400000">
          <a:off x="5142272" y="1005779"/>
          <a:ext cx="1538054" cy="185745"/>
        </a:xfrm>
        <a:prstGeom prst="rect">
          <a:avLst/>
        </a:prstGeom>
        <a:solidFill>
          <a:schemeClr val="accent4">
            <a:shade val="90000"/>
            <a:hueOff val="-34830"/>
            <a:satOff val="-78357"/>
            <a:lumOff val="3894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1E0D6F6-06B4-45EC-ADA8-2338DC72BBF4}">
      <dsp:nvSpPr>
        <dsp:cNvPr id="0" name=""/>
        <dsp:cNvSpPr/>
      </dsp:nvSpPr>
      <dsp:spPr>
        <a:xfrm>
          <a:off x="5493618" y="20542"/>
          <a:ext cx="2063840" cy="1238304"/>
        </a:xfrm>
        <a:prstGeom prst="roundRect">
          <a:avLst>
            <a:gd name="adj" fmla="val 10000"/>
          </a:avLst>
        </a:prstGeom>
        <a:solidFill>
          <a:schemeClr val="accent4">
            <a:shade val="80000"/>
            <a:hueOff val="-30190"/>
            <a:satOff val="-68659"/>
            <a:lumOff val="3473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Case Management Strategy</a:t>
          </a:r>
          <a:endParaRPr lang="en-GB" sz="1900" kern="1200" dirty="0"/>
        </a:p>
      </dsp:txBody>
      <dsp:txXfrm>
        <a:off x="5529887" y="56811"/>
        <a:ext cx="1991302" cy="1165766"/>
      </dsp:txXfrm>
    </dsp:sp>
    <dsp:sp modelId="{C4031274-CFD9-4F73-B50C-760BC33B6E7E}">
      <dsp:nvSpPr>
        <dsp:cNvPr id="0" name=""/>
        <dsp:cNvSpPr/>
      </dsp:nvSpPr>
      <dsp:spPr>
        <a:xfrm rot="5400000">
          <a:off x="5142272" y="2553660"/>
          <a:ext cx="1538054" cy="185745"/>
        </a:xfrm>
        <a:prstGeom prst="rect">
          <a:avLst/>
        </a:prstGeom>
        <a:solidFill>
          <a:schemeClr val="accent4">
            <a:shade val="90000"/>
            <a:hueOff val="-40635"/>
            <a:satOff val="-91416"/>
            <a:lumOff val="45432"/>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6F6DBA-7E8A-4AC0-92A3-C25FB657CBD7}">
      <dsp:nvSpPr>
        <dsp:cNvPr id="0" name=""/>
        <dsp:cNvSpPr/>
      </dsp:nvSpPr>
      <dsp:spPr>
        <a:xfrm>
          <a:off x="5493618" y="1568422"/>
          <a:ext cx="2063840" cy="1238304"/>
        </a:xfrm>
        <a:prstGeom prst="roundRect">
          <a:avLst>
            <a:gd name="adj" fmla="val 10000"/>
          </a:avLst>
        </a:prstGeom>
        <a:solidFill>
          <a:schemeClr val="accent4">
            <a:shade val="80000"/>
            <a:hueOff val="-35221"/>
            <a:satOff val="-80103"/>
            <a:lumOff val="405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Maximising Resources</a:t>
          </a:r>
          <a:endParaRPr lang="en-GB" sz="1900" kern="1200" dirty="0"/>
        </a:p>
      </dsp:txBody>
      <dsp:txXfrm>
        <a:off x="5529887" y="1604691"/>
        <a:ext cx="1991302" cy="1165766"/>
      </dsp:txXfrm>
    </dsp:sp>
    <dsp:sp modelId="{43CDB7CF-B765-47BB-8350-3268EA6E6426}">
      <dsp:nvSpPr>
        <dsp:cNvPr id="0" name=""/>
        <dsp:cNvSpPr/>
      </dsp:nvSpPr>
      <dsp:spPr>
        <a:xfrm>
          <a:off x="5493618" y="3116303"/>
          <a:ext cx="2063840" cy="1238304"/>
        </a:xfrm>
        <a:prstGeom prst="roundRect">
          <a:avLst>
            <a:gd name="adj" fmla="val 10000"/>
          </a:avLst>
        </a:prstGeom>
        <a:solidFill>
          <a:schemeClr val="accent4">
            <a:shade val="80000"/>
            <a:hueOff val="-40253"/>
            <a:satOff val="-91546"/>
            <a:lumOff val="46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Protocol for Future Cases</a:t>
          </a:r>
          <a:endParaRPr lang="en-GB" sz="1900" kern="1200" dirty="0"/>
        </a:p>
      </dsp:txBody>
      <dsp:txXfrm>
        <a:off x="5529887" y="3152572"/>
        <a:ext cx="1991302" cy="116576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8DC1AD-A279-4B17-8528-5A98FF37980C}" type="datetimeFigureOut">
              <a:rPr lang="en-GB"/>
              <a:pPr>
                <a:defRPr/>
              </a:pPr>
              <a:t>27/02/2019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AFBA0A6-0C39-4311-B01E-270882B46817}" type="slidenum">
              <a:rPr lang="en-GB"/>
              <a:pPr>
                <a:defRPr/>
              </a:pPr>
              <a:t>‹#›</a:t>
            </a:fld>
            <a:endParaRPr lang="en-GB"/>
          </a:p>
        </p:txBody>
      </p:sp>
    </p:spTree>
    <p:extLst>
      <p:ext uri="{BB962C8B-B14F-4D97-AF65-F5344CB8AC3E}">
        <p14:creationId xmlns:p14="http://schemas.microsoft.com/office/powerpoint/2010/main" val="3909451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942D69-7B35-4203-B44A-EF519F805F60}" type="slidenum">
              <a:rPr lang="en-GB"/>
              <a:pPr>
                <a:defRPr/>
              </a:pPr>
              <a:t>‹#›</a:t>
            </a:fld>
            <a:endParaRPr lang="en-GB"/>
          </a:p>
        </p:txBody>
      </p:sp>
    </p:spTree>
    <p:extLst>
      <p:ext uri="{BB962C8B-B14F-4D97-AF65-F5344CB8AC3E}">
        <p14:creationId xmlns:p14="http://schemas.microsoft.com/office/powerpoint/2010/main" val="1200706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805D25-74C9-419E-88D4-C3627EBA97D6}"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These challenges recognised by the Local Gov Association</a:t>
            </a:r>
          </a:p>
          <a:p>
            <a:endParaRPr lang="en-GB" altLang="en-US" smtClean="0"/>
          </a:p>
          <a:p>
            <a:r>
              <a:rPr lang="en-GB" altLang="en-US" smtClean="0"/>
              <a:t>When fraud is concerned money is the drivers both individually and also collectively if looking at income for an organised fraud ring.</a:t>
            </a:r>
          </a:p>
          <a:p>
            <a:endParaRPr lang="en-GB" altLang="en-US" smtClean="0"/>
          </a:p>
          <a:p>
            <a:endParaRPr lang="en-GB"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0D0A2D5-C87A-4F75-9039-54AA5A29586C}"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Insurance claims governed by CPR </a:t>
            </a:r>
          </a:p>
          <a:p>
            <a:r>
              <a:rPr lang="en-US" altLang="en-US" smtClean="0"/>
              <a:t>BoP rather than beyond reasonable doubt</a:t>
            </a:r>
          </a:p>
          <a:p>
            <a:r>
              <a:rPr lang="en-US" altLang="en-US" smtClean="0"/>
              <a:t>Fundamental Dishonesty = FD</a:t>
            </a:r>
          </a:p>
          <a:p>
            <a:r>
              <a:rPr lang="en-US" altLang="en-US" smtClean="0"/>
              <a:t>Options that can lead to the same if not similar outcome.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C226CD-BED7-4B83-B70B-D5753F0DA3AC}"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i="1" dirty="0" smtClean="0"/>
              <a:t>Gosling V </a:t>
            </a:r>
            <a:r>
              <a:rPr lang="en-US" altLang="en-US" i="1" dirty="0" err="1" smtClean="0"/>
              <a:t>Screwfix</a:t>
            </a:r>
            <a:endParaRPr lang="en-US" altLang="en-US" i="1" dirty="0" smtClean="0"/>
          </a:p>
          <a:p>
            <a:pPr>
              <a:defRPr/>
            </a:pPr>
            <a:endParaRPr lang="en-US" altLang="en-US" dirty="0" smtClean="0"/>
          </a:p>
          <a:p>
            <a:pPr lvl="1" eaLnBrk="1" hangingPunct="1">
              <a:buFont typeface="Wingdings" pitchFamily="2" charset="2"/>
              <a:buChar char="§"/>
              <a:defRPr/>
            </a:pPr>
            <a:r>
              <a:rPr lang="en-GB" altLang="en-US" sz="2400" dirty="0" smtClean="0"/>
              <a:t>Dishonesty must go to the root of the whole, or a substantial part, of the claim.</a:t>
            </a:r>
          </a:p>
          <a:p>
            <a:pPr lvl="1" eaLnBrk="1" hangingPunct="1">
              <a:buFont typeface="Wingdings" pitchFamily="2" charset="2"/>
              <a:buChar char="§"/>
              <a:defRPr/>
            </a:pPr>
            <a:endParaRPr lang="en-GB" altLang="en-US" sz="2400" dirty="0" smtClean="0"/>
          </a:p>
          <a:p>
            <a:pPr lvl="1" eaLnBrk="1" hangingPunct="1">
              <a:buFont typeface="Wingdings" pitchFamily="2" charset="2"/>
              <a:buChar char="§"/>
              <a:defRPr/>
            </a:pPr>
            <a:r>
              <a:rPr lang="en-GB" altLang="en-US" sz="2400" dirty="0" smtClean="0"/>
              <a:t>Dishonesty incidental or collateral to the claim would not be considered fundamental.</a:t>
            </a:r>
          </a:p>
          <a:p>
            <a:pPr>
              <a:defRPr/>
            </a:pPr>
            <a:endParaRPr lang="en-GB" altLang="en-US" dirty="0" smtClean="0"/>
          </a:p>
          <a:p>
            <a:pPr>
              <a:defRPr/>
            </a:pPr>
            <a:endParaRPr lang="en-GB" altLang="en-US" dirty="0" smtClean="0"/>
          </a:p>
          <a:p>
            <a:pPr>
              <a:defRPr/>
            </a:pPr>
            <a:r>
              <a:rPr lang="en-GB" altLang="en-US" b="1" dirty="0" smtClean="0"/>
              <a:t>LOGOC v </a:t>
            </a:r>
            <a:r>
              <a:rPr lang="en-GB" altLang="en-US" b="1" dirty="0" err="1" smtClean="0"/>
              <a:t>Sinfield</a:t>
            </a:r>
            <a:r>
              <a:rPr lang="en-GB" altLang="en-US" b="1" dirty="0" smtClean="0"/>
              <a:t> 2018</a:t>
            </a:r>
          </a:p>
          <a:p>
            <a:pPr>
              <a:defRPr/>
            </a:pPr>
            <a:endParaRPr lang="en-GB" altLang="en-US" dirty="0" smtClean="0"/>
          </a:p>
          <a:p>
            <a:pPr>
              <a:defRPr/>
            </a:pPr>
            <a:r>
              <a:rPr lang="en-GB" altLang="en-US" dirty="0" smtClean="0"/>
              <a:t>Dishonesty that has substantially affected the presentation of his case… in a way which potentially adversely affected the defendant in a significant way.</a:t>
            </a:r>
          </a:p>
          <a:p>
            <a:pPr>
              <a:defRPr/>
            </a:pPr>
            <a:endParaRPr lang="en-GB" altLang="en-US" dirty="0" smtClean="0"/>
          </a:p>
          <a:p>
            <a:pPr>
              <a:defRPr/>
            </a:pPr>
            <a:r>
              <a:rPr lang="en-GB" altLang="en-US" dirty="0" smtClean="0"/>
              <a:t>The fact that the greater part of the claim may have been genuine was neither here nor there.</a:t>
            </a:r>
          </a:p>
          <a:p>
            <a:pPr>
              <a:defRPr/>
            </a:pPr>
            <a:endParaRPr lang="en-GB" altLang="en-US" dirty="0" smtClean="0"/>
          </a:p>
          <a:p>
            <a:pPr>
              <a:defRPr/>
            </a:pPr>
            <a:r>
              <a:rPr lang="en-GB" altLang="en-US" sz="2000" b="1" dirty="0" smtClean="0"/>
              <a:t>CPR</a:t>
            </a:r>
            <a:r>
              <a:rPr lang="en-GB" altLang="en-US" sz="2000" dirty="0" smtClean="0"/>
              <a:t>; in which</a:t>
            </a:r>
          </a:p>
          <a:p>
            <a:pPr lvl="1">
              <a:defRPr/>
            </a:pPr>
            <a:r>
              <a:rPr lang="en-GB" altLang="en-US" sz="2000" dirty="0" smtClean="0"/>
              <a:t>The </a:t>
            </a:r>
            <a:r>
              <a:rPr lang="en-GB" altLang="en-US" sz="2000" b="1" u="sng" dirty="0" smtClean="0"/>
              <a:t>claim</a:t>
            </a:r>
            <a:r>
              <a:rPr lang="en-GB" altLang="en-US" sz="2000" dirty="0" smtClean="0"/>
              <a:t> must be fundamentally dishonest (April 2013 onwards) and</a:t>
            </a:r>
          </a:p>
          <a:p>
            <a:pPr marL="358775" lvl="1">
              <a:buFont typeface="Lucida Sans Unicode" pitchFamily="34" charset="0"/>
              <a:buNone/>
              <a:defRPr/>
            </a:pPr>
            <a:endParaRPr lang="en-GB" altLang="en-US" sz="2000" dirty="0" smtClean="0"/>
          </a:p>
          <a:p>
            <a:pPr>
              <a:defRPr/>
            </a:pPr>
            <a:r>
              <a:rPr lang="en-GB" altLang="en-US" sz="2000" b="1" dirty="0" smtClean="0"/>
              <a:t>S57 CJCS</a:t>
            </a:r>
            <a:r>
              <a:rPr lang="en-GB" altLang="en-US" sz="2000" dirty="0" smtClean="0"/>
              <a:t>; in which</a:t>
            </a:r>
          </a:p>
          <a:p>
            <a:pPr lvl="1">
              <a:defRPr/>
            </a:pPr>
            <a:r>
              <a:rPr lang="en-GB" altLang="en-US" sz="2000" dirty="0" smtClean="0"/>
              <a:t>The </a:t>
            </a:r>
            <a:r>
              <a:rPr lang="en-GB" altLang="en-US" sz="2000" b="1" u="sng" dirty="0" smtClean="0"/>
              <a:t>claimant</a:t>
            </a:r>
            <a:r>
              <a:rPr lang="en-GB" altLang="en-US" sz="2000" dirty="0" smtClean="0"/>
              <a:t> must be fundamentally dishonest (13 April 2015 onwards &amp; entitlement to damages)</a:t>
            </a:r>
          </a:p>
          <a:p>
            <a:pPr marL="358775" lvl="1">
              <a:buFont typeface="Lucida Sans Unicode" pitchFamily="34" charset="0"/>
              <a:buNone/>
              <a:defRPr/>
            </a:pPr>
            <a:endParaRPr lang="en-GB" altLang="en-US" sz="2000" dirty="0" smtClean="0"/>
          </a:p>
          <a:p>
            <a:pPr>
              <a:defRPr/>
            </a:pPr>
            <a:r>
              <a:rPr lang="en-GB" altLang="en-US" sz="2000" dirty="0" smtClean="0"/>
              <a:t>Differences in costs  - </a:t>
            </a:r>
            <a:r>
              <a:rPr lang="en-GB" altLang="en-US" sz="2000" b="1" dirty="0" smtClean="0"/>
              <a:t>CPR 44.16 </a:t>
            </a:r>
            <a:r>
              <a:rPr lang="en-GB" altLang="en-US" sz="2000" dirty="0" smtClean="0"/>
              <a:t>v </a:t>
            </a:r>
            <a:r>
              <a:rPr lang="en-GB" altLang="en-US" sz="2000" b="1" dirty="0" smtClean="0"/>
              <a:t>S.57 (5)</a:t>
            </a:r>
          </a:p>
          <a:p>
            <a:pPr>
              <a:buFont typeface="Lucida Sans Unicode" pitchFamily="34" charset="0"/>
              <a:buNone/>
              <a:defRPr/>
            </a:pPr>
            <a:endParaRPr lang="en-GB" altLang="en-US" sz="2000" dirty="0" smtClean="0"/>
          </a:p>
          <a:p>
            <a:pPr>
              <a:defRPr/>
            </a:pPr>
            <a:r>
              <a:rPr lang="en-GB" altLang="en-US" sz="2000" dirty="0" smtClean="0"/>
              <a:t>Investigations are identical as will be the decision to repudiate/ allow the claim to litigate</a:t>
            </a:r>
          </a:p>
          <a:p>
            <a:pPr>
              <a:defRPr/>
            </a:pPr>
            <a:endParaRPr lang="en-GB"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B303C9F-BB79-4504-83B7-52412F55DEDD}"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When we talk about public liability fraud it is not simply restricted to slips &amp; trips but for the purpose of this short slot I am focusing on these types of claim given the recognised scope for wider organised fraud. </a:t>
            </a:r>
          </a:p>
          <a:p>
            <a:endParaRPr lang="en-GB" altLang="en-US" smtClean="0"/>
          </a:p>
          <a:p>
            <a:r>
              <a:rPr lang="en-GB" altLang="en-US" smtClean="0"/>
              <a:t>Thought useful to give you some working examples to show you how wide spread this can be. </a:t>
            </a:r>
          </a:p>
          <a:p>
            <a:endParaRPr lang="en-GB" altLang="en-US" smtClean="0"/>
          </a:p>
          <a:p>
            <a:r>
              <a:rPr lang="en-GB" altLang="en-US" smtClean="0"/>
              <a:t>Highways claims no doubt feature as one of your highest claim notifications, albeit you my have high repudiation rates to help you successfully defend these. But have you got your house in order or is this set to change given the pending CoP review? </a:t>
            </a:r>
          </a:p>
          <a:p>
            <a:endParaRPr lang="en-GB" altLang="en-US" smtClean="0"/>
          </a:p>
          <a:p>
            <a:r>
              <a:rPr lang="en-GB" altLang="en-US" smtClean="0"/>
              <a:t>Opponents never like the S.58 but if they establish the breach element they can sit back to see if you will discharge your own burden of proof under S.58. </a:t>
            </a:r>
          </a:p>
          <a:p>
            <a:endParaRPr lang="en-GB" altLang="en-US" smtClean="0"/>
          </a:p>
          <a:p>
            <a:r>
              <a:rPr lang="en-GB" altLang="en-US" smtClean="0"/>
              <a:t>Why are PL claims attractive ??</a:t>
            </a:r>
          </a:p>
          <a:p>
            <a:endParaRPr lang="en-GB" altLang="en-US" smtClean="0"/>
          </a:p>
          <a:p>
            <a:r>
              <a:rPr lang="en-GB" altLang="en-US" smtClean="0"/>
              <a:t>Subjective accounts – I fell there as a result of that defect… did he/she really fall there?</a:t>
            </a:r>
          </a:p>
          <a:p>
            <a:r>
              <a:rPr lang="en-GB" altLang="en-US" smtClean="0"/>
              <a:t>No witnesses</a:t>
            </a:r>
          </a:p>
          <a:p>
            <a:r>
              <a:rPr lang="en-GB" altLang="en-US" smtClean="0"/>
              <a:t>Can construct evidence – complaints/ medical treatment / routes/images etc</a:t>
            </a:r>
          </a:p>
          <a:p>
            <a:r>
              <a:rPr lang="en-GB" altLang="en-US" smtClean="0"/>
              <a:t>Can see fraud rings / targeted – involvement of unscrupulous claims farmers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AB41A06-5F57-4859-BF54-ABF433AAFA12}" type="slidenum">
              <a:rPr lang="en-GB" altLang="en-US" smtClean="0"/>
              <a:pPr eaLnBrk="1" hangingPunct="1">
                <a:spcBef>
                  <a:spcPct val="0"/>
                </a:spcBef>
              </a:pPr>
              <a:t>15</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Any similarities?</a:t>
            </a:r>
          </a:p>
          <a:p>
            <a:endParaRPr lang="en-GB" altLang="en-US" smtClean="0"/>
          </a:p>
          <a:p>
            <a:r>
              <a:rPr lang="en-GB" altLang="en-US" smtClean="0"/>
              <a:t>This is just a handful of pictures from hundreds of pictures in a live fraud operation</a:t>
            </a:r>
          </a:p>
          <a:p>
            <a:endParaRPr lang="en-GB" altLang="en-US" smtClean="0"/>
          </a:p>
          <a:p>
            <a:r>
              <a:rPr lang="en-GB" altLang="en-US" smtClean="0"/>
              <a:t>This is not to say that all Claims management companies / claim investigators are fraudulent but the number of claims featuring them / solicitors caught the attention of the local authority / housing association department. </a:t>
            </a:r>
          </a:p>
          <a:p>
            <a:endParaRPr lang="en-GB" altLang="en-US" smtClean="0"/>
          </a:p>
          <a:p>
            <a:r>
              <a:rPr lang="en-GB" altLang="en-US" smtClean="0"/>
              <a:t>9 pictures with consistent imagery – would you be concerned if you saw 100 / 200 or even 500?</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F47100C-2F14-4848-829C-8DD25CE76EC0}"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SM</a:t>
            </a:r>
          </a:p>
          <a:p>
            <a:endParaRPr lang="en-GB"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AA07DB8-AD2F-4BC9-8E25-C1D2F506A3F7}"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I will call it Operation X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E721CA-DDEE-488F-8343-369FD1D4DB71}"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What do  I mean when I say Modus Operandi?- a common way in which a claim works or is presented. </a:t>
            </a:r>
          </a:p>
          <a:p>
            <a:endParaRPr lang="en-GB" altLang="en-US" smtClean="0"/>
          </a:p>
          <a:p>
            <a:r>
              <a:rPr lang="en-GB" altLang="en-US" smtClean="0"/>
              <a:t>Within each of those indicators is extensive information which needs to be analysed. </a:t>
            </a:r>
          </a:p>
          <a:p>
            <a:endParaRPr lang="en-GB" altLang="en-US" smtClean="0"/>
          </a:p>
          <a:p>
            <a:endParaRPr lang="en-GB"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C98E15-253C-4CE5-9412-692AD1B667B8}" type="slidenum">
              <a:rPr lang="en-GB" altLang="en-US" smtClean="0"/>
              <a:pPr eaLnBrk="1" hangingPunct="1">
                <a:spcBef>
                  <a:spcPct val="0"/>
                </a:spcBef>
              </a:pPr>
              <a:t>19</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tab demonstrates how we can plot links between parties where fraud rings are suspected, looking at claimants, claimant solicitors, social media connections and experts – bear this in mind when thinking about the extent of data which you have to consider.</a:t>
            </a:r>
          </a:p>
          <a:p>
            <a:endParaRPr lang="en-GB"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E271D0-B332-4906-89D6-4FB437E5741E}"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Findings of FD / strike out etc </a:t>
            </a:r>
          </a:p>
          <a:p>
            <a:endParaRPr lang="en-GB" altLang="en-US" smtClean="0"/>
          </a:p>
          <a:p>
            <a:endParaRPr lang="en-GB" altLang="en-US" smtClean="0"/>
          </a:p>
          <a:p>
            <a:r>
              <a:rPr lang="en-GB" altLang="en-US" smtClean="0"/>
              <a:t>£100.000’s of pounds saved which is continuing by knocking back claims from new sets of solicitors  / continued  pleadings and focus on pursuing the facilitator – ie the photographer.</a:t>
            </a:r>
          </a:p>
          <a:p>
            <a:endParaRPr lang="en-GB" altLang="en-US" smtClean="0"/>
          </a:p>
          <a:p>
            <a:r>
              <a:rPr lang="en-GB" altLang="en-US" smtClean="0"/>
              <a:t>In the current climate every one of the claims being presented would fall within the clients own funds for payment. Even if being liberal and suggesting a claims exposure of £10,000 per case that soon mounts up.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586A1D-2D69-4616-98DA-1B0EE974690F}"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Not intended to be an in depth analysis of reported FD cases / law but a brief overview of where insurance claims fraud and other funds lie and how it can evolve within the public sector. </a:t>
            </a:r>
          </a:p>
          <a:p>
            <a:endParaRPr lang="en-GB" altLang="en-US" smtClean="0"/>
          </a:p>
          <a:p>
            <a:r>
              <a:rPr lang="en-GB" altLang="en-US" smtClean="0"/>
              <a:t>The headlines is hopefully also a helpful introduction.</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E643AB-B61C-4AE5-BF93-4F50ADDBF171}"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Key is to work together in identifying and investigating and pursuing the fraud</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6A172C5-3669-4A89-AFDE-04E714D09138}" type="slidenum">
              <a:rPr lang="en-GB" altLang="en-US" smtClean="0"/>
              <a:pPr eaLnBrk="1" hangingPunct="1">
                <a:spcBef>
                  <a:spcPct val="0"/>
                </a:spcBef>
              </a:pPr>
              <a:t>22</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Fabrication – this is an old school FD </a:t>
            </a:r>
          </a:p>
          <a:p>
            <a:r>
              <a:rPr lang="en-GB" altLang="en-US" smtClean="0"/>
              <a:t>Not s.57 but a fraud finding  </a:t>
            </a:r>
          </a:p>
          <a:p>
            <a:endParaRPr lang="en-GB" altLang="en-US" smtClean="0"/>
          </a:p>
          <a:p>
            <a:r>
              <a:rPr lang="en-GB" altLang="en-US" smtClean="0"/>
              <a:t>Talk about dismissal and benefit to employer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8C9AF05-818F-4195-9D17-AB56EB5805A5}" type="slidenum">
              <a:rPr lang="en-GB" altLang="en-US" smtClean="0"/>
              <a:pPr eaLnBrk="1" hangingPunct="1">
                <a:spcBef>
                  <a:spcPct val="0"/>
                </a:spcBef>
              </a:pPr>
              <a:t>24</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was a pre CJCA claim -  This case now be dismissed under s.57. </a:t>
            </a:r>
          </a:p>
          <a:p>
            <a:endParaRPr lang="en-GB"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1F7686B-B9DD-46A8-BE03-BE75689B7E9B}"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Although a lower claims experience for EL – fraud does exist and the claimants involved often are disruptive to business in any event.  Even if there is a genuine accident there remains scope to establish FD such that a claim could be dismissed in it’s entirety.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07A28A4-343D-428D-98EF-BF03D02620C1}" type="slidenum">
              <a:rPr lang="en-GB" altLang="en-US" smtClean="0"/>
              <a:pPr eaLnBrk="1" hangingPunct="1">
                <a:spcBef>
                  <a:spcPct val="0"/>
                </a:spcBef>
              </a:pPr>
              <a:t>26</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FIC can be as long as you like </a:t>
            </a:r>
          </a:p>
          <a:p>
            <a:endParaRPr lang="en-GB" altLang="en-US" smtClean="0"/>
          </a:p>
          <a:p>
            <a:r>
              <a:rPr lang="en-GB" altLang="en-US" smtClean="0"/>
              <a:t>The basics may then lead to consideration of wider information searches and intel gathering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1877A62-FB38-4328-83A7-71DD180C9013}" type="slidenum">
              <a:rPr lang="en-GB" altLang="en-US" smtClean="0"/>
              <a:pPr eaLnBrk="1" hangingPunct="1">
                <a:spcBef>
                  <a:spcPct val="0"/>
                </a:spcBef>
              </a:pPr>
              <a:t>27</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GB" altLang="en-US" sz="2000" smtClean="0"/>
              <a:t>Schedule 2, Part1, Paragraph 2 DPA 2018  -  the processing of personal information for the purposes of fraud and/or legal purposes – old s.29 requests made via this </a:t>
            </a:r>
          </a:p>
          <a:p>
            <a:pPr lvl="1"/>
            <a:endParaRPr lang="en-GB" altLang="en-US" sz="2000" smtClean="0"/>
          </a:p>
          <a:p>
            <a:pPr lvl="1"/>
            <a:r>
              <a:rPr lang="en-GB" altLang="en-US" sz="2000" smtClean="0"/>
              <a:t>Schedule 2, Part1, Paragraph 5 DPA 2018 - Information required to be disclosed by law etc. or in connection with legal proceedings</a:t>
            </a:r>
          </a:p>
          <a:p>
            <a:pPr lvl="1"/>
            <a:endParaRPr lang="en-GB" altLang="en-US" sz="2000" smtClean="0"/>
          </a:p>
          <a:p>
            <a:pPr lvl="1"/>
            <a:endParaRPr lang="en-GB" altLang="en-US" sz="2000" smtClean="0"/>
          </a:p>
          <a:p>
            <a:pPr lvl="1"/>
            <a:endParaRPr lang="en-GB" altLang="en-US" sz="2000" smtClean="0"/>
          </a:p>
          <a:p>
            <a:endParaRPr lang="en-GB"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3CA9B5-E377-4465-BB26-99A2D99C3125}" type="slidenum">
              <a:rPr lang="en-GB" altLang="en-US" smtClean="0"/>
              <a:pPr eaLnBrk="1" hangingPunct="1">
                <a:spcBef>
                  <a:spcPct val="0"/>
                </a:spcBef>
              </a:pPr>
              <a:t>28</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also work with our clients who have access to wider searches within their own data  sharing arrangments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216144-8E74-438A-A078-706CF09E6BEA}" type="slidenum">
              <a:rPr lang="en-GB" altLang="en-US" smtClean="0"/>
              <a:pPr eaLnBrk="1" hangingPunct="1">
                <a:spcBef>
                  <a:spcPct val="0"/>
                </a:spcBef>
              </a:pPr>
              <a:t>29</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Costs recovery </a:t>
            </a:r>
          </a:p>
          <a:p>
            <a:r>
              <a:rPr lang="en-GB" altLang="en-US" smtClean="0"/>
              <a:t>Publicity </a:t>
            </a:r>
          </a:p>
          <a:p>
            <a:r>
              <a:rPr lang="en-GB" altLang="en-US" smtClean="0"/>
              <a:t>Personal sanction – employee? Tenant? </a:t>
            </a:r>
          </a:p>
          <a:p>
            <a:r>
              <a:rPr lang="en-GB" altLang="en-US" smtClean="0"/>
              <a:t>Penal sanction / deterrent </a:t>
            </a:r>
          </a:p>
          <a:p>
            <a:r>
              <a:rPr lang="en-GB" altLang="en-US" smtClean="0"/>
              <a:t>Insurance register fraud</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F06EF01-210E-453B-85BC-8100B37BD9CD}" type="slidenum">
              <a:rPr lang="en-GB" altLang="en-US" smtClean="0"/>
              <a:pPr eaLnBrk="1" hangingPunct="1">
                <a:spcBef>
                  <a:spcPct val="0"/>
                </a:spcBef>
              </a:pPr>
              <a:t>30</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Gary Lucking v Cheshire East Council – October 2018</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605DE9-06F6-4F3F-A287-004666CC42BC}" type="slidenum">
              <a:rPr lang="en-GB" altLang="en-US" smtClean="0"/>
              <a:pPr eaLnBrk="1" hangingPunct="1">
                <a:spcBef>
                  <a:spcPct val="0"/>
                </a:spcBef>
              </a:pPr>
              <a:t>31</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Brown v North East Lincs Council Nov 2018</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0ED60F-A370-4901-A6A0-2899203B25B0}" type="slidenum">
              <a:rPr lang="en-GB" altLang="en-US" smtClean="0"/>
              <a:pPr eaLnBrk="1" hangingPunct="1">
                <a:spcBef>
                  <a:spcPct val="0"/>
                </a:spcBef>
              </a:pPr>
              <a:t>32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Not a legal definition but to put in context the reference to an insurance claim and the type of claims which a public authority may face, </a:t>
            </a:r>
          </a:p>
          <a:p>
            <a:endParaRPr lang="en-GB" altLang="en-US" smtClean="0"/>
          </a:p>
          <a:p>
            <a:r>
              <a:rPr lang="en-GB" altLang="en-US" smtClean="0"/>
              <a:t>Just because something is presented as an insurance claim does not automatically mean it will transpose into an actionable claim </a:t>
            </a:r>
          </a:p>
          <a:p>
            <a:endParaRPr lang="en-GB" altLang="en-US" smtClean="0"/>
          </a:p>
          <a:p>
            <a:r>
              <a:rPr lang="en-GB" altLang="en-US" smtClean="0"/>
              <a:t>Government / local – still potentially privy to fraudsters  - eg Grenfell. </a:t>
            </a:r>
          </a:p>
          <a:p>
            <a:endParaRPr lang="en-GB" altLang="en-US" smtClean="0"/>
          </a:p>
          <a:p>
            <a:endParaRPr lang="en-GB"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9AB9D3B-CF74-4B8D-BF19-2E7CC001B178}"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Grix v Doncaster Council 2017</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E94F846-32FB-4BA1-8D83-2860B1C7B444}" type="slidenum">
              <a:rPr lang="en-GB" altLang="en-US" smtClean="0"/>
              <a:pPr eaLnBrk="1" hangingPunct="1">
                <a:spcBef>
                  <a:spcPct val="0"/>
                </a:spcBef>
              </a:pPr>
              <a:t>33</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Daniel Condron  v Halton Council 2015</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2E770BD-F61E-4341-9F5A-519074D11D42}" type="slidenum">
              <a:rPr lang="en-GB" altLang="en-US" smtClean="0"/>
              <a:pPr eaLnBrk="1" hangingPunct="1">
                <a:spcBef>
                  <a:spcPct val="0"/>
                </a:spcBef>
              </a:pPr>
              <a:t>34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All can be prone to fraud</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41F66B7-4590-4DDD-95AF-F80ACC037078}"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Not intending to deliver a law lecture</a:t>
            </a:r>
          </a:p>
          <a:p>
            <a:endParaRPr lang="en-GB" altLang="en-US" smtClean="0"/>
          </a:p>
          <a:p>
            <a:r>
              <a:rPr lang="en-GB" altLang="en-US" smtClean="0"/>
              <a:t>Liabilities may arise through the careless or negligent acts of individuals or organisations or under certain Statutes (Acts of Parliament)</a:t>
            </a:r>
          </a:p>
          <a:p>
            <a:endParaRPr lang="en-GB"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CF7D198-3F49-47DD-A2D0-DAC530BC76B5}"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Lets talk about Insurance and Fraud.</a:t>
            </a:r>
          </a:p>
          <a:p>
            <a:endParaRPr lang="en-US" altLang="en-US" smtClean="0"/>
          </a:p>
          <a:p>
            <a:r>
              <a:rPr lang="en-US" altLang="en-US" smtClean="0"/>
              <a:t>Association British Insurers  = ABI</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5C145A-7A51-4323-8553-6ACD9206D51C}"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DF5C7E9-EF2B-4FA0-8388-E06BC21B98DC}"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53AECD2-A5FB-44F0-85D6-9463143D7CAC}"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The public sector / councils have a duty to protect the public purse and a major part of this is limiting fraud and corruption. </a:t>
            </a:r>
          </a:p>
          <a:p>
            <a:endParaRPr lang="en-GB" altLang="en-US" smtClean="0"/>
          </a:p>
          <a:p>
            <a:r>
              <a:rPr lang="en-GB" altLang="en-US" smtClean="0"/>
              <a:t>Insurance fraud is recognised as a high risk area for local government whether that mean PL, EL or motor fraud. </a:t>
            </a:r>
          </a:p>
          <a:p>
            <a:endParaRPr lang="en-GB" altLang="en-US" smtClean="0"/>
          </a:p>
          <a:p>
            <a:r>
              <a:rPr lang="en-GB" altLang="en-US" i="1" smtClean="0"/>
              <a:t>acknowledge</a:t>
            </a:r>
            <a:r>
              <a:rPr lang="en-GB" altLang="en-US" smtClean="0"/>
              <a:t>, </a:t>
            </a:r>
            <a:r>
              <a:rPr lang="en-GB" altLang="en-US" i="1" smtClean="0"/>
              <a:t>deter</a:t>
            </a:r>
            <a:r>
              <a:rPr lang="en-GB" altLang="en-US" smtClean="0"/>
              <a:t>, </a:t>
            </a:r>
            <a:r>
              <a:rPr lang="en-GB" altLang="en-US" i="1" smtClean="0"/>
              <a:t>prevent</a:t>
            </a:r>
            <a:r>
              <a:rPr lang="en-GB" altLang="en-US" smtClean="0"/>
              <a:t> </a:t>
            </a:r>
            <a:r>
              <a:rPr lang="en-GB" altLang="en-US" i="1" smtClean="0"/>
              <a:t>detect,  Pursue </a:t>
            </a:r>
            <a:endParaRPr lang="en-GB" altLang="en-US" smtClean="0"/>
          </a:p>
          <a:p>
            <a:endParaRPr lang="en-GB" altLang="en-US" smtClean="0"/>
          </a:p>
          <a:p>
            <a:r>
              <a:rPr lang="en-GB" altLang="en-US" smtClean="0"/>
              <a:t>Fraud impact </a:t>
            </a:r>
          </a:p>
          <a:p>
            <a:endParaRPr lang="en-GB" altLang="en-US" smtClean="0"/>
          </a:p>
          <a:p>
            <a:r>
              <a:rPr lang="en-GB" altLang="en-US" smtClean="0"/>
              <a:t>There’s not only the lost/stolen money to</a:t>
            </a:r>
          </a:p>
          <a:p>
            <a:r>
              <a:rPr lang="en-GB" altLang="en-US" smtClean="0"/>
              <a:t>consider but also the:</a:t>
            </a:r>
          </a:p>
          <a:p>
            <a:r>
              <a:rPr lang="en-GB" altLang="en-US" smtClean="0"/>
              <a:t>• loss of working time, with officers putting things</a:t>
            </a:r>
          </a:p>
          <a:p>
            <a:r>
              <a:rPr lang="en-GB" altLang="en-US" smtClean="0"/>
              <a:t>right and liaising with police and lawyers</a:t>
            </a:r>
          </a:p>
          <a:p>
            <a:r>
              <a:rPr lang="en-GB" altLang="en-US" smtClean="0"/>
              <a:t>• cost of the investigation and any subsequent</a:t>
            </a:r>
          </a:p>
          <a:p>
            <a:r>
              <a:rPr lang="en-GB" altLang="en-US" smtClean="0"/>
              <a:t>court costs</a:t>
            </a:r>
          </a:p>
          <a:p>
            <a:r>
              <a:rPr lang="en-GB" altLang="en-US" smtClean="0"/>
              <a:t>• increased insurance premiums.</a:t>
            </a:r>
          </a:p>
          <a:p>
            <a:r>
              <a:rPr lang="en-GB" altLang="en-US" smtClean="0"/>
              <a:t> </a:t>
            </a:r>
          </a:p>
          <a:p>
            <a:r>
              <a:rPr lang="en-GB" altLang="en-US" smtClean="0"/>
              <a:t>The impact of fraud should never be</a:t>
            </a:r>
          </a:p>
          <a:p>
            <a:r>
              <a:rPr lang="en-GB" altLang="en-US" smtClean="0"/>
              <a:t>underestimated. Fraud leaves the council with</a:t>
            </a:r>
          </a:p>
          <a:p>
            <a:r>
              <a:rPr lang="en-GB" altLang="en-US" smtClean="0"/>
              <a:t>less to spend on services for residents and costs</a:t>
            </a:r>
          </a:p>
          <a:p>
            <a:r>
              <a:rPr lang="en-GB" altLang="en-US" smtClean="0"/>
              <a:t>taxpayer’s money. Fraud against a local council</a:t>
            </a:r>
          </a:p>
          <a:p>
            <a:r>
              <a:rPr lang="en-GB" altLang="en-US" smtClean="0"/>
              <a:t>is not a victimless crime.</a:t>
            </a:r>
          </a:p>
          <a:p>
            <a:r>
              <a:rPr lang="en-GB" altLang="en-US" smtClean="0"/>
              <a:t>There’s not only the lost/stolen money to</a:t>
            </a:r>
          </a:p>
          <a:p>
            <a:r>
              <a:rPr lang="en-GB" altLang="en-US" smtClean="0"/>
              <a:t>consider but also the:</a:t>
            </a:r>
          </a:p>
          <a:p>
            <a:r>
              <a:rPr lang="en-GB" altLang="en-US" smtClean="0"/>
              <a:t>• loss of working time, with officers putting things</a:t>
            </a:r>
          </a:p>
          <a:p>
            <a:r>
              <a:rPr lang="en-GB" altLang="en-US" smtClean="0"/>
              <a:t>right and liaising with police and lawyers</a:t>
            </a:r>
          </a:p>
          <a:p>
            <a:r>
              <a:rPr lang="en-GB" altLang="en-US" smtClean="0"/>
              <a:t>• cost of the investigation and any subsequent</a:t>
            </a:r>
          </a:p>
          <a:p>
            <a:r>
              <a:rPr lang="en-GB" altLang="en-US" smtClean="0"/>
              <a:t>court costs</a:t>
            </a:r>
          </a:p>
          <a:p>
            <a:r>
              <a:rPr lang="en-GB" altLang="en-US" smtClean="0"/>
              <a:t>• increased insurance premiums.</a:t>
            </a:r>
          </a:p>
          <a:p>
            <a:r>
              <a:rPr lang="en-GB" altLang="en-US" smtClean="0"/>
              <a:t>There are also non-financial implications that are</a:t>
            </a:r>
          </a:p>
          <a:p>
            <a:r>
              <a:rPr lang="en-GB" altLang="en-US" smtClean="0"/>
              <a:t>often forgotten. These will also, indirectly, have a</a:t>
            </a:r>
          </a:p>
          <a:p>
            <a:r>
              <a:rPr lang="en-GB" altLang="en-US" smtClean="0"/>
              <a:t>financial impact, which is often difficult to qualify,</a:t>
            </a:r>
          </a:p>
          <a:p>
            <a:r>
              <a:rPr lang="en-GB" altLang="en-US" smtClean="0"/>
              <a:t>such as:</a:t>
            </a:r>
          </a:p>
          <a:p>
            <a:r>
              <a:rPr lang="en-GB" altLang="en-US" smtClean="0"/>
              <a:t>• reduced or poor service for residents</a:t>
            </a:r>
          </a:p>
          <a:p>
            <a:r>
              <a:rPr lang="en-GB" altLang="en-US" smtClean="0"/>
              <a:t>• political impacts, eg government interventions,</a:t>
            </a:r>
          </a:p>
          <a:p>
            <a:r>
              <a:rPr lang="en-GB" altLang="en-US" smtClean="0"/>
              <a:t>by-elections</a:t>
            </a:r>
          </a:p>
          <a:p>
            <a:r>
              <a:rPr lang="en-GB" altLang="en-US" smtClean="0"/>
              <a:t>• reputational damage for individuals or the</a:t>
            </a:r>
          </a:p>
          <a:p>
            <a:r>
              <a:rPr lang="en-GB" altLang="en-US" smtClean="0"/>
              <a:t>council as a whole</a:t>
            </a:r>
          </a:p>
          <a:p>
            <a:r>
              <a:rPr lang="en-GB" altLang="en-US" smtClean="0"/>
              <a:t>• poor staff morale leading to poor performance</a:t>
            </a:r>
          </a:p>
          <a:p>
            <a:r>
              <a:rPr lang="en-GB" altLang="en-US" smtClean="0"/>
              <a:t>and/or more fraud.</a:t>
            </a:r>
          </a:p>
          <a:p>
            <a:endParaRPr lang="en-GB"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9BA4D77-93C6-491D-86CF-9FCABBEF0828}" type="slidenum">
              <a:rPr lang="en-GB" altLang="en-US" smtClean="0"/>
              <a:pPr eaLnBrk="1" hangingPunct="1">
                <a:spcBef>
                  <a:spcPct val="0"/>
                </a:spcBef>
              </a:pPr>
              <a:t>11</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15975" y="6197600"/>
            <a:ext cx="7554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spcBef>
                <a:spcPct val="50000"/>
              </a:spcBef>
              <a:defRPr/>
            </a:pPr>
            <a:r>
              <a:rPr lang="en-GB" sz="1400" dirty="0" smtClean="0">
                <a:solidFill>
                  <a:schemeClr val="bg2"/>
                </a:solidFill>
                <a:cs typeface="Lucida Sans Unicode" pitchFamily="34" charset="0"/>
              </a:rPr>
              <a:t>© </a:t>
            </a:r>
            <a:r>
              <a:rPr lang="en-GB" sz="1400" dirty="0" smtClean="0">
                <a:solidFill>
                  <a:schemeClr val="bg2"/>
                </a:solidFill>
              </a:rPr>
              <a:t>Weightmans LLP</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0088" y="1557338"/>
            <a:ext cx="45418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50" y="4676775"/>
            <a:ext cx="91313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815881" y="2485778"/>
            <a:ext cx="7023100" cy="431800"/>
          </a:xfrm>
        </p:spPr>
        <p:txBody>
          <a:bodyPr/>
          <a:lstStyle>
            <a:lvl1pPr algn="l">
              <a:defRPr>
                <a:solidFill>
                  <a:srgbClr val="016160"/>
                </a:solidFill>
              </a:defRPr>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829327" y="2935381"/>
            <a:ext cx="7023100" cy="431800"/>
          </a:xfrm>
        </p:spPr>
        <p:txBody>
          <a:bodyPr/>
          <a:lstStyle>
            <a:lvl1pPr marL="0" indent="0" algn="l">
              <a:buFont typeface="Lucida Sans Unicode" pitchFamily="34" charset="0"/>
              <a:buNone/>
              <a:defRPr sz="1800">
                <a:solidFill>
                  <a:srgbClr val="016160"/>
                </a:solidFill>
              </a:defRPr>
            </a:lvl1pPr>
          </a:lstStyle>
          <a:p>
            <a:r>
              <a:rPr lang="en-US" smtClean="0"/>
              <a:t>Click to edit Master subtitle style</a:t>
            </a:r>
            <a:endParaRPr lang="en-GB" dirty="0"/>
          </a:p>
        </p:txBody>
      </p:sp>
    </p:spTree>
    <p:extLst>
      <p:ext uri="{BB962C8B-B14F-4D97-AF65-F5344CB8AC3E}">
        <p14:creationId xmlns:p14="http://schemas.microsoft.com/office/powerpoint/2010/main" val="3025041541"/>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FF6"/>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buClr>
                <a:srgbClr val="6CCFF6"/>
              </a:buClr>
              <a:defRPr/>
            </a:lvl1pPr>
            <a:lvl2pPr>
              <a:buClr>
                <a:srgbClr val="6CCFF6"/>
              </a:buClr>
              <a:defRPr/>
            </a:lvl2pPr>
            <a:lvl3pPr>
              <a:buClr>
                <a:srgbClr val="6CCFF6"/>
              </a:buClr>
              <a:defRPr/>
            </a:lvl3pPr>
            <a:lvl4pPr>
              <a:buClr>
                <a:srgbClr val="6CCFF6"/>
              </a:buClr>
              <a:defRPr/>
            </a:lvl4pPr>
            <a:lvl5pPr>
              <a:buClr>
                <a:srgbClr val="6CCFF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9753157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1085850"/>
            <a:ext cx="1890712" cy="5040313"/>
          </a:xfrm>
        </p:spPr>
        <p:txBody>
          <a:bodyPr vert="eaVert"/>
          <a:lstStyle>
            <a:lvl1pPr>
              <a:defRPr>
                <a:solidFill>
                  <a:srgbClr val="6CCFF6"/>
                </a:solidFill>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822325" y="1085850"/>
            <a:ext cx="5522913" cy="5040313"/>
          </a:xfrm>
        </p:spPr>
        <p:txBody>
          <a:bodyPr vert="eaVert"/>
          <a:lstStyle>
            <a:lvl1pPr>
              <a:buClr>
                <a:srgbClr val="6CCFF6"/>
              </a:buClr>
              <a:buFont typeface="Wingdings" pitchFamily="2" charset="2"/>
              <a:buChar char="§"/>
              <a:defRPr/>
            </a:lvl1pPr>
            <a:lvl2pPr>
              <a:buClr>
                <a:srgbClr val="6CCFF6"/>
              </a:buClr>
              <a:buFont typeface="Wingdings" pitchFamily="2" charset="2"/>
              <a:buChar char="§"/>
              <a:defRPr/>
            </a:lvl2pPr>
            <a:lvl3pPr>
              <a:buClr>
                <a:srgbClr val="6CCFF6"/>
              </a:buClr>
              <a:buFont typeface="Wingdings" pitchFamily="2" charset="2"/>
              <a:buChar char="§"/>
              <a:defRPr/>
            </a:lvl3pPr>
            <a:lvl4pPr>
              <a:buClr>
                <a:srgbClr val="6CCFF6"/>
              </a:buClr>
              <a:buFont typeface="Wingdings" pitchFamily="2" charset="2"/>
              <a:buChar char="§"/>
              <a:defRPr/>
            </a:lvl4pPr>
            <a:lvl5pPr>
              <a:buClr>
                <a:srgbClr val="6CCFF6"/>
              </a:buCl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082242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616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rgbClr val="016160"/>
              </a:buClr>
              <a:defRPr/>
            </a:lvl1pPr>
            <a:lvl2pPr marL="715963" indent="-357188">
              <a:buClr>
                <a:srgbClr val="016160"/>
              </a:buClr>
              <a:buFont typeface="Lucida Sans Unicode" panose="020B0602030504020204" pitchFamily="34" charset="0"/>
              <a:buChar char="-"/>
              <a:defRPr/>
            </a:lvl2pPr>
            <a:lvl3pPr>
              <a:buClr>
                <a:srgbClr val="016160"/>
              </a:buClr>
              <a:defRPr/>
            </a:lvl3pPr>
            <a:lvl4pPr marL="1433513" indent="-358775">
              <a:buClr>
                <a:srgbClr val="016160"/>
              </a:buClr>
              <a:buFont typeface="Lucida Sans Unicode" panose="020B0602030504020204" pitchFamily="34" charset="0"/>
              <a:buChar char="-"/>
              <a:defRPr/>
            </a:lvl4pPr>
            <a:lvl5pPr marL="1792288" indent="-358775">
              <a:buClr>
                <a:srgbClr val="01616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389484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6CCFF6"/>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34099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FF6"/>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827088" y="1751013"/>
            <a:ext cx="3703637" cy="4375150"/>
          </a:xfrm>
        </p:spPr>
        <p:txBody>
          <a:bodyPr/>
          <a:lstStyle>
            <a:lvl1pPr>
              <a:buClr>
                <a:srgbClr val="6CCFF6"/>
              </a:buClr>
              <a:defRPr sz="2800"/>
            </a:lvl1pPr>
            <a:lvl2pPr>
              <a:buClr>
                <a:srgbClr val="6CCFF6"/>
              </a:buClr>
              <a:defRPr sz="2400"/>
            </a:lvl2pPr>
            <a:lvl3pPr>
              <a:buClr>
                <a:srgbClr val="6CCFF6"/>
              </a:buClr>
              <a:defRPr sz="2000"/>
            </a:lvl3pPr>
            <a:lvl4pPr>
              <a:buClr>
                <a:srgbClr val="6CCFF6"/>
              </a:buClr>
              <a:defRPr sz="1800"/>
            </a:lvl4pPr>
            <a:lvl5pPr>
              <a:buClr>
                <a:srgbClr val="6CCFF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83125" y="1751013"/>
            <a:ext cx="3705225" cy="4375150"/>
          </a:xfrm>
        </p:spPr>
        <p:txBody>
          <a:bodyPr/>
          <a:lstStyle>
            <a:lvl1pPr>
              <a:buClr>
                <a:srgbClr val="6CCFF6"/>
              </a:buClr>
              <a:defRPr sz="2800"/>
            </a:lvl1pPr>
            <a:lvl2pPr>
              <a:buClr>
                <a:srgbClr val="6CCFF6"/>
              </a:buClr>
              <a:defRPr sz="2400"/>
            </a:lvl2pPr>
            <a:lvl3pPr>
              <a:buClr>
                <a:srgbClr val="6CCFF6"/>
              </a:buClr>
              <a:defRPr sz="2000"/>
            </a:lvl3pPr>
            <a:lvl4pPr>
              <a:buClr>
                <a:srgbClr val="6CCFF6"/>
              </a:buClr>
              <a:defRPr sz="1800"/>
            </a:lvl4pPr>
            <a:lvl5pPr>
              <a:buClr>
                <a:srgbClr val="6CCFF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908201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6CCFF6"/>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6CCFF6"/>
              </a:buClr>
              <a:defRPr sz="2400"/>
            </a:lvl1pPr>
            <a:lvl2pPr>
              <a:buClr>
                <a:srgbClr val="6CCFF6"/>
              </a:buClr>
              <a:defRPr sz="2000"/>
            </a:lvl2pPr>
            <a:lvl3pPr>
              <a:buClr>
                <a:srgbClr val="6CCFF6"/>
              </a:buClr>
              <a:defRPr sz="1800"/>
            </a:lvl3pPr>
            <a:lvl4pPr>
              <a:buClr>
                <a:srgbClr val="6CCFF6"/>
              </a:buClr>
              <a:defRPr sz="1600"/>
            </a:lvl4pPr>
            <a:lvl5pPr>
              <a:buClr>
                <a:srgbClr val="6CCFF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6CCFF6"/>
              </a:buClr>
              <a:defRPr sz="2400"/>
            </a:lvl1pPr>
            <a:lvl2pPr>
              <a:buClr>
                <a:srgbClr val="6CCFF6"/>
              </a:buClr>
              <a:defRPr sz="2000"/>
            </a:lvl2pPr>
            <a:lvl3pPr>
              <a:buClr>
                <a:srgbClr val="6CCFF6"/>
              </a:buClr>
              <a:defRPr sz="1800"/>
            </a:lvl3pPr>
            <a:lvl4pPr>
              <a:buClr>
                <a:srgbClr val="6CCFF6"/>
              </a:buClr>
              <a:defRPr sz="1600"/>
            </a:lvl4pPr>
            <a:lvl5pPr>
              <a:buClr>
                <a:srgbClr val="6CCFF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023599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FF6"/>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62058848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51372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6CCFF6"/>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buClr>
                <a:srgbClr val="6CCFF6"/>
              </a:buClr>
              <a:defRPr sz="3200"/>
            </a:lvl1pPr>
            <a:lvl2pPr>
              <a:buClr>
                <a:srgbClr val="6CCFF6"/>
              </a:buClr>
              <a:defRPr sz="2800"/>
            </a:lvl2pPr>
            <a:lvl3pPr>
              <a:buClr>
                <a:srgbClr val="6CCFF6"/>
              </a:buClr>
              <a:defRPr sz="2400"/>
            </a:lvl3pPr>
            <a:lvl4pPr>
              <a:buClr>
                <a:srgbClr val="6CCFF6"/>
              </a:buClr>
              <a:defRPr sz="2000"/>
            </a:lvl4pPr>
            <a:lvl5pPr>
              <a:buClr>
                <a:srgbClr val="6CCFF6"/>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350145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6CCFF6"/>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558295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2325" y="1085850"/>
            <a:ext cx="6184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827088" y="1751013"/>
            <a:ext cx="75612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Text Box 7"/>
          <p:cNvSpPr txBox="1">
            <a:spLocks noChangeArrowheads="1"/>
          </p:cNvSpPr>
          <p:nvPr/>
        </p:nvSpPr>
        <p:spPr bwMode="auto">
          <a:xfrm>
            <a:off x="822325" y="6326188"/>
            <a:ext cx="7551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defRPr/>
            </a:pPr>
            <a:endParaRPr lang="en-US" smtClean="0"/>
          </a:p>
        </p:txBody>
      </p:sp>
      <p:sp>
        <p:nvSpPr>
          <p:cNvPr id="1029" name="Text Box 8"/>
          <p:cNvSpPr txBox="1">
            <a:spLocks noChangeArrowheads="1"/>
          </p:cNvSpPr>
          <p:nvPr/>
        </p:nvSpPr>
        <p:spPr bwMode="auto">
          <a:xfrm>
            <a:off x="815975" y="6197600"/>
            <a:ext cx="7554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eaLnBrk="1" hangingPunct="1">
              <a:spcBef>
                <a:spcPct val="50000"/>
              </a:spcBef>
              <a:defRPr/>
            </a:pPr>
            <a:r>
              <a:rPr lang="en-GB" sz="1400" dirty="0" smtClean="0">
                <a:solidFill>
                  <a:schemeClr val="bg2"/>
                </a:solidFill>
                <a:cs typeface="Lucida Sans Unicode" pitchFamily="34" charset="0"/>
              </a:rPr>
              <a:t>© </a:t>
            </a:r>
            <a:r>
              <a:rPr lang="en-GB" sz="1400" dirty="0" smtClean="0">
                <a:solidFill>
                  <a:srgbClr val="CFD3C2"/>
                </a:solidFill>
              </a:rPr>
              <a:t>Weightmans</a:t>
            </a:r>
            <a:r>
              <a:rPr lang="en-GB" sz="1400" dirty="0" smtClean="0">
                <a:solidFill>
                  <a:schemeClr val="bg2"/>
                </a:solidFill>
              </a:rPr>
              <a:t> LLP</a:t>
            </a:r>
          </a:p>
        </p:txBody>
      </p:sp>
      <p:sp>
        <p:nvSpPr>
          <p:cNvPr id="1030" name="TextBox 1"/>
          <p:cNvSpPr txBox="1">
            <a:spLocks noChangeArrowheads="1"/>
          </p:cNvSpPr>
          <p:nvPr/>
        </p:nvSpPr>
        <p:spPr bwMode="auto">
          <a:xfrm>
            <a:off x="7299325" y="6213475"/>
            <a:ext cx="10747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Lucida Sans Unicode" pitchFamily="34" charset="0"/>
                <a:cs typeface="Arial" charset="0"/>
              </a:defRPr>
            </a:lvl1pPr>
            <a:lvl2pPr marL="742950" indent="-285750" eaLnBrk="0" hangingPunct="0">
              <a:defRPr sz="2200">
                <a:solidFill>
                  <a:schemeClr val="tx1"/>
                </a:solidFill>
                <a:latin typeface="Lucida Sans Unicode" pitchFamily="34" charset="0"/>
                <a:cs typeface="Arial" charset="0"/>
              </a:defRPr>
            </a:lvl2pPr>
            <a:lvl3pPr marL="1143000" indent="-228600" eaLnBrk="0" hangingPunct="0">
              <a:defRPr sz="2200">
                <a:solidFill>
                  <a:schemeClr val="tx1"/>
                </a:solidFill>
                <a:latin typeface="Lucida Sans Unicode" pitchFamily="34" charset="0"/>
                <a:cs typeface="Arial" charset="0"/>
              </a:defRPr>
            </a:lvl3pPr>
            <a:lvl4pPr marL="1600200" indent="-228600" eaLnBrk="0" hangingPunct="0">
              <a:defRPr sz="2200">
                <a:solidFill>
                  <a:schemeClr val="tx1"/>
                </a:solidFill>
                <a:latin typeface="Lucida Sans Unicode" pitchFamily="34" charset="0"/>
                <a:cs typeface="Arial" charset="0"/>
              </a:defRPr>
            </a:lvl4pPr>
            <a:lvl5pPr marL="2057400" indent="-228600" eaLnBrk="0" hangingPunct="0">
              <a:defRPr sz="2200">
                <a:solidFill>
                  <a:schemeClr val="tx1"/>
                </a:solidFill>
                <a:latin typeface="Lucida Sans Unicode" pitchFamily="34" charset="0"/>
                <a:cs typeface="Arial" charset="0"/>
              </a:defRPr>
            </a:lvl5pPr>
            <a:lvl6pPr marL="2514600" indent="-228600" eaLnBrk="0" fontAlgn="base" hangingPunct="0">
              <a:spcBef>
                <a:spcPct val="0"/>
              </a:spcBef>
              <a:spcAft>
                <a:spcPct val="0"/>
              </a:spcAft>
              <a:defRPr sz="2200">
                <a:solidFill>
                  <a:schemeClr val="tx1"/>
                </a:solidFill>
                <a:latin typeface="Lucida Sans Unicode" pitchFamily="34" charset="0"/>
                <a:cs typeface="Arial" charset="0"/>
              </a:defRPr>
            </a:lvl6pPr>
            <a:lvl7pPr marL="2971800" indent="-228600" eaLnBrk="0" fontAlgn="base" hangingPunct="0">
              <a:spcBef>
                <a:spcPct val="0"/>
              </a:spcBef>
              <a:spcAft>
                <a:spcPct val="0"/>
              </a:spcAft>
              <a:defRPr sz="2200">
                <a:solidFill>
                  <a:schemeClr val="tx1"/>
                </a:solidFill>
                <a:latin typeface="Lucida Sans Unicode" pitchFamily="34" charset="0"/>
                <a:cs typeface="Arial" charset="0"/>
              </a:defRPr>
            </a:lvl7pPr>
            <a:lvl8pPr marL="3429000" indent="-228600" eaLnBrk="0" fontAlgn="base" hangingPunct="0">
              <a:spcBef>
                <a:spcPct val="0"/>
              </a:spcBef>
              <a:spcAft>
                <a:spcPct val="0"/>
              </a:spcAft>
              <a:defRPr sz="2200">
                <a:solidFill>
                  <a:schemeClr val="tx1"/>
                </a:solidFill>
                <a:latin typeface="Lucida Sans Unicode" pitchFamily="34" charset="0"/>
                <a:cs typeface="Arial" charset="0"/>
              </a:defRPr>
            </a:lvl8pPr>
            <a:lvl9pPr marL="3886200" indent="-228600" eaLnBrk="0" fontAlgn="base" hangingPunct="0">
              <a:spcBef>
                <a:spcPct val="0"/>
              </a:spcBef>
              <a:spcAft>
                <a:spcPct val="0"/>
              </a:spcAft>
              <a:defRPr sz="2200">
                <a:solidFill>
                  <a:schemeClr val="tx1"/>
                </a:solidFill>
                <a:latin typeface="Lucida Sans Unicode" pitchFamily="34" charset="0"/>
                <a:cs typeface="Arial" charset="0"/>
              </a:defRPr>
            </a:lvl9pPr>
          </a:lstStyle>
          <a:p>
            <a:pPr algn="r" eaLnBrk="1" hangingPunct="1">
              <a:defRPr/>
            </a:pPr>
            <a:fld id="{D4E0E099-0144-46C7-B75E-6E7E5F7DE63D}" type="slidenum">
              <a:rPr lang="en-GB" altLang="en-US" sz="1400" smtClean="0">
                <a:solidFill>
                  <a:srgbClr val="CFD3C2"/>
                </a:solidFill>
              </a:rPr>
              <a:pPr algn="r" eaLnBrk="1" hangingPunct="1">
                <a:defRPr/>
              </a:pPr>
              <a:t>‹#›</a:t>
            </a:fld>
            <a:endParaRPr lang="en-GB" altLang="en-US" sz="1400" smtClean="0">
              <a:solidFill>
                <a:srgbClr val="CFD3C2"/>
              </a:solidFill>
            </a:endParaRPr>
          </a:p>
        </p:txBody>
      </p:sp>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1000"/>
                                        <p:tgtEl>
                                          <p:spTgt spid="10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0" end="0"/>
                                            </p:txEl>
                                          </p:spTgt>
                                        </p:tgtEl>
                                        <p:attrNameLst>
                                          <p:attrName>style.visibility</p:attrName>
                                        </p:attrNameLst>
                                      </p:cBhvr>
                                      <p:to>
                                        <p:strVal val="visible"/>
                                      </p:to>
                                    </p:set>
                                    <p:animEffect transition="in" filter="wipe(left)">
                                      <p:cBhvr>
                                        <p:cTn id="10" dur="1000"/>
                                        <p:tgtEl>
                                          <p:spTgt spid="102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Effect transition="in" filter="wipe(left)">
                                      <p:cBhvr>
                                        <p:cTn id="13" dur="1000"/>
                                        <p:tgtEl>
                                          <p:spTgt spid="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1000"/>
                        <p:tgtEl>
                          <p:spTgt spid="1027"/>
                        </p:tgtEl>
                      </p:cBhvr>
                    </p:animEffect>
                  </p:childTnLst>
                </p:cTn>
              </p:par>
            </p:tnLst>
          </p:tmpl>
        </p:tmplLst>
      </p:bldP>
    </p:bldLst>
  </p:timing>
  <p:txStyles>
    <p:titleStyle>
      <a:lvl1pPr algn="l" rtl="0" eaLnBrk="0" fontAlgn="base" hangingPunct="0">
        <a:spcBef>
          <a:spcPct val="0"/>
        </a:spcBef>
        <a:spcAft>
          <a:spcPct val="0"/>
        </a:spcAft>
        <a:defRPr sz="2400" b="1">
          <a:solidFill>
            <a:srgbClr val="016160"/>
          </a:solidFill>
          <a:latin typeface="+mj-lt"/>
          <a:ea typeface="+mj-ea"/>
          <a:cs typeface="+mj-cs"/>
        </a:defRPr>
      </a:lvl1pPr>
      <a:lvl2pPr algn="l" rtl="0" eaLnBrk="0" fontAlgn="base" hangingPunct="0">
        <a:spcBef>
          <a:spcPct val="0"/>
        </a:spcBef>
        <a:spcAft>
          <a:spcPct val="0"/>
        </a:spcAft>
        <a:defRPr sz="2400" b="1">
          <a:solidFill>
            <a:srgbClr val="016160"/>
          </a:solidFill>
          <a:latin typeface="Lucida Sans Unicode" pitchFamily="34" charset="0"/>
          <a:cs typeface="Arial" charset="0"/>
        </a:defRPr>
      </a:lvl2pPr>
      <a:lvl3pPr algn="l" rtl="0" eaLnBrk="0" fontAlgn="base" hangingPunct="0">
        <a:spcBef>
          <a:spcPct val="0"/>
        </a:spcBef>
        <a:spcAft>
          <a:spcPct val="0"/>
        </a:spcAft>
        <a:defRPr sz="2400" b="1">
          <a:solidFill>
            <a:srgbClr val="016160"/>
          </a:solidFill>
          <a:latin typeface="Lucida Sans Unicode" pitchFamily="34" charset="0"/>
          <a:cs typeface="Arial" charset="0"/>
        </a:defRPr>
      </a:lvl3pPr>
      <a:lvl4pPr algn="l" rtl="0" eaLnBrk="0" fontAlgn="base" hangingPunct="0">
        <a:spcBef>
          <a:spcPct val="0"/>
        </a:spcBef>
        <a:spcAft>
          <a:spcPct val="0"/>
        </a:spcAft>
        <a:defRPr sz="2400" b="1">
          <a:solidFill>
            <a:srgbClr val="016160"/>
          </a:solidFill>
          <a:latin typeface="Lucida Sans Unicode" pitchFamily="34" charset="0"/>
          <a:cs typeface="Arial" charset="0"/>
        </a:defRPr>
      </a:lvl4pPr>
      <a:lvl5pPr algn="l" rtl="0" eaLnBrk="0" fontAlgn="base" hangingPunct="0">
        <a:spcBef>
          <a:spcPct val="0"/>
        </a:spcBef>
        <a:spcAft>
          <a:spcPct val="0"/>
        </a:spcAft>
        <a:defRPr sz="2400" b="1">
          <a:solidFill>
            <a:srgbClr val="016160"/>
          </a:solidFill>
          <a:latin typeface="Lucida Sans Unicode" pitchFamily="34" charset="0"/>
          <a:cs typeface="Arial" charset="0"/>
        </a:defRPr>
      </a:lvl5pPr>
      <a:lvl6pPr marL="457200" algn="l" rtl="0" eaLnBrk="1" fontAlgn="base" hangingPunct="1">
        <a:spcBef>
          <a:spcPct val="0"/>
        </a:spcBef>
        <a:spcAft>
          <a:spcPct val="0"/>
        </a:spcAft>
        <a:defRPr sz="2400" b="1">
          <a:solidFill>
            <a:srgbClr val="6CCFF6"/>
          </a:solidFill>
          <a:latin typeface="Lucida Sans Unicode" pitchFamily="34" charset="0"/>
          <a:cs typeface="Arial" charset="0"/>
        </a:defRPr>
      </a:lvl6pPr>
      <a:lvl7pPr marL="914400" algn="l" rtl="0" eaLnBrk="1" fontAlgn="base" hangingPunct="1">
        <a:spcBef>
          <a:spcPct val="0"/>
        </a:spcBef>
        <a:spcAft>
          <a:spcPct val="0"/>
        </a:spcAft>
        <a:defRPr sz="2400" b="1">
          <a:solidFill>
            <a:srgbClr val="6CCFF6"/>
          </a:solidFill>
          <a:latin typeface="Lucida Sans Unicode" pitchFamily="34" charset="0"/>
          <a:cs typeface="Arial" charset="0"/>
        </a:defRPr>
      </a:lvl7pPr>
      <a:lvl8pPr marL="1371600" algn="l" rtl="0" eaLnBrk="1" fontAlgn="base" hangingPunct="1">
        <a:spcBef>
          <a:spcPct val="0"/>
        </a:spcBef>
        <a:spcAft>
          <a:spcPct val="0"/>
        </a:spcAft>
        <a:defRPr sz="2400" b="1">
          <a:solidFill>
            <a:srgbClr val="6CCFF6"/>
          </a:solidFill>
          <a:latin typeface="Lucida Sans Unicode" pitchFamily="34" charset="0"/>
          <a:cs typeface="Arial" charset="0"/>
        </a:defRPr>
      </a:lvl8pPr>
      <a:lvl9pPr marL="1828800" algn="l" rtl="0" eaLnBrk="1" fontAlgn="base" hangingPunct="1">
        <a:spcBef>
          <a:spcPct val="0"/>
        </a:spcBef>
        <a:spcAft>
          <a:spcPct val="0"/>
        </a:spcAft>
        <a:defRPr sz="2400" b="1">
          <a:solidFill>
            <a:srgbClr val="6CCFF6"/>
          </a:solidFill>
          <a:latin typeface="Lucida Sans Unicode" pitchFamily="34" charset="0"/>
          <a:cs typeface="Arial" charset="0"/>
        </a:defRPr>
      </a:lvl9pPr>
    </p:titleStyle>
    <p:bodyStyle>
      <a:lvl1pPr marL="342900" indent="-342900" algn="l" rtl="0" eaLnBrk="0" fontAlgn="base" hangingPunct="0">
        <a:spcBef>
          <a:spcPct val="20000"/>
        </a:spcBef>
        <a:spcAft>
          <a:spcPct val="0"/>
        </a:spcAft>
        <a:buClr>
          <a:srgbClr val="016160"/>
        </a:buClr>
        <a:buFont typeface="Lucida Sans Unicode" pitchFamily="34" charset="0"/>
        <a:buChar char="▪"/>
        <a:defRPr sz="2200">
          <a:solidFill>
            <a:schemeClr val="tx1"/>
          </a:solidFill>
          <a:latin typeface="+mn-lt"/>
          <a:ea typeface="+mn-ea"/>
          <a:cs typeface="+mn-cs"/>
        </a:defRPr>
      </a:lvl1pPr>
      <a:lvl2pPr marL="715963" indent="-357188" algn="l" rtl="0" eaLnBrk="0" fontAlgn="base" hangingPunct="0">
        <a:spcBef>
          <a:spcPct val="20000"/>
        </a:spcBef>
        <a:spcAft>
          <a:spcPct val="0"/>
        </a:spcAft>
        <a:buClr>
          <a:srgbClr val="016160"/>
        </a:buClr>
        <a:buFont typeface="Lucida Sans Unicode" pitchFamily="34" charset="0"/>
        <a:buChar char="-"/>
        <a:defRPr sz="2200">
          <a:solidFill>
            <a:schemeClr val="tx1"/>
          </a:solidFill>
          <a:latin typeface="+mn-lt"/>
          <a:cs typeface="+mn-cs"/>
        </a:defRPr>
      </a:lvl2pPr>
      <a:lvl3pPr marL="1074738" indent="-358775" algn="l" rtl="0" eaLnBrk="0" fontAlgn="base" hangingPunct="0">
        <a:spcBef>
          <a:spcPct val="20000"/>
        </a:spcBef>
        <a:spcAft>
          <a:spcPct val="0"/>
        </a:spcAft>
        <a:buClr>
          <a:srgbClr val="016160"/>
        </a:buClr>
        <a:buFont typeface="Lucida Sans Unicode" pitchFamily="34" charset="0"/>
        <a:buChar char="▪"/>
        <a:defRPr sz="2200">
          <a:solidFill>
            <a:schemeClr val="tx1"/>
          </a:solidFill>
          <a:latin typeface="+mn-lt"/>
          <a:cs typeface="+mn-cs"/>
        </a:defRPr>
      </a:lvl3pPr>
      <a:lvl4pPr marL="1433513" indent="-358775" algn="l" rtl="0" eaLnBrk="0" fontAlgn="base" hangingPunct="0">
        <a:spcBef>
          <a:spcPct val="20000"/>
        </a:spcBef>
        <a:spcAft>
          <a:spcPct val="0"/>
        </a:spcAft>
        <a:buClr>
          <a:srgbClr val="016160"/>
        </a:buClr>
        <a:buFont typeface="Lucida Sans Unicode" pitchFamily="34" charset="0"/>
        <a:buChar char="-"/>
        <a:defRPr sz="2200">
          <a:solidFill>
            <a:schemeClr val="tx1"/>
          </a:solidFill>
          <a:latin typeface="+mn-lt"/>
          <a:cs typeface="+mn-cs"/>
        </a:defRPr>
      </a:lvl4pPr>
      <a:lvl5pPr marL="1792288" indent="-358775" algn="l" rtl="0" eaLnBrk="0" fontAlgn="base" hangingPunct="0">
        <a:spcBef>
          <a:spcPct val="20000"/>
        </a:spcBef>
        <a:spcAft>
          <a:spcPct val="0"/>
        </a:spcAft>
        <a:buClr>
          <a:srgbClr val="016160"/>
        </a:buClr>
        <a:buFont typeface="Lucida Sans Unicode" pitchFamily="34" charset="0"/>
        <a:buChar char="▪"/>
        <a:defRPr sz="2200">
          <a:solidFill>
            <a:schemeClr val="tx1"/>
          </a:solidFill>
          <a:latin typeface="+mn-lt"/>
          <a:cs typeface="+mn-cs"/>
        </a:defRPr>
      </a:lvl5pPr>
      <a:lvl6pPr marL="2514600" indent="-228600" algn="l" rtl="0" eaLnBrk="1" fontAlgn="base" hangingPunct="1">
        <a:spcBef>
          <a:spcPct val="20000"/>
        </a:spcBef>
        <a:spcAft>
          <a:spcPct val="0"/>
        </a:spcAft>
        <a:buClr>
          <a:srgbClr val="6CCFF6"/>
        </a:buClr>
        <a:buFont typeface="Lucida Sans Unicode" pitchFamily="34" charset="0"/>
        <a:buChar char="▪"/>
        <a:defRPr sz="2200">
          <a:solidFill>
            <a:schemeClr val="tx1"/>
          </a:solidFill>
          <a:latin typeface="+mn-lt"/>
          <a:cs typeface="+mn-cs"/>
        </a:defRPr>
      </a:lvl6pPr>
      <a:lvl7pPr marL="2971800" indent="-228600" algn="l" rtl="0" eaLnBrk="1" fontAlgn="base" hangingPunct="1">
        <a:spcBef>
          <a:spcPct val="20000"/>
        </a:spcBef>
        <a:spcAft>
          <a:spcPct val="0"/>
        </a:spcAft>
        <a:buClr>
          <a:srgbClr val="6CCFF6"/>
        </a:buClr>
        <a:buFont typeface="Lucida Sans Unicode" pitchFamily="34" charset="0"/>
        <a:buChar char="▪"/>
        <a:defRPr sz="2200">
          <a:solidFill>
            <a:schemeClr val="tx1"/>
          </a:solidFill>
          <a:latin typeface="+mn-lt"/>
          <a:cs typeface="+mn-cs"/>
        </a:defRPr>
      </a:lvl7pPr>
      <a:lvl8pPr marL="3429000" indent="-228600" algn="l" rtl="0" eaLnBrk="1" fontAlgn="base" hangingPunct="1">
        <a:spcBef>
          <a:spcPct val="20000"/>
        </a:spcBef>
        <a:spcAft>
          <a:spcPct val="0"/>
        </a:spcAft>
        <a:buClr>
          <a:srgbClr val="6CCFF6"/>
        </a:buClr>
        <a:buFont typeface="Lucida Sans Unicode" pitchFamily="34" charset="0"/>
        <a:buChar char="▪"/>
        <a:defRPr sz="2200">
          <a:solidFill>
            <a:schemeClr val="tx1"/>
          </a:solidFill>
          <a:latin typeface="+mn-lt"/>
          <a:cs typeface="+mn-cs"/>
        </a:defRPr>
      </a:lvl8pPr>
      <a:lvl9pPr marL="3886200" indent="-228600" algn="l" rtl="0" eaLnBrk="1" fontAlgn="base" hangingPunct="1">
        <a:spcBef>
          <a:spcPct val="20000"/>
        </a:spcBef>
        <a:spcAft>
          <a:spcPct val="0"/>
        </a:spcAft>
        <a:buClr>
          <a:srgbClr val="6CCFF6"/>
        </a:buClr>
        <a:buFont typeface="Lucida Sans Unicode" pitchFamily="34" charset="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cid:77854BC1-E774-4C13-9069-4E38A75163EC"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cid:825B7D70-0E73-4EE7-A7BD-7759252979DF" TargetMode="External"/><Relationship Id="rId4" Type="http://schemas.openxmlformats.org/officeDocument/2006/relationships/image" Target="cid:61B5568D-C924-4902-8898-C3E801A8CF5C" TargetMode="External"/><Relationship Id="rId9" Type="http://schemas.openxmlformats.org/officeDocument/2006/relationships/image" Target="../media/image9.jpe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275138" y="356393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algn="r" eaLnBrk="1" hangingPunct="1">
              <a:spcBef>
                <a:spcPct val="0"/>
              </a:spcBef>
              <a:buClrTx/>
              <a:buFontTx/>
              <a:buNone/>
            </a:pPr>
            <a:endParaRPr lang="en-GB" altLang="en-US" sz="1600" b="1">
              <a:solidFill>
                <a:srgbClr val="016160"/>
              </a:solidFill>
            </a:endParaRPr>
          </a:p>
          <a:p>
            <a:pPr algn="r" eaLnBrk="1" hangingPunct="1">
              <a:spcBef>
                <a:spcPct val="0"/>
              </a:spcBef>
              <a:buClrTx/>
              <a:buFontTx/>
              <a:buNone/>
            </a:pPr>
            <a:r>
              <a:rPr lang="en-GB" altLang="en-US" sz="1600" b="1">
                <a:solidFill>
                  <a:srgbClr val="016160"/>
                </a:solidFill>
              </a:rPr>
              <a:t>Suzanne Milne </a:t>
            </a:r>
          </a:p>
          <a:p>
            <a:pPr algn="r" eaLnBrk="1" hangingPunct="1">
              <a:spcBef>
                <a:spcPct val="0"/>
              </a:spcBef>
              <a:buClrTx/>
              <a:buFontTx/>
              <a:buNone/>
            </a:pPr>
            <a:r>
              <a:rPr lang="en-GB" altLang="en-US" sz="1600">
                <a:solidFill>
                  <a:srgbClr val="016160"/>
                </a:solidFill>
              </a:rPr>
              <a:t>Partner</a:t>
            </a:r>
          </a:p>
          <a:p>
            <a:pPr algn="r" eaLnBrk="1" hangingPunct="1">
              <a:spcBef>
                <a:spcPct val="0"/>
              </a:spcBef>
              <a:buClrTx/>
              <a:buFontTx/>
              <a:buNone/>
            </a:pPr>
            <a:r>
              <a:rPr lang="en-GB" altLang="en-US" sz="1600" b="1">
                <a:solidFill>
                  <a:srgbClr val="016160"/>
                </a:solidFill>
              </a:rPr>
              <a:t>0161 233 7348</a:t>
            </a:r>
          </a:p>
          <a:p>
            <a:pPr algn="r" eaLnBrk="1" hangingPunct="1">
              <a:spcBef>
                <a:spcPct val="0"/>
              </a:spcBef>
              <a:buClrTx/>
              <a:buFontTx/>
              <a:buNone/>
            </a:pPr>
            <a:r>
              <a:rPr lang="en-GB" altLang="en-US" sz="1600">
                <a:solidFill>
                  <a:srgbClr val="016160"/>
                </a:solidFill>
              </a:rPr>
              <a:t>Suzanne.milne@weightmans.com</a:t>
            </a:r>
          </a:p>
        </p:txBody>
      </p:sp>
      <p:sp>
        <p:nvSpPr>
          <p:cNvPr id="5" name="Rectangle 2"/>
          <p:cNvSpPr txBox="1">
            <a:spLocks noChangeArrowheads="1"/>
          </p:cNvSpPr>
          <p:nvPr/>
        </p:nvSpPr>
        <p:spPr bwMode="auto">
          <a:xfrm>
            <a:off x="763588" y="2511425"/>
            <a:ext cx="70231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a:solidFill>
                  <a:srgbClr val="016160"/>
                </a:solidFill>
                <a:latin typeface="+mj-lt"/>
                <a:ea typeface="+mj-ea"/>
                <a:cs typeface="+mj-cs"/>
              </a:defRPr>
            </a:lvl1pPr>
            <a:lvl2pPr algn="l" rtl="0" eaLnBrk="0" fontAlgn="base" hangingPunct="0">
              <a:spcBef>
                <a:spcPct val="0"/>
              </a:spcBef>
              <a:spcAft>
                <a:spcPct val="0"/>
              </a:spcAft>
              <a:defRPr sz="2400" b="1">
                <a:solidFill>
                  <a:srgbClr val="016160"/>
                </a:solidFill>
                <a:latin typeface="Lucida Sans Unicode" pitchFamily="34" charset="0"/>
                <a:cs typeface="Arial" charset="0"/>
              </a:defRPr>
            </a:lvl2pPr>
            <a:lvl3pPr algn="l" rtl="0" eaLnBrk="0" fontAlgn="base" hangingPunct="0">
              <a:spcBef>
                <a:spcPct val="0"/>
              </a:spcBef>
              <a:spcAft>
                <a:spcPct val="0"/>
              </a:spcAft>
              <a:defRPr sz="2400" b="1">
                <a:solidFill>
                  <a:srgbClr val="016160"/>
                </a:solidFill>
                <a:latin typeface="Lucida Sans Unicode" pitchFamily="34" charset="0"/>
                <a:cs typeface="Arial" charset="0"/>
              </a:defRPr>
            </a:lvl3pPr>
            <a:lvl4pPr algn="l" rtl="0" eaLnBrk="0" fontAlgn="base" hangingPunct="0">
              <a:spcBef>
                <a:spcPct val="0"/>
              </a:spcBef>
              <a:spcAft>
                <a:spcPct val="0"/>
              </a:spcAft>
              <a:defRPr sz="2400" b="1">
                <a:solidFill>
                  <a:srgbClr val="016160"/>
                </a:solidFill>
                <a:latin typeface="Lucida Sans Unicode" pitchFamily="34" charset="0"/>
                <a:cs typeface="Arial" charset="0"/>
              </a:defRPr>
            </a:lvl4pPr>
            <a:lvl5pPr algn="l" rtl="0" eaLnBrk="0" fontAlgn="base" hangingPunct="0">
              <a:spcBef>
                <a:spcPct val="0"/>
              </a:spcBef>
              <a:spcAft>
                <a:spcPct val="0"/>
              </a:spcAft>
              <a:defRPr sz="2400" b="1">
                <a:solidFill>
                  <a:srgbClr val="016160"/>
                </a:solidFill>
                <a:latin typeface="Lucida Sans Unicode" pitchFamily="34" charset="0"/>
                <a:cs typeface="Arial" charset="0"/>
              </a:defRPr>
            </a:lvl5pPr>
            <a:lvl6pPr marL="457200" algn="l" rtl="0" eaLnBrk="1" fontAlgn="base" hangingPunct="1">
              <a:spcBef>
                <a:spcPct val="0"/>
              </a:spcBef>
              <a:spcAft>
                <a:spcPct val="0"/>
              </a:spcAft>
              <a:defRPr sz="2400" b="1">
                <a:solidFill>
                  <a:srgbClr val="6CCFF6"/>
                </a:solidFill>
                <a:latin typeface="Lucida Sans Unicode" pitchFamily="34" charset="0"/>
                <a:cs typeface="Arial" charset="0"/>
              </a:defRPr>
            </a:lvl6pPr>
            <a:lvl7pPr marL="914400" algn="l" rtl="0" eaLnBrk="1" fontAlgn="base" hangingPunct="1">
              <a:spcBef>
                <a:spcPct val="0"/>
              </a:spcBef>
              <a:spcAft>
                <a:spcPct val="0"/>
              </a:spcAft>
              <a:defRPr sz="2400" b="1">
                <a:solidFill>
                  <a:srgbClr val="6CCFF6"/>
                </a:solidFill>
                <a:latin typeface="Lucida Sans Unicode" pitchFamily="34" charset="0"/>
                <a:cs typeface="Arial" charset="0"/>
              </a:defRPr>
            </a:lvl7pPr>
            <a:lvl8pPr marL="1371600" algn="l" rtl="0" eaLnBrk="1" fontAlgn="base" hangingPunct="1">
              <a:spcBef>
                <a:spcPct val="0"/>
              </a:spcBef>
              <a:spcAft>
                <a:spcPct val="0"/>
              </a:spcAft>
              <a:defRPr sz="2400" b="1">
                <a:solidFill>
                  <a:srgbClr val="6CCFF6"/>
                </a:solidFill>
                <a:latin typeface="Lucida Sans Unicode" pitchFamily="34" charset="0"/>
                <a:cs typeface="Arial" charset="0"/>
              </a:defRPr>
            </a:lvl8pPr>
            <a:lvl9pPr marL="1828800" algn="l" rtl="0" eaLnBrk="1" fontAlgn="base" hangingPunct="1">
              <a:spcBef>
                <a:spcPct val="0"/>
              </a:spcBef>
              <a:spcAft>
                <a:spcPct val="0"/>
              </a:spcAft>
              <a:defRPr sz="2400" b="1">
                <a:solidFill>
                  <a:srgbClr val="6CCFF6"/>
                </a:solidFill>
                <a:latin typeface="Lucida Sans Unicode" pitchFamily="34" charset="0"/>
                <a:cs typeface="Arial" charset="0"/>
              </a:defRPr>
            </a:lvl9pPr>
          </a:lstStyle>
          <a:p>
            <a:pPr eaLnBrk="1" hangingPunct="1">
              <a:defRPr/>
            </a:pPr>
            <a:r>
              <a:rPr lang="en-GB" altLang="en-US" sz="2000" dirty="0" smtClean="0"/>
              <a:t>A Battleground in the War on Fraud</a:t>
            </a:r>
          </a:p>
          <a:p>
            <a:pPr eaLnBrk="1" hangingPunct="1">
              <a:defRPr/>
            </a:pPr>
            <a:endParaRPr lang="en-GB" altLang="en-US" sz="2000" dirty="0" smtClean="0"/>
          </a:p>
          <a:p>
            <a:pPr eaLnBrk="1" hangingPunct="1">
              <a:defRPr/>
            </a:pPr>
            <a:r>
              <a:rPr lang="en-GB" altLang="en-US" sz="1800" b="0" kern="0" dirty="0" smtClean="0"/>
              <a:t>CIPFA – Annual Training &amp; Development Event</a:t>
            </a:r>
            <a:endParaRPr lang="en-US" altLang="en-US" sz="1800" b="0" kern="0"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smtClean="0"/>
              <a:t>Headlines  - Insurance Fraud Bureau </a:t>
            </a:r>
          </a:p>
        </p:txBody>
      </p:sp>
      <p:sp>
        <p:nvSpPr>
          <p:cNvPr id="3" name="Content Placeholder 2"/>
          <p:cNvSpPr>
            <a:spLocks noGrp="1"/>
          </p:cNvSpPr>
          <p:nvPr>
            <p:ph idx="1"/>
          </p:nvPr>
        </p:nvSpPr>
        <p:spPr/>
        <p:txBody>
          <a:bodyPr/>
          <a:lstStyle/>
          <a:p>
            <a:pPr>
              <a:defRPr/>
            </a:pPr>
            <a:endParaRPr lang="en-GB" sz="2000" b="1" dirty="0" smtClean="0"/>
          </a:p>
          <a:p>
            <a:pPr marL="0" indent="0">
              <a:buFont typeface="Lucida Sans Unicode" pitchFamily="34" charset="0"/>
              <a:buNone/>
              <a:defRPr/>
            </a:pPr>
            <a:r>
              <a:rPr lang="en-GB" sz="2000" b="1" dirty="0" smtClean="0"/>
              <a:t>Ben </a:t>
            </a:r>
            <a:r>
              <a:rPr lang="en-GB" sz="2000" b="1" dirty="0"/>
              <a:t>Fletcher, Director of the IFB, said</a:t>
            </a:r>
            <a:r>
              <a:rPr lang="en-GB" sz="2000" b="1" dirty="0" smtClean="0"/>
              <a:t>:</a:t>
            </a:r>
            <a:endParaRPr lang="en-GB" sz="2000" dirty="0" smtClean="0"/>
          </a:p>
          <a:p>
            <a:pPr marL="0" indent="0">
              <a:buFont typeface="Lucida Sans Unicode" pitchFamily="34" charset="0"/>
              <a:buNone/>
              <a:defRPr/>
            </a:pPr>
            <a:endParaRPr lang="en-GB" sz="2000" dirty="0" smtClean="0"/>
          </a:p>
          <a:p>
            <a:pPr marL="0" indent="0">
              <a:buFont typeface="Lucida Sans Unicode" pitchFamily="34" charset="0"/>
              <a:buNone/>
              <a:defRPr/>
            </a:pPr>
            <a:r>
              <a:rPr lang="en-GB" sz="2000" dirty="0" smtClean="0"/>
              <a:t>“…The IFB </a:t>
            </a:r>
            <a:r>
              <a:rPr lang="en-GB" sz="2000" dirty="0"/>
              <a:t>has seen a rise in the number of live investigations, as well as a </a:t>
            </a:r>
            <a:r>
              <a:rPr lang="en-GB" sz="2000" b="1" i="1" dirty="0"/>
              <a:t>more diverse range </a:t>
            </a:r>
            <a:r>
              <a:rPr lang="en-GB" sz="2000" dirty="0"/>
              <a:t>of fraudulent behaviours, as these criminals move to target new areas.  </a:t>
            </a:r>
            <a:endParaRPr lang="en-GB" sz="2000" dirty="0" smtClean="0"/>
          </a:p>
          <a:p>
            <a:pPr marL="0" indent="0">
              <a:buFont typeface="Lucida Sans Unicode" pitchFamily="34" charset="0"/>
              <a:buNone/>
              <a:defRPr/>
            </a:pPr>
            <a:endParaRPr lang="en-GB" sz="2000" dirty="0"/>
          </a:p>
          <a:p>
            <a:pPr marL="0" indent="0">
              <a:buFont typeface="Lucida Sans Unicode" pitchFamily="34" charset="0"/>
              <a:buNone/>
              <a:defRPr/>
            </a:pPr>
            <a:r>
              <a:rPr lang="en-GB" sz="2000" dirty="0" smtClean="0"/>
              <a:t>Fraudsters </a:t>
            </a:r>
            <a:r>
              <a:rPr lang="en-GB" sz="2000" dirty="0"/>
              <a:t>are tenacious and regularly change their methods, </a:t>
            </a:r>
            <a:r>
              <a:rPr lang="en-GB" sz="2000" b="1" i="1" dirty="0"/>
              <a:t>moving between products, sectors and approaches. </a:t>
            </a:r>
            <a:r>
              <a:rPr lang="en-GB" sz="2000" dirty="0"/>
              <a:t>They will exploit any area they are able, and the industry faces a constant battle to stay one step ahead</a:t>
            </a:r>
            <a:r>
              <a:rPr lang="en-GB" sz="2000" dirty="0" smtClean="0"/>
              <a:t>.</a:t>
            </a:r>
            <a:endParaRPr lang="en-GB" sz="2000" dirty="0"/>
          </a:p>
          <a:p>
            <a:pPr>
              <a:defRPr/>
            </a:pPr>
            <a:endParaRPr lang="en-GB"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Headlines  - The public purse</a:t>
            </a:r>
          </a:p>
        </p:txBody>
      </p:sp>
      <p:sp>
        <p:nvSpPr>
          <p:cNvPr id="3" name="Content Placeholder 2"/>
          <p:cNvSpPr>
            <a:spLocks noGrp="1"/>
          </p:cNvSpPr>
          <p:nvPr>
            <p:ph idx="1"/>
          </p:nvPr>
        </p:nvSpPr>
        <p:spPr/>
        <p:txBody>
          <a:bodyPr/>
          <a:lstStyle/>
          <a:p>
            <a:pPr>
              <a:defRPr/>
            </a:pPr>
            <a:endParaRPr lang="en-GB" sz="2000" dirty="0" smtClean="0"/>
          </a:p>
          <a:p>
            <a:pPr>
              <a:defRPr/>
            </a:pPr>
            <a:r>
              <a:rPr lang="en-GB" sz="2000" dirty="0" smtClean="0"/>
              <a:t>Insurance fraud is recognised as a high risk area </a:t>
            </a:r>
          </a:p>
          <a:p>
            <a:pPr marL="0" indent="0">
              <a:buFont typeface="Lucida Sans Unicode" pitchFamily="34" charset="0"/>
              <a:buNone/>
              <a:defRPr/>
            </a:pPr>
            <a:endParaRPr lang="en-GB" sz="2000" dirty="0" smtClean="0"/>
          </a:p>
          <a:p>
            <a:pPr>
              <a:defRPr/>
            </a:pPr>
            <a:r>
              <a:rPr lang="en-GB" sz="2000" dirty="0" smtClean="0"/>
              <a:t>Public Sector  - counter </a:t>
            </a:r>
            <a:r>
              <a:rPr lang="en-GB" sz="2000" dirty="0"/>
              <a:t>f</a:t>
            </a:r>
            <a:r>
              <a:rPr lang="en-GB" sz="2000" dirty="0" smtClean="0"/>
              <a:t>raud </a:t>
            </a:r>
            <a:r>
              <a:rPr lang="en-GB" sz="2000" dirty="0"/>
              <a:t>s</a:t>
            </a:r>
            <a:r>
              <a:rPr lang="en-GB" sz="2000" dirty="0" smtClean="0"/>
              <a:t>trategies – key themes</a:t>
            </a:r>
          </a:p>
          <a:p>
            <a:pPr lvl="1">
              <a:defRPr/>
            </a:pPr>
            <a:r>
              <a:rPr lang="en-GB" sz="2000" dirty="0" smtClean="0"/>
              <a:t>Acknowledge </a:t>
            </a:r>
          </a:p>
          <a:p>
            <a:pPr lvl="1">
              <a:defRPr/>
            </a:pPr>
            <a:r>
              <a:rPr lang="en-GB" sz="2000" dirty="0" smtClean="0"/>
              <a:t>Deter</a:t>
            </a:r>
          </a:p>
          <a:p>
            <a:pPr lvl="1">
              <a:defRPr/>
            </a:pPr>
            <a:r>
              <a:rPr lang="en-GB" sz="2000" dirty="0" smtClean="0"/>
              <a:t>Prevent &amp; Detect  </a:t>
            </a:r>
          </a:p>
          <a:p>
            <a:pPr lvl="1">
              <a:defRPr/>
            </a:pPr>
            <a:r>
              <a:rPr lang="en-GB" sz="2000" dirty="0" smtClean="0"/>
              <a:t>Pursue</a:t>
            </a:r>
          </a:p>
          <a:p>
            <a:pPr lvl="1">
              <a:defRPr/>
            </a:pPr>
            <a:endParaRPr lang="en-GB" sz="2000" dirty="0" smtClean="0"/>
          </a:p>
          <a:p>
            <a:pPr>
              <a:defRPr/>
            </a:pPr>
            <a:r>
              <a:rPr lang="en-GB" sz="2000" dirty="0" smtClean="0"/>
              <a:t>Impact of fraud extends wider than simply looking at ££’s.</a:t>
            </a:r>
          </a:p>
          <a:p>
            <a:pPr>
              <a:defRPr/>
            </a:pPr>
            <a:endParaRPr lang="en-GB" sz="2000" dirty="0" smtClean="0"/>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Headlines - Challenges </a:t>
            </a:r>
          </a:p>
        </p:txBody>
      </p:sp>
      <p:sp>
        <p:nvSpPr>
          <p:cNvPr id="3" name="Content Placeholder 2"/>
          <p:cNvSpPr>
            <a:spLocks noGrp="1"/>
          </p:cNvSpPr>
          <p:nvPr>
            <p:ph idx="1"/>
          </p:nvPr>
        </p:nvSpPr>
        <p:spPr/>
        <p:txBody>
          <a:bodyPr/>
          <a:lstStyle/>
          <a:p>
            <a:pPr>
              <a:defRPr/>
            </a:pPr>
            <a:endParaRPr lang="en-GB" sz="2000" dirty="0" smtClean="0"/>
          </a:p>
          <a:p>
            <a:pPr>
              <a:defRPr/>
            </a:pPr>
            <a:r>
              <a:rPr lang="en-GB" sz="2000" dirty="0" smtClean="0"/>
              <a:t>Public </a:t>
            </a:r>
            <a:r>
              <a:rPr lang="en-GB" sz="2000" dirty="0"/>
              <a:t>sector budget </a:t>
            </a:r>
            <a:r>
              <a:rPr lang="en-GB" sz="2000" dirty="0" smtClean="0"/>
              <a:t>reductions means:</a:t>
            </a:r>
          </a:p>
          <a:p>
            <a:pPr marL="0" indent="0">
              <a:buFont typeface="Lucida Sans Unicode" pitchFamily="34" charset="0"/>
              <a:buNone/>
              <a:defRPr/>
            </a:pPr>
            <a:endParaRPr lang="en-GB" sz="2000" dirty="0"/>
          </a:p>
          <a:p>
            <a:pPr lvl="1">
              <a:defRPr/>
            </a:pPr>
            <a:r>
              <a:rPr lang="en-GB" sz="2000" dirty="0" smtClean="0"/>
              <a:t>less </a:t>
            </a:r>
            <a:r>
              <a:rPr lang="en-GB" sz="2000" dirty="0"/>
              <a:t>resources to maintain </a:t>
            </a:r>
            <a:r>
              <a:rPr lang="en-GB" sz="2000" dirty="0" smtClean="0"/>
              <a:t>administrative procedures </a:t>
            </a:r>
            <a:r>
              <a:rPr lang="en-GB" sz="2000" dirty="0"/>
              <a:t>that prevent </a:t>
            </a:r>
            <a:r>
              <a:rPr lang="en-GB" sz="2000" dirty="0" smtClean="0"/>
              <a:t>fraud;</a:t>
            </a:r>
          </a:p>
          <a:p>
            <a:pPr marL="358775" lvl="1" indent="0">
              <a:buFont typeface="Lucida Sans Unicode" pitchFamily="34" charset="0"/>
              <a:buNone/>
              <a:defRPr/>
            </a:pPr>
            <a:endParaRPr lang="en-GB" sz="2000" dirty="0" smtClean="0"/>
          </a:p>
          <a:p>
            <a:pPr lvl="1">
              <a:defRPr/>
            </a:pPr>
            <a:r>
              <a:rPr lang="en-GB" sz="2000" dirty="0" smtClean="0"/>
              <a:t>potentially </a:t>
            </a:r>
            <a:r>
              <a:rPr lang="en-GB" sz="2000" dirty="0"/>
              <a:t>reduced resources </a:t>
            </a:r>
            <a:r>
              <a:rPr lang="en-GB" sz="2000" dirty="0" smtClean="0"/>
              <a:t>for investigating fraud;</a:t>
            </a:r>
          </a:p>
          <a:p>
            <a:pPr marL="358775" lvl="1" indent="0">
              <a:buFont typeface="Lucida Sans Unicode" pitchFamily="34" charset="0"/>
              <a:buNone/>
              <a:defRPr/>
            </a:pPr>
            <a:endParaRPr lang="en-GB" sz="2000" b="1" dirty="0" smtClean="0"/>
          </a:p>
          <a:p>
            <a:pPr lvl="1">
              <a:defRPr/>
            </a:pPr>
            <a:r>
              <a:rPr lang="en-GB" sz="2000" b="1" dirty="0" smtClean="0"/>
              <a:t>the </a:t>
            </a:r>
            <a:r>
              <a:rPr lang="en-GB" sz="2000" b="1" dirty="0"/>
              <a:t>risk of greater fraud activity </a:t>
            </a:r>
            <a:r>
              <a:rPr lang="en-GB" sz="2000" b="1" dirty="0" smtClean="0"/>
              <a:t>by professional </a:t>
            </a:r>
            <a:r>
              <a:rPr lang="en-GB" sz="2000" b="1" dirty="0"/>
              <a:t>criminals or opportunists </a:t>
            </a:r>
            <a:r>
              <a:rPr lang="en-GB" sz="2000" b="1" dirty="0" smtClean="0"/>
              <a:t>who identify the public sector as vulnerable</a:t>
            </a:r>
            <a:r>
              <a:rPr lang="en-GB" sz="2000" b="1" dirty="0"/>
              <a:t>.</a:t>
            </a:r>
          </a:p>
          <a:p>
            <a:pPr>
              <a:defRPr/>
            </a:pPr>
            <a:endParaRPr lang="en-GB"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Headlines - Fundamental Dishonesty</a:t>
            </a:r>
          </a:p>
        </p:txBody>
      </p:sp>
      <p:sp>
        <p:nvSpPr>
          <p:cNvPr id="15363" name="Content Placeholder 2"/>
          <p:cNvSpPr>
            <a:spLocks noGrp="1"/>
          </p:cNvSpPr>
          <p:nvPr>
            <p:ph idx="1"/>
          </p:nvPr>
        </p:nvSpPr>
        <p:spPr/>
        <p:txBody>
          <a:bodyPr/>
          <a:lstStyle/>
          <a:p>
            <a:r>
              <a:rPr lang="en-GB" altLang="en-US" sz="2000" smtClean="0"/>
              <a:t>Insurance claims are civil, not criminal cases.</a:t>
            </a:r>
          </a:p>
          <a:p>
            <a:pPr lvl="1"/>
            <a:r>
              <a:rPr lang="en-GB" altLang="en-US" sz="2000" smtClean="0"/>
              <a:t>Differing burden of proof and</a:t>
            </a:r>
          </a:p>
          <a:p>
            <a:pPr lvl="1"/>
            <a:r>
              <a:rPr lang="en-GB" altLang="en-US" sz="2000" smtClean="0"/>
              <a:t>largely governed by The Civil Procedure Rules</a:t>
            </a:r>
          </a:p>
          <a:p>
            <a:endParaRPr lang="en-GB" altLang="en-US" sz="2000" smtClean="0"/>
          </a:p>
          <a:p>
            <a:r>
              <a:rPr lang="en-GB" altLang="en-US" sz="2000" smtClean="0"/>
              <a:t>Criminal prosecution referral remains a viable consideration BUT establishing ‘FD’ can be a silver bullet. It can:</a:t>
            </a:r>
            <a:br>
              <a:rPr lang="en-GB" altLang="en-US" sz="2000" smtClean="0"/>
            </a:br>
            <a:endParaRPr lang="en-GB" altLang="en-US" sz="2000" smtClean="0"/>
          </a:p>
          <a:p>
            <a:pPr lvl="1"/>
            <a:r>
              <a:rPr lang="en-GB" altLang="en-US" sz="2000" smtClean="0"/>
              <a:t>“Kill” a claim, even where C may have a genuine claim (s57 CJCA 2015) and;</a:t>
            </a:r>
          </a:p>
          <a:p>
            <a:pPr lvl="1"/>
            <a:r>
              <a:rPr lang="en-GB" altLang="en-US" sz="2000" smtClean="0"/>
              <a:t>Create an </a:t>
            </a:r>
            <a:r>
              <a:rPr lang="en-GB" altLang="en-US" sz="2000" b="1" smtClean="0"/>
              <a:t>enforceable </a:t>
            </a:r>
            <a:r>
              <a:rPr lang="en-GB" altLang="en-US" sz="2000" smtClean="0"/>
              <a:t>costs order against C and;</a:t>
            </a:r>
          </a:p>
          <a:p>
            <a:pPr lvl="1"/>
            <a:r>
              <a:rPr lang="en-GB" altLang="en-US" sz="2000" smtClean="0"/>
              <a:t>Can lead to committal proceedings including prison.</a:t>
            </a:r>
          </a:p>
          <a:p>
            <a:endParaRPr lang="en-GB" altLang="en-US" sz="2000" smtClean="0"/>
          </a:p>
          <a:p>
            <a:endParaRPr lang="en-GB" altLang="en-US" smtClean="0"/>
          </a:p>
          <a:p>
            <a:endParaRPr lang="en-GB" altLang="en-US"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Headlines - Fundamental Dishonesty </a:t>
            </a:r>
          </a:p>
        </p:txBody>
      </p:sp>
      <p:sp>
        <p:nvSpPr>
          <p:cNvPr id="12291" name="Content Placeholder 2"/>
          <p:cNvSpPr>
            <a:spLocks noGrp="1"/>
          </p:cNvSpPr>
          <p:nvPr>
            <p:ph idx="1"/>
          </p:nvPr>
        </p:nvSpPr>
        <p:spPr/>
        <p:txBody>
          <a:bodyPr/>
          <a:lstStyle/>
          <a:p>
            <a:pPr>
              <a:defRPr/>
            </a:pPr>
            <a:endParaRPr lang="en-US" altLang="en-US" sz="2000" dirty="0" smtClean="0"/>
          </a:p>
          <a:p>
            <a:pPr>
              <a:defRPr/>
            </a:pPr>
            <a:r>
              <a:rPr lang="en-US" altLang="en-US" sz="2000" dirty="0" smtClean="0"/>
              <a:t>Primary types of fraudulent claims:</a:t>
            </a:r>
          </a:p>
          <a:p>
            <a:pPr lvl="1">
              <a:defRPr/>
            </a:pPr>
            <a:r>
              <a:rPr lang="en-US" altLang="en-US" sz="2000" dirty="0" smtClean="0"/>
              <a:t>Fabrication </a:t>
            </a:r>
          </a:p>
          <a:p>
            <a:pPr lvl="1">
              <a:defRPr/>
            </a:pPr>
            <a:r>
              <a:rPr lang="en-US" altLang="en-US" sz="2000" dirty="0" smtClean="0"/>
              <a:t>Exaggeration</a:t>
            </a:r>
          </a:p>
          <a:p>
            <a:pPr marL="0" indent="0">
              <a:buFont typeface="Lucida Sans Unicode" pitchFamily="34" charset="0"/>
              <a:buNone/>
              <a:defRPr/>
            </a:pPr>
            <a:endParaRPr lang="en-GB" altLang="en-US" sz="2000" dirty="0" smtClean="0"/>
          </a:p>
          <a:p>
            <a:pPr>
              <a:defRPr/>
            </a:pPr>
            <a:r>
              <a:rPr lang="en-GB" altLang="en-US" sz="2000" dirty="0" smtClean="0"/>
              <a:t>You will need to find:</a:t>
            </a:r>
          </a:p>
          <a:p>
            <a:pPr lvl="1">
              <a:defRPr/>
            </a:pPr>
            <a:r>
              <a:rPr lang="en-GB" altLang="en-US" sz="2000" b="1" dirty="0" smtClean="0"/>
              <a:t>Evidential Inconsistencies  </a:t>
            </a:r>
            <a:r>
              <a:rPr lang="en-GB" altLang="en-US" sz="2000" dirty="0" smtClean="0"/>
              <a:t>(untruths);</a:t>
            </a:r>
          </a:p>
          <a:p>
            <a:pPr marL="358775" lvl="1" indent="0">
              <a:buFont typeface="Lucida Sans Unicode" pitchFamily="34" charset="0"/>
              <a:buNone/>
              <a:defRPr/>
            </a:pPr>
            <a:endParaRPr lang="en-GB" altLang="en-US" sz="2000" dirty="0" smtClean="0"/>
          </a:p>
          <a:p>
            <a:pPr lvl="1">
              <a:defRPr/>
            </a:pPr>
            <a:r>
              <a:rPr lang="en-GB" altLang="en-US" sz="2000" dirty="0" smtClean="0"/>
              <a:t>Which are </a:t>
            </a:r>
            <a:r>
              <a:rPr lang="en-GB" altLang="en-US" sz="2000" b="1" dirty="0" smtClean="0"/>
              <a:t>dishonest </a:t>
            </a:r>
            <a:r>
              <a:rPr lang="en-GB" altLang="en-US" sz="2000" dirty="0" smtClean="0"/>
              <a:t>(</a:t>
            </a:r>
            <a:r>
              <a:rPr lang="en-GB" altLang="en-US" sz="2000" i="1" dirty="0" smtClean="0"/>
              <a:t>Ivey v Genting CA 2017</a:t>
            </a:r>
            <a:r>
              <a:rPr lang="en-GB" altLang="en-US" sz="2000" dirty="0" smtClean="0"/>
              <a:t>) </a:t>
            </a:r>
            <a:r>
              <a:rPr lang="en-GB" altLang="en-US" sz="2000" b="1" dirty="0" smtClean="0"/>
              <a:t>; </a:t>
            </a:r>
            <a:r>
              <a:rPr lang="en-GB" altLang="en-US" sz="2000" dirty="0" smtClean="0"/>
              <a:t>and</a:t>
            </a:r>
          </a:p>
          <a:p>
            <a:pPr marL="358775" lvl="1" indent="0">
              <a:buFont typeface="Lucida Sans Unicode" pitchFamily="34" charset="0"/>
              <a:buNone/>
              <a:defRPr/>
            </a:pPr>
            <a:endParaRPr lang="en-GB" altLang="en-US" sz="2000" b="1" dirty="0" smtClean="0"/>
          </a:p>
          <a:p>
            <a:pPr lvl="1">
              <a:defRPr/>
            </a:pPr>
            <a:r>
              <a:rPr lang="en-GB" altLang="en-US" sz="2000" b="1" dirty="0" smtClean="0"/>
              <a:t>Fundamental </a:t>
            </a:r>
            <a:r>
              <a:rPr lang="en-GB" altLang="en-US" sz="2000" dirty="0" smtClean="0"/>
              <a:t>to the claim.</a:t>
            </a:r>
          </a:p>
          <a:p>
            <a:pPr marL="358775" lvl="1" indent="0">
              <a:buFont typeface="Lucida Sans Unicode" pitchFamily="34" charset="0"/>
              <a:buNone/>
              <a:defRPr/>
            </a:pPr>
            <a:endParaRPr lang="en-GB" altLang="en-US" sz="2000" b="1" u="sng" dirty="0" smtClean="0"/>
          </a:p>
          <a:p>
            <a:pPr>
              <a:defRPr/>
            </a:pPr>
            <a:endParaRPr lang="en-GB" altLang="en-US" dirty="0" smtClean="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 Just Opportunists? – PL Fraud </a:t>
            </a:r>
          </a:p>
        </p:txBody>
      </p:sp>
      <p:sp>
        <p:nvSpPr>
          <p:cNvPr id="8195" name="Content Placeholder 2"/>
          <p:cNvSpPr>
            <a:spLocks noGrp="1"/>
          </p:cNvSpPr>
          <p:nvPr>
            <p:ph idx="1"/>
          </p:nvPr>
        </p:nvSpPr>
        <p:spPr/>
        <p:txBody>
          <a:bodyPr/>
          <a:lstStyle/>
          <a:p>
            <a:pPr marL="358775" lvl="1" indent="0">
              <a:buFont typeface="Lucida Sans Unicode" pitchFamily="34" charset="0"/>
              <a:buNone/>
              <a:defRPr/>
            </a:pPr>
            <a:endParaRPr lang="en-US" altLang="en-US" sz="2000" dirty="0"/>
          </a:p>
          <a:p>
            <a:pPr>
              <a:defRPr/>
            </a:pPr>
            <a:r>
              <a:rPr lang="en-US" altLang="en-US" sz="2000" dirty="0"/>
              <a:t>Slips &amp; Trips  - Highways / Occupiers Liability </a:t>
            </a:r>
            <a:endParaRPr lang="en-US" altLang="en-US" sz="2000" dirty="0" smtClean="0"/>
          </a:p>
          <a:p>
            <a:pPr marL="0" indent="0">
              <a:buFont typeface="Lucida Sans Unicode" pitchFamily="34" charset="0"/>
              <a:buNone/>
              <a:defRPr/>
            </a:pPr>
            <a:endParaRPr lang="en-US" altLang="en-US" sz="2000" dirty="0" smtClean="0"/>
          </a:p>
          <a:p>
            <a:pPr>
              <a:defRPr/>
            </a:pPr>
            <a:r>
              <a:rPr lang="en-US" altLang="en-US" sz="2000" dirty="0" smtClean="0"/>
              <a:t>Why are such claims potentially attractive to fraudsters? </a:t>
            </a:r>
          </a:p>
          <a:p>
            <a:pPr lvl="1">
              <a:defRPr/>
            </a:pPr>
            <a:r>
              <a:rPr lang="en-US" altLang="en-US" sz="2000" dirty="0" smtClean="0"/>
              <a:t>Subjective accounts;</a:t>
            </a:r>
          </a:p>
          <a:p>
            <a:pPr lvl="1">
              <a:defRPr/>
            </a:pPr>
            <a:r>
              <a:rPr lang="en-US" altLang="en-US" sz="2000" dirty="0" smtClean="0"/>
              <a:t>Often no independent verification;</a:t>
            </a:r>
          </a:p>
          <a:p>
            <a:pPr lvl="1">
              <a:defRPr/>
            </a:pPr>
            <a:r>
              <a:rPr lang="en-US" altLang="en-US" sz="2000" dirty="0" smtClean="0"/>
              <a:t>Evidence can be constructed;</a:t>
            </a:r>
          </a:p>
          <a:p>
            <a:pPr lvl="1">
              <a:defRPr/>
            </a:pPr>
            <a:r>
              <a:rPr lang="en-US" altLang="en-US" sz="2000" dirty="0" smtClean="0"/>
              <a:t>Not always opportunists;</a:t>
            </a:r>
          </a:p>
          <a:p>
            <a:pPr lvl="1">
              <a:defRPr/>
            </a:pPr>
            <a:r>
              <a:rPr lang="en-US" altLang="en-US" sz="2000" dirty="0" smtClean="0"/>
              <a:t>Ideal for unscrupulous claim famers</a:t>
            </a:r>
          </a:p>
          <a:p>
            <a:pPr marL="358775" lvl="1" indent="0">
              <a:buFont typeface="Lucida Sans Unicode" pitchFamily="34" charset="0"/>
              <a:buNone/>
              <a:defRPr/>
            </a:pPr>
            <a:endParaRPr lang="en-US" altLang="en-US" sz="2000" dirty="0"/>
          </a:p>
          <a:p>
            <a:pPr>
              <a:defRPr/>
            </a:pPr>
            <a:r>
              <a:rPr lang="en-US" altLang="en-US" sz="2000" dirty="0" smtClean="0"/>
              <a:t>Can there be organised claim presentation?</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cid:61B5568D-C924-4902-8898-C3E801A8CF5C"/>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2288" y="1460500"/>
            <a:ext cx="2111375"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Z:\459900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163" y="3914775"/>
            <a:ext cx="273367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Z:\459900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813" y="1460500"/>
            <a:ext cx="17240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Z:\476904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050" y="2760663"/>
            <a:ext cx="279241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Z:\4769044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5425" y="1460500"/>
            <a:ext cx="2030413"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cid:825B7D70-0E73-4EE7-A7BD-7759252979DF"/>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22288" y="3914775"/>
            <a:ext cx="2411412"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cid:77854BC1-E774-4C13-9069-4E38A75163EC"/>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2432050" y="1460500"/>
            <a:ext cx="27924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3663" y="4484688"/>
            <a:ext cx="2339975" cy="15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3"/>
          <p:cNvPicPr>
            <a:picLocks noChangeAspect="1" noChangeArrowheads="1"/>
          </p:cNvPicPr>
          <p:nvPr/>
        </p:nvPicPr>
        <p:blipFill>
          <a:blip r:embed="rId14">
            <a:extLst>
              <a:ext uri="{28A0092B-C50C-407E-A947-70E740481C1C}">
                <a14:useLocalDpi xmlns:a14="http://schemas.microsoft.com/office/drawing/2010/main" val="0"/>
              </a:ext>
            </a:extLst>
          </a:blip>
          <a:srcRect l="30650" t="23415" r="24622" b="5649"/>
          <a:stretch>
            <a:fillRect/>
          </a:stretch>
        </p:blipFill>
        <p:spPr bwMode="auto">
          <a:xfrm>
            <a:off x="4973638" y="4305300"/>
            <a:ext cx="1601787" cy="179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119188"/>
            <a:ext cx="6184900" cy="646112"/>
          </a:xfrm>
        </p:spPr>
        <p:txBody>
          <a:bodyPr/>
          <a:lstStyle/>
          <a:p>
            <a:pPr>
              <a:defRPr/>
            </a:pPr>
            <a:r>
              <a:rPr lang="en-GB" dirty="0" smtClean="0">
                <a:solidFill>
                  <a:schemeClr val="tx2">
                    <a:lumMod val="90000"/>
                    <a:lumOff val="10000"/>
                  </a:schemeClr>
                </a:solidFill>
              </a:rPr>
              <a:t>Background - Operation X</a:t>
            </a:r>
            <a:endParaRPr lang="en-GB" dirty="0">
              <a:solidFill>
                <a:schemeClr val="tx2">
                  <a:lumMod val="90000"/>
                  <a:lumOff val="10000"/>
                </a:schemeClr>
              </a:solidFill>
            </a:endParaRPr>
          </a:p>
        </p:txBody>
      </p:sp>
      <p:graphicFrame>
        <p:nvGraphicFramePr>
          <p:cNvPr id="4" name="Diagram 3"/>
          <p:cNvGraphicFramePr/>
          <p:nvPr/>
        </p:nvGraphicFramePr>
        <p:xfrm>
          <a:off x="1605642" y="200115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Operation X </a:t>
            </a:r>
          </a:p>
        </p:txBody>
      </p:sp>
      <p:sp>
        <p:nvSpPr>
          <p:cNvPr id="3" name="Content Placeholder 2"/>
          <p:cNvSpPr>
            <a:spLocks noGrp="1"/>
          </p:cNvSpPr>
          <p:nvPr>
            <p:ph idx="1"/>
          </p:nvPr>
        </p:nvSpPr>
        <p:spPr/>
        <p:txBody>
          <a:bodyPr/>
          <a:lstStyle/>
          <a:p>
            <a:pPr>
              <a:defRPr/>
            </a:pPr>
            <a:r>
              <a:rPr lang="en-GB" sz="1800" dirty="0"/>
              <a:t>A large public liability (Slip/Trip) </a:t>
            </a:r>
            <a:r>
              <a:rPr lang="en-GB" sz="1800" dirty="0" smtClean="0"/>
              <a:t>Operation effecting a local authority and Housing Trust – identified as organised fraud </a:t>
            </a:r>
            <a:endParaRPr lang="en-GB" sz="1800" dirty="0"/>
          </a:p>
          <a:p>
            <a:pPr marL="0" indent="0">
              <a:buFont typeface="Lucida Sans Unicode" pitchFamily="34" charset="0"/>
              <a:buNone/>
              <a:defRPr/>
            </a:pPr>
            <a:endParaRPr lang="en-GB" sz="1800" dirty="0"/>
          </a:p>
          <a:p>
            <a:pPr>
              <a:defRPr/>
            </a:pPr>
            <a:r>
              <a:rPr lang="en-GB" sz="1800" dirty="0" smtClean="0"/>
              <a:t> </a:t>
            </a:r>
            <a:r>
              <a:rPr lang="en-GB" sz="1800" dirty="0"/>
              <a:t>I</a:t>
            </a:r>
            <a:r>
              <a:rPr lang="en-GB" sz="1800" dirty="0" smtClean="0"/>
              <a:t>ntelligence gathering across all historic data identified with the </a:t>
            </a:r>
            <a:r>
              <a:rPr lang="en-GB" sz="1800" b="1" dirty="0" smtClean="0"/>
              <a:t>modus operandi </a:t>
            </a:r>
            <a:r>
              <a:rPr lang="en-GB" sz="1800" dirty="0" smtClean="0"/>
              <a:t>which identified extensive links </a:t>
            </a:r>
            <a:r>
              <a:rPr lang="en-GB" sz="1800" dirty="0"/>
              <a:t>and connections between the individual </a:t>
            </a:r>
            <a:r>
              <a:rPr lang="en-GB" sz="1800" dirty="0" smtClean="0"/>
              <a:t>cases (over 500 claims)</a:t>
            </a:r>
            <a:endParaRPr lang="en-GB" sz="1800" dirty="0"/>
          </a:p>
          <a:p>
            <a:pPr>
              <a:defRPr/>
            </a:pPr>
            <a:endParaRPr lang="en-GB" sz="1800" dirty="0"/>
          </a:p>
          <a:p>
            <a:pPr>
              <a:defRPr/>
            </a:pPr>
            <a:r>
              <a:rPr lang="en-GB" sz="1800" dirty="0" smtClean="0"/>
              <a:t>20 litigated lead claims identified &amp; case </a:t>
            </a:r>
            <a:r>
              <a:rPr lang="en-GB" sz="1800" dirty="0"/>
              <a:t>managed </a:t>
            </a:r>
            <a:r>
              <a:rPr lang="en-GB" sz="1800" dirty="0" smtClean="0"/>
              <a:t>together. Wider connected claims strategically managed for evidence and intel gathering</a:t>
            </a:r>
            <a:endParaRPr lang="en-GB" sz="1800" dirty="0"/>
          </a:p>
          <a:p>
            <a:pPr>
              <a:defRPr/>
            </a:pPr>
            <a:endParaRPr lang="en-GB" sz="1800" dirty="0"/>
          </a:p>
          <a:p>
            <a:pPr>
              <a:defRPr/>
            </a:pPr>
            <a:r>
              <a:rPr lang="en-GB" sz="1800" dirty="0" smtClean="0"/>
              <a:t>Extensive collaboration </a:t>
            </a:r>
            <a:r>
              <a:rPr lang="en-GB" sz="1800" dirty="0"/>
              <a:t>between </a:t>
            </a:r>
            <a:r>
              <a:rPr lang="en-GB" sz="1800" dirty="0" smtClean="0"/>
              <a:t>several clients</a:t>
            </a:r>
            <a:r>
              <a:rPr lang="en-GB" sz="1800" dirty="0"/>
              <a:t> </a:t>
            </a:r>
            <a:r>
              <a:rPr lang="en-GB" sz="1800" dirty="0" smtClean="0"/>
              <a:t>insurers,   </a:t>
            </a:r>
            <a:r>
              <a:rPr lang="en-GB" sz="1800" dirty="0"/>
              <a:t>investigators &amp; </a:t>
            </a:r>
            <a:r>
              <a:rPr lang="en-GB" sz="1800" dirty="0" smtClean="0"/>
              <a:t>ourselves. An agreed strategy was put in place.</a:t>
            </a:r>
            <a:endParaRPr lang="en-GB" sz="1800" dirty="0"/>
          </a:p>
          <a:p>
            <a:pPr>
              <a:defRPr/>
            </a:pPr>
            <a:endParaRPr lang="en-GB" sz="1800" dirty="0"/>
          </a:p>
          <a:p>
            <a:pPr marL="0" indent="0">
              <a:buFont typeface="Lucida Sans Unicode" pitchFamily="34" charset="0"/>
              <a:buNone/>
              <a:defRPr/>
            </a:pPr>
            <a:endParaRPr lang="en-GB"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tx2">
                    <a:lumMod val="90000"/>
                    <a:lumOff val="10000"/>
                  </a:schemeClr>
                </a:solidFill>
              </a:rPr>
              <a:t>Modus Operandi</a:t>
            </a:r>
            <a:endParaRPr lang="en-GB" dirty="0">
              <a:solidFill>
                <a:schemeClr val="tx2">
                  <a:lumMod val="90000"/>
                  <a:lumOff val="10000"/>
                </a:schemeClr>
              </a:solidFill>
            </a:endParaRPr>
          </a:p>
        </p:txBody>
      </p:sp>
      <p:graphicFrame>
        <p:nvGraphicFramePr>
          <p:cNvPr id="3" name="Diagram 2"/>
          <p:cNvGraphicFramePr/>
          <p:nvPr/>
        </p:nvGraphicFramePr>
        <p:xfrm>
          <a:off x="1475014" y="193584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Topics</a:t>
            </a:r>
          </a:p>
        </p:txBody>
      </p:sp>
      <p:sp>
        <p:nvSpPr>
          <p:cNvPr id="5123" name="Content Placeholder 2"/>
          <p:cNvSpPr>
            <a:spLocks noGrp="1"/>
          </p:cNvSpPr>
          <p:nvPr>
            <p:ph idx="1"/>
          </p:nvPr>
        </p:nvSpPr>
        <p:spPr/>
        <p:txBody>
          <a:bodyPr/>
          <a:lstStyle/>
          <a:p>
            <a:pPr>
              <a:defRPr/>
            </a:pPr>
            <a:endParaRPr lang="en-GB" altLang="en-US" dirty="0" smtClean="0"/>
          </a:p>
          <a:p>
            <a:pPr>
              <a:defRPr/>
            </a:pPr>
            <a:r>
              <a:rPr lang="en-GB" altLang="en-US" dirty="0" smtClean="0"/>
              <a:t>The headlines</a:t>
            </a:r>
          </a:p>
          <a:p>
            <a:pPr marL="0" indent="0">
              <a:buFont typeface="Lucida Sans Unicode" pitchFamily="34" charset="0"/>
              <a:buNone/>
              <a:defRPr/>
            </a:pPr>
            <a:endParaRPr lang="en-GB" altLang="en-US" dirty="0" smtClean="0"/>
          </a:p>
          <a:p>
            <a:pPr>
              <a:defRPr/>
            </a:pPr>
            <a:r>
              <a:rPr lang="en-GB" dirty="0" smtClean="0"/>
              <a:t>Just </a:t>
            </a:r>
            <a:r>
              <a:rPr lang="en-GB" dirty="0"/>
              <a:t>opportunists? PL </a:t>
            </a:r>
            <a:r>
              <a:rPr lang="en-GB" dirty="0" smtClean="0"/>
              <a:t>fraud</a:t>
            </a:r>
          </a:p>
          <a:p>
            <a:pPr marL="0" indent="0">
              <a:buFont typeface="Lucida Sans Unicode" pitchFamily="34" charset="0"/>
              <a:buNone/>
              <a:defRPr/>
            </a:pPr>
            <a:endParaRPr lang="en-GB" dirty="0"/>
          </a:p>
          <a:p>
            <a:pPr>
              <a:defRPr/>
            </a:pPr>
            <a:r>
              <a:rPr lang="en-GB" dirty="0"/>
              <a:t>The enemy within, EL </a:t>
            </a:r>
            <a:r>
              <a:rPr lang="en-GB" dirty="0" smtClean="0"/>
              <a:t>fraud</a:t>
            </a:r>
          </a:p>
          <a:p>
            <a:pPr marL="0" indent="0">
              <a:buFont typeface="Lucida Sans Unicode" pitchFamily="34" charset="0"/>
              <a:buNone/>
              <a:defRPr/>
            </a:pPr>
            <a:endParaRPr lang="en-GB" dirty="0"/>
          </a:p>
          <a:p>
            <a:pPr>
              <a:defRPr/>
            </a:pPr>
            <a:r>
              <a:rPr lang="en-GB" dirty="0"/>
              <a:t>The information </a:t>
            </a:r>
            <a:r>
              <a:rPr lang="en-GB" dirty="0" smtClean="0"/>
              <a:t>game</a:t>
            </a:r>
          </a:p>
          <a:p>
            <a:pPr marL="0" indent="0">
              <a:buFont typeface="Lucida Sans Unicode" pitchFamily="34" charset="0"/>
              <a:buNone/>
              <a:defRPr/>
            </a:pPr>
            <a:endParaRPr lang="en-GB" dirty="0" smtClean="0"/>
          </a:p>
          <a:p>
            <a:pPr>
              <a:defRPr/>
            </a:pPr>
            <a:r>
              <a:rPr lang="en-GB" dirty="0" smtClean="0"/>
              <a:t>Sanctions.</a:t>
            </a:r>
            <a:endParaRPr lang="en-GB" dirty="0"/>
          </a:p>
          <a:p>
            <a:pPr>
              <a:defRPr/>
            </a:pPr>
            <a:endParaRPr lang="en-GB" altLang="en-US" dirty="0" smtClean="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smtClean="0"/>
              <a:t>Fraud Network diagram </a:t>
            </a:r>
          </a:p>
        </p:txBody>
      </p:sp>
      <p:pic>
        <p:nvPicPr>
          <p:cNvPr id="34819" name="Content Placeholder 3"/>
          <p:cNvPicPr>
            <a:picLocks noGrp="1" noChangeAspect="1" noChangeArrowheads="1"/>
          </p:cNvPicPr>
          <p:nvPr>
            <p:ph idx="1"/>
          </p:nvPr>
        </p:nvPicPr>
        <p:blipFill rotWithShape="1">
          <a:blip r:embed="rId3"/>
          <a:srcRect/>
          <a:stretch/>
        </p:blipFill>
        <p:spPr>
          <a:xfrm>
            <a:off x="327025" y="1698625"/>
            <a:ext cx="8559800" cy="4418013"/>
          </a:xfrm>
          <a:ln w="254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Operation X  - the sequel </a:t>
            </a:r>
          </a:p>
        </p:txBody>
      </p:sp>
      <p:sp>
        <p:nvSpPr>
          <p:cNvPr id="3" name="Content Placeholder 2"/>
          <p:cNvSpPr>
            <a:spLocks noGrp="1"/>
          </p:cNvSpPr>
          <p:nvPr>
            <p:ph idx="1"/>
          </p:nvPr>
        </p:nvSpPr>
        <p:spPr/>
        <p:txBody>
          <a:bodyPr/>
          <a:lstStyle/>
          <a:p>
            <a:pPr>
              <a:defRPr/>
            </a:pPr>
            <a:r>
              <a:rPr lang="en-GB" sz="2000" dirty="0" smtClean="0"/>
              <a:t>All original case managed litigated claims have been defended successfully;</a:t>
            </a:r>
          </a:p>
          <a:p>
            <a:pPr marL="0" indent="0">
              <a:buFont typeface="Lucida Sans Unicode" pitchFamily="34" charset="0"/>
              <a:buNone/>
              <a:defRPr/>
            </a:pPr>
            <a:endParaRPr lang="en-GB" sz="2000" dirty="0" smtClean="0"/>
          </a:p>
          <a:p>
            <a:pPr>
              <a:defRPr/>
            </a:pPr>
            <a:r>
              <a:rPr lang="en-GB" sz="2000" dirty="0"/>
              <a:t>W</a:t>
            </a:r>
            <a:r>
              <a:rPr lang="en-GB" sz="2000" dirty="0" smtClean="0"/>
              <a:t>ider claims have also all been discontinued or been repudiated to trial. Many have not proceeded into litigation. PL claim notifications significantly dropped;</a:t>
            </a:r>
          </a:p>
          <a:p>
            <a:pPr>
              <a:defRPr/>
            </a:pPr>
            <a:endParaRPr lang="en-GB" sz="2000" dirty="0" smtClean="0"/>
          </a:p>
          <a:p>
            <a:pPr>
              <a:defRPr/>
            </a:pPr>
            <a:r>
              <a:rPr lang="en-GB" sz="2000" dirty="0" smtClean="0"/>
              <a:t>The agreed strategy is applied / adopted as new unsuspecting claimant solicitors appear. Positive pleadings of fraud have been presented with orders secured for further claims to be case managed together and the operation continues. </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How to work together </a:t>
            </a:r>
          </a:p>
        </p:txBody>
      </p:sp>
      <p:graphicFrame>
        <p:nvGraphicFramePr>
          <p:cNvPr id="4" name="Content Placeholder 3"/>
          <p:cNvGraphicFramePr>
            <a:graphicFrameLocks noGrp="1"/>
          </p:cNvGraphicFramePr>
          <p:nvPr>
            <p:ph idx="1"/>
          </p:nvPr>
        </p:nvGraphicFramePr>
        <p:xfrm>
          <a:off x="827088" y="1751013"/>
          <a:ext cx="7561262" cy="437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The enemy within – EL Fraud </a:t>
            </a:r>
          </a:p>
        </p:txBody>
      </p:sp>
      <p:sp>
        <p:nvSpPr>
          <p:cNvPr id="25603" name="Content Placeholder 2"/>
          <p:cNvSpPr>
            <a:spLocks noGrp="1"/>
          </p:cNvSpPr>
          <p:nvPr>
            <p:ph idx="1"/>
          </p:nvPr>
        </p:nvSpPr>
        <p:spPr/>
        <p:txBody>
          <a:bodyPr/>
          <a:lstStyle/>
          <a:p>
            <a:endParaRPr lang="en-US" altLang="en-US" smtClean="0"/>
          </a:p>
          <a:p>
            <a:r>
              <a:rPr lang="en-US" altLang="en-US" smtClean="0"/>
              <a:t>What is the perception – lower claims presentation?</a:t>
            </a:r>
          </a:p>
          <a:p>
            <a:pPr lvl="1"/>
            <a:r>
              <a:rPr lang="en-US" altLang="en-US" smtClean="0"/>
              <a:t>Quality of Health &amp; Safety</a:t>
            </a:r>
          </a:p>
          <a:p>
            <a:pPr lvl="1"/>
            <a:r>
              <a:rPr lang="en-US" altLang="en-US" smtClean="0"/>
              <a:t>Impact of the Enterprise &amp; Regulatory Reform Act 2013</a:t>
            </a:r>
          </a:p>
          <a:p>
            <a:pPr lvl="1"/>
            <a:r>
              <a:rPr lang="en-US" altLang="en-US" smtClean="0"/>
              <a:t>‘LASPO’ and fixed costs. </a:t>
            </a:r>
          </a:p>
          <a:p>
            <a:pPr lvl="1"/>
            <a:endParaRPr lang="en-US" altLang="en-US" smtClean="0"/>
          </a:p>
          <a:p>
            <a:r>
              <a:rPr lang="en-US" altLang="en-US" smtClean="0"/>
              <a:t>Scope for fraud?</a:t>
            </a:r>
          </a:p>
          <a:p>
            <a:pPr lvl="1"/>
            <a:r>
              <a:rPr lang="en-US" altLang="en-US" smtClean="0"/>
              <a:t>Accident may not be reported / witnessed </a:t>
            </a:r>
          </a:p>
          <a:p>
            <a:pPr lvl="1"/>
            <a:r>
              <a:rPr lang="en-US" altLang="en-US" smtClean="0"/>
              <a:t>Exaggeration is a major feature.</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08025" y="1096963"/>
            <a:ext cx="6184900" cy="646112"/>
          </a:xfrm>
        </p:spPr>
        <p:txBody>
          <a:bodyPr/>
          <a:lstStyle/>
          <a:p>
            <a:r>
              <a:rPr lang="en-GB" altLang="en-US" smtClean="0"/>
              <a:t>The enemy within – EL Fraud </a:t>
            </a:r>
          </a:p>
        </p:txBody>
      </p:sp>
      <p:sp>
        <p:nvSpPr>
          <p:cNvPr id="26627" name="Content Placeholder 2"/>
          <p:cNvSpPr>
            <a:spLocks noGrp="1"/>
          </p:cNvSpPr>
          <p:nvPr>
            <p:ph idx="1"/>
          </p:nvPr>
        </p:nvSpPr>
        <p:spPr/>
        <p:txBody>
          <a:bodyPr/>
          <a:lstStyle/>
          <a:p>
            <a:r>
              <a:rPr lang="en-GB" altLang="en-US" b="1" smtClean="0"/>
              <a:t>Nightingale v Castings PLC  -  2017</a:t>
            </a:r>
          </a:p>
          <a:p>
            <a:pPr lvl="1"/>
            <a:endParaRPr lang="en-GB" altLang="en-US" smtClean="0"/>
          </a:p>
          <a:p>
            <a:pPr lvl="1"/>
            <a:r>
              <a:rPr lang="en-GB" altLang="en-US" smtClean="0"/>
              <a:t>Fast track  EL claim</a:t>
            </a:r>
          </a:p>
          <a:p>
            <a:pPr lvl="1"/>
            <a:r>
              <a:rPr lang="en-GB" altLang="en-US" smtClean="0"/>
              <a:t>Fall in workplace – no witnesses </a:t>
            </a:r>
          </a:p>
          <a:p>
            <a:pPr lvl="1"/>
            <a:r>
              <a:rPr lang="en-GB" altLang="en-US" smtClean="0"/>
              <a:t>Defended on legal causation alone</a:t>
            </a:r>
          </a:p>
          <a:p>
            <a:pPr lvl="1"/>
            <a:r>
              <a:rPr lang="en-GB" altLang="en-US" smtClean="0"/>
              <a:t>Previous claims history</a:t>
            </a:r>
          </a:p>
          <a:p>
            <a:pPr lvl="1"/>
            <a:r>
              <a:rPr lang="en-GB" altLang="en-US" smtClean="0"/>
              <a:t>Active in supporting other claimants</a:t>
            </a:r>
          </a:p>
          <a:p>
            <a:pPr lvl="1"/>
            <a:r>
              <a:rPr lang="en-GB" altLang="en-US" smtClean="0"/>
              <a:t>Trial Judge did not believe him</a:t>
            </a:r>
          </a:p>
          <a:p>
            <a:pPr lvl="1"/>
            <a:r>
              <a:rPr lang="en-GB" altLang="en-US" smtClean="0"/>
              <a:t>Fundamental Dishonesty finding</a:t>
            </a:r>
          </a:p>
          <a:p>
            <a:pPr lvl="1"/>
            <a:r>
              <a:rPr lang="en-GB" altLang="en-US" smtClean="0"/>
              <a:t>Subsequently </a:t>
            </a:r>
            <a:r>
              <a:rPr lang="en-GB" altLang="en-US" b="1" smtClean="0"/>
              <a:t>dismissed</a:t>
            </a:r>
            <a:r>
              <a:rPr lang="en-GB" altLang="en-US" smtClean="0"/>
              <a:t> from his employment.</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The enemy within  - EL Fraud </a:t>
            </a:r>
          </a:p>
        </p:txBody>
      </p:sp>
      <p:sp>
        <p:nvSpPr>
          <p:cNvPr id="27651" name="Content Placeholder 2"/>
          <p:cNvSpPr>
            <a:spLocks noGrp="1"/>
          </p:cNvSpPr>
          <p:nvPr>
            <p:ph idx="1"/>
          </p:nvPr>
        </p:nvSpPr>
        <p:spPr/>
        <p:txBody>
          <a:bodyPr/>
          <a:lstStyle/>
          <a:p>
            <a:r>
              <a:rPr lang="en-US" altLang="en-US" b="1" smtClean="0"/>
              <a:t>Advance Housing Ltd v Sandra Thomson April 2017 </a:t>
            </a:r>
          </a:p>
          <a:p>
            <a:pPr lvl="1"/>
            <a:endParaRPr lang="en-US" altLang="en-US" smtClean="0"/>
          </a:p>
          <a:p>
            <a:pPr lvl="1"/>
            <a:r>
              <a:rPr lang="en-US" altLang="en-US" smtClean="0"/>
              <a:t>Defendant care worker – EL tripping claim</a:t>
            </a:r>
          </a:p>
          <a:p>
            <a:pPr lvl="1"/>
            <a:r>
              <a:rPr lang="en-US" altLang="en-US" smtClean="0"/>
              <a:t>Genuine accident – breach admitted</a:t>
            </a:r>
          </a:p>
          <a:p>
            <a:pPr lvl="1"/>
            <a:r>
              <a:rPr lang="en-US" altLang="en-US" smtClean="0"/>
              <a:t>Multi track claim for damages</a:t>
            </a:r>
          </a:p>
          <a:p>
            <a:pPr lvl="1"/>
            <a:r>
              <a:rPr lang="en-US" altLang="en-US" smtClean="0"/>
              <a:t>Claimed permanent loss of function in arm</a:t>
            </a:r>
          </a:p>
          <a:p>
            <a:pPr lvl="1"/>
            <a:r>
              <a:rPr lang="en-US" altLang="en-US" smtClean="0"/>
              <a:t>Surveillance revealed no ongoing injury</a:t>
            </a:r>
          </a:p>
          <a:p>
            <a:pPr lvl="1"/>
            <a:r>
              <a:rPr lang="en-US" altLang="en-US" b="1" smtClean="0"/>
              <a:t>Gross exaggeration </a:t>
            </a:r>
            <a:r>
              <a:rPr lang="en-US" altLang="en-US" smtClean="0"/>
              <a:t>&amp; claim struck out </a:t>
            </a:r>
          </a:p>
          <a:p>
            <a:pPr lvl="1"/>
            <a:r>
              <a:rPr lang="en-US" altLang="en-US" smtClean="0"/>
              <a:t>Secured contempt of court – </a:t>
            </a:r>
            <a:r>
              <a:rPr lang="en-US" altLang="en-US" b="1" smtClean="0"/>
              <a:t>28 days in prison. </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The enemy within – EL Fraud </a:t>
            </a:r>
            <a:endParaRPr lang="en-US" altLang="en-US" smtClean="0"/>
          </a:p>
        </p:txBody>
      </p:sp>
      <p:sp>
        <p:nvSpPr>
          <p:cNvPr id="25603" name="Content Placeholder 2"/>
          <p:cNvSpPr>
            <a:spLocks noGrp="1"/>
          </p:cNvSpPr>
          <p:nvPr>
            <p:ph idx="1"/>
          </p:nvPr>
        </p:nvSpPr>
        <p:spPr/>
        <p:txBody>
          <a:bodyPr/>
          <a:lstStyle/>
          <a:p>
            <a:pPr marL="0" indent="0">
              <a:buFont typeface="Lucida Sans Unicode" pitchFamily="34" charset="0"/>
              <a:buNone/>
              <a:defRPr/>
            </a:pPr>
            <a:r>
              <a:rPr lang="en-US" altLang="en-US" sz="2000" dirty="0" smtClean="0"/>
              <a:t>Why? </a:t>
            </a:r>
          </a:p>
          <a:p>
            <a:pPr>
              <a:defRPr/>
            </a:pPr>
            <a:r>
              <a:rPr lang="en-US" altLang="en-US" sz="2000" dirty="0" smtClean="0"/>
              <a:t>Disgruntled employees</a:t>
            </a:r>
          </a:p>
          <a:p>
            <a:pPr>
              <a:defRPr/>
            </a:pPr>
            <a:r>
              <a:rPr lang="en-US" altLang="en-US" sz="2000" dirty="0" smtClean="0"/>
              <a:t>Financial difficulties </a:t>
            </a:r>
          </a:p>
          <a:p>
            <a:pPr>
              <a:defRPr/>
            </a:pPr>
            <a:r>
              <a:rPr lang="en-US" altLang="en-US" sz="2000" dirty="0" smtClean="0"/>
              <a:t>Job risk </a:t>
            </a:r>
          </a:p>
          <a:p>
            <a:pPr>
              <a:defRPr/>
            </a:pPr>
            <a:r>
              <a:rPr lang="en-US" altLang="en-US" sz="2000" dirty="0" smtClean="0"/>
              <a:t>Union representation / claims culture</a:t>
            </a:r>
          </a:p>
          <a:p>
            <a:pPr>
              <a:defRPr/>
            </a:pPr>
            <a:r>
              <a:rPr lang="en-US" altLang="en-US" sz="2000" dirty="0" smtClean="0"/>
              <a:t>Ignorance of the definition of fraud. </a:t>
            </a:r>
          </a:p>
          <a:p>
            <a:pPr>
              <a:defRPr/>
            </a:pPr>
            <a:endParaRPr lang="en-US" altLang="en-US" sz="2000" dirty="0" smtClean="0"/>
          </a:p>
          <a:p>
            <a:pPr marL="0" indent="0">
              <a:buFont typeface="Lucida Sans Unicode" pitchFamily="34" charset="0"/>
              <a:buNone/>
              <a:defRPr/>
            </a:pPr>
            <a:r>
              <a:rPr lang="en-US" altLang="en-US" sz="2000" dirty="0" smtClean="0"/>
              <a:t>Potential Indicators </a:t>
            </a:r>
          </a:p>
          <a:p>
            <a:pPr>
              <a:defRPr/>
            </a:pPr>
            <a:r>
              <a:rPr lang="en-US" altLang="en-US" sz="2000" dirty="0" smtClean="0"/>
              <a:t>Disgruntled employees</a:t>
            </a:r>
          </a:p>
          <a:p>
            <a:pPr>
              <a:defRPr/>
            </a:pPr>
            <a:r>
              <a:rPr lang="en-US" altLang="en-US" sz="2000" dirty="0" smtClean="0"/>
              <a:t>Previous claims </a:t>
            </a:r>
          </a:p>
          <a:p>
            <a:pPr>
              <a:defRPr/>
            </a:pPr>
            <a:r>
              <a:rPr lang="en-US" altLang="en-US" sz="2000" dirty="0" smtClean="0"/>
              <a:t>Sickness absence.</a:t>
            </a:r>
          </a:p>
          <a:p>
            <a:pPr>
              <a:defRPr/>
            </a:pPr>
            <a:endParaRPr lang="en-US" altLang="en-US" dirty="0" smtClean="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69950" y="1085850"/>
            <a:ext cx="7259638" cy="646113"/>
          </a:xfrm>
        </p:spPr>
        <p:txBody>
          <a:bodyPr/>
          <a:lstStyle/>
          <a:p>
            <a:pPr eaLnBrk="1" hangingPunct="1"/>
            <a:r>
              <a:rPr lang="en-GB" altLang="en-US" smtClean="0"/>
              <a:t>The basics – fraud indicators we look out for</a:t>
            </a:r>
          </a:p>
        </p:txBody>
      </p:sp>
      <p:sp>
        <p:nvSpPr>
          <p:cNvPr id="29699" name="Content Placeholder 2"/>
          <p:cNvSpPr>
            <a:spLocks noGrp="1"/>
          </p:cNvSpPr>
          <p:nvPr>
            <p:ph idx="1"/>
          </p:nvPr>
        </p:nvSpPr>
        <p:spPr>
          <a:xfrm>
            <a:off x="746125" y="1843088"/>
            <a:ext cx="7229475" cy="4375150"/>
          </a:xfrm>
        </p:spPr>
        <p:txBody>
          <a:bodyPr/>
          <a:lstStyle/>
          <a:p>
            <a:pPr lvl="1" eaLnBrk="1" hangingPunct="1">
              <a:buFont typeface="Wingdings" pitchFamily="2" charset="2"/>
              <a:buChar char="§"/>
            </a:pPr>
            <a:r>
              <a:rPr lang="en-GB" altLang="en-US" sz="2000" smtClean="0"/>
              <a:t>Previous claims history</a:t>
            </a:r>
          </a:p>
          <a:p>
            <a:pPr lvl="1" eaLnBrk="1" hangingPunct="1">
              <a:buFont typeface="Wingdings" pitchFamily="2" charset="2"/>
              <a:buChar char="§"/>
            </a:pPr>
            <a:endParaRPr lang="en-GB" altLang="en-US" sz="2000" smtClean="0"/>
          </a:p>
          <a:p>
            <a:pPr lvl="1" eaLnBrk="1" hangingPunct="1">
              <a:buFont typeface="Wingdings" pitchFamily="2" charset="2"/>
              <a:buChar char="§"/>
            </a:pPr>
            <a:r>
              <a:rPr lang="en-GB" altLang="en-US" sz="2000" smtClean="0"/>
              <a:t>Inconsistencies between different accounts</a:t>
            </a:r>
          </a:p>
          <a:p>
            <a:pPr lvl="1" eaLnBrk="1" hangingPunct="1">
              <a:buFont typeface="Wingdings" pitchFamily="2" charset="2"/>
              <a:buChar char="§"/>
            </a:pPr>
            <a:endParaRPr lang="en-GB" altLang="en-US" sz="2000" smtClean="0"/>
          </a:p>
          <a:p>
            <a:pPr lvl="1" eaLnBrk="1" hangingPunct="1">
              <a:buFont typeface="Wingdings" pitchFamily="2" charset="2"/>
              <a:buChar char="§"/>
            </a:pPr>
            <a:r>
              <a:rPr lang="en-GB" altLang="en-US" sz="2000" smtClean="0"/>
              <a:t>Lack of corroborating evidence (GP records/accident reports/photographs)</a:t>
            </a:r>
          </a:p>
          <a:p>
            <a:pPr lvl="1" eaLnBrk="1" hangingPunct="1">
              <a:buFont typeface="Wingdings" pitchFamily="2" charset="2"/>
              <a:buChar char="§"/>
            </a:pPr>
            <a:endParaRPr lang="en-GB" altLang="en-US" sz="2000" smtClean="0"/>
          </a:p>
          <a:p>
            <a:pPr lvl="1" eaLnBrk="1" hangingPunct="1">
              <a:buFont typeface="Wingdings" pitchFamily="2" charset="2"/>
              <a:buChar char="§"/>
            </a:pPr>
            <a:r>
              <a:rPr lang="en-GB" altLang="en-US" sz="2000" smtClean="0"/>
              <a:t>Motives for bringing claim (Financial difficulties/criminality/ dependencies</a:t>
            </a:r>
          </a:p>
          <a:p>
            <a:pPr lvl="1" eaLnBrk="1" hangingPunct="1">
              <a:buFont typeface="Wingdings" pitchFamily="2" charset="2"/>
              <a:buChar char="§"/>
            </a:pPr>
            <a:endParaRPr lang="en-GB" altLang="en-US" sz="2000" smtClean="0"/>
          </a:p>
          <a:p>
            <a:pPr lvl="1" eaLnBrk="1" hangingPunct="1">
              <a:buFont typeface="Wingdings" pitchFamily="2" charset="2"/>
              <a:buChar char="§"/>
            </a:pPr>
            <a:r>
              <a:rPr lang="en-GB" altLang="en-US" sz="2000" smtClean="0"/>
              <a:t>If in doubt do not admit breach!</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The information game </a:t>
            </a:r>
          </a:p>
        </p:txBody>
      </p:sp>
      <p:sp>
        <p:nvSpPr>
          <p:cNvPr id="28675" name="Content Placeholder 2"/>
          <p:cNvSpPr>
            <a:spLocks noGrp="1"/>
          </p:cNvSpPr>
          <p:nvPr>
            <p:ph idx="1"/>
          </p:nvPr>
        </p:nvSpPr>
        <p:spPr/>
        <p:txBody>
          <a:bodyPr/>
          <a:lstStyle/>
          <a:p>
            <a:pPr>
              <a:defRPr/>
            </a:pPr>
            <a:r>
              <a:rPr lang="en-US" altLang="en-US" sz="2000" dirty="0" smtClean="0"/>
              <a:t>Information gathering is key when considering fraud</a:t>
            </a:r>
          </a:p>
          <a:p>
            <a:pPr>
              <a:defRPr/>
            </a:pPr>
            <a:endParaRPr lang="en-US" altLang="en-US" sz="2000" dirty="0" smtClean="0"/>
          </a:p>
          <a:p>
            <a:pPr>
              <a:defRPr/>
            </a:pPr>
            <a:r>
              <a:rPr lang="en-US" altLang="en-US" sz="2000" dirty="0" smtClean="0"/>
              <a:t>Not solely evidential based but may include intel searches</a:t>
            </a:r>
          </a:p>
          <a:p>
            <a:pPr marL="0" indent="0">
              <a:buFont typeface="Lucida Sans Unicode" pitchFamily="34" charset="0"/>
              <a:buNone/>
              <a:defRPr/>
            </a:pPr>
            <a:endParaRPr lang="en-US" altLang="en-US" sz="2000" dirty="0" smtClean="0"/>
          </a:p>
          <a:p>
            <a:pPr>
              <a:defRPr/>
            </a:pPr>
            <a:r>
              <a:rPr lang="en-US" altLang="en-US" sz="2000" dirty="0" smtClean="0"/>
              <a:t>However - when investigating ensure it is done in a DPA compliant way. Have due consideration to:</a:t>
            </a:r>
          </a:p>
          <a:p>
            <a:pPr marL="0" indent="0">
              <a:buFont typeface="Lucida Sans Unicode" pitchFamily="34" charset="0"/>
              <a:buNone/>
              <a:defRPr/>
            </a:pPr>
            <a:endParaRPr lang="en-US" altLang="en-US" sz="2000" dirty="0" smtClean="0"/>
          </a:p>
          <a:p>
            <a:pPr lvl="1">
              <a:defRPr/>
            </a:pPr>
            <a:r>
              <a:rPr lang="en-US" altLang="en-US" sz="2000" dirty="0" smtClean="0"/>
              <a:t>Fair Processing Notices / Privacy Notices</a:t>
            </a:r>
          </a:p>
          <a:p>
            <a:pPr lvl="1">
              <a:defRPr/>
            </a:pPr>
            <a:r>
              <a:rPr lang="en-US" altLang="en-US" sz="2000" dirty="0" smtClean="0"/>
              <a:t>Relevant exemptions which may be applicable  </a:t>
            </a:r>
          </a:p>
          <a:p>
            <a:pPr lvl="1">
              <a:defRPr/>
            </a:pPr>
            <a:r>
              <a:rPr lang="en-GB" sz="2000" dirty="0" smtClean="0"/>
              <a:t>Legitimate Interests Assessment. </a:t>
            </a:r>
          </a:p>
          <a:p>
            <a:pPr marL="0" indent="0">
              <a:buFont typeface="Lucida Sans Unicode" pitchFamily="34" charset="0"/>
              <a:buNone/>
              <a:defRPr/>
            </a:pPr>
            <a:endParaRPr lang="en-GB" sz="2000" dirty="0"/>
          </a:p>
          <a:p>
            <a:pPr lvl="1">
              <a:defRPr/>
            </a:pPr>
            <a:endParaRPr lang="en-GB" dirty="0"/>
          </a:p>
          <a:p>
            <a:pPr>
              <a:defRPr/>
            </a:pPr>
            <a:endParaRPr lang="en-US" altLang="en-US" dirty="0" smtClean="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The information game </a:t>
            </a:r>
          </a:p>
        </p:txBody>
      </p:sp>
      <p:sp>
        <p:nvSpPr>
          <p:cNvPr id="3" name="Content Placeholder 2"/>
          <p:cNvSpPr>
            <a:spLocks noGrp="1"/>
          </p:cNvSpPr>
          <p:nvPr>
            <p:ph idx="1"/>
          </p:nvPr>
        </p:nvSpPr>
        <p:spPr/>
        <p:txBody>
          <a:bodyPr/>
          <a:lstStyle/>
          <a:p>
            <a:pPr marL="0" indent="0">
              <a:buFont typeface="Lucida Sans Unicode" pitchFamily="34" charset="0"/>
              <a:buNone/>
              <a:defRPr/>
            </a:pPr>
            <a:r>
              <a:rPr lang="en-GB" altLang="en-US" sz="1600" b="1" dirty="0" smtClean="0"/>
              <a:t>Useful Investigations </a:t>
            </a:r>
          </a:p>
          <a:p>
            <a:pPr>
              <a:defRPr/>
            </a:pPr>
            <a:r>
              <a:rPr lang="en-GB" altLang="en-US" sz="1600" dirty="0" smtClean="0"/>
              <a:t>Financial </a:t>
            </a:r>
            <a:r>
              <a:rPr lang="en-GB" altLang="en-US" sz="1600" dirty="0"/>
              <a:t>background:</a:t>
            </a:r>
          </a:p>
          <a:p>
            <a:pPr lvl="1">
              <a:defRPr/>
            </a:pPr>
            <a:r>
              <a:rPr lang="en-GB" altLang="en-US" sz="1600" dirty="0"/>
              <a:t>Experian</a:t>
            </a:r>
          </a:p>
          <a:p>
            <a:pPr lvl="1">
              <a:defRPr/>
            </a:pPr>
            <a:r>
              <a:rPr lang="en-GB" altLang="en-US" sz="1600" dirty="0"/>
              <a:t>Land </a:t>
            </a:r>
            <a:r>
              <a:rPr lang="en-GB" altLang="en-US" sz="1600" dirty="0" smtClean="0"/>
              <a:t>Registry.</a:t>
            </a:r>
            <a:endParaRPr lang="en-GB" altLang="en-US" sz="1600" dirty="0"/>
          </a:p>
          <a:p>
            <a:pPr>
              <a:defRPr/>
            </a:pPr>
            <a:r>
              <a:rPr lang="en-GB" altLang="en-US" sz="1600" dirty="0"/>
              <a:t>Vehicle </a:t>
            </a:r>
            <a:r>
              <a:rPr lang="en-GB" altLang="en-US" sz="1600" dirty="0" smtClean="0"/>
              <a:t>checks - DVLA </a:t>
            </a:r>
            <a:r>
              <a:rPr lang="en-GB" altLang="en-US" sz="1600" dirty="0"/>
              <a:t>keeper </a:t>
            </a:r>
            <a:r>
              <a:rPr lang="en-GB" altLang="en-US" sz="1600" dirty="0" smtClean="0"/>
              <a:t>enquiries / MOT </a:t>
            </a:r>
            <a:r>
              <a:rPr lang="en-GB" altLang="en-US" sz="1600" dirty="0"/>
              <a:t>history/status</a:t>
            </a:r>
          </a:p>
          <a:p>
            <a:pPr>
              <a:defRPr/>
            </a:pPr>
            <a:r>
              <a:rPr lang="en-GB" altLang="en-US" sz="1600" dirty="0"/>
              <a:t>Credibility:</a:t>
            </a:r>
          </a:p>
          <a:p>
            <a:pPr lvl="1">
              <a:defRPr/>
            </a:pPr>
            <a:r>
              <a:rPr lang="en-GB" altLang="en-US" sz="1600" dirty="0"/>
              <a:t>Social media – Facebook, Instagram, Twitter, </a:t>
            </a:r>
            <a:r>
              <a:rPr lang="en-GB" altLang="en-US" sz="1600" dirty="0" err="1" smtClean="0"/>
              <a:t>Youtube</a:t>
            </a:r>
            <a:r>
              <a:rPr lang="en-GB" altLang="en-US" sz="1600" dirty="0" smtClean="0"/>
              <a:t> </a:t>
            </a:r>
            <a:r>
              <a:rPr lang="en-GB" altLang="en-US" sz="1600" dirty="0" err="1" smtClean="0"/>
              <a:t>etc</a:t>
            </a:r>
            <a:r>
              <a:rPr lang="en-GB" altLang="en-US" sz="1600" dirty="0" smtClean="0"/>
              <a:t> </a:t>
            </a:r>
            <a:endParaRPr lang="en-GB" altLang="en-US" sz="1600" dirty="0"/>
          </a:p>
          <a:p>
            <a:pPr lvl="1">
              <a:defRPr/>
            </a:pPr>
            <a:r>
              <a:rPr lang="en-GB" altLang="en-US" sz="1600" dirty="0" smtClean="0"/>
              <a:t>Newspaper articles </a:t>
            </a:r>
          </a:p>
          <a:p>
            <a:pPr lvl="1">
              <a:defRPr/>
            </a:pPr>
            <a:r>
              <a:rPr lang="en-GB" altLang="en-US" sz="1600" dirty="0" smtClean="0"/>
              <a:t>Google </a:t>
            </a:r>
            <a:r>
              <a:rPr lang="en-GB" altLang="en-US" sz="1600" dirty="0"/>
              <a:t>Maps/</a:t>
            </a:r>
            <a:r>
              <a:rPr lang="en-GB" altLang="en-US" sz="1600" dirty="0" err="1"/>
              <a:t>Streetview</a:t>
            </a:r>
            <a:endParaRPr lang="en-GB" altLang="en-US" sz="1600" dirty="0"/>
          </a:p>
          <a:p>
            <a:pPr lvl="1">
              <a:defRPr/>
            </a:pPr>
            <a:r>
              <a:rPr lang="en-GB" altLang="en-US" sz="1600" dirty="0"/>
              <a:t>CUE </a:t>
            </a:r>
            <a:r>
              <a:rPr lang="en-GB" altLang="en-US" sz="1600" dirty="0" smtClean="0"/>
              <a:t>PI / Sherlock / DPA requests </a:t>
            </a:r>
            <a:endParaRPr lang="en-GB" altLang="en-US" sz="1600" dirty="0"/>
          </a:p>
          <a:p>
            <a:pPr lvl="1">
              <a:defRPr/>
            </a:pPr>
            <a:r>
              <a:rPr lang="en-GB" altLang="en-US" sz="1600" dirty="0" smtClean="0"/>
              <a:t>IFB /  IFIG</a:t>
            </a:r>
            <a:endParaRPr lang="en-GB" altLang="en-US" sz="1600" dirty="0"/>
          </a:p>
          <a:p>
            <a:pPr lvl="1">
              <a:defRPr/>
            </a:pPr>
            <a:r>
              <a:rPr lang="en-GB" altLang="en-US" sz="1600" dirty="0"/>
              <a:t>Companies </a:t>
            </a:r>
            <a:r>
              <a:rPr lang="en-GB" altLang="en-US" sz="1600" dirty="0" smtClean="0"/>
              <a:t>House/</a:t>
            </a:r>
            <a:r>
              <a:rPr lang="en-GB" altLang="en-US" sz="1600" dirty="0" err="1" smtClean="0"/>
              <a:t>Duedil</a:t>
            </a:r>
            <a:endParaRPr lang="en-GB" altLang="en-US" sz="1600" dirty="0"/>
          </a:p>
          <a:p>
            <a:pPr lvl="1">
              <a:defRPr/>
            </a:pPr>
            <a:r>
              <a:rPr lang="en-GB" altLang="en-US" sz="1600" dirty="0"/>
              <a:t>GMC/ HCPC register</a:t>
            </a:r>
          </a:p>
          <a:p>
            <a:pPr lvl="1">
              <a:defRPr/>
            </a:pPr>
            <a:r>
              <a:rPr lang="en-GB" altLang="en-US" sz="1600" dirty="0"/>
              <a:t>Full-time.theFA.com / </a:t>
            </a:r>
            <a:r>
              <a:rPr lang="en-GB" altLang="en-US" sz="1600" dirty="0" err="1" smtClean="0"/>
              <a:t>Strava</a:t>
            </a:r>
            <a:endParaRPr lang="en-GB" altLang="en-US" sz="1600" dirty="0" smtClean="0"/>
          </a:p>
          <a:p>
            <a:pPr lvl="1">
              <a:defRPr/>
            </a:pPr>
            <a:r>
              <a:rPr lang="en-GB" altLang="en-US" sz="1600" dirty="0" smtClean="0"/>
              <a:t>Surveillance. </a:t>
            </a:r>
            <a:endParaRPr lang="en-GB" altLang="en-US" sz="1600" dirty="0"/>
          </a:p>
          <a:p>
            <a:pPr>
              <a:defRPr/>
            </a:pPr>
            <a:endParaRPr lang="en-GB"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mtClean="0"/>
              <a:t>Headlines</a:t>
            </a:r>
          </a:p>
        </p:txBody>
      </p:sp>
      <p:sp>
        <p:nvSpPr>
          <p:cNvPr id="3" name="Content Placeholder 2"/>
          <p:cNvSpPr>
            <a:spLocks noGrp="1"/>
          </p:cNvSpPr>
          <p:nvPr>
            <p:ph idx="1"/>
          </p:nvPr>
        </p:nvSpPr>
        <p:spPr>
          <a:xfrm>
            <a:off x="827088" y="1768475"/>
            <a:ext cx="7561262" cy="4375150"/>
          </a:xfrm>
        </p:spPr>
        <p:txBody>
          <a:bodyPr/>
          <a:lstStyle/>
          <a:p>
            <a:pPr marL="0" indent="0">
              <a:buFont typeface="Lucida Sans Unicode" pitchFamily="34" charset="0"/>
              <a:buNone/>
              <a:defRPr/>
            </a:pPr>
            <a:r>
              <a:rPr lang="en-GB" sz="2000" dirty="0" smtClean="0"/>
              <a:t>What do I mean by an insurance claim?</a:t>
            </a:r>
          </a:p>
          <a:p>
            <a:pPr marL="0" indent="0">
              <a:buFont typeface="Lucida Sans Unicode" pitchFamily="34" charset="0"/>
              <a:buNone/>
              <a:defRPr/>
            </a:pPr>
            <a:endParaRPr lang="en-GB" sz="2000" dirty="0"/>
          </a:p>
          <a:p>
            <a:pPr>
              <a:defRPr/>
            </a:pPr>
            <a:r>
              <a:rPr lang="en-GB" sz="2000" dirty="0" smtClean="0"/>
              <a:t>A claim for </a:t>
            </a:r>
            <a:r>
              <a:rPr lang="en-GB" sz="2000" dirty="0"/>
              <a:t>compensation under the terms of an insurance </a:t>
            </a:r>
            <a:r>
              <a:rPr lang="en-GB" sz="2000" dirty="0" smtClean="0"/>
              <a:t>policy or fund for coverage or compensation for a loss or policy event;</a:t>
            </a:r>
          </a:p>
          <a:p>
            <a:pPr>
              <a:defRPr/>
            </a:pPr>
            <a:endParaRPr lang="en-GB" sz="2000" dirty="0" smtClean="0"/>
          </a:p>
          <a:p>
            <a:pPr>
              <a:defRPr/>
            </a:pPr>
            <a:r>
              <a:rPr lang="en-GB" sz="2000" dirty="0" smtClean="0"/>
              <a:t>Can be based on allegations </a:t>
            </a:r>
            <a:r>
              <a:rPr lang="en-GB" sz="2000" dirty="0"/>
              <a:t>that </a:t>
            </a:r>
            <a:r>
              <a:rPr lang="en-GB" sz="2000" dirty="0" smtClean="0"/>
              <a:t>the person and/or organisation covered has somehow </a:t>
            </a:r>
            <a:r>
              <a:rPr lang="en-GB" sz="2000" dirty="0"/>
              <a:t>breached </a:t>
            </a:r>
            <a:r>
              <a:rPr lang="en-GB" sz="2000" dirty="0" smtClean="0"/>
              <a:t>an obligation or duty.  i.e. alleged breaches of common law and/or of a statutory duty</a:t>
            </a:r>
          </a:p>
          <a:p>
            <a:pPr marL="0" indent="0">
              <a:buFont typeface="Lucida Sans Unicode" pitchFamily="34" charset="0"/>
              <a:buNone/>
              <a:defRPr/>
            </a:pPr>
            <a:endParaRPr lang="en-GB" sz="2000" dirty="0" smtClean="0"/>
          </a:p>
          <a:p>
            <a:pPr>
              <a:defRPr/>
            </a:pPr>
            <a:r>
              <a:rPr lang="en-GB" sz="2000" dirty="0" smtClean="0"/>
              <a:t>There could be a situation when government and local funds are set aside following a catastrophic event.</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t>And finally …</a:t>
            </a:r>
          </a:p>
        </p:txBody>
      </p:sp>
      <p:sp>
        <p:nvSpPr>
          <p:cNvPr id="32771" name="Content Placeholder 2"/>
          <p:cNvSpPr>
            <a:spLocks noGrp="1"/>
          </p:cNvSpPr>
          <p:nvPr>
            <p:ph idx="1"/>
          </p:nvPr>
        </p:nvSpPr>
        <p:spPr/>
        <p:txBody>
          <a:bodyPr/>
          <a:lstStyle/>
          <a:p>
            <a:pPr marL="0" indent="0">
              <a:buFont typeface="Lucida Sans Unicode" pitchFamily="34" charset="0"/>
              <a:buNone/>
              <a:defRPr/>
            </a:pPr>
            <a:endParaRPr lang="en-GB" altLang="en-US" sz="2000" dirty="0" smtClean="0"/>
          </a:p>
          <a:p>
            <a:pPr>
              <a:defRPr/>
            </a:pPr>
            <a:r>
              <a:rPr lang="en-GB" altLang="en-US" sz="2400" b="1" dirty="0" smtClean="0"/>
              <a:t>How to deter Fraud?</a:t>
            </a:r>
          </a:p>
          <a:p>
            <a:pPr>
              <a:defRPr/>
            </a:pPr>
            <a:endParaRPr lang="en-GB" altLang="en-US" sz="2400" b="1" dirty="0"/>
          </a:p>
          <a:p>
            <a:pPr>
              <a:defRPr/>
            </a:pPr>
            <a:r>
              <a:rPr lang="en-GB" altLang="en-US" sz="2400" b="1" dirty="0" smtClean="0"/>
              <a:t>Sanctions…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1629" y="1447800"/>
            <a:ext cx="4094238" cy="2340429"/>
            <a:chOff x="1684339" y="1714678"/>
            <a:chExt cx="3644018" cy="2001194"/>
          </a:xfrm>
        </p:grpSpPr>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9" y="1714678"/>
              <a:ext cx="3644018" cy="620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339" y="2335213"/>
              <a:ext cx="3644018" cy="1380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p:cNvPicPr>
            <a:picLocks noChangeAspect="1"/>
          </p:cNvPicPr>
          <p:nvPr/>
        </p:nvPicPr>
        <p:blipFill rotWithShape="1">
          <a:blip r:embed="rId5"/>
          <a:srcRect l="3714" r="2245"/>
          <a:stretch/>
        </p:blipFill>
        <p:spPr>
          <a:xfrm>
            <a:off x="4464263" y="3222171"/>
            <a:ext cx="4586496" cy="192677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4428096" y="289886"/>
            <a:ext cx="4617933" cy="181637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406527" y="4243623"/>
            <a:ext cx="4138635" cy="20104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19" name="Rectangle 12"/>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0" name="Rectangle 13"/>
          <p:cNvSpPr>
            <a:spLocks noChangeArrowheads="1"/>
          </p:cNvSpPr>
          <p:nvPr/>
        </p:nvSpPr>
        <p:spPr bwMode="auto">
          <a:xfrm>
            <a:off x="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1" name="Rectangle 14"/>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2" name="Rectangle 15"/>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3" name="Rectangle 16"/>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4" name="Rectangle 17"/>
          <p:cNvSpPr>
            <a:spLocks noChangeArrowheads="1"/>
          </p:cNvSpPr>
          <p:nvPr/>
        </p:nvSpPr>
        <p:spPr bwMode="auto">
          <a:xfrm>
            <a:off x="0" y="416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5" name="Rectangle 18"/>
          <p:cNvSpPr>
            <a:spLocks noChangeArrowheads="1"/>
          </p:cNvSpPr>
          <p:nvPr/>
        </p:nvSpPr>
        <p:spPr bwMode="auto">
          <a:xfrm>
            <a:off x="0" y="499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6" name="Rectangle 19"/>
          <p:cNvSpPr>
            <a:spLocks noChangeArrowheads="1"/>
          </p:cNvSpPr>
          <p:nvPr/>
        </p:nvSpPr>
        <p:spPr bwMode="auto">
          <a:xfrm>
            <a:off x="0" y="537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7" name="Rectangle 20"/>
          <p:cNvSpPr>
            <a:spLocks noChangeArrowheads="1"/>
          </p:cNvSpPr>
          <p:nvPr/>
        </p:nvSpPr>
        <p:spPr bwMode="auto">
          <a:xfrm>
            <a:off x="0" y="605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sp>
        <p:nvSpPr>
          <p:cNvPr id="34828" name="Rectangle 21"/>
          <p:cNvSpPr>
            <a:spLocks noChangeArrowheads="1"/>
          </p:cNvSpPr>
          <p:nvPr/>
        </p:nvSpPr>
        <p:spPr bwMode="auto">
          <a:xfrm>
            <a:off x="0" y="683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1pPr>
            <a:lvl2pPr marL="742950" indent="-28575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2pPr>
            <a:lvl3pPr marL="11430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3pPr>
            <a:lvl4pPr marL="16002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4pPr>
            <a:lvl5pPr marL="2057400" indent="-228600" eaLnBrk="0" hangingPunct="0">
              <a:spcBef>
                <a:spcPct val="20000"/>
              </a:spcBef>
              <a:buClr>
                <a:srgbClr val="016160"/>
              </a:buClr>
              <a:buFont typeface="Lucida Sans Unicode" pitchFamily="34" charset="0"/>
              <a:buChar char="▪"/>
              <a:defRPr sz="2200">
                <a:solidFill>
                  <a:schemeClr val="tx1"/>
                </a:solidFill>
                <a:latin typeface="Lucida Sans Unicode" pitchFamily="34" charset="0"/>
                <a:cs typeface="Arial" charset="0"/>
              </a:defRPr>
            </a:lvl5pPr>
            <a:lvl6pPr marL="25146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6pPr>
            <a:lvl7pPr marL="29718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7pPr>
            <a:lvl8pPr marL="34290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8pPr>
            <a:lvl9pPr marL="3886200" indent="-228600" eaLnBrk="0" fontAlgn="base" hangingPunct="0">
              <a:spcBef>
                <a:spcPct val="20000"/>
              </a:spcBef>
              <a:spcAft>
                <a:spcPct val="0"/>
              </a:spcAft>
              <a:buClr>
                <a:srgbClr val="016160"/>
              </a:buClr>
              <a:buFont typeface="Lucida Sans Unicode" pitchFamily="34" charset="0"/>
              <a:buChar char="▪"/>
              <a:defRPr sz="2200">
                <a:solidFill>
                  <a:schemeClr val="tx1"/>
                </a:solidFill>
                <a:latin typeface="Lucida Sans Unicode" pitchFamily="34" charset="0"/>
                <a:cs typeface="Arial" charset="0"/>
              </a:defRPr>
            </a:lvl9pPr>
          </a:lstStyle>
          <a:p>
            <a:pPr eaLnBrk="1" hangingPunct="1">
              <a:spcBef>
                <a:spcPct val="0"/>
              </a:spcBef>
              <a:buClrTx/>
              <a:buFontTx/>
              <a:buNone/>
            </a:pPr>
            <a:endParaRPr lang="en-US" altLang="en-US" sz="1800">
              <a:latin typeface="Arial" charset="0"/>
            </a:endParaRPr>
          </a:p>
        </p:txBody>
      </p:sp>
      <p:pic>
        <p:nvPicPr>
          <p:cNvPr id="19" name="Picture 18"/>
          <p:cNvPicPr>
            <a:picLocks noChangeAspect="1"/>
          </p:cNvPicPr>
          <p:nvPr/>
        </p:nvPicPr>
        <p:blipFill>
          <a:blip r:embed="rId3"/>
          <a:stretch>
            <a:fillRect/>
          </a:stretch>
        </p:blipFill>
        <p:spPr>
          <a:xfrm>
            <a:off x="3702245" y="3973286"/>
            <a:ext cx="5052365" cy="2084614"/>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4"/>
          <a:stretch>
            <a:fillRect/>
          </a:stretch>
        </p:blipFill>
        <p:spPr>
          <a:xfrm>
            <a:off x="570820" y="1366157"/>
            <a:ext cx="6643756" cy="2689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6544" y="968830"/>
            <a:ext cx="4592769" cy="1816178"/>
            <a:chOff x="-2838203" y="1282839"/>
            <a:chExt cx="3811874" cy="1604869"/>
          </a:xfrm>
          <a:effectLst>
            <a:outerShdw blurRad="50800" dist="38100" dir="5400000" algn="t" rotWithShape="0">
              <a:prstClr val="black">
                <a:alpha val="40000"/>
              </a:prstClr>
            </a:outerShdw>
          </a:effectLst>
        </p:grpSpPr>
        <p:pic>
          <p:nvPicPr>
            <p:cNvPr id="5837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38203" y="1282839"/>
              <a:ext cx="2137562" cy="589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8203" y="1850624"/>
              <a:ext cx="3811874" cy="10370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3840641" y="2586705"/>
            <a:ext cx="5140074" cy="1482040"/>
            <a:chOff x="4892634" y="1197788"/>
            <a:chExt cx="5006433" cy="1271008"/>
          </a:xfrm>
          <a:effectLst>
            <a:outerShdw blurRad="50800" dist="38100" dir="5400000" algn="t" rotWithShape="0">
              <a:prstClr val="black">
                <a:alpha val="40000"/>
              </a:prstClr>
            </a:outerShdw>
          </a:effectLst>
        </p:grpSpPr>
        <p:pic>
          <p:nvPicPr>
            <p:cNvPr id="58372" name="Picture 4"/>
            <p:cNvPicPr>
              <a:picLocks noChangeAspect="1" noChangeArrowheads="1"/>
            </p:cNvPicPr>
            <p:nvPr/>
          </p:nvPicPr>
          <p:blipFill rotWithShape="1">
            <a:blip r:embed="rId5">
              <a:extLst>
                <a:ext uri="{28A0092B-C50C-407E-A947-70E740481C1C}">
                  <a14:useLocalDpi xmlns:a14="http://schemas.microsoft.com/office/drawing/2010/main"/>
                </a:ext>
              </a:extLst>
            </a:blip>
            <a:srcRect l="5164" r="8109"/>
            <a:stretch/>
          </p:blipFill>
          <p:spPr bwMode="auto">
            <a:xfrm>
              <a:off x="4892634" y="1197788"/>
              <a:ext cx="3455719" cy="636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3" name="Picture 5"/>
            <p:cNvPicPr>
              <a:picLocks noChangeAspect="1" noChangeArrowheads="1"/>
            </p:cNvPicPr>
            <p:nvPr/>
          </p:nvPicPr>
          <p:blipFill rotWithShape="1">
            <a:blip r:embed="rId6">
              <a:extLst>
                <a:ext uri="{28A0092B-C50C-407E-A947-70E740481C1C}">
                  <a14:useLocalDpi xmlns:a14="http://schemas.microsoft.com/office/drawing/2010/main"/>
                </a:ext>
              </a:extLst>
            </a:blip>
            <a:srcRect r="4400" b="24353"/>
            <a:stretch/>
          </p:blipFill>
          <p:spPr bwMode="auto">
            <a:xfrm>
              <a:off x="4892635" y="1774421"/>
              <a:ext cx="5006432" cy="69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806544" y="3483429"/>
            <a:ext cx="6686759" cy="2536113"/>
            <a:chOff x="3681350" y="3182355"/>
            <a:chExt cx="6151521" cy="2380462"/>
          </a:xfrm>
          <a:effectLst>
            <a:outerShdw blurRad="50800" dist="38100" dir="5400000" algn="t" rotWithShape="0">
              <a:prstClr val="black">
                <a:alpha val="40000"/>
              </a:prstClr>
            </a:outerShdw>
          </a:effectLst>
        </p:grpSpPr>
        <p:pic>
          <p:nvPicPr>
            <p:cNvPr id="58374" name="Picture 6"/>
            <p:cNvPicPr>
              <a:picLocks noChangeAspect="1" noChangeArrowheads="1"/>
            </p:cNvPicPr>
            <p:nvPr/>
          </p:nvPicPr>
          <p:blipFill rotWithShape="1">
            <a:blip r:embed="rId7">
              <a:extLst>
                <a:ext uri="{28A0092B-C50C-407E-A947-70E740481C1C}">
                  <a14:useLocalDpi xmlns:a14="http://schemas.microsoft.com/office/drawing/2010/main"/>
                </a:ext>
              </a:extLst>
            </a:blip>
            <a:srcRect r="34609" b="16924"/>
            <a:stretch/>
          </p:blipFill>
          <p:spPr bwMode="auto">
            <a:xfrm>
              <a:off x="3681350" y="3182355"/>
              <a:ext cx="1313257" cy="66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5"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81351" y="3818980"/>
              <a:ext cx="3818949" cy="85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6"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81351" y="4659997"/>
              <a:ext cx="6151520" cy="902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59754" y="206141"/>
            <a:ext cx="5870399" cy="1640229"/>
            <a:chOff x="-3722914" y="-95765"/>
            <a:chExt cx="5611092" cy="1385018"/>
          </a:xfrm>
          <a:effectLst>
            <a:outerShdw blurRad="50800" dist="38100" dir="5400000" algn="t" rotWithShape="0">
              <a:prstClr val="black">
                <a:alpha val="40000"/>
              </a:prstClr>
            </a:outerShdw>
          </a:effectLst>
        </p:grpSpPr>
        <p:pic>
          <p:nvPicPr>
            <p:cNvPr id="573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4047"/>
            <a:stretch/>
          </p:blipFill>
          <p:spPr bwMode="auto">
            <a:xfrm>
              <a:off x="-3722914" y="399280"/>
              <a:ext cx="5611092" cy="889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2914" y="-95765"/>
              <a:ext cx="2024743" cy="502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200206" y="4322245"/>
            <a:ext cx="4923763" cy="2187198"/>
            <a:chOff x="5735782" y="4131541"/>
            <a:chExt cx="4275700" cy="2019171"/>
          </a:xfrm>
          <a:effectLst>
            <a:outerShdw blurRad="50800" dist="38100" dir="5400000" algn="t" rotWithShape="0">
              <a:prstClr val="black">
                <a:alpha val="40000"/>
              </a:prstClr>
            </a:outerShdw>
          </a:effectLst>
        </p:grpSpPr>
        <p:pic>
          <p:nvPicPr>
            <p:cNvPr id="5735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35782" y="4131541"/>
              <a:ext cx="2431026" cy="525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36365" y="4645159"/>
              <a:ext cx="4275117" cy="1505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382063" y="1417361"/>
            <a:ext cx="4494735" cy="2039216"/>
            <a:chOff x="384804" y="3575813"/>
            <a:chExt cx="3824166" cy="1558137"/>
          </a:xfrm>
          <a:effectLst>
            <a:outerShdw blurRad="50800" dist="38100" dir="5400000" algn="t" rotWithShape="0">
              <a:prstClr val="black">
                <a:alpha val="40000"/>
              </a:prstClr>
            </a:outerShdw>
          </a:effectLst>
        </p:grpSpPr>
        <p:pic>
          <p:nvPicPr>
            <p:cNvPr id="57347"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61956"/>
            <a:stretch/>
          </p:blipFill>
          <p:spPr bwMode="auto">
            <a:xfrm>
              <a:off x="385623" y="3575813"/>
              <a:ext cx="2030681" cy="498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2736" t="12986"/>
            <a:stretch/>
          </p:blipFill>
          <p:spPr bwMode="auto">
            <a:xfrm>
              <a:off x="384804" y="4062254"/>
              <a:ext cx="3824166" cy="1071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4055625" y="3072794"/>
            <a:ext cx="4811243" cy="1707440"/>
            <a:chOff x="5871008" y="2351873"/>
            <a:chExt cx="4442118" cy="1397174"/>
          </a:xfrm>
          <a:effectLst>
            <a:outerShdw blurRad="50800" dist="38100" dir="5400000" algn="t" rotWithShape="0">
              <a:prstClr val="black">
                <a:alpha val="40000"/>
              </a:prstClr>
            </a:outerShdw>
          </a:effectLst>
        </p:grpSpPr>
        <p:pic>
          <p:nvPicPr>
            <p:cNvPr id="57352" name="Picture 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72353" y="2351873"/>
              <a:ext cx="3651657" cy="447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3" name="Picture 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872354" y="2762676"/>
              <a:ext cx="4440772" cy="324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4"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871008" y="3075788"/>
              <a:ext cx="4440772" cy="673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marL="0" indent="0">
              <a:buFont typeface="Lucida Sans Unicode" pitchFamily="34" charset="0"/>
              <a:buNone/>
            </a:pPr>
            <a:endParaRPr lang="en-GB" altLang="en-US" smtClean="0"/>
          </a:p>
          <a:p>
            <a:pPr marL="0" indent="0">
              <a:buFont typeface="Lucida Sans Unicode" pitchFamily="34" charset="0"/>
              <a:buNone/>
            </a:pPr>
            <a:r>
              <a:rPr lang="en-GB" altLang="en-US" sz="2800" b="1" smtClean="0"/>
              <a:t>Thankyou</a:t>
            </a:r>
          </a:p>
          <a:p>
            <a:pPr marL="0" indent="0">
              <a:buFont typeface="Lucida Sans Unicode" pitchFamily="34" charset="0"/>
              <a:buNone/>
            </a:pPr>
            <a:endParaRPr lang="en-GB" altLang="en-US" sz="2800" b="1" smtClean="0"/>
          </a:p>
          <a:p>
            <a:pPr marL="0" indent="0">
              <a:buFont typeface="Lucida Sans Unicode" pitchFamily="34" charset="0"/>
              <a:buNone/>
            </a:pPr>
            <a:r>
              <a:rPr lang="en-GB" altLang="en-US" sz="2800" b="1" smtClean="0"/>
              <a:t>Any questions?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mtClean="0"/>
              <a:t>Headlines </a:t>
            </a:r>
          </a:p>
        </p:txBody>
      </p:sp>
      <p:sp>
        <p:nvSpPr>
          <p:cNvPr id="3" name="Content Placeholder 2"/>
          <p:cNvSpPr>
            <a:spLocks noGrp="1"/>
          </p:cNvSpPr>
          <p:nvPr>
            <p:ph idx="1"/>
          </p:nvPr>
        </p:nvSpPr>
        <p:spPr/>
        <p:txBody>
          <a:bodyPr/>
          <a:lstStyle/>
          <a:p>
            <a:pPr>
              <a:defRPr/>
            </a:pPr>
            <a:r>
              <a:rPr lang="en-GB" dirty="0"/>
              <a:t>T</a:t>
            </a:r>
            <a:r>
              <a:rPr lang="en-GB" dirty="0" smtClean="0"/>
              <a:t>ypes of insurance claim could include:</a:t>
            </a:r>
          </a:p>
          <a:p>
            <a:pPr lvl="1">
              <a:defRPr/>
            </a:pPr>
            <a:endParaRPr lang="en-GB" dirty="0" smtClean="0"/>
          </a:p>
          <a:p>
            <a:pPr lvl="1">
              <a:defRPr/>
            </a:pPr>
            <a:r>
              <a:rPr lang="en-GB" dirty="0" smtClean="0"/>
              <a:t>Public </a:t>
            </a:r>
            <a:r>
              <a:rPr lang="en-GB" dirty="0"/>
              <a:t>Liability</a:t>
            </a:r>
          </a:p>
          <a:p>
            <a:pPr lvl="1">
              <a:defRPr/>
            </a:pPr>
            <a:r>
              <a:rPr lang="en-GB" dirty="0"/>
              <a:t>Employers Liability </a:t>
            </a:r>
          </a:p>
          <a:p>
            <a:pPr lvl="1">
              <a:defRPr/>
            </a:pPr>
            <a:r>
              <a:rPr lang="en-GB" dirty="0" smtClean="0"/>
              <a:t>Motor Liability </a:t>
            </a:r>
            <a:endParaRPr lang="en-GB" dirty="0"/>
          </a:p>
          <a:p>
            <a:pPr lvl="1">
              <a:defRPr/>
            </a:pPr>
            <a:r>
              <a:rPr lang="en-GB" dirty="0"/>
              <a:t>Officials </a:t>
            </a:r>
            <a:r>
              <a:rPr lang="en-GB" dirty="0" smtClean="0"/>
              <a:t>Indemnity</a:t>
            </a:r>
          </a:p>
          <a:p>
            <a:pPr lvl="1">
              <a:defRPr/>
            </a:pPr>
            <a:r>
              <a:rPr lang="en-GB" dirty="0" smtClean="0"/>
              <a:t>Property</a:t>
            </a:r>
          </a:p>
          <a:p>
            <a:pPr lvl="1">
              <a:defRPr/>
            </a:pPr>
            <a:r>
              <a:rPr lang="en-GB" dirty="0" smtClean="0"/>
              <a:t>Travel. </a:t>
            </a:r>
          </a:p>
          <a:p>
            <a:pPr marL="358775" lvl="1" indent="0">
              <a:buFont typeface="Lucida Sans Unicode" pitchFamily="34" charset="0"/>
              <a:buNone/>
              <a:defRPr/>
            </a:pPr>
            <a:endParaRPr lang="en-GB"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Public Liability – in a nutshell</a:t>
            </a:r>
          </a:p>
        </p:txBody>
      </p:sp>
      <p:sp>
        <p:nvSpPr>
          <p:cNvPr id="3" name="Content Placeholder 2"/>
          <p:cNvSpPr>
            <a:spLocks noGrp="1"/>
          </p:cNvSpPr>
          <p:nvPr>
            <p:ph idx="1"/>
          </p:nvPr>
        </p:nvSpPr>
        <p:spPr>
          <a:xfrm>
            <a:off x="827088" y="1638300"/>
            <a:ext cx="7561262" cy="4375150"/>
          </a:xfrm>
        </p:spPr>
        <p:txBody>
          <a:bodyPr/>
          <a:lstStyle/>
          <a:p>
            <a:pPr>
              <a:defRPr/>
            </a:pPr>
            <a:endParaRPr lang="en-GB" sz="2000" dirty="0" smtClean="0"/>
          </a:p>
          <a:p>
            <a:pPr>
              <a:defRPr/>
            </a:pPr>
            <a:r>
              <a:rPr lang="en-GB" sz="2000" dirty="0" smtClean="0"/>
              <a:t>Duties of care exist for individuals / organisations to </a:t>
            </a:r>
            <a:r>
              <a:rPr lang="en-GB" sz="2000" dirty="0"/>
              <a:t>behave in a reasonable manner towards </a:t>
            </a:r>
            <a:r>
              <a:rPr lang="en-GB" sz="2000" dirty="0" smtClean="0"/>
              <a:t>others and/ or to uphold certain responsibilities</a:t>
            </a:r>
          </a:p>
          <a:p>
            <a:pPr marL="0" indent="0">
              <a:buFont typeface="Lucida Sans Unicode" pitchFamily="34" charset="0"/>
              <a:buNone/>
              <a:defRPr/>
            </a:pPr>
            <a:endParaRPr lang="en-GB" sz="2000" dirty="0" smtClean="0"/>
          </a:p>
          <a:p>
            <a:pPr>
              <a:defRPr/>
            </a:pPr>
            <a:r>
              <a:rPr lang="en-GB" sz="2000" dirty="0" smtClean="0"/>
              <a:t>If not, they may become legally </a:t>
            </a:r>
            <a:r>
              <a:rPr lang="en-GB" sz="2000" dirty="0"/>
              <a:t>obliged to pay compensation to anyone who is injured or whose property is damaged as a </a:t>
            </a:r>
            <a:r>
              <a:rPr lang="en-GB" sz="2000" dirty="0" smtClean="0"/>
              <a:t>result.</a:t>
            </a:r>
          </a:p>
          <a:p>
            <a:pPr marL="0" indent="0">
              <a:buFont typeface="Lucida Sans Unicode" pitchFamily="34" charset="0"/>
              <a:buNone/>
              <a:defRPr/>
            </a:pPr>
            <a:endParaRPr lang="en-GB" sz="2000" dirty="0" smtClean="0"/>
          </a:p>
          <a:p>
            <a:pPr>
              <a:defRPr/>
            </a:pPr>
            <a:r>
              <a:rPr lang="en-GB" sz="2000" dirty="0" smtClean="0"/>
              <a:t>Common examples include </a:t>
            </a:r>
          </a:p>
          <a:p>
            <a:pPr lvl="1">
              <a:defRPr/>
            </a:pPr>
            <a:r>
              <a:rPr lang="en-GB" sz="2000" dirty="0" smtClean="0"/>
              <a:t>Highway claims – e.g. slips and trips</a:t>
            </a:r>
          </a:p>
          <a:p>
            <a:pPr lvl="1">
              <a:defRPr/>
            </a:pPr>
            <a:r>
              <a:rPr lang="en-GB" sz="2000" dirty="0" smtClean="0"/>
              <a:t>Owner / Occupier claims – visitors to parks, buildings, housing.</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Employers Liability – in a nutshell </a:t>
            </a:r>
          </a:p>
        </p:txBody>
      </p:sp>
      <p:sp>
        <p:nvSpPr>
          <p:cNvPr id="3" name="Content Placeholder 2"/>
          <p:cNvSpPr>
            <a:spLocks noGrp="1"/>
          </p:cNvSpPr>
          <p:nvPr>
            <p:ph idx="1"/>
          </p:nvPr>
        </p:nvSpPr>
        <p:spPr/>
        <p:txBody>
          <a:bodyPr/>
          <a:lstStyle/>
          <a:p>
            <a:pPr>
              <a:defRPr/>
            </a:pPr>
            <a:r>
              <a:rPr lang="en-GB" sz="2000" dirty="0" smtClean="0"/>
              <a:t>All employers have </a:t>
            </a:r>
            <a:r>
              <a:rPr lang="en-GB" sz="2000" dirty="0"/>
              <a:t>a legal duty to protect the safety of their employees at </a:t>
            </a:r>
            <a:r>
              <a:rPr lang="en-GB" sz="2000" dirty="0" smtClean="0"/>
              <a:t>work</a:t>
            </a:r>
          </a:p>
          <a:p>
            <a:pPr marL="0" indent="0">
              <a:buFont typeface="Lucida Sans Unicode" pitchFamily="34" charset="0"/>
              <a:buNone/>
              <a:defRPr/>
            </a:pPr>
            <a:r>
              <a:rPr lang="en-GB" sz="2000" dirty="0" smtClean="0"/>
              <a:t> </a:t>
            </a:r>
          </a:p>
          <a:p>
            <a:pPr>
              <a:defRPr/>
            </a:pPr>
            <a:r>
              <a:rPr lang="en-GB" sz="2000" dirty="0" smtClean="0"/>
              <a:t>Those </a:t>
            </a:r>
            <a:r>
              <a:rPr lang="en-GB" sz="2000" dirty="0"/>
              <a:t>who fail to do so </a:t>
            </a:r>
            <a:r>
              <a:rPr lang="en-GB" sz="2000" dirty="0" smtClean="0"/>
              <a:t>may become legally </a:t>
            </a:r>
            <a:r>
              <a:rPr lang="en-GB" sz="2000" dirty="0"/>
              <a:t>obliged to pay compensation if an employee is injured, or becomes ill, as a result of their </a:t>
            </a:r>
            <a:r>
              <a:rPr lang="en-GB" sz="2000" dirty="0" smtClean="0"/>
              <a:t>negligence</a:t>
            </a:r>
          </a:p>
          <a:p>
            <a:pPr marL="0" indent="0">
              <a:buFont typeface="Lucida Sans Unicode" pitchFamily="34" charset="0"/>
              <a:buNone/>
              <a:defRPr/>
            </a:pPr>
            <a:endParaRPr lang="en-GB" sz="2000" dirty="0" smtClean="0"/>
          </a:p>
          <a:p>
            <a:pPr>
              <a:defRPr/>
            </a:pPr>
            <a:r>
              <a:rPr lang="en-GB" sz="2000" dirty="0" smtClean="0"/>
              <a:t>Common examples include:</a:t>
            </a:r>
          </a:p>
          <a:p>
            <a:pPr lvl="1">
              <a:defRPr/>
            </a:pPr>
            <a:r>
              <a:rPr lang="en-GB" sz="2000" dirty="0" smtClean="0"/>
              <a:t>Manual handling claims</a:t>
            </a:r>
          </a:p>
          <a:p>
            <a:pPr lvl="1">
              <a:defRPr/>
            </a:pPr>
            <a:r>
              <a:rPr lang="en-GB" sz="2000" dirty="0" smtClean="0"/>
              <a:t>Vicarious liability for negligent actions of other employees</a:t>
            </a:r>
          </a:p>
          <a:p>
            <a:pPr lvl="1">
              <a:defRPr/>
            </a:pPr>
            <a:r>
              <a:rPr lang="en-GB" sz="2000" dirty="0" smtClean="0"/>
              <a:t>Slips &amp; trips in the workplace</a:t>
            </a:r>
            <a:endParaRPr lang="en-GB" sz="2000" dirty="0"/>
          </a:p>
          <a:p>
            <a:pPr>
              <a:defRPr/>
            </a:pPr>
            <a:endParaRPr lang="en-GB"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Headlines - coverage</a:t>
            </a:r>
          </a:p>
        </p:txBody>
      </p:sp>
      <p:sp>
        <p:nvSpPr>
          <p:cNvPr id="3" name="Content Placeholder 2"/>
          <p:cNvSpPr>
            <a:spLocks noGrp="1"/>
          </p:cNvSpPr>
          <p:nvPr>
            <p:ph idx="1"/>
          </p:nvPr>
        </p:nvSpPr>
        <p:spPr/>
        <p:txBody>
          <a:bodyPr/>
          <a:lstStyle/>
          <a:p>
            <a:pPr>
              <a:defRPr/>
            </a:pPr>
            <a:endParaRPr lang="en-GB" sz="2000" dirty="0" smtClean="0"/>
          </a:p>
          <a:p>
            <a:pPr>
              <a:defRPr/>
            </a:pPr>
            <a:r>
              <a:rPr lang="en-GB" sz="2000" dirty="0" smtClean="0"/>
              <a:t>The </a:t>
            </a:r>
            <a:r>
              <a:rPr lang="en-GB" sz="2000" dirty="0"/>
              <a:t>majority of insurance claims involve a claim for personal injury and </a:t>
            </a:r>
            <a:r>
              <a:rPr lang="en-GB" sz="2000" dirty="0" smtClean="0"/>
              <a:t>loss</a:t>
            </a:r>
          </a:p>
          <a:p>
            <a:pPr marL="0" indent="0">
              <a:buFont typeface="Lucida Sans Unicode" pitchFamily="34" charset="0"/>
              <a:buNone/>
              <a:defRPr/>
            </a:pPr>
            <a:r>
              <a:rPr lang="en-GB" sz="2000" dirty="0" smtClean="0"/>
              <a:t> </a:t>
            </a:r>
          </a:p>
          <a:p>
            <a:pPr>
              <a:defRPr/>
            </a:pPr>
            <a:r>
              <a:rPr lang="en-GB" sz="2000" dirty="0" smtClean="0"/>
              <a:t>Insurance may exist to cover the cost of some or a proportion of your claims</a:t>
            </a:r>
          </a:p>
          <a:p>
            <a:pPr marL="0" indent="0">
              <a:buFont typeface="Lucida Sans Unicode" pitchFamily="34" charset="0"/>
              <a:buNone/>
              <a:defRPr/>
            </a:pPr>
            <a:endParaRPr lang="en-GB" sz="2000" dirty="0" smtClean="0"/>
          </a:p>
          <a:p>
            <a:pPr>
              <a:defRPr/>
            </a:pPr>
            <a:r>
              <a:rPr lang="en-GB" sz="2000" dirty="0" smtClean="0"/>
              <a:t>But… common place in the public sector to have  large deductibles and/or to self insure/fund</a:t>
            </a:r>
          </a:p>
          <a:p>
            <a:pPr marL="0" indent="0">
              <a:buFont typeface="Lucida Sans Unicode" pitchFamily="34" charset="0"/>
              <a:buNone/>
              <a:defRPr/>
            </a:pPr>
            <a:r>
              <a:rPr lang="en-GB" sz="2000" dirty="0" smtClean="0"/>
              <a:t> </a:t>
            </a:r>
          </a:p>
          <a:p>
            <a:pPr>
              <a:defRPr/>
            </a:pPr>
            <a:r>
              <a:rPr lang="en-GB" sz="2000" dirty="0" smtClean="0"/>
              <a:t>This could equate to £100,000s annually -  in addition to payment of any insurance premium.</a:t>
            </a:r>
          </a:p>
          <a:p>
            <a:pPr>
              <a:defRPr/>
            </a:pPr>
            <a:endParaRPr lang="en-GB" dirty="0"/>
          </a:p>
          <a:p>
            <a:pPr>
              <a:defRPr/>
            </a:pPr>
            <a:endParaRPr lang="en-GB"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Headlines - ABI – 22 August 2018</a:t>
            </a:r>
          </a:p>
        </p:txBody>
      </p:sp>
      <p:sp>
        <p:nvSpPr>
          <p:cNvPr id="3" name="Content Placeholder 2"/>
          <p:cNvSpPr>
            <a:spLocks noGrp="1"/>
          </p:cNvSpPr>
          <p:nvPr>
            <p:ph idx="1"/>
          </p:nvPr>
        </p:nvSpPr>
        <p:spPr/>
        <p:txBody>
          <a:bodyPr/>
          <a:lstStyle/>
          <a:p>
            <a:pPr>
              <a:defRPr/>
            </a:pPr>
            <a:endParaRPr lang="en-GB" sz="2000" dirty="0" smtClean="0"/>
          </a:p>
          <a:p>
            <a:pPr>
              <a:defRPr/>
            </a:pPr>
            <a:r>
              <a:rPr lang="en-GB" sz="2000" dirty="0" smtClean="0"/>
              <a:t>ABI’s comprehensive </a:t>
            </a:r>
            <a:r>
              <a:rPr lang="en-GB" sz="2000" dirty="0"/>
              <a:t>analysis </a:t>
            </a:r>
            <a:r>
              <a:rPr lang="en-GB" sz="2000" dirty="0" smtClean="0"/>
              <a:t>into UK insurance fraud</a:t>
            </a:r>
          </a:p>
          <a:p>
            <a:pPr marL="0" indent="0">
              <a:buFont typeface="Lucida Sans Unicode" pitchFamily="34" charset="0"/>
              <a:buNone/>
              <a:defRPr/>
            </a:pPr>
            <a:endParaRPr lang="en-GB" sz="2000" dirty="0" smtClean="0"/>
          </a:p>
          <a:p>
            <a:pPr lvl="1">
              <a:defRPr/>
            </a:pPr>
            <a:r>
              <a:rPr lang="en-GB" sz="2000" dirty="0" smtClean="0"/>
              <a:t>Every </a:t>
            </a:r>
            <a:r>
              <a:rPr lang="en-GB" sz="2000" dirty="0"/>
              <a:t>minute an insurance fraud is now </a:t>
            </a:r>
            <a:r>
              <a:rPr lang="en-GB" sz="2000" dirty="0" smtClean="0"/>
              <a:t>detected; </a:t>
            </a:r>
          </a:p>
          <a:p>
            <a:pPr marL="358775" lvl="1" indent="0">
              <a:buFont typeface="Lucida Sans Unicode" pitchFamily="34" charset="0"/>
              <a:buNone/>
              <a:defRPr/>
            </a:pPr>
            <a:endParaRPr lang="en-GB" sz="2000" dirty="0" smtClean="0"/>
          </a:p>
          <a:p>
            <a:pPr lvl="1">
              <a:defRPr/>
            </a:pPr>
            <a:r>
              <a:rPr lang="en-GB" sz="2000" b="1" dirty="0" smtClean="0"/>
              <a:t>562,000</a:t>
            </a:r>
            <a:r>
              <a:rPr lang="en-GB" sz="2000" dirty="0" smtClean="0"/>
              <a:t> </a:t>
            </a:r>
            <a:r>
              <a:rPr lang="en-GB" sz="2000" dirty="0"/>
              <a:t>insurance frauds were detected by </a:t>
            </a:r>
            <a:r>
              <a:rPr lang="en-GB" sz="2000" dirty="0" smtClean="0"/>
              <a:t>insurers;</a:t>
            </a:r>
          </a:p>
          <a:p>
            <a:pPr marL="358775" lvl="1" indent="0">
              <a:buFont typeface="Lucida Sans Unicode" pitchFamily="34" charset="0"/>
              <a:buNone/>
              <a:defRPr/>
            </a:pPr>
            <a:endParaRPr lang="en-GB" sz="2000" dirty="0" smtClean="0"/>
          </a:p>
          <a:p>
            <a:pPr lvl="1">
              <a:defRPr/>
            </a:pPr>
            <a:r>
              <a:rPr lang="en-GB" sz="2000" dirty="0" smtClean="0"/>
              <a:t>This included 113,000 claims valued </a:t>
            </a:r>
            <a:r>
              <a:rPr lang="en-GB" sz="2000" dirty="0"/>
              <a:t>at </a:t>
            </a:r>
            <a:r>
              <a:rPr lang="en-GB" sz="2000" b="1" dirty="0"/>
              <a:t>£1.3 </a:t>
            </a:r>
            <a:r>
              <a:rPr lang="en-GB" sz="2000" b="1" dirty="0" smtClean="0"/>
              <a:t>billion;</a:t>
            </a:r>
          </a:p>
          <a:p>
            <a:pPr marL="358775" lvl="1" indent="0">
              <a:buFont typeface="Lucida Sans Unicode" pitchFamily="34" charset="0"/>
              <a:buNone/>
              <a:defRPr/>
            </a:pPr>
            <a:endParaRPr lang="en-GB" sz="2000" b="1" dirty="0" smtClean="0"/>
          </a:p>
          <a:p>
            <a:pPr lvl="1">
              <a:defRPr/>
            </a:pPr>
            <a:r>
              <a:rPr lang="en-GB" altLang="en-US" sz="2000" dirty="0" smtClean="0"/>
              <a:t>Fraud generally is </a:t>
            </a:r>
            <a:r>
              <a:rPr lang="en-GB" altLang="en-US" sz="2000" dirty="0"/>
              <a:t>said to cost the public sector 2.1 </a:t>
            </a:r>
            <a:r>
              <a:rPr lang="en-GB" altLang="en-US" sz="2000" dirty="0" smtClean="0"/>
              <a:t>billion …. </a:t>
            </a:r>
            <a:r>
              <a:rPr lang="en-GB" altLang="en-US" sz="2000" b="1" dirty="0" smtClean="0"/>
              <a:t>Insurance </a:t>
            </a:r>
            <a:r>
              <a:rPr lang="en-GB" altLang="en-US" sz="2000" b="1" dirty="0"/>
              <a:t>claims fraud plays a part of </a:t>
            </a:r>
            <a:r>
              <a:rPr lang="en-GB" altLang="en-US" sz="2000" b="1" dirty="0" smtClean="0"/>
              <a:t>that</a:t>
            </a:r>
            <a:r>
              <a:rPr lang="en-GB" altLang="en-US" sz="2000" dirty="0"/>
              <a:t>!</a:t>
            </a:r>
          </a:p>
          <a:p>
            <a:pPr marL="358775" lvl="1" indent="0">
              <a:buFont typeface="Lucida Sans Unicode" pitchFamily="34" charset="0"/>
              <a:buNone/>
              <a:defRPr/>
            </a:pPr>
            <a:endParaRPr lang="en-GB" sz="2400" dirty="0"/>
          </a:p>
          <a:p>
            <a:pPr lvl="1">
              <a:defRPr/>
            </a:pPr>
            <a:endParaRPr lang="en-GB"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Headlines </a:t>
            </a:r>
          </a:p>
        </p:txBody>
      </p:sp>
      <p:sp>
        <p:nvSpPr>
          <p:cNvPr id="3" name="Content Placeholder 2"/>
          <p:cNvSpPr>
            <a:spLocks noGrp="1"/>
          </p:cNvSpPr>
          <p:nvPr>
            <p:ph idx="1"/>
          </p:nvPr>
        </p:nvSpPr>
        <p:spPr/>
        <p:txBody>
          <a:bodyPr/>
          <a:lstStyle/>
          <a:p>
            <a:pPr lvl="1">
              <a:defRPr/>
            </a:pPr>
            <a:r>
              <a:rPr lang="en-GB" sz="2000" dirty="0"/>
              <a:t>The number was down 8% on 2016, while their value rose slightly by 1%;</a:t>
            </a:r>
          </a:p>
          <a:p>
            <a:pPr marL="358775" lvl="1" indent="0">
              <a:buFont typeface="Lucida Sans Unicode" pitchFamily="34" charset="0"/>
              <a:buNone/>
              <a:defRPr/>
            </a:pPr>
            <a:endParaRPr lang="en-GB" sz="2000" dirty="0"/>
          </a:p>
          <a:p>
            <a:pPr lvl="1">
              <a:defRPr/>
            </a:pPr>
            <a:r>
              <a:rPr lang="en-GB" sz="2000" dirty="0" smtClean="0"/>
              <a:t>This reflects </a:t>
            </a:r>
            <a:r>
              <a:rPr lang="en-GB" sz="2000" dirty="0"/>
              <a:t>the industry’s collaborative work in detecting and deterring </a:t>
            </a:r>
            <a:r>
              <a:rPr lang="en-GB" sz="2000" dirty="0" smtClean="0"/>
              <a:t>fraud;</a:t>
            </a:r>
          </a:p>
          <a:p>
            <a:pPr marL="358775" lvl="1" indent="0">
              <a:buFont typeface="Lucida Sans Unicode" pitchFamily="34" charset="0"/>
              <a:buNone/>
              <a:defRPr/>
            </a:pPr>
            <a:endParaRPr lang="en-GB" sz="2000" dirty="0" smtClean="0"/>
          </a:p>
          <a:p>
            <a:pPr lvl="1">
              <a:defRPr/>
            </a:pPr>
            <a:r>
              <a:rPr lang="en-GB" altLang="en-US" sz="2000" dirty="0" smtClean="0">
                <a:solidFill>
                  <a:srgbClr val="016160"/>
                </a:solidFill>
              </a:rPr>
              <a:t>The belief is that a </a:t>
            </a:r>
            <a:r>
              <a:rPr lang="en-GB" altLang="en-US" sz="2000" dirty="0">
                <a:solidFill>
                  <a:srgbClr val="016160"/>
                </a:solidFill>
              </a:rPr>
              <a:t>similar amount/value of claims which go undetected each </a:t>
            </a:r>
            <a:r>
              <a:rPr lang="en-GB" altLang="en-US" sz="2000" dirty="0" smtClean="0">
                <a:solidFill>
                  <a:srgbClr val="016160"/>
                </a:solidFill>
              </a:rPr>
              <a:t>year;</a:t>
            </a:r>
          </a:p>
          <a:p>
            <a:pPr marL="358775" lvl="1" indent="0">
              <a:buFont typeface="Lucida Sans Unicode" pitchFamily="34" charset="0"/>
              <a:buNone/>
              <a:defRPr/>
            </a:pPr>
            <a:endParaRPr lang="en-GB" altLang="en-US" sz="2000" dirty="0" smtClean="0">
              <a:solidFill>
                <a:srgbClr val="016160"/>
              </a:solidFill>
            </a:endParaRPr>
          </a:p>
          <a:p>
            <a:pPr lvl="1">
              <a:defRPr/>
            </a:pPr>
            <a:r>
              <a:rPr lang="en-GB" altLang="en-US" sz="2000" dirty="0" smtClean="0">
                <a:solidFill>
                  <a:srgbClr val="016160"/>
                </a:solidFill>
              </a:rPr>
              <a:t>Insurers </a:t>
            </a:r>
            <a:r>
              <a:rPr lang="en-GB" altLang="en-US" sz="2000" dirty="0">
                <a:solidFill>
                  <a:srgbClr val="016160"/>
                </a:solidFill>
              </a:rPr>
              <a:t>invest at least 200 million each year to identify </a:t>
            </a:r>
            <a:r>
              <a:rPr lang="en-GB" altLang="en-US" sz="2000" dirty="0" smtClean="0">
                <a:solidFill>
                  <a:srgbClr val="016160"/>
                </a:solidFill>
              </a:rPr>
              <a:t>fraud – how much does the public sector invest?</a:t>
            </a:r>
            <a:endParaRPr lang="en-GB" altLang="en-US" sz="2000" dirty="0">
              <a:solidFill>
                <a:srgbClr val="016160"/>
              </a:solidFill>
            </a:endParaRPr>
          </a:p>
          <a:p>
            <a:pPr lvl="1">
              <a:defRPr/>
            </a:pPr>
            <a:endParaRPr lang="en-GB" dirty="0" smtClean="0"/>
          </a:p>
        </p:txBody>
      </p:sp>
    </p:spTree>
  </p:cSld>
  <p:clrMapOvr>
    <a:masterClrMapping/>
  </p:clrMapOvr>
  <p:transition>
    <p:wipe dir="r"/>
  </p:transition>
</p:sld>
</file>

<file path=ppt/theme/theme1.xml><?xml version="1.0" encoding="utf-8"?>
<a:theme xmlns:a="http://schemas.openxmlformats.org/drawingml/2006/main" name="Teal">
  <a:themeElements>
    <a:clrScheme name="Weightmans LLP PowerPoint Templates 15">
      <a:dk1>
        <a:srgbClr val="016160"/>
      </a:dk1>
      <a:lt1>
        <a:srgbClr val="FFFFFF"/>
      </a:lt1>
      <a:dk2>
        <a:srgbClr val="016160"/>
      </a:dk2>
      <a:lt2>
        <a:srgbClr val="CFD3C2"/>
      </a:lt2>
      <a:accent1>
        <a:srgbClr val="6CCFF6"/>
      </a:accent1>
      <a:accent2>
        <a:srgbClr val="B71234"/>
      </a:accent2>
      <a:accent3>
        <a:srgbClr val="FFFFFF"/>
      </a:accent3>
      <a:accent4>
        <a:srgbClr val="015251"/>
      </a:accent4>
      <a:accent5>
        <a:srgbClr val="BAE4FA"/>
      </a:accent5>
      <a:accent6>
        <a:srgbClr val="A60F2E"/>
      </a:accent6>
      <a:hlink>
        <a:srgbClr val="B6BF00"/>
      </a:hlink>
      <a:folHlink>
        <a:srgbClr val="7D5CC6"/>
      </a:folHlink>
    </a:clrScheme>
    <a:fontScheme name="Weightmans LLP PowerPoint Templates">
      <a:majorFont>
        <a:latin typeface="Lucida Sans Unicode"/>
        <a:ea typeface=""/>
        <a:cs typeface="Arial"/>
      </a:majorFont>
      <a:minorFont>
        <a:latin typeface="Lucida Sans Unicod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eightmans LLP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ightmans LLP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ightmans LLP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ightmans LLP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ightmans LLP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ightmans LLP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ightmans LLP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ightmans LLP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ightmans LLP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ightmans LLP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ightmans LLP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ightmans LLP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eightmans LLP PowerPoint Templates 13">
        <a:dk1>
          <a:srgbClr val="016160"/>
        </a:dk1>
        <a:lt1>
          <a:srgbClr val="FFFFFF"/>
        </a:lt1>
        <a:dk2>
          <a:srgbClr val="000000"/>
        </a:dk2>
        <a:lt2>
          <a:srgbClr val="808080"/>
        </a:lt2>
        <a:accent1>
          <a:srgbClr val="BBE0E3"/>
        </a:accent1>
        <a:accent2>
          <a:srgbClr val="333399"/>
        </a:accent2>
        <a:accent3>
          <a:srgbClr val="FFFFFF"/>
        </a:accent3>
        <a:accent4>
          <a:srgbClr val="01525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ightmans LLP PowerPoint Templates 14">
        <a:dk1>
          <a:srgbClr val="016160"/>
        </a:dk1>
        <a:lt1>
          <a:srgbClr val="FFFFFF"/>
        </a:lt1>
        <a:dk2>
          <a:srgbClr val="016160"/>
        </a:dk2>
        <a:lt2>
          <a:srgbClr val="808080"/>
        </a:lt2>
        <a:accent1>
          <a:srgbClr val="CFD3C2"/>
        </a:accent1>
        <a:accent2>
          <a:srgbClr val="6CCFF6"/>
        </a:accent2>
        <a:accent3>
          <a:srgbClr val="FFFFFF"/>
        </a:accent3>
        <a:accent4>
          <a:srgbClr val="015251"/>
        </a:accent4>
        <a:accent5>
          <a:srgbClr val="E4E6DD"/>
        </a:accent5>
        <a:accent6>
          <a:srgbClr val="61BBDF"/>
        </a:accent6>
        <a:hlink>
          <a:srgbClr val="6CCFF6"/>
        </a:hlink>
        <a:folHlink>
          <a:srgbClr val="6CCFF6"/>
        </a:folHlink>
      </a:clrScheme>
      <a:clrMap bg1="lt1" tx1="dk1" bg2="lt2" tx2="dk2" accent1="accent1" accent2="accent2" accent3="accent3" accent4="accent4" accent5="accent5" accent6="accent6" hlink="hlink" folHlink="folHlink"/>
    </a:extraClrScheme>
    <a:extraClrScheme>
      <a:clrScheme name="Weightmans LLP PowerPoint Templates 15">
        <a:dk1>
          <a:srgbClr val="016160"/>
        </a:dk1>
        <a:lt1>
          <a:srgbClr val="FFFFFF"/>
        </a:lt1>
        <a:dk2>
          <a:srgbClr val="016160"/>
        </a:dk2>
        <a:lt2>
          <a:srgbClr val="CFD3C2"/>
        </a:lt2>
        <a:accent1>
          <a:srgbClr val="6CCFF6"/>
        </a:accent1>
        <a:accent2>
          <a:srgbClr val="B71234"/>
        </a:accent2>
        <a:accent3>
          <a:srgbClr val="FFFFFF"/>
        </a:accent3>
        <a:accent4>
          <a:srgbClr val="015251"/>
        </a:accent4>
        <a:accent5>
          <a:srgbClr val="BAE4FA"/>
        </a:accent5>
        <a:accent6>
          <a:srgbClr val="A60F2E"/>
        </a:accent6>
        <a:hlink>
          <a:srgbClr val="B6BF00"/>
        </a:hlink>
        <a:folHlink>
          <a:srgbClr val="7D5C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Teal</Template>
  <TotalTime>2578</TotalTime>
  <Words>2558</Words>
  <Application>Microsoft Office PowerPoint</Application>
  <PresentationFormat>On-screen Show (4:3)</PresentationFormat>
  <Paragraphs>446</Paragraphs>
  <Slides>35</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Lucida Sans Unicode</vt:lpstr>
      <vt:lpstr>Arial</vt:lpstr>
      <vt:lpstr>Wingdings</vt:lpstr>
      <vt:lpstr>Teal</vt:lpstr>
      <vt:lpstr>PowerPoint Presentation</vt:lpstr>
      <vt:lpstr>Topics</vt:lpstr>
      <vt:lpstr>Headlines</vt:lpstr>
      <vt:lpstr>Headlines </vt:lpstr>
      <vt:lpstr>Public Liability – in a nutshell</vt:lpstr>
      <vt:lpstr>Employers Liability – in a nutshell </vt:lpstr>
      <vt:lpstr>Headlines - coverage</vt:lpstr>
      <vt:lpstr>Headlines - ABI – 22 August 2018</vt:lpstr>
      <vt:lpstr>Headlines </vt:lpstr>
      <vt:lpstr>Headlines  - Insurance Fraud Bureau </vt:lpstr>
      <vt:lpstr>Headlines  - The public purse</vt:lpstr>
      <vt:lpstr>Headlines - Challenges </vt:lpstr>
      <vt:lpstr>Headlines - Fundamental Dishonesty</vt:lpstr>
      <vt:lpstr>Headlines - Fundamental Dishonesty </vt:lpstr>
      <vt:lpstr> Just Opportunists? – PL Fraud </vt:lpstr>
      <vt:lpstr>PowerPoint Presentation</vt:lpstr>
      <vt:lpstr>Background - Operation X</vt:lpstr>
      <vt:lpstr>Operation X </vt:lpstr>
      <vt:lpstr>Modus Operandi</vt:lpstr>
      <vt:lpstr>Fraud Network diagram </vt:lpstr>
      <vt:lpstr>Operation X  - the sequel </vt:lpstr>
      <vt:lpstr>How to work together </vt:lpstr>
      <vt:lpstr>The enemy within – EL Fraud </vt:lpstr>
      <vt:lpstr>The enemy within – EL Fraud </vt:lpstr>
      <vt:lpstr>The enemy within  - EL Fraud </vt:lpstr>
      <vt:lpstr>The enemy within – EL Fraud </vt:lpstr>
      <vt:lpstr>The basics – fraud indicators we look out for</vt:lpstr>
      <vt:lpstr>The information game </vt:lpstr>
      <vt:lpstr>The information game </vt:lpstr>
      <vt:lpstr>And finally …</vt:lpstr>
      <vt:lpstr>PowerPoint Presentation</vt:lpstr>
      <vt:lpstr>PowerPoint Presentation</vt:lpstr>
      <vt:lpstr>PowerPoint Presentation</vt:lpstr>
      <vt:lpstr>PowerPoint Presentation</vt:lpstr>
      <vt:lpstr>PowerPoint Presentation</vt:lpstr>
    </vt:vector>
  </TitlesOfParts>
  <Company>Weightmans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 Seminars War on Fraud</dc:title>
  <dc:creator>Ayesha Oye</dc:creator>
  <cp:lastModifiedBy>Sarah Kilgannon</cp:lastModifiedBy>
  <cp:revision>257</cp:revision>
  <dcterms:created xsi:type="dcterms:W3CDTF">2018-02-08T15:05:40Z</dcterms:created>
  <dcterms:modified xsi:type="dcterms:W3CDTF">2019-02-27T12:09:30Z</dcterms:modified>
</cp:coreProperties>
</file>