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6"/>
  </p:notesMasterIdLst>
  <p:handoutMasterIdLst>
    <p:handoutMasterId r:id="rId17"/>
  </p:handoutMasterIdLst>
  <p:sldIdLst>
    <p:sldId id="256" r:id="rId3"/>
    <p:sldId id="257" r:id="rId4"/>
    <p:sldId id="264" r:id="rId5"/>
    <p:sldId id="265" r:id="rId6"/>
    <p:sldId id="266" r:id="rId7"/>
    <p:sldId id="267" r:id="rId8"/>
    <p:sldId id="268" r:id="rId9"/>
    <p:sldId id="269" r:id="rId10"/>
    <p:sldId id="260" r:id="rId11"/>
    <p:sldId id="261" r:id="rId12"/>
    <p:sldId id="263" r:id="rId13"/>
    <p:sldId id="271" r:id="rId14"/>
    <p:sldId id="270" r:id="rId15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7878"/>
    <a:srgbClr val="00609E"/>
    <a:srgbClr val="00A499"/>
    <a:srgbClr val="AF2573"/>
    <a:srgbClr val="005C9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7" autoAdjust="0"/>
    <p:restoredTop sz="86425" autoAdjust="0"/>
  </p:normalViewPr>
  <p:slideViewPr>
    <p:cSldViewPr>
      <p:cViewPr varScale="1">
        <p:scale>
          <a:sx n="116" d="100"/>
          <a:sy n="116" d="100"/>
        </p:scale>
        <p:origin x="1212" y="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-3126" y="-12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C97969-36EF-4A89-9D1B-BE01CD3C1E07}" type="datetimeFigureOut">
              <a:rPr lang="en-GB" smtClean="0"/>
              <a:t>25/02/2019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438927-3B5C-4E75-AC1B-0092D8939C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67670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327765-898F-4E31-9ED2-43C061BF0A26}" type="datetimeFigureOut">
              <a:rPr lang="en-GB" smtClean="0"/>
              <a:t>25/02/2019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8B9425-397B-429A-9886-F759D69D9F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3579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Events Brochure</a:t>
            </a:r>
          </a:p>
          <a:p>
            <a:r>
              <a:rPr lang="en-GB" dirty="0" smtClean="0"/>
              <a:t>ADASS </a:t>
            </a:r>
          </a:p>
          <a:p>
            <a:r>
              <a:rPr lang="en-GB" dirty="0" smtClean="0"/>
              <a:t>Local discussions re ‘PLACE’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8B9425-397B-429A-9886-F759D69D9F2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6112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tif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tif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7" Type="http://schemas.openxmlformats.org/officeDocument/2006/relationships/image" Target="../media/image10.png"/><Relationship Id="rId2" Type="http://schemas.openxmlformats.org/officeDocument/2006/relationships/image" Target="../media/image6.tif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2.jpe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7" Type="http://schemas.openxmlformats.org/officeDocument/2006/relationships/image" Target="../media/image10.png"/><Relationship Id="rId2" Type="http://schemas.openxmlformats.org/officeDocument/2006/relationships/image" Target="../media/image6.tif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2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8" y="4155240"/>
            <a:ext cx="2947894" cy="27027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6561" y="2820116"/>
            <a:ext cx="8207896" cy="896684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179273" y="1822701"/>
            <a:ext cx="4680520" cy="1174251"/>
          </a:xfrm>
        </p:spPr>
        <p:txBody>
          <a:bodyPr anchor="ctr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195582" y="3539964"/>
            <a:ext cx="4124325" cy="125718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304" y="5949280"/>
            <a:ext cx="1546616" cy="68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399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505" y="260648"/>
            <a:ext cx="6736768" cy="1143000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3716" y="1586210"/>
            <a:ext cx="6736556" cy="4525963"/>
          </a:xfrm>
        </p:spPr>
        <p:txBody>
          <a:bodyPr vert="eaVert"/>
          <a:lstStyle>
            <a:lvl1pPr>
              <a:defRPr sz="2400">
                <a:effectLst/>
              </a:defRPr>
            </a:lvl1pPr>
            <a:lvl2pPr>
              <a:defRPr sz="2000">
                <a:effectLst/>
              </a:defRPr>
            </a:lvl2pPr>
            <a:lvl3pPr>
              <a:defRPr sz="1800">
                <a:effectLst/>
              </a:defRPr>
            </a:lvl3pPr>
            <a:lvl4pPr>
              <a:defRPr sz="1600">
                <a:effectLst/>
              </a:defRPr>
            </a:lvl4pPr>
            <a:lvl5pPr>
              <a:defRPr>
                <a:effectLst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83504" y="6237313"/>
            <a:ext cx="10753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2AB28-EEF6-4B0D-869F-8F3C987431E4}" type="datetimeFigureOut">
              <a:rPr lang="en-GB" smtClean="0"/>
              <a:t>25/02/2019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1680" y="6237312"/>
            <a:ext cx="16130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37531" y="6237605"/>
            <a:ext cx="10753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ACC4D9-6F1F-4D55-A406-549F9D74B81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27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882554"/>
          </a:xfrm>
        </p:spPr>
        <p:txBody>
          <a:bodyPr vert="eaVert"/>
          <a:lstStyle>
            <a:lvl1pPr>
              <a:defRPr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3504" y="274638"/>
            <a:ext cx="6193496" cy="5851525"/>
          </a:xfrm>
        </p:spPr>
        <p:txBody>
          <a:bodyPr vert="eaVert"/>
          <a:lstStyle>
            <a:lvl1pPr>
              <a:defRPr sz="2400">
                <a:effectLst/>
              </a:defRPr>
            </a:lvl1pPr>
            <a:lvl2pPr>
              <a:defRPr sz="2000">
                <a:effectLst/>
              </a:defRPr>
            </a:lvl2pPr>
            <a:lvl3pPr>
              <a:defRPr sz="1800">
                <a:effectLst/>
              </a:defRPr>
            </a:lvl3pPr>
            <a:lvl4pPr>
              <a:defRPr sz="1600">
                <a:effectLst/>
              </a:defRPr>
            </a:lvl4pPr>
            <a:lvl5pPr>
              <a:defRPr>
                <a:effectLst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83504" y="6237313"/>
            <a:ext cx="10753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2AB28-EEF6-4B0D-869F-8F3C987431E4}" type="datetimeFigureOut">
              <a:rPr lang="en-GB" smtClean="0"/>
              <a:t>25/02/2019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1680" y="6237312"/>
            <a:ext cx="16130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37531" y="6237605"/>
            <a:ext cx="10753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ACC4D9-6F1F-4D55-A406-549F9D74B81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7974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504" y="260648"/>
            <a:ext cx="6912768" cy="1143000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82978" y="4999186"/>
            <a:ext cx="6913294" cy="1152128"/>
          </a:xfrm>
        </p:spPr>
        <p:txBody>
          <a:bodyPr>
            <a:normAutofit/>
          </a:bodyPr>
          <a:lstStyle>
            <a:lvl1pPr marL="0" indent="0">
              <a:buNone/>
              <a:defRPr lang="en-GB" sz="3600" kern="1200" dirty="0">
                <a:solidFill>
                  <a:srgbClr val="767878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283504" y="1614785"/>
            <a:ext cx="6912000" cy="3096369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83504" y="6237313"/>
            <a:ext cx="10753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2AB28-EEF6-4B0D-869F-8F3C987431E4}" type="datetimeFigureOut">
              <a:rPr lang="en-GB" smtClean="0"/>
              <a:t>25/02/2019</a:t>
            </a:fld>
            <a:endParaRPr lang="en-GB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1680" y="6237312"/>
            <a:ext cx="16130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37531" y="6237605"/>
            <a:ext cx="10753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ACC4D9-6F1F-4D55-A406-549F9D74B81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7412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8" y="4155240"/>
            <a:ext cx="2947894" cy="27027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6561" y="2820116"/>
            <a:ext cx="8207896" cy="896684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179273" y="1822701"/>
            <a:ext cx="4680520" cy="1174251"/>
          </a:xfrm>
        </p:spPr>
        <p:txBody>
          <a:bodyPr anchor="ctr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195582" y="3539964"/>
            <a:ext cx="4124325" cy="125718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304" y="5949280"/>
            <a:ext cx="1546616" cy="68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106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505" y="332656"/>
            <a:ext cx="6664760" cy="1143000"/>
          </a:xfrm>
        </p:spPr>
        <p:txBody>
          <a:bodyPr/>
          <a:lstStyle>
            <a:lvl1pPr algn="l">
              <a:defRPr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716" y="1658219"/>
            <a:ext cx="6664548" cy="4277072"/>
          </a:xfrm>
        </p:spPr>
        <p:txBody>
          <a:bodyPr/>
          <a:lstStyle>
            <a:lvl1pPr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defRPr>
                <a:effectLst/>
              </a:defRPr>
            </a:lvl3pPr>
            <a:lvl4pPr>
              <a:defRPr>
                <a:effectLst/>
              </a:defRPr>
            </a:lvl4pPr>
            <a:lvl5pPr>
              <a:defRPr>
                <a:effectLst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83504" y="6237313"/>
            <a:ext cx="10753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2AB28-EEF6-4B0D-869F-8F3C987431E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25/02/2019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1680" y="6237312"/>
            <a:ext cx="16130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37531" y="6237605"/>
            <a:ext cx="10753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ACC4D9-6F1F-4D55-A406-549F9D74B81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169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986" y="4425131"/>
            <a:ext cx="6731025" cy="1362075"/>
          </a:xfrm>
        </p:spPr>
        <p:txBody>
          <a:bodyPr anchor="t"/>
          <a:lstStyle>
            <a:lvl1pPr algn="l">
              <a:defRPr sz="3600" b="1" cap="all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7986" y="2924944"/>
            <a:ext cx="6731025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767878"/>
                </a:solidFill>
                <a:effectLst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331995" y="6237313"/>
            <a:ext cx="10753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2AB28-EEF6-4B0D-869F-8F3C987431E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25/02/2019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0171" y="6237312"/>
            <a:ext cx="16130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86022" y="6237605"/>
            <a:ext cx="10753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ACC4D9-6F1F-4D55-A406-549F9D74B81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504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504" y="332656"/>
            <a:ext cx="6912768" cy="1143000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3503" y="1658218"/>
            <a:ext cx="3354027" cy="4349081"/>
          </a:xfrm>
        </p:spPr>
        <p:txBody>
          <a:bodyPr/>
          <a:lstStyle>
            <a:lvl1pPr>
              <a:defRPr sz="2800">
                <a:effectLst/>
              </a:defRPr>
            </a:lvl1pPr>
            <a:lvl2pPr>
              <a:defRPr sz="2400">
                <a:effectLst/>
              </a:defRPr>
            </a:lvl2pPr>
            <a:lvl3pPr>
              <a:defRPr sz="2000">
                <a:effectLst/>
              </a:defRPr>
            </a:lvl3pPr>
            <a:lvl4pPr>
              <a:defRPr sz="1800">
                <a:effectLst/>
              </a:defRPr>
            </a:lvl4pPr>
            <a:lvl5pPr>
              <a:defRPr sz="1800">
                <a:effectLst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87313" y="1658219"/>
            <a:ext cx="3304967" cy="4349080"/>
          </a:xfrm>
        </p:spPr>
        <p:txBody>
          <a:bodyPr/>
          <a:lstStyle>
            <a:lvl1pPr>
              <a:defRPr sz="2800">
                <a:effectLst/>
              </a:defRPr>
            </a:lvl1pPr>
            <a:lvl2pPr>
              <a:defRPr sz="2400">
                <a:effectLst/>
              </a:defRPr>
            </a:lvl2pPr>
            <a:lvl3pPr>
              <a:defRPr sz="2000">
                <a:effectLst/>
              </a:defRPr>
            </a:lvl3pPr>
            <a:lvl4pPr>
              <a:defRPr sz="1800">
                <a:effectLst/>
              </a:defRPr>
            </a:lvl4pPr>
            <a:lvl5pPr>
              <a:defRPr sz="1800">
                <a:effectLst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283504" y="6237313"/>
            <a:ext cx="10753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2AB28-EEF6-4B0D-869F-8F3C987431E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25/02/2019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1680" y="6237312"/>
            <a:ext cx="16130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37531" y="6237605"/>
            <a:ext cx="10753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ACC4D9-6F1F-4D55-A406-549F9D74B81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4408" y="6419874"/>
            <a:ext cx="720080" cy="3211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301" y="6386038"/>
            <a:ext cx="720080" cy="321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587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504" y="260648"/>
            <a:ext cx="6912768" cy="1143000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2061" y="1521123"/>
            <a:ext cx="3384376" cy="639762"/>
          </a:xfrm>
        </p:spPr>
        <p:txBody>
          <a:bodyPr anchor="b">
            <a:noAutofit/>
          </a:bodyPr>
          <a:lstStyle>
            <a:lvl1pPr marL="0" indent="0">
              <a:buNone/>
              <a:defRPr sz="24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2061" y="2160885"/>
            <a:ext cx="3384376" cy="3774405"/>
          </a:xfrm>
        </p:spPr>
        <p:txBody>
          <a:bodyPr/>
          <a:lstStyle>
            <a:lvl1pPr>
              <a:defRPr sz="2400">
                <a:effectLst/>
              </a:defRPr>
            </a:lvl1pPr>
            <a:lvl2pPr>
              <a:defRPr sz="2000">
                <a:effectLst/>
              </a:defRPr>
            </a:lvl2pPr>
            <a:lvl3pPr>
              <a:defRPr sz="1800">
                <a:effectLst/>
              </a:defRPr>
            </a:lvl3pPr>
            <a:lvl4pPr>
              <a:defRPr sz="1600">
                <a:effectLst/>
              </a:defRPr>
            </a:lvl4pPr>
            <a:lvl5pPr>
              <a:defRPr sz="1600">
                <a:effectLst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79912" y="1521123"/>
            <a:ext cx="3385705" cy="639762"/>
          </a:xfrm>
        </p:spPr>
        <p:txBody>
          <a:bodyPr anchor="b"/>
          <a:lstStyle>
            <a:lvl1pPr marL="0" indent="0">
              <a:buNone/>
              <a:defRPr sz="24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79912" y="2160885"/>
            <a:ext cx="3385705" cy="3774405"/>
          </a:xfrm>
        </p:spPr>
        <p:txBody>
          <a:bodyPr/>
          <a:lstStyle>
            <a:lvl1pPr>
              <a:defRPr sz="2400">
                <a:effectLst/>
              </a:defRPr>
            </a:lvl1pPr>
            <a:lvl2pPr>
              <a:defRPr sz="2000">
                <a:effectLst/>
              </a:defRPr>
            </a:lvl2pPr>
            <a:lvl3pPr>
              <a:defRPr sz="1800">
                <a:effectLst/>
              </a:defRPr>
            </a:lvl3pPr>
            <a:lvl4pPr>
              <a:defRPr sz="1600">
                <a:effectLst/>
              </a:defRPr>
            </a:lvl4pPr>
            <a:lvl5pPr>
              <a:defRPr sz="1600">
                <a:effectLst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283504" y="6237313"/>
            <a:ext cx="10753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2AB28-EEF6-4B0D-869F-8F3C987431E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25/02/2019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91680" y="6237312"/>
            <a:ext cx="16130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637531" y="6237605"/>
            <a:ext cx="10753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ACC4D9-6F1F-4D55-A406-549F9D74B81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374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5915089"/>
            <a:ext cx="1368152" cy="6102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5816" y="5912724"/>
            <a:ext cx="1373454" cy="61262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2483768" y="5476509"/>
            <a:ext cx="41044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One trusted business. Two different services</a:t>
            </a:r>
            <a:endParaRPr lang="en-GB" sz="16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35625" y="3084556"/>
            <a:ext cx="8207896" cy="8966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949" y="3925175"/>
            <a:ext cx="255563" cy="25556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640" y="3933291"/>
            <a:ext cx="260648" cy="26064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582" y="3910218"/>
            <a:ext cx="282947" cy="283721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539552" y="1407172"/>
            <a:ext cx="3749718" cy="2015554"/>
          </a:xfrm>
        </p:spPr>
        <p:txBody>
          <a:bodyPr/>
          <a:lstStyle>
            <a:lvl1pPr marL="0" indent="0">
              <a:buNone/>
              <a:defRPr sz="1800" b="0" baseline="0">
                <a:solidFill>
                  <a:srgbClr val="767878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</a:lstStyle>
          <a:p>
            <a:pPr lvl="0"/>
            <a:r>
              <a:rPr lang="en-US" dirty="0" smtClean="0"/>
              <a:t>Name                                          Job Title                                Telephone No             email@miaa.nhs.uk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8596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283504" y="6237313"/>
            <a:ext cx="10753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2AB28-EEF6-4B0D-869F-8F3C987431E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25/02/2019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1680" y="6237312"/>
            <a:ext cx="16130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37531" y="6237605"/>
            <a:ext cx="10753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ACC4D9-6F1F-4D55-A406-549F9D74B81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52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505" y="332656"/>
            <a:ext cx="6664760" cy="1143000"/>
          </a:xfrm>
        </p:spPr>
        <p:txBody>
          <a:bodyPr/>
          <a:lstStyle>
            <a:lvl1pPr algn="l">
              <a:defRPr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716" y="1658219"/>
            <a:ext cx="6664548" cy="4277072"/>
          </a:xfrm>
        </p:spPr>
        <p:txBody>
          <a:bodyPr/>
          <a:lstStyle>
            <a:lvl1pPr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defRPr>
                <a:effectLst/>
              </a:defRPr>
            </a:lvl3pPr>
            <a:lvl4pPr>
              <a:defRPr>
                <a:effectLst/>
              </a:defRPr>
            </a:lvl4pPr>
            <a:lvl5pPr>
              <a:defRPr>
                <a:effectLst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83504" y="6237313"/>
            <a:ext cx="10753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2AB28-EEF6-4B0D-869F-8F3C987431E4}" type="datetimeFigureOut">
              <a:rPr lang="en-GB" smtClean="0"/>
              <a:t>25/02/2019</a:t>
            </a:fld>
            <a:endParaRPr lang="en-GB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1680" y="6237312"/>
            <a:ext cx="16130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37531" y="6237605"/>
            <a:ext cx="10753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ACC4D9-6F1F-4D55-A406-549F9D74B81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0876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885" y="404663"/>
            <a:ext cx="2808312" cy="1162050"/>
          </a:xfrm>
        </p:spPr>
        <p:txBody>
          <a:bodyPr anchor="b">
            <a:noAutofit/>
          </a:bodyPr>
          <a:lstStyle>
            <a:lvl1pPr algn="l">
              <a:defRPr sz="24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704" y="404664"/>
            <a:ext cx="3859584" cy="5676230"/>
          </a:xfrm>
        </p:spPr>
        <p:txBody>
          <a:bodyPr/>
          <a:lstStyle>
            <a:lvl1pPr>
              <a:defRPr sz="2400">
                <a:effectLst/>
              </a:defRPr>
            </a:lvl1pPr>
            <a:lvl2pPr>
              <a:defRPr sz="2000">
                <a:effectLst/>
              </a:defRPr>
            </a:lvl2pPr>
            <a:lvl3pPr>
              <a:defRPr sz="1800">
                <a:effectLst/>
              </a:defRPr>
            </a:lvl3pPr>
            <a:lvl4pPr>
              <a:defRPr sz="1600">
                <a:effectLst/>
              </a:defRPr>
            </a:lvl4pPr>
            <a:lvl5pPr>
              <a:defRPr sz="1600">
                <a:effectLst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0885" y="1566713"/>
            <a:ext cx="2808312" cy="451418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283504" y="6237313"/>
            <a:ext cx="10753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2AB28-EEF6-4B0D-869F-8F3C987431E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25/02/2019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1680" y="6237312"/>
            <a:ext cx="16130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37531" y="6237605"/>
            <a:ext cx="10753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ACC4D9-6F1F-4D55-A406-549F9D74B81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55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504" y="4736505"/>
            <a:ext cx="5486400" cy="566738"/>
          </a:xfrm>
        </p:spPr>
        <p:txBody>
          <a:bodyPr anchor="b"/>
          <a:lstStyle>
            <a:lvl1pPr algn="l">
              <a:defRPr sz="20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3504" y="548680"/>
            <a:ext cx="5486400" cy="4114800"/>
          </a:xfrm>
        </p:spPr>
        <p:txBody>
          <a:bodyPr/>
          <a:lstStyle>
            <a:lvl1pPr marL="0" indent="0">
              <a:buNone/>
              <a:defRPr sz="3200">
                <a:effectLst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3504" y="5303243"/>
            <a:ext cx="5486400" cy="804862"/>
          </a:xfrm>
        </p:spPr>
        <p:txBody>
          <a:bodyPr/>
          <a:lstStyle>
            <a:lvl1pPr marL="0" indent="0">
              <a:buNone/>
              <a:defRPr sz="14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283504" y="6237313"/>
            <a:ext cx="10753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2AB28-EEF6-4B0D-869F-8F3C987431E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25/02/2019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1680" y="6237312"/>
            <a:ext cx="16130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37531" y="6237605"/>
            <a:ext cx="10753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ACC4D9-6F1F-4D55-A406-549F9D74B81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853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505" y="260648"/>
            <a:ext cx="6736768" cy="1143000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3716" y="1586210"/>
            <a:ext cx="6736556" cy="4525963"/>
          </a:xfrm>
        </p:spPr>
        <p:txBody>
          <a:bodyPr vert="eaVert"/>
          <a:lstStyle>
            <a:lvl1pPr>
              <a:defRPr sz="2400">
                <a:effectLst/>
              </a:defRPr>
            </a:lvl1pPr>
            <a:lvl2pPr>
              <a:defRPr sz="2000">
                <a:effectLst/>
              </a:defRPr>
            </a:lvl2pPr>
            <a:lvl3pPr>
              <a:defRPr sz="1800">
                <a:effectLst/>
              </a:defRPr>
            </a:lvl3pPr>
            <a:lvl4pPr>
              <a:defRPr sz="1600">
                <a:effectLst/>
              </a:defRPr>
            </a:lvl4pPr>
            <a:lvl5pPr>
              <a:defRPr>
                <a:effectLst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83504" y="6237313"/>
            <a:ext cx="10753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2AB28-EEF6-4B0D-869F-8F3C987431E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25/02/2019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1680" y="6237312"/>
            <a:ext cx="16130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37531" y="6237605"/>
            <a:ext cx="10753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ACC4D9-6F1F-4D55-A406-549F9D74B81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755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882554"/>
          </a:xfrm>
        </p:spPr>
        <p:txBody>
          <a:bodyPr vert="eaVert"/>
          <a:lstStyle>
            <a:lvl1pPr>
              <a:defRPr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3504" y="274638"/>
            <a:ext cx="6193496" cy="5851525"/>
          </a:xfrm>
        </p:spPr>
        <p:txBody>
          <a:bodyPr vert="eaVert"/>
          <a:lstStyle>
            <a:lvl1pPr>
              <a:defRPr sz="2400">
                <a:effectLst/>
              </a:defRPr>
            </a:lvl1pPr>
            <a:lvl2pPr>
              <a:defRPr sz="2000">
                <a:effectLst/>
              </a:defRPr>
            </a:lvl2pPr>
            <a:lvl3pPr>
              <a:defRPr sz="1800">
                <a:effectLst/>
              </a:defRPr>
            </a:lvl3pPr>
            <a:lvl4pPr>
              <a:defRPr sz="1600">
                <a:effectLst/>
              </a:defRPr>
            </a:lvl4pPr>
            <a:lvl5pPr>
              <a:defRPr>
                <a:effectLst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83504" y="6237313"/>
            <a:ext cx="10753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2AB28-EEF6-4B0D-869F-8F3C987431E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25/02/2019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1680" y="6237312"/>
            <a:ext cx="16130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37531" y="6237605"/>
            <a:ext cx="10753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ACC4D9-6F1F-4D55-A406-549F9D74B81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66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504" y="260648"/>
            <a:ext cx="6912768" cy="1143000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82978" y="4999186"/>
            <a:ext cx="6913294" cy="1152128"/>
          </a:xfrm>
        </p:spPr>
        <p:txBody>
          <a:bodyPr>
            <a:normAutofit/>
          </a:bodyPr>
          <a:lstStyle>
            <a:lvl1pPr marL="0" indent="0">
              <a:buNone/>
              <a:defRPr lang="en-GB" sz="3600" kern="1200" dirty="0">
                <a:solidFill>
                  <a:srgbClr val="767878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283504" y="1614785"/>
            <a:ext cx="6912000" cy="3096369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83504" y="6237313"/>
            <a:ext cx="10753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2AB28-EEF6-4B0D-869F-8F3C987431E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25/02/2019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1680" y="6237312"/>
            <a:ext cx="16130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37531" y="6237605"/>
            <a:ext cx="10753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ACC4D9-6F1F-4D55-A406-549F9D74B81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27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986" y="4425131"/>
            <a:ext cx="6731025" cy="1362075"/>
          </a:xfrm>
        </p:spPr>
        <p:txBody>
          <a:bodyPr anchor="t"/>
          <a:lstStyle>
            <a:lvl1pPr algn="l">
              <a:defRPr sz="3600" b="1" cap="all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7986" y="2924944"/>
            <a:ext cx="6731025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767878"/>
                </a:solidFill>
                <a:effectLst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331995" y="6237313"/>
            <a:ext cx="10753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2AB28-EEF6-4B0D-869F-8F3C987431E4}" type="datetimeFigureOut">
              <a:rPr lang="en-GB" smtClean="0"/>
              <a:t>25/02/2019</a:t>
            </a:fld>
            <a:endParaRPr lang="en-GB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0171" y="6237312"/>
            <a:ext cx="16130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86022" y="6237605"/>
            <a:ext cx="10753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ACC4D9-6F1F-4D55-A406-549F9D74B81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3325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504" y="332656"/>
            <a:ext cx="6912768" cy="1143000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3503" y="1658218"/>
            <a:ext cx="3354027" cy="4349081"/>
          </a:xfrm>
        </p:spPr>
        <p:txBody>
          <a:bodyPr/>
          <a:lstStyle>
            <a:lvl1pPr>
              <a:defRPr sz="2800">
                <a:effectLst/>
              </a:defRPr>
            </a:lvl1pPr>
            <a:lvl2pPr>
              <a:defRPr sz="2400">
                <a:effectLst/>
              </a:defRPr>
            </a:lvl2pPr>
            <a:lvl3pPr>
              <a:defRPr sz="2000">
                <a:effectLst/>
              </a:defRPr>
            </a:lvl3pPr>
            <a:lvl4pPr>
              <a:defRPr sz="1800">
                <a:effectLst/>
              </a:defRPr>
            </a:lvl4pPr>
            <a:lvl5pPr>
              <a:defRPr sz="1800">
                <a:effectLst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87313" y="1658219"/>
            <a:ext cx="3304967" cy="4349080"/>
          </a:xfrm>
        </p:spPr>
        <p:txBody>
          <a:bodyPr/>
          <a:lstStyle>
            <a:lvl1pPr>
              <a:defRPr sz="2800">
                <a:effectLst/>
              </a:defRPr>
            </a:lvl1pPr>
            <a:lvl2pPr>
              <a:defRPr sz="2400">
                <a:effectLst/>
              </a:defRPr>
            </a:lvl2pPr>
            <a:lvl3pPr>
              <a:defRPr sz="2000">
                <a:effectLst/>
              </a:defRPr>
            </a:lvl3pPr>
            <a:lvl4pPr>
              <a:defRPr sz="1800">
                <a:effectLst/>
              </a:defRPr>
            </a:lvl4pPr>
            <a:lvl5pPr>
              <a:defRPr sz="1800">
                <a:effectLst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283504" y="6237313"/>
            <a:ext cx="10753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2AB28-EEF6-4B0D-869F-8F3C987431E4}" type="datetimeFigureOut">
              <a:rPr lang="en-GB" smtClean="0"/>
              <a:t>25/02/2019</a:t>
            </a:fld>
            <a:endParaRPr lang="en-GB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1680" y="6237312"/>
            <a:ext cx="16130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37531" y="6237605"/>
            <a:ext cx="10753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ACC4D9-6F1F-4D55-A406-549F9D74B81B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4408" y="6419874"/>
            <a:ext cx="720080" cy="3211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301" y="6386038"/>
            <a:ext cx="720080" cy="321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528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504" y="260648"/>
            <a:ext cx="6912768" cy="1143000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2061" y="1521123"/>
            <a:ext cx="3384376" cy="639762"/>
          </a:xfrm>
        </p:spPr>
        <p:txBody>
          <a:bodyPr anchor="b">
            <a:noAutofit/>
          </a:bodyPr>
          <a:lstStyle>
            <a:lvl1pPr marL="0" indent="0">
              <a:buNone/>
              <a:defRPr sz="24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2061" y="2160885"/>
            <a:ext cx="3384376" cy="3774405"/>
          </a:xfrm>
        </p:spPr>
        <p:txBody>
          <a:bodyPr/>
          <a:lstStyle>
            <a:lvl1pPr>
              <a:defRPr sz="2400">
                <a:effectLst/>
              </a:defRPr>
            </a:lvl1pPr>
            <a:lvl2pPr>
              <a:defRPr sz="2000">
                <a:effectLst/>
              </a:defRPr>
            </a:lvl2pPr>
            <a:lvl3pPr>
              <a:defRPr sz="1800">
                <a:effectLst/>
              </a:defRPr>
            </a:lvl3pPr>
            <a:lvl4pPr>
              <a:defRPr sz="1600">
                <a:effectLst/>
              </a:defRPr>
            </a:lvl4pPr>
            <a:lvl5pPr>
              <a:defRPr sz="1600">
                <a:effectLst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79912" y="1521123"/>
            <a:ext cx="3385705" cy="639762"/>
          </a:xfrm>
        </p:spPr>
        <p:txBody>
          <a:bodyPr anchor="b"/>
          <a:lstStyle>
            <a:lvl1pPr marL="0" indent="0">
              <a:buNone/>
              <a:defRPr sz="24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79912" y="2160885"/>
            <a:ext cx="3385705" cy="3774405"/>
          </a:xfrm>
        </p:spPr>
        <p:txBody>
          <a:bodyPr/>
          <a:lstStyle>
            <a:lvl1pPr>
              <a:defRPr sz="2400">
                <a:effectLst/>
              </a:defRPr>
            </a:lvl1pPr>
            <a:lvl2pPr>
              <a:defRPr sz="2000">
                <a:effectLst/>
              </a:defRPr>
            </a:lvl2pPr>
            <a:lvl3pPr>
              <a:defRPr sz="1800">
                <a:effectLst/>
              </a:defRPr>
            </a:lvl3pPr>
            <a:lvl4pPr>
              <a:defRPr sz="1600">
                <a:effectLst/>
              </a:defRPr>
            </a:lvl4pPr>
            <a:lvl5pPr>
              <a:defRPr sz="1600">
                <a:effectLst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283504" y="6237313"/>
            <a:ext cx="10753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2AB28-EEF6-4B0D-869F-8F3C987431E4}" type="datetimeFigureOut">
              <a:rPr lang="en-GB" smtClean="0"/>
              <a:t>25/02/2019</a:t>
            </a:fld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91680" y="6237312"/>
            <a:ext cx="16130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637531" y="6237605"/>
            <a:ext cx="10753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ACC4D9-6F1F-4D55-A406-549F9D74B81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6849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5915089"/>
            <a:ext cx="1368152" cy="6102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5816" y="5912724"/>
            <a:ext cx="1373454" cy="61262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2483768" y="5476509"/>
            <a:ext cx="41044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One trusted business.</a:t>
            </a:r>
            <a:r>
              <a:rPr lang="en-US" sz="1600" baseline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Two different services</a:t>
            </a:r>
            <a:endParaRPr lang="en-GB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35625" y="3084556"/>
            <a:ext cx="8207896" cy="8966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949" y="3925175"/>
            <a:ext cx="255563" cy="25556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640" y="3933291"/>
            <a:ext cx="260648" cy="26064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582" y="3910218"/>
            <a:ext cx="282947" cy="283721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539552" y="1407172"/>
            <a:ext cx="3749718" cy="2015554"/>
          </a:xfrm>
        </p:spPr>
        <p:txBody>
          <a:bodyPr/>
          <a:lstStyle>
            <a:lvl1pPr marL="0" indent="0">
              <a:buNone/>
              <a:defRPr sz="1800" b="0" baseline="0">
                <a:solidFill>
                  <a:srgbClr val="767878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</a:lstStyle>
          <a:p>
            <a:pPr lvl="0"/>
            <a:r>
              <a:rPr lang="en-US" dirty="0" smtClean="0"/>
              <a:t>Name                                          Job Title                                Telephone No             email@miaa.nhs.uk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8061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283504" y="6237313"/>
            <a:ext cx="10753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2AB28-EEF6-4B0D-869F-8F3C987431E4}" type="datetimeFigureOut">
              <a:rPr lang="en-GB" smtClean="0"/>
              <a:t>25/02/2019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1680" y="6237312"/>
            <a:ext cx="16130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37531" y="6237605"/>
            <a:ext cx="10753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ACC4D9-6F1F-4D55-A406-549F9D74B81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0608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885" y="404663"/>
            <a:ext cx="2808312" cy="1162050"/>
          </a:xfrm>
        </p:spPr>
        <p:txBody>
          <a:bodyPr anchor="b">
            <a:noAutofit/>
          </a:bodyPr>
          <a:lstStyle>
            <a:lvl1pPr algn="l">
              <a:defRPr sz="24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704" y="404664"/>
            <a:ext cx="3859584" cy="5676230"/>
          </a:xfrm>
        </p:spPr>
        <p:txBody>
          <a:bodyPr/>
          <a:lstStyle>
            <a:lvl1pPr>
              <a:defRPr sz="2400">
                <a:effectLst/>
              </a:defRPr>
            </a:lvl1pPr>
            <a:lvl2pPr>
              <a:defRPr sz="2000">
                <a:effectLst/>
              </a:defRPr>
            </a:lvl2pPr>
            <a:lvl3pPr>
              <a:defRPr sz="1800">
                <a:effectLst/>
              </a:defRPr>
            </a:lvl3pPr>
            <a:lvl4pPr>
              <a:defRPr sz="1600">
                <a:effectLst/>
              </a:defRPr>
            </a:lvl4pPr>
            <a:lvl5pPr>
              <a:defRPr sz="1600">
                <a:effectLst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0885" y="1566713"/>
            <a:ext cx="2808312" cy="451418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283504" y="6237313"/>
            <a:ext cx="10753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2AB28-EEF6-4B0D-869F-8F3C987431E4}" type="datetimeFigureOut">
              <a:rPr lang="en-GB" smtClean="0"/>
              <a:t>25/02/2019</a:t>
            </a:fld>
            <a:endParaRPr lang="en-GB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1680" y="6237312"/>
            <a:ext cx="16130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37531" y="6237605"/>
            <a:ext cx="10753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ACC4D9-6F1F-4D55-A406-549F9D74B81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6118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504" y="4736505"/>
            <a:ext cx="5486400" cy="566738"/>
          </a:xfrm>
        </p:spPr>
        <p:txBody>
          <a:bodyPr anchor="b"/>
          <a:lstStyle>
            <a:lvl1pPr algn="l">
              <a:defRPr sz="20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3504" y="548680"/>
            <a:ext cx="5486400" cy="4114800"/>
          </a:xfrm>
        </p:spPr>
        <p:txBody>
          <a:bodyPr/>
          <a:lstStyle>
            <a:lvl1pPr marL="0" indent="0">
              <a:buNone/>
              <a:defRPr sz="3200">
                <a:effectLst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3504" y="5303243"/>
            <a:ext cx="5486400" cy="804862"/>
          </a:xfrm>
        </p:spPr>
        <p:txBody>
          <a:bodyPr/>
          <a:lstStyle>
            <a:lvl1pPr marL="0" indent="0">
              <a:buNone/>
              <a:defRPr sz="14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283504" y="6237313"/>
            <a:ext cx="10753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2AB28-EEF6-4B0D-869F-8F3C987431E4}" type="datetimeFigureOut">
              <a:rPr lang="en-GB" smtClean="0"/>
              <a:t>25/02/2019</a:t>
            </a:fld>
            <a:endParaRPr lang="en-GB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1680" y="6237312"/>
            <a:ext cx="16130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37531" y="6237605"/>
            <a:ext cx="10753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ACC4D9-6F1F-4D55-A406-549F9D74B81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6655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3504" y="274638"/>
            <a:ext cx="8392952" cy="1143000"/>
          </a:xfrm>
          <a:prstGeom prst="rect">
            <a:avLst/>
          </a:prstGeom>
          <a:effectLst>
            <a:glow rad="508000">
              <a:schemeClr val="bg1"/>
            </a:glo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3504" y="1600201"/>
            <a:ext cx="8403296" cy="434908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83504" y="6237313"/>
            <a:ext cx="10753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2AB28-EEF6-4B0D-869F-8F3C987431E4}" type="datetimeFigureOut">
              <a:rPr lang="en-GB" smtClean="0"/>
              <a:t>25/02/2019</a:t>
            </a:fld>
            <a:endParaRPr lang="en-GB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1680" y="6237312"/>
            <a:ext cx="16130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37531" y="6237605"/>
            <a:ext cx="10753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ACC4D9-6F1F-4D55-A406-549F9D74B81B}" type="slidenum">
              <a:rPr lang="en-GB" smtClean="0"/>
              <a:t>‹#›</a:t>
            </a:fld>
            <a:endParaRPr lang="en-GB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7990616" y="6309320"/>
            <a:ext cx="829856" cy="216024"/>
            <a:chOff x="7990616" y="6309320"/>
            <a:chExt cx="829856" cy="216024"/>
          </a:xfrm>
        </p:grpSpPr>
        <p:sp>
          <p:nvSpPr>
            <p:cNvPr id="7" name="Oval 6"/>
            <p:cNvSpPr/>
            <p:nvPr userDrawn="1"/>
          </p:nvSpPr>
          <p:spPr>
            <a:xfrm>
              <a:off x="8604448" y="6309320"/>
              <a:ext cx="216024" cy="216024"/>
            </a:xfrm>
            <a:prstGeom prst="ellipse">
              <a:avLst/>
            </a:prstGeom>
            <a:solidFill>
              <a:srgbClr val="AF2573"/>
            </a:solidFill>
            <a:ln>
              <a:solidFill>
                <a:srgbClr val="AF257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/>
            <p:cNvSpPr/>
            <p:nvPr userDrawn="1"/>
          </p:nvSpPr>
          <p:spPr>
            <a:xfrm>
              <a:off x="8297532" y="6309320"/>
              <a:ext cx="216024" cy="216024"/>
            </a:xfrm>
            <a:prstGeom prst="ellipse">
              <a:avLst/>
            </a:prstGeom>
            <a:solidFill>
              <a:srgbClr val="00A499"/>
            </a:solidFill>
            <a:ln>
              <a:solidFill>
                <a:srgbClr val="00A4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/>
            <p:cNvSpPr/>
            <p:nvPr userDrawn="1"/>
          </p:nvSpPr>
          <p:spPr>
            <a:xfrm>
              <a:off x="7990616" y="6309320"/>
              <a:ext cx="216024" cy="216024"/>
            </a:xfrm>
            <a:prstGeom prst="ellipse">
              <a:avLst/>
            </a:prstGeom>
            <a:solidFill>
              <a:srgbClr val="00609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739501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effectLst/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Arial" pitchFamily="34" charset="0"/>
        <a:buChar char="•"/>
        <a:defRPr sz="2800" kern="1200">
          <a:solidFill>
            <a:schemeClr val="tx1"/>
          </a:solidFill>
          <a:effectLst/>
          <a:latin typeface="Arial" charset="0"/>
          <a:ea typeface="Arial" charset="0"/>
          <a:cs typeface="Arial" charset="0"/>
        </a:defRPr>
      </a:lvl1pPr>
      <a:lvl2pPr marL="742950" indent="-28575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Arial" pitchFamily="34" charset="0"/>
        <a:buChar char="–"/>
        <a:defRPr sz="2400" kern="1200">
          <a:solidFill>
            <a:schemeClr val="tx1"/>
          </a:solidFill>
          <a:effectLst/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Arial" pitchFamily="34" charset="0"/>
        <a:buChar char="•"/>
        <a:defRPr sz="2000" kern="1200">
          <a:solidFill>
            <a:schemeClr val="tx1"/>
          </a:solidFill>
          <a:effectLst/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Arial" pitchFamily="34" charset="0"/>
        <a:buChar char="–"/>
        <a:defRPr sz="1800" kern="1200">
          <a:solidFill>
            <a:schemeClr val="tx1"/>
          </a:solidFill>
          <a:effectLst/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Arial" pitchFamily="34" charset="0"/>
        <a:buChar char="»"/>
        <a:defRPr sz="1600" kern="1200">
          <a:solidFill>
            <a:schemeClr val="tx1"/>
          </a:solidFill>
          <a:effectLst/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3504" y="274638"/>
            <a:ext cx="8392952" cy="1143000"/>
          </a:xfrm>
          <a:prstGeom prst="rect">
            <a:avLst/>
          </a:prstGeom>
          <a:effectLst>
            <a:glow rad="508000">
              <a:schemeClr val="bg1"/>
            </a:glo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3504" y="1600201"/>
            <a:ext cx="8403296" cy="434908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83504" y="6237313"/>
            <a:ext cx="10753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2AB28-EEF6-4B0D-869F-8F3C987431E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25/02/2019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1680" y="6237312"/>
            <a:ext cx="16130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37531" y="6237605"/>
            <a:ext cx="10753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ACC4D9-6F1F-4D55-A406-549F9D74B81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7990616" y="6309320"/>
            <a:ext cx="829856" cy="216024"/>
            <a:chOff x="7990616" y="6309320"/>
            <a:chExt cx="829856" cy="216024"/>
          </a:xfrm>
        </p:grpSpPr>
        <p:sp>
          <p:nvSpPr>
            <p:cNvPr id="7" name="Oval 6"/>
            <p:cNvSpPr/>
            <p:nvPr userDrawn="1"/>
          </p:nvSpPr>
          <p:spPr>
            <a:xfrm>
              <a:off x="8604448" y="6309320"/>
              <a:ext cx="216024" cy="216024"/>
            </a:xfrm>
            <a:prstGeom prst="ellipse">
              <a:avLst/>
            </a:prstGeom>
            <a:solidFill>
              <a:srgbClr val="AF2573"/>
            </a:solidFill>
            <a:ln>
              <a:solidFill>
                <a:srgbClr val="AF257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8" name="Oval 7"/>
            <p:cNvSpPr/>
            <p:nvPr userDrawn="1"/>
          </p:nvSpPr>
          <p:spPr>
            <a:xfrm>
              <a:off x="8297532" y="6309320"/>
              <a:ext cx="216024" cy="216024"/>
            </a:xfrm>
            <a:prstGeom prst="ellipse">
              <a:avLst/>
            </a:prstGeom>
            <a:solidFill>
              <a:srgbClr val="00A499"/>
            </a:solidFill>
            <a:ln>
              <a:solidFill>
                <a:srgbClr val="00A4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2" name="Oval 11"/>
            <p:cNvSpPr/>
            <p:nvPr userDrawn="1"/>
          </p:nvSpPr>
          <p:spPr>
            <a:xfrm>
              <a:off x="7990616" y="6309320"/>
              <a:ext cx="216024" cy="216024"/>
            </a:xfrm>
            <a:prstGeom prst="ellipse">
              <a:avLst/>
            </a:prstGeom>
            <a:solidFill>
              <a:srgbClr val="00609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2219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effectLst/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Arial" pitchFamily="34" charset="0"/>
        <a:buChar char="•"/>
        <a:defRPr sz="2800" kern="1200">
          <a:solidFill>
            <a:schemeClr val="tx1"/>
          </a:solidFill>
          <a:effectLst/>
          <a:latin typeface="Arial" charset="0"/>
          <a:ea typeface="Arial" charset="0"/>
          <a:cs typeface="Arial" charset="0"/>
        </a:defRPr>
      </a:lvl1pPr>
      <a:lvl2pPr marL="742950" indent="-28575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Arial" pitchFamily="34" charset="0"/>
        <a:buChar char="–"/>
        <a:defRPr sz="2400" kern="1200">
          <a:solidFill>
            <a:schemeClr val="tx1"/>
          </a:solidFill>
          <a:effectLst/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Arial" pitchFamily="34" charset="0"/>
        <a:buChar char="•"/>
        <a:defRPr sz="2000" kern="1200">
          <a:solidFill>
            <a:schemeClr val="tx1"/>
          </a:solidFill>
          <a:effectLst/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Arial" pitchFamily="34" charset="0"/>
        <a:buChar char="–"/>
        <a:defRPr sz="1800" kern="1200">
          <a:solidFill>
            <a:schemeClr val="tx1"/>
          </a:solidFill>
          <a:effectLst/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Arial" pitchFamily="34" charset="0"/>
        <a:buChar char="»"/>
        <a:defRPr sz="1600" kern="1200">
          <a:solidFill>
            <a:schemeClr val="tx1"/>
          </a:solidFill>
          <a:effectLst/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sarah.dowbekin@miaa.nhs.uk" TargetMode="Externa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601" y="1844824"/>
            <a:ext cx="5688632" cy="1174251"/>
          </a:xfrm>
        </p:spPr>
        <p:txBody>
          <a:bodyPr/>
          <a:lstStyle/>
          <a:p>
            <a:r>
              <a:rPr lang="en-GB" dirty="0" smtClean="0"/>
              <a:t>Providing Assurance across ‘Integrated </a:t>
            </a:r>
            <a:r>
              <a:rPr lang="en-GB" dirty="0"/>
              <a:t>S</a:t>
            </a:r>
            <a:r>
              <a:rPr lang="en-GB" dirty="0" smtClean="0"/>
              <a:t>ystems’…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043608" y="3501008"/>
            <a:ext cx="6480720" cy="864096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CIPFA NW Audit, Risk and Governance Professional Development Group</a:t>
            </a:r>
          </a:p>
          <a:p>
            <a:r>
              <a:rPr lang="en-GB" dirty="0" smtClean="0"/>
              <a:t>Annual Development and Training Event, March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474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283968" y="3244534"/>
            <a:ext cx="648072" cy="43204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You</a:t>
            </a:r>
            <a:endParaRPr lang="en-GB" sz="1400" dirty="0"/>
          </a:p>
        </p:txBody>
      </p:sp>
      <p:cxnSp>
        <p:nvCxnSpPr>
          <p:cNvPr id="6" name="Straight Connector 5"/>
          <p:cNvCxnSpPr>
            <a:stCxn id="4" idx="2"/>
          </p:cNvCxnSpPr>
          <p:nvPr/>
        </p:nvCxnSpPr>
        <p:spPr>
          <a:xfrm flipH="1">
            <a:off x="467544" y="3460558"/>
            <a:ext cx="381642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4" idx="6"/>
          </p:cNvCxnSpPr>
          <p:nvPr/>
        </p:nvCxnSpPr>
        <p:spPr>
          <a:xfrm>
            <a:off x="4932040" y="3460558"/>
            <a:ext cx="38884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4" idx="0"/>
          </p:cNvCxnSpPr>
          <p:nvPr/>
        </p:nvCxnSpPr>
        <p:spPr>
          <a:xfrm flipV="1">
            <a:off x="4608004" y="1113712"/>
            <a:ext cx="16098" cy="213082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endCxn id="4" idx="4"/>
          </p:cNvCxnSpPr>
          <p:nvPr/>
        </p:nvCxnSpPr>
        <p:spPr>
          <a:xfrm flipH="1" flipV="1">
            <a:off x="4608004" y="3676582"/>
            <a:ext cx="16098" cy="244827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6204" y="2179123"/>
            <a:ext cx="369332" cy="204226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GB" sz="1200" dirty="0" smtClean="0"/>
              <a:t>Within your organisation </a:t>
            </a:r>
            <a:endParaRPr lang="en-GB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4291838" y="800176"/>
            <a:ext cx="1368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Known</a:t>
            </a:r>
            <a:endParaRPr lang="en-GB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8750851" y="2420888"/>
            <a:ext cx="369332" cy="199732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GB" sz="1200" dirty="0" smtClean="0"/>
              <a:t>External to your organisation</a:t>
            </a:r>
            <a:endParaRPr lang="en-GB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4259598" y="6139064"/>
            <a:ext cx="2097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Unknown</a:t>
            </a:r>
            <a:endParaRPr lang="en-GB" sz="1200" dirty="0"/>
          </a:p>
        </p:txBody>
      </p:sp>
      <p:sp>
        <p:nvSpPr>
          <p:cNvPr id="2" name="Rectangle 1"/>
          <p:cNvSpPr/>
          <p:nvPr/>
        </p:nvSpPr>
        <p:spPr>
          <a:xfrm>
            <a:off x="187812" y="188640"/>
            <a:ext cx="18639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ea typeface="Verdana" panose="020B0604030504040204" pitchFamily="34" charset="0"/>
              </a:rPr>
              <a:t>Relationship </a:t>
            </a:r>
            <a:r>
              <a:rPr lang="en-GB" b="1" dirty="0" smtClean="0">
                <a:ea typeface="Verdana" panose="020B0604030504040204" pitchFamily="34" charset="0"/>
              </a:rPr>
              <a:t>Map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25086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504" y="836712"/>
            <a:ext cx="8464960" cy="638944"/>
          </a:xfrm>
        </p:spPr>
        <p:txBody>
          <a:bodyPr>
            <a:normAutofit/>
          </a:bodyPr>
          <a:lstStyle/>
          <a:p>
            <a:r>
              <a:rPr lang="en-GB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Relationship Mapping Exercise: Stage </a:t>
            </a:r>
            <a:r>
              <a:rPr lang="en-GB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endParaRPr lang="en-GB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716" y="1700808"/>
            <a:ext cx="7960692" cy="4824535"/>
          </a:xfrm>
        </p:spPr>
        <p:txBody>
          <a:bodyPr>
            <a:noAutofit/>
          </a:bodyPr>
          <a:lstStyle/>
          <a:p>
            <a:r>
              <a:rPr lang="en-GB" sz="20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Repeat the stage 1 exercise with your teams.</a:t>
            </a:r>
          </a:p>
          <a:p>
            <a:r>
              <a:rPr lang="en-GB" sz="20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Join together and compare your maps.</a:t>
            </a:r>
          </a:p>
          <a:p>
            <a:r>
              <a:rPr lang="en-GB" sz="20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What do they look like?</a:t>
            </a:r>
          </a:p>
          <a:p>
            <a:pPr lvl="1"/>
            <a:r>
              <a:rPr lang="en-GB" sz="18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Are there areas where we have a number of people with the same relationship?</a:t>
            </a:r>
          </a:p>
          <a:p>
            <a:pPr lvl="1"/>
            <a:r>
              <a:rPr lang="en-GB" sz="18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Are there areas where we do not have any relationship however they are important?</a:t>
            </a:r>
          </a:p>
          <a:p>
            <a:pPr lvl="1"/>
            <a:r>
              <a:rPr lang="en-GB" sz="18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Are we spending the right amount of time on the important relationships?</a:t>
            </a:r>
          </a:p>
          <a:p>
            <a:pPr lvl="1"/>
            <a:r>
              <a:rPr lang="en-GB" sz="18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What do we need to do to ensure we have solid relationships in key areas to support the achievement of our goals (collectively and individually)?</a:t>
            </a:r>
          </a:p>
          <a:p>
            <a:pPr marL="457200" lvl="1" indent="0">
              <a:buNone/>
            </a:pP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0060" y="251356"/>
            <a:ext cx="3141950" cy="4001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chemeClr val="bg1"/>
                </a:solidFill>
              </a:rPr>
              <a:t>Group Exercise  - Take Away</a:t>
            </a:r>
            <a:endParaRPr lang="en-GB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58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505" y="269776"/>
            <a:ext cx="6664760" cy="1143000"/>
          </a:xfrm>
        </p:spPr>
        <p:txBody>
          <a:bodyPr/>
          <a:lstStyle/>
          <a:p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Conclusion</a:t>
            </a:r>
            <a:endParaRPr lang="en-GB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716" y="1658219"/>
            <a:ext cx="4792340" cy="4277072"/>
          </a:xfrm>
        </p:spPr>
        <p:txBody>
          <a:bodyPr>
            <a:normAutofit/>
          </a:bodyPr>
          <a:lstStyle/>
          <a:p>
            <a:pPr algn="just"/>
            <a:r>
              <a:rPr lang="en-GB" sz="25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Requirements of professional standards – risk based planning, annual internal audit opinion </a:t>
            </a:r>
            <a:r>
              <a:rPr lang="en-GB" sz="2500" dirty="0" err="1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etc</a:t>
            </a:r>
            <a:r>
              <a:rPr lang="en-GB" sz="25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…</a:t>
            </a:r>
            <a:endParaRPr lang="en-GB" sz="2500" dirty="0" smtClean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just"/>
            <a:r>
              <a:rPr lang="en-GB" sz="25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Agreeing a set of core principles for joint working is key</a:t>
            </a:r>
            <a:endParaRPr lang="en-GB" sz="2500" dirty="0" smtClean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just"/>
            <a:r>
              <a:rPr lang="en-GB" sz="25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Importance of </a:t>
            </a:r>
            <a:r>
              <a:rPr lang="en-GB" sz="25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</a:t>
            </a:r>
            <a:r>
              <a:rPr lang="en-GB" sz="25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elationships and networks</a:t>
            </a:r>
            <a:endParaRPr lang="en-GB" sz="25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996952"/>
            <a:ext cx="3158730" cy="129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65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 smtClean="0"/>
              <a:t>Sarah Dowbekin</a:t>
            </a:r>
          </a:p>
          <a:p>
            <a:r>
              <a:rPr lang="en-GB" dirty="0" smtClean="0"/>
              <a:t>Senior Audit Manager</a:t>
            </a:r>
          </a:p>
          <a:p>
            <a:r>
              <a:rPr lang="en-GB" dirty="0" smtClean="0"/>
              <a:t>07788 308 155</a:t>
            </a:r>
          </a:p>
          <a:p>
            <a:r>
              <a:rPr lang="en-GB" dirty="0" smtClean="0">
                <a:hlinkClick r:id="rId2"/>
              </a:rPr>
              <a:t>sarah.dowbekin@miaa.nhs.uk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2154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505" y="269776"/>
            <a:ext cx="6664760" cy="1143000"/>
          </a:xfrm>
        </p:spPr>
        <p:txBody>
          <a:bodyPr/>
          <a:lstStyle/>
          <a:p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Context</a:t>
            </a:r>
            <a:endParaRPr lang="en-GB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716" y="1658219"/>
            <a:ext cx="4792340" cy="427707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x-none" sz="25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Traditional</a:t>
            </a:r>
            <a:r>
              <a:rPr lang="en-GB" sz="25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focus of </a:t>
            </a:r>
            <a:r>
              <a:rPr lang="en-GB" sz="25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Internal </a:t>
            </a:r>
            <a:r>
              <a:rPr lang="en-GB" sz="25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Audit assurance </a:t>
            </a:r>
          </a:p>
          <a:p>
            <a:pPr algn="just"/>
            <a:r>
              <a:rPr lang="en-GB" sz="25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As the public sector </a:t>
            </a:r>
            <a:r>
              <a:rPr lang="en-GB" sz="25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landscape has changed we have seen an increase in organisations working in </a:t>
            </a:r>
            <a:r>
              <a:rPr lang="en-GB" sz="25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partnership</a:t>
            </a:r>
          </a:p>
          <a:p>
            <a:pPr algn="just"/>
            <a:r>
              <a:rPr lang="en-GB" sz="25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The </a:t>
            </a:r>
            <a:r>
              <a:rPr lang="en-GB" sz="25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professional standards, approach and expectations placed on </a:t>
            </a:r>
            <a:r>
              <a:rPr lang="x-none" sz="25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internal auditors</a:t>
            </a:r>
            <a:r>
              <a:rPr lang="en-GB" sz="25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are fundamentally the same across </a:t>
            </a:r>
            <a:r>
              <a:rPr lang="en-GB" sz="25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sectors</a:t>
            </a:r>
            <a:endParaRPr lang="en-GB" sz="25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6136" y="4005064"/>
            <a:ext cx="3125852" cy="18385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248" y="1772816"/>
            <a:ext cx="3158730" cy="129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70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6"/>
          <p:cNvSpPr>
            <a:spLocks noGrp="1"/>
          </p:cNvSpPr>
          <p:nvPr>
            <p:ph type="title"/>
          </p:nvPr>
        </p:nvSpPr>
        <p:spPr>
          <a:xfrm>
            <a:off x="354389" y="109360"/>
            <a:ext cx="8383789" cy="799360"/>
          </a:xfrm>
        </p:spPr>
        <p:txBody>
          <a:bodyPr>
            <a:normAutofit/>
          </a:bodyPr>
          <a:lstStyle/>
          <a:p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Health and Social Care Collaboration</a:t>
            </a:r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…..</a:t>
            </a:r>
            <a:endParaRPr lang="en-GB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59726" y="1187093"/>
            <a:ext cx="5603917" cy="3852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The need for </a:t>
            </a:r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collaboration on Assurance?...</a:t>
            </a:r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4111" indent="-204111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Organisations can no longer deliver objectives on their own</a:t>
            </a:r>
          </a:p>
          <a:p>
            <a:pPr marL="204111" indent="-204111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Various forms of organisations coming together for health and social care provision</a:t>
            </a:r>
          </a:p>
          <a:p>
            <a:pPr marL="204111" indent="-204111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Statutory body requirements alongside the need to work together in a ‘system’/ ‘place’</a:t>
            </a:r>
          </a:p>
          <a:p>
            <a:pPr marL="204111" indent="-204111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Blurred boundaries to organisations, systems and processes, and ‘accountability’</a:t>
            </a:r>
          </a:p>
          <a:p>
            <a:pPr marL="204111" indent="-204111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Organisations starting to focus on the wider risks and external factors</a:t>
            </a:r>
          </a:p>
          <a:p>
            <a:pPr marL="204111" indent="-204111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Needing to think differently about what is needed to deliver the HOIA opinion</a:t>
            </a:r>
          </a:p>
          <a:p>
            <a:pPr marL="204111" indent="-204111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Traditionally difficult to audit across boundaries, relying on third party assurance, limited scopes etc.</a:t>
            </a:r>
          </a:p>
          <a:p>
            <a:pPr>
              <a:lnSpc>
                <a:spcPct val="114000"/>
              </a:lnSpc>
            </a:pP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921566" y="5002308"/>
            <a:ext cx="5810674" cy="1667052"/>
            <a:chOff x="286268" y="5697849"/>
            <a:chExt cx="7605133" cy="2333873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300" y="6408736"/>
              <a:ext cx="3672408" cy="162298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86268" y="5697849"/>
              <a:ext cx="7605133" cy="49857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1714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Creating Conversations and Relationships…… </a:t>
              </a: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682" y="1076494"/>
            <a:ext cx="1534014" cy="192403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1" y="2204864"/>
            <a:ext cx="1355931" cy="171997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73497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1409001"/>
            <a:ext cx="3672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What are the benefits of working together? </a:t>
            </a:r>
            <a:endParaRPr lang="en-GB" sz="2400" i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163035"/>
            <a:ext cx="2917304" cy="32726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64088" y="1484784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What are the barriers?</a:t>
            </a:r>
            <a:endParaRPr lang="en-GB" sz="2400" i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0060" y="251356"/>
            <a:ext cx="1952650" cy="4001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chemeClr val="bg1"/>
                </a:solidFill>
              </a:rPr>
              <a:t>Group Exercise 1</a:t>
            </a:r>
            <a:endParaRPr lang="en-GB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332656"/>
            <a:ext cx="8608764" cy="119471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Agreeing a set of core principles to work in partnership is </a:t>
            </a:r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key…..</a:t>
            </a:r>
            <a:endParaRPr lang="en-GB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35896" y="553000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/>
            <a:r>
              <a:rPr lang="en-GB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Where </a:t>
            </a:r>
            <a:r>
              <a:rPr lang="en-GB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systems are operated within an organisation then the local internal audit team should be directly involved. </a:t>
            </a:r>
          </a:p>
        </p:txBody>
      </p:sp>
      <p:sp>
        <p:nvSpPr>
          <p:cNvPr id="6" name="Rectangle 5"/>
          <p:cNvSpPr/>
          <p:nvPr/>
        </p:nvSpPr>
        <p:spPr>
          <a:xfrm>
            <a:off x="1187624" y="179178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/>
            <a:r>
              <a:rPr lang="en-GB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Shared understanding of the organisation working arrangements and where these cross boundaries </a:t>
            </a:r>
          </a:p>
        </p:txBody>
      </p:sp>
      <p:sp>
        <p:nvSpPr>
          <p:cNvPr id="7" name="Rectangle 6"/>
          <p:cNvSpPr/>
          <p:nvPr/>
        </p:nvSpPr>
        <p:spPr>
          <a:xfrm>
            <a:off x="4499992" y="3142709"/>
            <a:ext cx="4248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GB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Regular and timely communication to discuss areas of mutual </a:t>
            </a:r>
            <a:r>
              <a:rPr lang="en-GB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interest</a:t>
            </a:r>
            <a:endParaRPr lang="en-GB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63688" y="436510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/>
            <a:r>
              <a:rPr lang="en-GB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Flexibility needed in terms of approach, timing, reporting styles etc..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13004"/>
            <a:ext cx="565670" cy="5656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140968"/>
            <a:ext cx="565670" cy="56567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455019"/>
            <a:ext cx="565670" cy="56567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781" y="5722866"/>
            <a:ext cx="565670" cy="56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31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392951" cy="864096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Strategic and Operational Planning needs…</a:t>
            </a:r>
            <a:endParaRPr lang="en-GB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556792"/>
            <a:ext cx="5544616" cy="4277072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n-GB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Statutory </a:t>
            </a:r>
            <a:r>
              <a:rPr lang="en-GB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body </a:t>
            </a:r>
            <a:r>
              <a:rPr lang="en-GB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– strategic risk assessment</a:t>
            </a:r>
          </a:p>
          <a:p>
            <a:pPr algn="just"/>
            <a:r>
              <a:rPr lang="en-GB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Identifying areas of ‘mutual’ interest</a:t>
            </a:r>
            <a:endParaRPr lang="en-GB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en-GB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Agreeing the best approach to the provision of assurance:</a:t>
            </a:r>
          </a:p>
          <a:p>
            <a:pPr lvl="1" algn="just"/>
            <a:r>
              <a:rPr lang="en-GB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Third party assurance</a:t>
            </a:r>
          </a:p>
          <a:p>
            <a:pPr lvl="1" algn="just"/>
            <a:r>
              <a:rPr lang="en-GB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Integrated Team</a:t>
            </a:r>
          </a:p>
          <a:p>
            <a:pPr lvl="1" algn="just"/>
            <a:r>
              <a:rPr lang="en-GB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Joint Working</a:t>
            </a:r>
          </a:p>
          <a:p>
            <a:pPr lvl="1" algn="just"/>
            <a:r>
              <a:rPr lang="en-GB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Sharing</a:t>
            </a:r>
          </a:p>
          <a:p>
            <a:pPr algn="just"/>
            <a:r>
              <a:rPr lang="en-GB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Delivery - logistics</a:t>
            </a:r>
          </a:p>
          <a:p>
            <a:pPr lvl="1" algn="just"/>
            <a:endParaRPr lang="en-GB" dirty="0" smtClean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just"/>
            <a:endParaRPr lang="en-GB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152" y="2708920"/>
            <a:ext cx="3133252" cy="241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96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504" y="692696"/>
            <a:ext cx="8392951" cy="782960"/>
          </a:xfrm>
        </p:spPr>
        <p:txBody>
          <a:bodyPr>
            <a:normAutofit/>
          </a:bodyPr>
          <a:lstStyle/>
          <a:p>
            <a:r>
              <a:rPr lang="en-GB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Strategic and Operational Planning</a:t>
            </a:r>
            <a:endParaRPr lang="en-GB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716" y="1658219"/>
            <a:ext cx="6232500" cy="4277072"/>
          </a:xfrm>
        </p:spPr>
        <p:txBody>
          <a:bodyPr>
            <a:normAutofit/>
          </a:bodyPr>
          <a:lstStyle/>
          <a:p>
            <a:pPr lvl="0" algn="just"/>
            <a:endParaRPr lang="en-GB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en-GB" sz="20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are the key risk / assurance areas to your organisation from an integration perspective?</a:t>
            </a:r>
          </a:p>
          <a:p>
            <a:pPr marL="0" lvl="0" indent="0" algn="just">
              <a:buNone/>
            </a:pPr>
            <a:endParaRPr lang="en-GB" sz="20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en-GB" sz="20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each area what would be the best approach to the provision of assurance?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0060" y="251356"/>
            <a:ext cx="1952650" cy="4001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chemeClr val="bg1"/>
                </a:solidFill>
              </a:rPr>
              <a:t>Group Exercise 2</a:t>
            </a:r>
            <a:endParaRPr lang="en-GB" sz="2000" b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3645024"/>
            <a:ext cx="2316088" cy="231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05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505" y="332656"/>
            <a:ext cx="6664760" cy="864096"/>
          </a:xfrm>
        </p:spPr>
        <p:txBody>
          <a:bodyPr/>
          <a:lstStyle/>
          <a:p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</a:rPr>
              <a:t>Relationships and Networks</a:t>
            </a:r>
            <a:endParaRPr lang="en-GB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/>
        </p:nvSpPr>
        <p:spPr>
          <a:xfrm>
            <a:off x="375631" y="1290464"/>
            <a:ext cx="4700425" cy="427707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  <a:lvl2pPr marL="742950" indent="-28575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/>
              <a:t>Developing key relationship can support your team in the achievement of its goals and also support you individually in your personal development.</a:t>
            </a:r>
          </a:p>
          <a:p>
            <a:r>
              <a:rPr lang="en-GB" sz="2400" dirty="0" smtClean="0"/>
              <a:t>Having solid relationships with the right people is critical for professional success.</a:t>
            </a:r>
            <a:endParaRPr lang="en-GB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356992"/>
            <a:ext cx="3238500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2264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504" y="692696"/>
            <a:ext cx="8464960" cy="782960"/>
          </a:xfrm>
        </p:spPr>
        <p:txBody>
          <a:bodyPr>
            <a:normAutofit/>
          </a:bodyPr>
          <a:lstStyle/>
          <a:p>
            <a:r>
              <a:rPr lang="en-GB" sz="2800" dirty="0" smtClean="0">
                <a:ea typeface="Verdana" panose="020B0604030504040204" pitchFamily="34" charset="0"/>
              </a:rPr>
              <a:t>Relationship Mapping: Stage 1</a:t>
            </a:r>
            <a:endParaRPr lang="en-GB" sz="2800" dirty="0">
              <a:ea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716" y="1628800"/>
            <a:ext cx="8680772" cy="4608511"/>
          </a:xfrm>
        </p:spPr>
        <p:txBody>
          <a:bodyPr>
            <a:noAutofit/>
          </a:bodyPr>
          <a:lstStyle/>
          <a:p>
            <a:r>
              <a:rPr lang="en-GB" sz="16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Add </a:t>
            </a:r>
            <a:r>
              <a:rPr lang="en-GB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circles </a:t>
            </a:r>
            <a:r>
              <a:rPr lang="en-GB" sz="16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 the quadrants with </a:t>
            </a:r>
            <a:r>
              <a:rPr lang="en-GB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the names of people, </a:t>
            </a:r>
            <a:r>
              <a:rPr lang="en-GB" sz="16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organisations, </a:t>
            </a:r>
            <a:r>
              <a:rPr lang="en-GB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allies, </a:t>
            </a:r>
            <a:r>
              <a:rPr lang="en-GB" sz="16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associations</a:t>
            </a:r>
            <a:r>
              <a:rPr lang="en-GB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en-GB" sz="16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groups etc</a:t>
            </a:r>
            <a:r>
              <a:rPr lang="en-GB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that that are important to your success</a:t>
            </a:r>
            <a:r>
              <a:rPr lang="en-GB" sz="16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Think about your organisation’s context, existing and emerging partnerships and collaboration. </a:t>
            </a:r>
            <a:r>
              <a:rPr lang="en-GB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 some instances, these can be people or entities that you do not know yet – but you need to know.</a:t>
            </a:r>
          </a:p>
          <a:p>
            <a:r>
              <a:rPr lang="en-GB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Draw a line between you and the person/entity to represent your relationship with them. A solid line means strong relationship, dotted line means relationship in place but needs strengthening and no line means relationship needs to be cultivated</a:t>
            </a:r>
            <a:r>
              <a:rPr lang="en-GB" sz="16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GB" sz="1600" dirty="0" smtClean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1800" b="1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Ask </a:t>
            </a:r>
            <a:r>
              <a:rPr lang="en-GB" sz="18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yourself the following questions:</a:t>
            </a:r>
            <a:endParaRPr lang="en-GB" sz="18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en-GB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What are the strategic relationships needed to achieve my </a:t>
            </a:r>
            <a:r>
              <a:rPr lang="en-GB" sz="16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goals?</a:t>
            </a:r>
            <a:endParaRPr lang="en-GB" sz="16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en-GB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What do I need to do to strengthen existing relationships?</a:t>
            </a:r>
          </a:p>
          <a:p>
            <a:r>
              <a:rPr lang="en-GB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What do I need to do to start relationships that are important but not yet in place?</a:t>
            </a:r>
          </a:p>
          <a:p>
            <a:r>
              <a:rPr lang="en-GB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How can I create win-win relationships </a:t>
            </a:r>
            <a:r>
              <a:rPr lang="en-GB" sz="16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that </a:t>
            </a:r>
            <a:r>
              <a:rPr lang="en-GB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will benefit </a:t>
            </a:r>
            <a:r>
              <a:rPr lang="en-GB" sz="16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me/ my team </a:t>
            </a:r>
            <a:r>
              <a:rPr lang="en-GB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as well as them?</a:t>
            </a:r>
          </a:p>
          <a:p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0060" y="251356"/>
            <a:ext cx="1952650" cy="4001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chemeClr val="bg1"/>
                </a:solidFill>
              </a:rPr>
              <a:t>Group Exercise 3</a:t>
            </a:r>
            <a:endParaRPr lang="en-GB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29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IAA Presentation 141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-4 MIAA Presentation GROUP" id="{FB2A752A-89B3-458A-A5B9-0E440998F1D6}" vid="{55AC1E05-9CAE-4605-9825-579F04422B48}"/>
    </a:ext>
  </a:extLst>
</a:theme>
</file>

<file path=ppt/theme/theme2.xml><?xml version="1.0" encoding="utf-8"?>
<a:theme xmlns:a="http://schemas.openxmlformats.org/drawingml/2006/main" name="1_MIAA Presentation 141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-4 MIAA Presentation GROUP" id="{FB2A752A-89B3-458A-A5B9-0E440998F1D6}" vid="{55AC1E05-9CAE-4605-9825-579F04422B4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3-4 MIAA Presentation GROUP</Template>
  <TotalTime>295</TotalTime>
  <Words>718</Words>
  <Application>Microsoft Office PowerPoint</Application>
  <PresentationFormat>On-screen Show (4:3)</PresentationFormat>
  <Paragraphs>80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Segoe UI</vt:lpstr>
      <vt:lpstr>Verdana</vt:lpstr>
      <vt:lpstr>Wingdings</vt:lpstr>
      <vt:lpstr>MIAA Presentation 1415</vt:lpstr>
      <vt:lpstr>1_MIAA Presentation 1415</vt:lpstr>
      <vt:lpstr>Providing Assurance across ‘Integrated Systems’…</vt:lpstr>
      <vt:lpstr>Context</vt:lpstr>
      <vt:lpstr>Health and Social Care Collaboration…..</vt:lpstr>
      <vt:lpstr>PowerPoint Presentation</vt:lpstr>
      <vt:lpstr>PowerPoint Presentation</vt:lpstr>
      <vt:lpstr>Strategic and Operational Planning needs…</vt:lpstr>
      <vt:lpstr>Strategic and Operational Planning</vt:lpstr>
      <vt:lpstr>Relationships and Networks</vt:lpstr>
      <vt:lpstr>Relationship Mapping: Stage 1</vt:lpstr>
      <vt:lpstr>PowerPoint Presentation</vt:lpstr>
      <vt:lpstr>Relationship Mapping Exercise: Stage 2</vt:lpstr>
      <vt:lpstr>Conclusion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Relationships and Networks (Mapping)</dc:title>
  <dc:creator>Steve Connor</dc:creator>
  <cp:lastModifiedBy>Sarah Dowbekin</cp:lastModifiedBy>
  <cp:revision>24</cp:revision>
  <cp:lastPrinted>2019-01-25T08:50:43Z</cp:lastPrinted>
  <dcterms:created xsi:type="dcterms:W3CDTF">2019-01-25T07:53:10Z</dcterms:created>
  <dcterms:modified xsi:type="dcterms:W3CDTF">2019-02-25T09:31:09Z</dcterms:modified>
</cp:coreProperties>
</file>