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34"/>
  </p:notesMasterIdLst>
  <p:sldIdLst>
    <p:sldId id="297" r:id="rId3"/>
    <p:sldId id="306" r:id="rId4"/>
    <p:sldId id="296" r:id="rId5"/>
    <p:sldId id="298" r:id="rId6"/>
    <p:sldId id="270" r:id="rId7"/>
    <p:sldId id="281" r:id="rId8"/>
    <p:sldId id="282" r:id="rId9"/>
    <p:sldId id="283" r:id="rId10"/>
    <p:sldId id="295" r:id="rId11"/>
    <p:sldId id="271" r:id="rId12"/>
    <p:sldId id="284" r:id="rId13"/>
    <p:sldId id="292" r:id="rId14"/>
    <p:sldId id="293" r:id="rId15"/>
    <p:sldId id="294" r:id="rId16"/>
    <p:sldId id="290" r:id="rId17"/>
    <p:sldId id="291" r:id="rId18"/>
    <p:sldId id="303" r:id="rId19"/>
    <p:sldId id="299" r:id="rId20"/>
    <p:sldId id="300" r:id="rId21"/>
    <p:sldId id="301" r:id="rId22"/>
    <p:sldId id="302" r:id="rId23"/>
    <p:sldId id="265" r:id="rId24"/>
    <p:sldId id="304" r:id="rId25"/>
    <p:sldId id="273" r:id="rId26"/>
    <p:sldId id="275" r:id="rId27"/>
    <p:sldId id="276" r:id="rId28"/>
    <p:sldId id="277" r:id="rId29"/>
    <p:sldId id="305"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131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AD081-FE2A-46F7-9DEE-09F4C5DB922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5FCAD150-2D7B-4029-8112-A93D722C9BF0}">
      <dgm:prSet phldrT="[Text]"/>
      <dgm:spPr/>
      <dgm:t>
        <a:bodyPr/>
        <a:lstStyle/>
        <a:p>
          <a:r>
            <a:rPr lang="en-GB" b="0" dirty="0">
              <a:latin typeface="Arial" panose="020B0604020202020204" pitchFamily="34" charset="0"/>
              <a:cs typeface="Arial" pitchFamily="34" charset="0"/>
            </a:rPr>
            <a:t>Integrated Care Teams, including general practice, serving </a:t>
          </a:r>
          <a:br>
            <a:rPr lang="en-GB" b="0" dirty="0">
              <a:latin typeface="Arial" panose="020B0604020202020204" pitchFamily="34" charset="0"/>
              <a:cs typeface="Arial" pitchFamily="34" charset="0"/>
            </a:rPr>
          </a:br>
          <a:r>
            <a:rPr lang="en-GB" b="0" dirty="0">
              <a:latin typeface="Arial" panose="020B0604020202020204" pitchFamily="34" charset="0"/>
              <a:cs typeface="Arial" pitchFamily="34" charset="0"/>
            </a:rPr>
            <a:t>Neighbourhoods of 30,000-50,000 people each</a:t>
          </a:r>
          <a:endParaRPr lang="en-GB" b="0" dirty="0"/>
        </a:p>
      </dgm:t>
    </dgm:pt>
    <dgm:pt modelId="{656218E6-7051-4E6C-84A8-65F5072E4925}" type="parTrans" cxnId="{888CE833-83B5-43C5-8282-FF532F1A2668}">
      <dgm:prSet/>
      <dgm:spPr/>
      <dgm:t>
        <a:bodyPr/>
        <a:lstStyle/>
        <a:p>
          <a:endParaRPr lang="en-GB" b="0"/>
        </a:p>
      </dgm:t>
    </dgm:pt>
    <dgm:pt modelId="{F86E0AD8-E785-4592-A3F0-DF38C0FCA1D2}" type="sibTrans" cxnId="{888CE833-83B5-43C5-8282-FF532F1A2668}">
      <dgm:prSet/>
      <dgm:spPr/>
      <dgm:t>
        <a:bodyPr/>
        <a:lstStyle/>
        <a:p>
          <a:endParaRPr lang="en-GB" b="0"/>
        </a:p>
      </dgm:t>
    </dgm:pt>
    <dgm:pt modelId="{FF08F09D-219A-41FA-ADEB-17CDFA6DAB4D}">
      <dgm:prSet phldrT="[Text]"/>
      <dgm:spPr/>
      <dgm:t>
        <a:bodyPr/>
        <a:lstStyle/>
        <a:p>
          <a:r>
            <a:rPr lang="en-GB" b="0" dirty="0">
              <a:latin typeface="Arial" panose="020B0604020202020204" pitchFamily="34" charset="0"/>
              <a:cs typeface="Arial" panose="020B0604020202020204" pitchFamily="34" charset="0"/>
            </a:rPr>
            <a:t>More focused on Neighbourhood team than organisations, better sharing of information, planning and care coordination</a:t>
          </a:r>
          <a:endParaRPr lang="en-GB" b="0" dirty="0"/>
        </a:p>
      </dgm:t>
    </dgm:pt>
    <dgm:pt modelId="{FDD0CCCC-74C2-4230-949C-B98A2DC024E2}" type="parTrans" cxnId="{52EBC69E-65AA-4C3A-AE9F-5683C052D1A0}">
      <dgm:prSet/>
      <dgm:spPr/>
      <dgm:t>
        <a:bodyPr/>
        <a:lstStyle/>
        <a:p>
          <a:endParaRPr lang="en-GB" b="0"/>
        </a:p>
      </dgm:t>
    </dgm:pt>
    <dgm:pt modelId="{DE7E1949-AE4C-4E7D-90ED-E8A9BE1B569D}" type="sibTrans" cxnId="{52EBC69E-65AA-4C3A-AE9F-5683C052D1A0}">
      <dgm:prSet/>
      <dgm:spPr/>
      <dgm:t>
        <a:bodyPr/>
        <a:lstStyle/>
        <a:p>
          <a:endParaRPr lang="en-GB" b="0"/>
        </a:p>
      </dgm:t>
    </dgm:pt>
    <dgm:pt modelId="{F51614F0-7CC6-4D6F-B154-4CC058D03155}">
      <dgm:prSet phldrT="[Text]"/>
      <dgm:spPr/>
      <dgm:t>
        <a:bodyPr/>
        <a:lstStyle/>
        <a:p>
          <a:r>
            <a:rPr lang="en-GB" b="0" dirty="0">
              <a:latin typeface="Arial" panose="020B0604020202020204" pitchFamily="34" charset="0"/>
              <a:cs typeface="Arial" panose="020B0604020202020204" pitchFamily="34" charset="0"/>
            </a:rPr>
            <a:t>Greater understanding of people’s needs through risk stratification</a:t>
          </a:r>
          <a:endParaRPr lang="en-GB" b="0" dirty="0"/>
        </a:p>
      </dgm:t>
    </dgm:pt>
    <dgm:pt modelId="{5950E6B0-FFA7-47D6-89DE-A68CFC93ED44}" type="parTrans" cxnId="{E7053D35-F4B5-41CC-B0EC-9405110F4981}">
      <dgm:prSet/>
      <dgm:spPr/>
      <dgm:t>
        <a:bodyPr/>
        <a:lstStyle/>
        <a:p>
          <a:endParaRPr lang="en-GB" b="0"/>
        </a:p>
      </dgm:t>
    </dgm:pt>
    <dgm:pt modelId="{621C210D-E43C-4BD8-8BE6-E94E02E3BCB1}" type="sibTrans" cxnId="{E7053D35-F4B5-41CC-B0EC-9405110F4981}">
      <dgm:prSet/>
      <dgm:spPr/>
      <dgm:t>
        <a:bodyPr/>
        <a:lstStyle/>
        <a:p>
          <a:endParaRPr lang="en-GB" b="0"/>
        </a:p>
      </dgm:t>
    </dgm:pt>
    <dgm:pt modelId="{A71AA096-C4E0-46D5-AD53-183472B9D5F3}">
      <dgm:prSet phldrT="[Text]"/>
      <dgm:spPr/>
      <dgm:t>
        <a:bodyPr/>
        <a:lstStyle/>
        <a:p>
          <a:r>
            <a:rPr lang="en-GB" b="0" dirty="0">
              <a:latin typeface="Arial" panose="020B0604020202020204" pitchFamily="34" charset="0"/>
              <a:cs typeface="Arial" panose="020B0604020202020204" pitchFamily="34" charset="0"/>
            </a:rPr>
            <a:t>More proactive care in primary and community settings, strong links to secondary expertise</a:t>
          </a:r>
          <a:endParaRPr lang="en-GB" b="0" dirty="0"/>
        </a:p>
      </dgm:t>
    </dgm:pt>
    <dgm:pt modelId="{DC0F444C-B94F-436A-96AB-6022EFFD6BEC}" type="parTrans" cxnId="{2D8E3394-E0AF-464B-AF62-965D722C06FA}">
      <dgm:prSet/>
      <dgm:spPr/>
      <dgm:t>
        <a:bodyPr/>
        <a:lstStyle/>
        <a:p>
          <a:endParaRPr lang="en-GB" b="0"/>
        </a:p>
      </dgm:t>
    </dgm:pt>
    <dgm:pt modelId="{9401EC88-E68F-4484-9DF9-11F746AA0CD0}" type="sibTrans" cxnId="{2D8E3394-E0AF-464B-AF62-965D722C06FA}">
      <dgm:prSet/>
      <dgm:spPr/>
      <dgm:t>
        <a:bodyPr/>
        <a:lstStyle/>
        <a:p>
          <a:endParaRPr lang="en-GB" b="0"/>
        </a:p>
      </dgm:t>
    </dgm:pt>
    <dgm:pt modelId="{789DDF53-13D1-46D5-8DED-3F0318502DEA}">
      <dgm:prSet phldrT="[Text]"/>
      <dgm:spPr/>
      <dgm:t>
        <a:bodyPr/>
        <a:lstStyle/>
        <a:p>
          <a:pPr algn="l"/>
          <a:r>
            <a:rPr lang="en-GB" b="0" dirty="0">
              <a:latin typeface="Arial" panose="020B0604020202020204" pitchFamily="34" charset="0"/>
              <a:cs typeface="Arial" panose="020B0604020202020204" pitchFamily="34" charset="0"/>
            </a:rPr>
            <a:t>Helping people improve their lives with less reliance on statutory services</a:t>
          </a:r>
          <a:endParaRPr lang="en-GB" b="0" dirty="0"/>
        </a:p>
      </dgm:t>
    </dgm:pt>
    <dgm:pt modelId="{815DBFE0-F660-4F72-8F1F-65AA6484FA99}" type="parTrans" cxnId="{96809F71-0968-4D5C-8CFF-0854BB004F4D}">
      <dgm:prSet/>
      <dgm:spPr/>
      <dgm:t>
        <a:bodyPr/>
        <a:lstStyle/>
        <a:p>
          <a:endParaRPr lang="en-GB" b="0"/>
        </a:p>
      </dgm:t>
    </dgm:pt>
    <dgm:pt modelId="{41FF3DC8-2530-4577-B59F-8DEA9C2E9F82}" type="sibTrans" cxnId="{96809F71-0968-4D5C-8CFF-0854BB004F4D}">
      <dgm:prSet/>
      <dgm:spPr/>
      <dgm:t>
        <a:bodyPr/>
        <a:lstStyle/>
        <a:p>
          <a:endParaRPr lang="en-GB" b="0"/>
        </a:p>
      </dgm:t>
    </dgm:pt>
    <dgm:pt modelId="{9A94073C-D615-4573-B9A4-00F81A49D7E0}">
      <dgm:prSet phldrT="[Text]"/>
      <dgm:spPr/>
      <dgm:t>
        <a:bodyPr/>
        <a:lstStyle/>
        <a:p>
          <a:pPr algn="l"/>
          <a:r>
            <a:rPr lang="en-GB" b="0" dirty="0">
              <a:latin typeface="Arial" pitchFamily="34" charset="0"/>
              <a:cs typeface="Arial" pitchFamily="34" charset="0"/>
            </a:rPr>
            <a:t>A renewed focus on how we engage and listen </a:t>
          </a:r>
        </a:p>
      </dgm:t>
    </dgm:pt>
    <dgm:pt modelId="{688E2511-9DB0-4195-84F9-4511789299BD}" type="parTrans" cxnId="{34453B4A-E4E8-4D68-847E-177BC19DB137}">
      <dgm:prSet/>
      <dgm:spPr/>
      <dgm:t>
        <a:bodyPr/>
        <a:lstStyle/>
        <a:p>
          <a:endParaRPr lang="en-GB"/>
        </a:p>
      </dgm:t>
    </dgm:pt>
    <dgm:pt modelId="{1205883E-DF7C-4F46-B13D-F9EE601F6D98}" type="sibTrans" cxnId="{34453B4A-E4E8-4D68-847E-177BC19DB137}">
      <dgm:prSet/>
      <dgm:spPr/>
      <dgm:t>
        <a:bodyPr/>
        <a:lstStyle/>
        <a:p>
          <a:endParaRPr lang="en-GB"/>
        </a:p>
      </dgm:t>
    </dgm:pt>
    <dgm:pt modelId="{34C1E643-52E0-4A70-9429-6E56C8FAF864}" type="pres">
      <dgm:prSet presAssocID="{8B3AD081-FE2A-46F7-9DEE-09F4C5DB9221}" presName="linear" presStyleCnt="0">
        <dgm:presLayoutVars>
          <dgm:animLvl val="lvl"/>
          <dgm:resizeHandles val="exact"/>
        </dgm:presLayoutVars>
      </dgm:prSet>
      <dgm:spPr/>
      <dgm:t>
        <a:bodyPr/>
        <a:lstStyle/>
        <a:p>
          <a:endParaRPr lang="en-GB"/>
        </a:p>
      </dgm:t>
    </dgm:pt>
    <dgm:pt modelId="{2FD4781D-DB9D-4306-862E-29D0D7A4D951}" type="pres">
      <dgm:prSet presAssocID="{5FCAD150-2D7B-4029-8112-A93D722C9BF0}" presName="parentText" presStyleLbl="node1" presStyleIdx="0" presStyleCnt="6">
        <dgm:presLayoutVars>
          <dgm:chMax val="0"/>
          <dgm:bulletEnabled val="1"/>
        </dgm:presLayoutVars>
      </dgm:prSet>
      <dgm:spPr/>
      <dgm:t>
        <a:bodyPr/>
        <a:lstStyle/>
        <a:p>
          <a:endParaRPr lang="en-GB"/>
        </a:p>
      </dgm:t>
    </dgm:pt>
    <dgm:pt modelId="{A0511880-8E2B-472C-BB26-521F10CC25E8}" type="pres">
      <dgm:prSet presAssocID="{F86E0AD8-E785-4592-A3F0-DF38C0FCA1D2}" presName="spacer" presStyleCnt="0"/>
      <dgm:spPr/>
    </dgm:pt>
    <dgm:pt modelId="{D3E4C595-447B-4BAC-958C-FA7959A504CC}" type="pres">
      <dgm:prSet presAssocID="{FF08F09D-219A-41FA-ADEB-17CDFA6DAB4D}" presName="parentText" presStyleLbl="node1" presStyleIdx="1" presStyleCnt="6">
        <dgm:presLayoutVars>
          <dgm:chMax val="0"/>
          <dgm:bulletEnabled val="1"/>
        </dgm:presLayoutVars>
      </dgm:prSet>
      <dgm:spPr/>
      <dgm:t>
        <a:bodyPr/>
        <a:lstStyle/>
        <a:p>
          <a:endParaRPr lang="en-GB"/>
        </a:p>
      </dgm:t>
    </dgm:pt>
    <dgm:pt modelId="{2F30B232-4130-4AB8-848C-56E97B0AFD51}" type="pres">
      <dgm:prSet presAssocID="{DE7E1949-AE4C-4E7D-90ED-E8A9BE1B569D}" presName="spacer" presStyleCnt="0"/>
      <dgm:spPr/>
    </dgm:pt>
    <dgm:pt modelId="{E7DE7C2C-A2DF-4AC1-943C-C904C31F9BFC}" type="pres">
      <dgm:prSet presAssocID="{F51614F0-7CC6-4D6F-B154-4CC058D03155}" presName="parentText" presStyleLbl="node1" presStyleIdx="2" presStyleCnt="6">
        <dgm:presLayoutVars>
          <dgm:chMax val="0"/>
          <dgm:bulletEnabled val="1"/>
        </dgm:presLayoutVars>
      </dgm:prSet>
      <dgm:spPr/>
      <dgm:t>
        <a:bodyPr/>
        <a:lstStyle/>
        <a:p>
          <a:endParaRPr lang="en-GB"/>
        </a:p>
      </dgm:t>
    </dgm:pt>
    <dgm:pt modelId="{CC62F3CC-F3F9-4491-BFB8-532AC6909185}" type="pres">
      <dgm:prSet presAssocID="{621C210D-E43C-4BD8-8BE6-E94E02E3BCB1}" presName="spacer" presStyleCnt="0"/>
      <dgm:spPr/>
    </dgm:pt>
    <dgm:pt modelId="{5A90188E-C881-4B4B-ACB2-62543F33A2CA}" type="pres">
      <dgm:prSet presAssocID="{A71AA096-C4E0-46D5-AD53-183472B9D5F3}" presName="parentText" presStyleLbl="node1" presStyleIdx="3" presStyleCnt="6">
        <dgm:presLayoutVars>
          <dgm:chMax val="0"/>
          <dgm:bulletEnabled val="1"/>
        </dgm:presLayoutVars>
      </dgm:prSet>
      <dgm:spPr/>
      <dgm:t>
        <a:bodyPr/>
        <a:lstStyle/>
        <a:p>
          <a:endParaRPr lang="en-GB"/>
        </a:p>
      </dgm:t>
    </dgm:pt>
    <dgm:pt modelId="{B696E0AD-9A86-463D-9BEF-4C26BDFDC33A}" type="pres">
      <dgm:prSet presAssocID="{9401EC88-E68F-4484-9DF9-11F746AA0CD0}" presName="spacer" presStyleCnt="0"/>
      <dgm:spPr/>
    </dgm:pt>
    <dgm:pt modelId="{B1CBC63F-72F2-4715-8CD2-888968C1F6B4}" type="pres">
      <dgm:prSet presAssocID="{789DDF53-13D1-46D5-8DED-3F0318502DEA}" presName="parentText" presStyleLbl="node1" presStyleIdx="4" presStyleCnt="6">
        <dgm:presLayoutVars>
          <dgm:chMax val="0"/>
          <dgm:bulletEnabled val="1"/>
        </dgm:presLayoutVars>
      </dgm:prSet>
      <dgm:spPr/>
      <dgm:t>
        <a:bodyPr/>
        <a:lstStyle/>
        <a:p>
          <a:endParaRPr lang="en-GB"/>
        </a:p>
      </dgm:t>
    </dgm:pt>
    <dgm:pt modelId="{29358A98-C720-4B1D-AEF0-DA18E0A2C63C}" type="pres">
      <dgm:prSet presAssocID="{41FF3DC8-2530-4577-B59F-8DEA9C2E9F82}" presName="spacer" presStyleCnt="0"/>
      <dgm:spPr/>
    </dgm:pt>
    <dgm:pt modelId="{090E7822-3249-4DFE-BC4D-9C64E1BF9963}" type="pres">
      <dgm:prSet presAssocID="{9A94073C-D615-4573-B9A4-00F81A49D7E0}" presName="parentText" presStyleLbl="node1" presStyleIdx="5" presStyleCnt="6">
        <dgm:presLayoutVars>
          <dgm:chMax val="0"/>
          <dgm:bulletEnabled val="1"/>
        </dgm:presLayoutVars>
      </dgm:prSet>
      <dgm:spPr/>
      <dgm:t>
        <a:bodyPr/>
        <a:lstStyle/>
        <a:p>
          <a:endParaRPr lang="en-GB"/>
        </a:p>
      </dgm:t>
    </dgm:pt>
  </dgm:ptLst>
  <dgm:cxnLst>
    <dgm:cxn modelId="{52EBC69E-65AA-4C3A-AE9F-5683C052D1A0}" srcId="{8B3AD081-FE2A-46F7-9DEE-09F4C5DB9221}" destId="{FF08F09D-219A-41FA-ADEB-17CDFA6DAB4D}" srcOrd="1" destOrd="0" parTransId="{FDD0CCCC-74C2-4230-949C-B98A2DC024E2}" sibTransId="{DE7E1949-AE4C-4E7D-90ED-E8A9BE1B569D}"/>
    <dgm:cxn modelId="{763297E9-5C92-4536-9B9F-564DECE2F109}" type="presOf" srcId="{A71AA096-C4E0-46D5-AD53-183472B9D5F3}" destId="{5A90188E-C881-4B4B-ACB2-62543F33A2CA}" srcOrd="0" destOrd="0" presId="urn:microsoft.com/office/officeart/2005/8/layout/vList2"/>
    <dgm:cxn modelId="{888CE833-83B5-43C5-8282-FF532F1A2668}" srcId="{8B3AD081-FE2A-46F7-9DEE-09F4C5DB9221}" destId="{5FCAD150-2D7B-4029-8112-A93D722C9BF0}" srcOrd="0" destOrd="0" parTransId="{656218E6-7051-4E6C-84A8-65F5072E4925}" sibTransId="{F86E0AD8-E785-4592-A3F0-DF38C0FCA1D2}"/>
    <dgm:cxn modelId="{86365022-C7DA-4E2F-B51A-6EF5B58F0F72}" type="presOf" srcId="{5FCAD150-2D7B-4029-8112-A93D722C9BF0}" destId="{2FD4781D-DB9D-4306-862E-29D0D7A4D951}" srcOrd="0" destOrd="0" presId="urn:microsoft.com/office/officeart/2005/8/layout/vList2"/>
    <dgm:cxn modelId="{96809F71-0968-4D5C-8CFF-0854BB004F4D}" srcId="{8B3AD081-FE2A-46F7-9DEE-09F4C5DB9221}" destId="{789DDF53-13D1-46D5-8DED-3F0318502DEA}" srcOrd="4" destOrd="0" parTransId="{815DBFE0-F660-4F72-8F1F-65AA6484FA99}" sibTransId="{41FF3DC8-2530-4577-B59F-8DEA9C2E9F82}"/>
    <dgm:cxn modelId="{3293756A-8CEF-46A9-A38B-BD7C428FF51D}" type="presOf" srcId="{F51614F0-7CC6-4D6F-B154-4CC058D03155}" destId="{E7DE7C2C-A2DF-4AC1-943C-C904C31F9BFC}" srcOrd="0" destOrd="0" presId="urn:microsoft.com/office/officeart/2005/8/layout/vList2"/>
    <dgm:cxn modelId="{6C62A9E4-508A-424C-9E18-0A8AAE1F6678}" type="presOf" srcId="{8B3AD081-FE2A-46F7-9DEE-09F4C5DB9221}" destId="{34C1E643-52E0-4A70-9429-6E56C8FAF864}" srcOrd="0" destOrd="0" presId="urn:microsoft.com/office/officeart/2005/8/layout/vList2"/>
    <dgm:cxn modelId="{039A95CD-F6F5-4339-9FB7-DD3BA5647714}" type="presOf" srcId="{789DDF53-13D1-46D5-8DED-3F0318502DEA}" destId="{B1CBC63F-72F2-4715-8CD2-888968C1F6B4}" srcOrd="0" destOrd="0" presId="urn:microsoft.com/office/officeart/2005/8/layout/vList2"/>
    <dgm:cxn modelId="{494B0393-7F01-484B-8612-E37B91106D0C}" type="presOf" srcId="{FF08F09D-219A-41FA-ADEB-17CDFA6DAB4D}" destId="{D3E4C595-447B-4BAC-958C-FA7959A504CC}" srcOrd="0" destOrd="0" presId="urn:microsoft.com/office/officeart/2005/8/layout/vList2"/>
    <dgm:cxn modelId="{34453B4A-E4E8-4D68-847E-177BC19DB137}" srcId="{8B3AD081-FE2A-46F7-9DEE-09F4C5DB9221}" destId="{9A94073C-D615-4573-B9A4-00F81A49D7E0}" srcOrd="5" destOrd="0" parTransId="{688E2511-9DB0-4195-84F9-4511789299BD}" sibTransId="{1205883E-DF7C-4F46-B13D-F9EE601F6D98}"/>
    <dgm:cxn modelId="{35B87559-1D55-40C7-9408-44919126809F}" type="presOf" srcId="{9A94073C-D615-4573-B9A4-00F81A49D7E0}" destId="{090E7822-3249-4DFE-BC4D-9C64E1BF9963}" srcOrd="0" destOrd="0" presId="urn:microsoft.com/office/officeart/2005/8/layout/vList2"/>
    <dgm:cxn modelId="{E7053D35-F4B5-41CC-B0EC-9405110F4981}" srcId="{8B3AD081-FE2A-46F7-9DEE-09F4C5DB9221}" destId="{F51614F0-7CC6-4D6F-B154-4CC058D03155}" srcOrd="2" destOrd="0" parTransId="{5950E6B0-FFA7-47D6-89DE-A68CFC93ED44}" sibTransId="{621C210D-E43C-4BD8-8BE6-E94E02E3BCB1}"/>
    <dgm:cxn modelId="{2D8E3394-E0AF-464B-AF62-965D722C06FA}" srcId="{8B3AD081-FE2A-46F7-9DEE-09F4C5DB9221}" destId="{A71AA096-C4E0-46D5-AD53-183472B9D5F3}" srcOrd="3" destOrd="0" parTransId="{DC0F444C-B94F-436A-96AB-6022EFFD6BEC}" sibTransId="{9401EC88-E68F-4484-9DF9-11F746AA0CD0}"/>
    <dgm:cxn modelId="{A66E53C6-882C-486B-9725-84C3ECF562AD}" type="presParOf" srcId="{34C1E643-52E0-4A70-9429-6E56C8FAF864}" destId="{2FD4781D-DB9D-4306-862E-29D0D7A4D951}" srcOrd="0" destOrd="0" presId="urn:microsoft.com/office/officeart/2005/8/layout/vList2"/>
    <dgm:cxn modelId="{C8308988-7453-4331-BB27-024F5F803A28}" type="presParOf" srcId="{34C1E643-52E0-4A70-9429-6E56C8FAF864}" destId="{A0511880-8E2B-472C-BB26-521F10CC25E8}" srcOrd="1" destOrd="0" presId="urn:microsoft.com/office/officeart/2005/8/layout/vList2"/>
    <dgm:cxn modelId="{A1F7F259-E44B-4026-A503-2C98D61F48DD}" type="presParOf" srcId="{34C1E643-52E0-4A70-9429-6E56C8FAF864}" destId="{D3E4C595-447B-4BAC-958C-FA7959A504CC}" srcOrd="2" destOrd="0" presId="urn:microsoft.com/office/officeart/2005/8/layout/vList2"/>
    <dgm:cxn modelId="{E8C21637-A888-414A-BAF9-A0C43E3DD8F7}" type="presParOf" srcId="{34C1E643-52E0-4A70-9429-6E56C8FAF864}" destId="{2F30B232-4130-4AB8-848C-56E97B0AFD51}" srcOrd="3" destOrd="0" presId="urn:microsoft.com/office/officeart/2005/8/layout/vList2"/>
    <dgm:cxn modelId="{CB1DB7B7-B2CB-4F69-A881-09F23B9B9C31}" type="presParOf" srcId="{34C1E643-52E0-4A70-9429-6E56C8FAF864}" destId="{E7DE7C2C-A2DF-4AC1-943C-C904C31F9BFC}" srcOrd="4" destOrd="0" presId="urn:microsoft.com/office/officeart/2005/8/layout/vList2"/>
    <dgm:cxn modelId="{1A86F450-F8CD-4505-AF7B-6CD87BD4CACC}" type="presParOf" srcId="{34C1E643-52E0-4A70-9429-6E56C8FAF864}" destId="{CC62F3CC-F3F9-4491-BFB8-532AC6909185}" srcOrd="5" destOrd="0" presId="urn:microsoft.com/office/officeart/2005/8/layout/vList2"/>
    <dgm:cxn modelId="{4A336D2F-7091-4FC0-9025-87C8994AD061}" type="presParOf" srcId="{34C1E643-52E0-4A70-9429-6E56C8FAF864}" destId="{5A90188E-C881-4B4B-ACB2-62543F33A2CA}" srcOrd="6" destOrd="0" presId="urn:microsoft.com/office/officeart/2005/8/layout/vList2"/>
    <dgm:cxn modelId="{8E02DBFB-D869-4A35-8EA9-A123A1525D7F}" type="presParOf" srcId="{34C1E643-52E0-4A70-9429-6E56C8FAF864}" destId="{B696E0AD-9A86-463D-9BEF-4C26BDFDC33A}" srcOrd="7" destOrd="0" presId="urn:microsoft.com/office/officeart/2005/8/layout/vList2"/>
    <dgm:cxn modelId="{9ABF6B3A-4AA4-4C3D-AA76-C943AA5C4511}" type="presParOf" srcId="{34C1E643-52E0-4A70-9429-6E56C8FAF864}" destId="{B1CBC63F-72F2-4715-8CD2-888968C1F6B4}" srcOrd="8" destOrd="0" presId="urn:microsoft.com/office/officeart/2005/8/layout/vList2"/>
    <dgm:cxn modelId="{7C7DD3D0-C35B-4718-BC55-4056C296FCC4}" type="presParOf" srcId="{34C1E643-52E0-4A70-9429-6E56C8FAF864}" destId="{29358A98-C720-4B1D-AEF0-DA18E0A2C63C}" srcOrd="9" destOrd="0" presId="urn:microsoft.com/office/officeart/2005/8/layout/vList2"/>
    <dgm:cxn modelId="{6665E49A-9DA7-4132-AF18-9A26E98D24FF}" type="presParOf" srcId="{34C1E643-52E0-4A70-9429-6E56C8FAF864}" destId="{090E7822-3249-4DFE-BC4D-9C64E1BF996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A3C2C6-2F41-44EE-BF36-45BE1935BA79}" type="doc">
      <dgm:prSet loTypeId="urn:microsoft.com/office/officeart/2005/8/layout/pyramid2" loCatId="pyramid" qsTypeId="urn:microsoft.com/office/officeart/2005/8/quickstyle/simple1" qsCatId="simple" csTypeId="urn:microsoft.com/office/officeart/2005/8/colors/accent1_2" csCatId="accent1" phldr="1"/>
      <dgm:spPr/>
    </dgm:pt>
    <dgm:pt modelId="{4556E6AD-F346-4830-86DF-90D9F89ECBE7}">
      <dgm:prSet phldrT="[Text]" custT="1"/>
      <dgm:spPr/>
      <dgm:t>
        <a:bodyPr/>
        <a:lstStyle/>
        <a:p>
          <a:r>
            <a:rPr lang="en-GB" sz="2400" b="1" dirty="0">
              <a:solidFill>
                <a:srgbClr val="FF0000"/>
              </a:solidFill>
              <a:latin typeface="Arial" panose="020B0604020202020204" pitchFamily="34" charset="0"/>
              <a:cs typeface="Arial" panose="020B0604020202020204" pitchFamily="34" charset="0"/>
            </a:rPr>
            <a:t>51</a:t>
          </a:r>
          <a:r>
            <a:rPr lang="en-GB" sz="19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Practices</a:t>
          </a:r>
        </a:p>
      </dgm:t>
    </dgm:pt>
    <dgm:pt modelId="{0FB6C78A-5A49-43C4-8D28-D8DC8A627F90}" type="parTrans" cxnId="{33D4AF46-1136-4C13-A08F-F1B198546928}">
      <dgm:prSet/>
      <dgm:spPr/>
      <dgm:t>
        <a:bodyPr/>
        <a:lstStyle/>
        <a:p>
          <a:endParaRPr lang="en-GB"/>
        </a:p>
      </dgm:t>
    </dgm:pt>
    <dgm:pt modelId="{6E1707AB-639F-49AE-8E3D-1F7DCBD33C93}" type="sibTrans" cxnId="{33D4AF46-1136-4C13-A08F-F1B198546928}">
      <dgm:prSet/>
      <dgm:spPr/>
      <dgm:t>
        <a:bodyPr/>
        <a:lstStyle/>
        <a:p>
          <a:endParaRPr lang="en-GB"/>
        </a:p>
      </dgm:t>
    </dgm:pt>
    <dgm:pt modelId="{607189F0-C47C-4E9C-B9E5-7ABDB4CB7FD5}">
      <dgm:prSet phldrT="[Text]" custT="1"/>
      <dgm:spPr/>
      <dgm:t>
        <a:bodyPr/>
        <a:lstStyle/>
        <a:p>
          <a:r>
            <a:rPr lang="en-GB" sz="2400" b="1" dirty="0">
              <a:solidFill>
                <a:srgbClr val="FF0000"/>
              </a:solidFill>
              <a:latin typeface="Arial" panose="020B0604020202020204" pitchFamily="34" charset="0"/>
              <a:cs typeface="Arial" panose="020B0604020202020204" pitchFamily="34" charset="0"/>
            </a:rPr>
            <a:t>9</a:t>
          </a:r>
          <a:r>
            <a:rPr lang="en-GB" sz="19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Neighbourhoods</a:t>
          </a:r>
        </a:p>
      </dgm:t>
    </dgm:pt>
    <dgm:pt modelId="{29A046C3-CB28-4526-9294-44BC40139A57}" type="parTrans" cxnId="{8349D605-3461-49E9-926C-0F5BC23E1C7D}">
      <dgm:prSet/>
      <dgm:spPr/>
      <dgm:t>
        <a:bodyPr/>
        <a:lstStyle/>
        <a:p>
          <a:endParaRPr lang="en-GB"/>
        </a:p>
      </dgm:t>
    </dgm:pt>
    <dgm:pt modelId="{CC2AB602-CBB7-448A-8C94-1CC13996A99E}" type="sibTrans" cxnId="{8349D605-3461-49E9-926C-0F5BC23E1C7D}">
      <dgm:prSet/>
      <dgm:spPr/>
      <dgm:t>
        <a:bodyPr/>
        <a:lstStyle/>
        <a:p>
          <a:endParaRPr lang="en-GB"/>
        </a:p>
      </dgm:t>
    </dgm:pt>
    <dgm:pt modelId="{4A709E74-F57B-446C-9C15-B2692894F6E5}">
      <dgm:prSet custT="1"/>
      <dgm:spPr/>
      <dgm:t>
        <a:bodyPr/>
        <a:lstStyle/>
        <a:p>
          <a:r>
            <a:rPr lang="en-GB" sz="2400" b="1" dirty="0">
              <a:solidFill>
                <a:srgbClr val="FF0000"/>
              </a:solidFill>
              <a:latin typeface="Arial" panose="020B0604020202020204" pitchFamily="34" charset="0"/>
              <a:cs typeface="Arial" panose="020B0604020202020204" pitchFamily="34" charset="0"/>
            </a:rPr>
            <a:t>1</a:t>
          </a:r>
          <a:r>
            <a:rPr lang="en-GB" sz="23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Place System</a:t>
          </a:r>
        </a:p>
      </dgm:t>
    </dgm:pt>
    <dgm:pt modelId="{D27B2A26-5430-487C-94ED-B284E91A41AD}" type="parTrans" cxnId="{0C6A5978-0955-4F6E-AF6D-D7C745197E7D}">
      <dgm:prSet/>
      <dgm:spPr/>
      <dgm:t>
        <a:bodyPr/>
        <a:lstStyle/>
        <a:p>
          <a:endParaRPr lang="en-GB"/>
        </a:p>
      </dgm:t>
    </dgm:pt>
    <dgm:pt modelId="{B31C4A95-DC68-480F-A230-0325D3D93B39}" type="sibTrans" cxnId="{0C6A5978-0955-4F6E-AF6D-D7C745197E7D}">
      <dgm:prSet/>
      <dgm:spPr/>
      <dgm:t>
        <a:bodyPr/>
        <a:lstStyle/>
        <a:p>
          <a:endParaRPr lang="en-GB"/>
        </a:p>
      </dgm:t>
    </dgm:pt>
    <dgm:pt modelId="{90FD73A3-2265-4C41-85C9-6BA8BFC1E0EC}" type="pres">
      <dgm:prSet presAssocID="{8AA3C2C6-2F41-44EE-BF36-45BE1935BA79}" presName="compositeShape" presStyleCnt="0">
        <dgm:presLayoutVars>
          <dgm:dir/>
          <dgm:resizeHandles/>
        </dgm:presLayoutVars>
      </dgm:prSet>
      <dgm:spPr/>
    </dgm:pt>
    <dgm:pt modelId="{F8F1FC53-9441-4278-A59C-C2C91FD1DDE0}" type="pres">
      <dgm:prSet presAssocID="{8AA3C2C6-2F41-44EE-BF36-45BE1935BA79}" presName="pyramid" presStyleLbl="node1" presStyleIdx="0" presStyleCnt="1" custAng="10800000" custLinFactNeighborX="3937" custLinFactNeighborY="-106"/>
      <dgm:spPr>
        <a:solidFill>
          <a:srgbClr val="92D050"/>
        </a:solidFill>
      </dgm:spPr>
    </dgm:pt>
    <dgm:pt modelId="{F2BCDD23-E9BF-430D-93FF-1ECF224E7D1E}" type="pres">
      <dgm:prSet presAssocID="{8AA3C2C6-2F41-44EE-BF36-45BE1935BA79}" presName="theList" presStyleCnt="0"/>
      <dgm:spPr/>
    </dgm:pt>
    <dgm:pt modelId="{B27B5D0D-5FB9-447C-B544-88AA039E3D1C}" type="pres">
      <dgm:prSet presAssocID="{4556E6AD-F346-4830-86DF-90D9F89ECBE7}" presName="aNode" presStyleLbl="fgAcc1" presStyleIdx="0" presStyleCnt="3" custScaleX="106324" custLinFactNeighborX="6036" custLinFactNeighborY="-79722">
        <dgm:presLayoutVars>
          <dgm:bulletEnabled val="1"/>
        </dgm:presLayoutVars>
      </dgm:prSet>
      <dgm:spPr/>
      <dgm:t>
        <a:bodyPr/>
        <a:lstStyle/>
        <a:p>
          <a:endParaRPr lang="en-GB"/>
        </a:p>
      </dgm:t>
    </dgm:pt>
    <dgm:pt modelId="{99C81A5C-6D58-4AC4-B30A-38A15CC2A3AC}" type="pres">
      <dgm:prSet presAssocID="{4556E6AD-F346-4830-86DF-90D9F89ECBE7}" presName="aSpace" presStyleCnt="0"/>
      <dgm:spPr/>
    </dgm:pt>
    <dgm:pt modelId="{84A9D3CC-617F-4B43-B4D8-5CB143E6F555}" type="pres">
      <dgm:prSet presAssocID="{607189F0-C47C-4E9C-B9E5-7ABDB4CB7FD5}" presName="aNode" presStyleLbl="fgAcc1" presStyleIdx="1" presStyleCnt="3" custScaleX="106886" custLinFactY="-2170" custLinFactNeighborX="5755" custLinFactNeighborY="-100000">
        <dgm:presLayoutVars>
          <dgm:bulletEnabled val="1"/>
        </dgm:presLayoutVars>
      </dgm:prSet>
      <dgm:spPr/>
      <dgm:t>
        <a:bodyPr/>
        <a:lstStyle/>
        <a:p>
          <a:endParaRPr lang="en-GB"/>
        </a:p>
      </dgm:t>
    </dgm:pt>
    <dgm:pt modelId="{B68A3457-AF13-4494-B74B-1AB0C0F08CB4}" type="pres">
      <dgm:prSet presAssocID="{607189F0-C47C-4E9C-B9E5-7ABDB4CB7FD5}" presName="aSpace" presStyleCnt="0"/>
      <dgm:spPr/>
    </dgm:pt>
    <dgm:pt modelId="{0026C60B-1CD1-41BE-BE7F-0F29669308F1}" type="pres">
      <dgm:prSet presAssocID="{4A709E74-F57B-446C-9C15-B2692894F6E5}" presName="aNode" presStyleLbl="fgAcc1" presStyleIdx="2" presStyleCnt="3" custScaleX="106324" custLinFactY="-1809" custLinFactNeighborX="6036" custLinFactNeighborY="-100000">
        <dgm:presLayoutVars>
          <dgm:bulletEnabled val="1"/>
        </dgm:presLayoutVars>
      </dgm:prSet>
      <dgm:spPr/>
      <dgm:t>
        <a:bodyPr/>
        <a:lstStyle/>
        <a:p>
          <a:endParaRPr lang="en-GB"/>
        </a:p>
      </dgm:t>
    </dgm:pt>
    <dgm:pt modelId="{28BAAAE4-AE70-4418-BCEC-E006DD7ECB72}" type="pres">
      <dgm:prSet presAssocID="{4A709E74-F57B-446C-9C15-B2692894F6E5}" presName="aSpace" presStyleCnt="0"/>
      <dgm:spPr/>
    </dgm:pt>
  </dgm:ptLst>
  <dgm:cxnLst>
    <dgm:cxn modelId="{0C6A5978-0955-4F6E-AF6D-D7C745197E7D}" srcId="{8AA3C2C6-2F41-44EE-BF36-45BE1935BA79}" destId="{4A709E74-F57B-446C-9C15-B2692894F6E5}" srcOrd="2" destOrd="0" parTransId="{D27B2A26-5430-487C-94ED-B284E91A41AD}" sibTransId="{B31C4A95-DC68-480F-A230-0325D3D93B39}"/>
    <dgm:cxn modelId="{6E24B0F0-5C88-4980-8976-3072416B1AE4}" type="presOf" srcId="{4A709E74-F57B-446C-9C15-B2692894F6E5}" destId="{0026C60B-1CD1-41BE-BE7F-0F29669308F1}" srcOrd="0" destOrd="0" presId="urn:microsoft.com/office/officeart/2005/8/layout/pyramid2"/>
    <dgm:cxn modelId="{09766B2E-1604-49FD-971A-F3174046E0A7}" type="presOf" srcId="{8AA3C2C6-2F41-44EE-BF36-45BE1935BA79}" destId="{90FD73A3-2265-4C41-85C9-6BA8BFC1E0EC}" srcOrd="0" destOrd="0" presId="urn:microsoft.com/office/officeart/2005/8/layout/pyramid2"/>
    <dgm:cxn modelId="{0A609CCB-FB33-4821-9491-E9B4D172A79E}" type="presOf" srcId="{4556E6AD-F346-4830-86DF-90D9F89ECBE7}" destId="{B27B5D0D-5FB9-447C-B544-88AA039E3D1C}" srcOrd="0" destOrd="0" presId="urn:microsoft.com/office/officeart/2005/8/layout/pyramid2"/>
    <dgm:cxn modelId="{8349D605-3461-49E9-926C-0F5BC23E1C7D}" srcId="{8AA3C2C6-2F41-44EE-BF36-45BE1935BA79}" destId="{607189F0-C47C-4E9C-B9E5-7ABDB4CB7FD5}" srcOrd="1" destOrd="0" parTransId="{29A046C3-CB28-4526-9294-44BC40139A57}" sibTransId="{CC2AB602-CBB7-448A-8C94-1CC13996A99E}"/>
    <dgm:cxn modelId="{FDEAD5FB-9325-4D33-AC4E-EFC18C120A82}" type="presOf" srcId="{607189F0-C47C-4E9C-B9E5-7ABDB4CB7FD5}" destId="{84A9D3CC-617F-4B43-B4D8-5CB143E6F555}" srcOrd="0" destOrd="0" presId="urn:microsoft.com/office/officeart/2005/8/layout/pyramid2"/>
    <dgm:cxn modelId="{33D4AF46-1136-4C13-A08F-F1B198546928}" srcId="{8AA3C2C6-2F41-44EE-BF36-45BE1935BA79}" destId="{4556E6AD-F346-4830-86DF-90D9F89ECBE7}" srcOrd="0" destOrd="0" parTransId="{0FB6C78A-5A49-43C4-8D28-D8DC8A627F90}" sibTransId="{6E1707AB-639F-49AE-8E3D-1F7DCBD33C93}"/>
    <dgm:cxn modelId="{5975101A-821A-4A9F-AFC9-323B36B84065}" type="presParOf" srcId="{90FD73A3-2265-4C41-85C9-6BA8BFC1E0EC}" destId="{F8F1FC53-9441-4278-A59C-C2C91FD1DDE0}" srcOrd="0" destOrd="0" presId="urn:microsoft.com/office/officeart/2005/8/layout/pyramid2"/>
    <dgm:cxn modelId="{68C931CD-E30A-40CE-ABC5-F6B30FBF0500}" type="presParOf" srcId="{90FD73A3-2265-4C41-85C9-6BA8BFC1E0EC}" destId="{F2BCDD23-E9BF-430D-93FF-1ECF224E7D1E}" srcOrd="1" destOrd="0" presId="urn:microsoft.com/office/officeart/2005/8/layout/pyramid2"/>
    <dgm:cxn modelId="{0B6877E0-5B4D-475E-A646-27A03CEA6729}" type="presParOf" srcId="{F2BCDD23-E9BF-430D-93FF-1ECF224E7D1E}" destId="{B27B5D0D-5FB9-447C-B544-88AA039E3D1C}" srcOrd="0" destOrd="0" presId="urn:microsoft.com/office/officeart/2005/8/layout/pyramid2"/>
    <dgm:cxn modelId="{7AF379AA-CC07-4B2E-9FF5-1933E6CB584F}" type="presParOf" srcId="{F2BCDD23-E9BF-430D-93FF-1ECF224E7D1E}" destId="{99C81A5C-6D58-4AC4-B30A-38A15CC2A3AC}" srcOrd="1" destOrd="0" presId="urn:microsoft.com/office/officeart/2005/8/layout/pyramid2"/>
    <dgm:cxn modelId="{72495783-4ED8-4F36-9E88-2DF39D32C13F}" type="presParOf" srcId="{F2BCDD23-E9BF-430D-93FF-1ECF224E7D1E}" destId="{84A9D3CC-617F-4B43-B4D8-5CB143E6F555}" srcOrd="2" destOrd="0" presId="urn:microsoft.com/office/officeart/2005/8/layout/pyramid2"/>
    <dgm:cxn modelId="{A5C59773-7D33-4E1A-95C6-8DA93C7B2BF3}" type="presParOf" srcId="{F2BCDD23-E9BF-430D-93FF-1ECF224E7D1E}" destId="{B68A3457-AF13-4494-B74B-1AB0C0F08CB4}" srcOrd="3" destOrd="0" presId="urn:microsoft.com/office/officeart/2005/8/layout/pyramid2"/>
    <dgm:cxn modelId="{29DAED73-50C1-4BEE-8699-8C0EFE39FE8E}" type="presParOf" srcId="{F2BCDD23-E9BF-430D-93FF-1ECF224E7D1E}" destId="{0026C60B-1CD1-41BE-BE7F-0F29669308F1}" srcOrd="4" destOrd="0" presId="urn:microsoft.com/office/officeart/2005/8/layout/pyramid2"/>
    <dgm:cxn modelId="{16E1F51E-6664-477B-A5A6-D5B4D3561964}" type="presParOf" srcId="{F2BCDD23-E9BF-430D-93FF-1ECF224E7D1E}" destId="{28BAAAE4-AE70-4418-BCEC-E006DD7ECB7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781D-DB9D-4306-862E-29D0D7A4D951}">
      <dsp:nvSpPr>
        <dsp:cNvPr id="0" name=""/>
        <dsp:cNvSpPr/>
      </dsp:nvSpPr>
      <dsp:spPr>
        <a:xfrm>
          <a:off x="0" y="117841"/>
          <a:ext cx="7104112" cy="6563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anose="020B0604020202020204" pitchFamily="34" charset="0"/>
              <a:cs typeface="Arial" pitchFamily="34" charset="0"/>
            </a:rPr>
            <a:t>Integrated Care Teams, including general practice, serving </a:t>
          </a:r>
          <a:br>
            <a:rPr lang="en-GB" sz="1700" b="0" kern="1200" dirty="0">
              <a:latin typeface="Arial" panose="020B0604020202020204" pitchFamily="34" charset="0"/>
              <a:cs typeface="Arial" pitchFamily="34" charset="0"/>
            </a:rPr>
          </a:br>
          <a:r>
            <a:rPr lang="en-GB" sz="1700" b="0" kern="1200" dirty="0">
              <a:latin typeface="Arial" panose="020B0604020202020204" pitchFamily="34" charset="0"/>
              <a:cs typeface="Arial" pitchFamily="34" charset="0"/>
            </a:rPr>
            <a:t>Neighbourhoods of 30,000-50,000 people each</a:t>
          </a:r>
          <a:endParaRPr lang="en-GB" sz="1700" b="0" kern="1200" dirty="0"/>
        </a:p>
      </dsp:txBody>
      <dsp:txXfrm>
        <a:off x="32041" y="149882"/>
        <a:ext cx="7040030" cy="592288"/>
      </dsp:txXfrm>
    </dsp:sp>
    <dsp:sp modelId="{D3E4C595-447B-4BAC-958C-FA7959A504CC}">
      <dsp:nvSpPr>
        <dsp:cNvPr id="0" name=""/>
        <dsp:cNvSpPr/>
      </dsp:nvSpPr>
      <dsp:spPr>
        <a:xfrm>
          <a:off x="0" y="823172"/>
          <a:ext cx="7104112" cy="65637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anose="020B0604020202020204" pitchFamily="34" charset="0"/>
              <a:cs typeface="Arial" panose="020B0604020202020204" pitchFamily="34" charset="0"/>
            </a:rPr>
            <a:t>More focused on Neighbourhood team than organisations, better sharing of information, planning and care coordination</a:t>
          </a:r>
          <a:endParaRPr lang="en-GB" sz="1700" b="0" kern="1200" dirty="0"/>
        </a:p>
      </dsp:txBody>
      <dsp:txXfrm>
        <a:off x="32041" y="855213"/>
        <a:ext cx="7040030" cy="592288"/>
      </dsp:txXfrm>
    </dsp:sp>
    <dsp:sp modelId="{E7DE7C2C-A2DF-4AC1-943C-C904C31F9BFC}">
      <dsp:nvSpPr>
        <dsp:cNvPr id="0" name=""/>
        <dsp:cNvSpPr/>
      </dsp:nvSpPr>
      <dsp:spPr>
        <a:xfrm>
          <a:off x="0" y="1528502"/>
          <a:ext cx="7104112" cy="65637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anose="020B0604020202020204" pitchFamily="34" charset="0"/>
              <a:cs typeface="Arial" panose="020B0604020202020204" pitchFamily="34" charset="0"/>
            </a:rPr>
            <a:t>Greater understanding of people’s needs through risk stratification</a:t>
          </a:r>
          <a:endParaRPr lang="en-GB" sz="1700" b="0" kern="1200" dirty="0"/>
        </a:p>
      </dsp:txBody>
      <dsp:txXfrm>
        <a:off x="32041" y="1560543"/>
        <a:ext cx="7040030" cy="592288"/>
      </dsp:txXfrm>
    </dsp:sp>
    <dsp:sp modelId="{5A90188E-C881-4B4B-ACB2-62543F33A2CA}">
      <dsp:nvSpPr>
        <dsp:cNvPr id="0" name=""/>
        <dsp:cNvSpPr/>
      </dsp:nvSpPr>
      <dsp:spPr>
        <a:xfrm>
          <a:off x="0" y="2233832"/>
          <a:ext cx="7104112" cy="65637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anose="020B0604020202020204" pitchFamily="34" charset="0"/>
              <a:cs typeface="Arial" panose="020B0604020202020204" pitchFamily="34" charset="0"/>
            </a:rPr>
            <a:t>More proactive care in primary and community settings, strong links to secondary expertise</a:t>
          </a:r>
          <a:endParaRPr lang="en-GB" sz="1700" b="0" kern="1200" dirty="0"/>
        </a:p>
      </dsp:txBody>
      <dsp:txXfrm>
        <a:off x="32041" y="2265873"/>
        <a:ext cx="7040030" cy="592288"/>
      </dsp:txXfrm>
    </dsp:sp>
    <dsp:sp modelId="{B1CBC63F-72F2-4715-8CD2-888968C1F6B4}">
      <dsp:nvSpPr>
        <dsp:cNvPr id="0" name=""/>
        <dsp:cNvSpPr/>
      </dsp:nvSpPr>
      <dsp:spPr>
        <a:xfrm>
          <a:off x="0" y="2939162"/>
          <a:ext cx="7104112" cy="65637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anose="020B0604020202020204" pitchFamily="34" charset="0"/>
              <a:cs typeface="Arial" panose="020B0604020202020204" pitchFamily="34" charset="0"/>
            </a:rPr>
            <a:t>Helping people improve their lives with less reliance on statutory services</a:t>
          </a:r>
          <a:endParaRPr lang="en-GB" sz="1700" b="0" kern="1200" dirty="0"/>
        </a:p>
      </dsp:txBody>
      <dsp:txXfrm>
        <a:off x="32041" y="2971203"/>
        <a:ext cx="7040030" cy="592288"/>
      </dsp:txXfrm>
    </dsp:sp>
    <dsp:sp modelId="{090E7822-3249-4DFE-BC4D-9C64E1BF9963}">
      <dsp:nvSpPr>
        <dsp:cNvPr id="0" name=""/>
        <dsp:cNvSpPr/>
      </dsp:nvSpPr>
      <dsp:spPr>
        <a:xfrm>
          <a:off x="0" y="3644492"/>
          <a:ext cx="7104112" cy="65637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b="0" kern="1200" dirty="0">
              <a:latin typeface="Arial" pitchFamily="34" charset="0"/>
              <a:cs typeface="Arial" pitchFamily="34" charset="0"/>
            </a:rPr>
            <a:t>A renewed focus on how we engage and listen </a:t>
          </a:r>
        </a:p>
      </dsp:txBody>
      <dsp:txXfrm>
        <a:off x="32041" y="3676533"/>
        <a:ext cx="7040030" cy="59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FC53-9441-4278-A59C-C2C91FD1DDE0}">
      <dsp:nvSpPr>
        <dsp:cNvPr id="0" name=""/>
        <dsp:cNvSpPr/>
      </dsp:nvSpPr>
      <dsp:spPr>
        <a:xfrm rot="10800000">
          <a:off x="243434" y="0"/>
          <a:ext cx="3170711" cy="3170711"/>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B5D0D-5FB9-447C-B544-88AA039E3D1C}">
      <dsp:nvSpPr>
        <dsp:cNvPr id="0" name=""/>
        <dsp:cNvSpPr/>
      </dsp:nvSpPr>
      <dsp:spPr>
        <a:xfrm>
          <a:off x="1763185" y="243978"/>
          <a:ext cx="2191297" cy="7505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solidFill>
                <a:srgbClr val="FF0000"/>
              </a:solidFill>
              <a:latin typeface="Arial" panose="020B0604020202020204" pitchFamily="34" charset="0"/>
              <a:cs typeface="Arial" panose="020B0604020202020204" pitchFamily="34" charset="0"/>
            </a:rPr>
            <a:t>51</a:t>
          </a:r>
          <a:r>
            <a:rPr lang="en-GB" sz="1900" kern="1200" dirty="0">
              <a:latin typeface="Arial" panose="020B0604020202020204" pitchFamily="34" charset="0"/>
              <a:cs typeface="Arial" panose="020B0604020202020204" pitchFamily="34" charset="0"/>
            </a:rPr>
            <a:t> </a:t>
          </a:r>
          <a:r>
            <a:rPr lang="en-GB" sz="2000" kern="1200" dirty="0">
              <a:latin typeface="Arial" panose="020B0604020202020204" pitchFamily="34" charset="0"/>
              <a:cs typeface="Arial" panose="020B0604020202020204" pitchFamily="34" charset="0"/>
            </a:rPr>
            <a:t>Practices</a:t>
          </a:r>
        </a:p>
      </dsp:txBody>
      <dsp:txXfrm>
        <a:off x="1799825" y="280618"/>
        <a:ext cx="2118017" cy="677286"/>
      </dsp:txXfrm>
    </dsp:sp>
    <dsp:sp modelId="{84A9D3CC-617F-4B43-B4D8-5CB143E6F555}">
      <dsp:nvSpPr>
        <dsp:cNvPr id="0" name=""/>
        <dsp:cNvSpPr/>
      </dsp:nvSpPr>
      <dsp:spPr>
        <a:xfrm>
          <a:off x="1751602" y="1053053"/>
          <a:ext cx="2202880" cy="7505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solidFill>
                <a:srgbClr val="FF0000"/>
              </a:solidFill>
              <a:latin typeface="Arial" panose="020B0604020202020204" pitchFamily="34" charset="0"/>
              <a:cs typeface="Arial" panose="020B0604020202020204" pitchFamily="34" charset="0"/>
            </a:rPr>
            <a:t>9</a:t>
          </a:r>
          <a:r>
            <a:rPr lang="en-GB" sz="1900" kern="1200" dirty="0">
              <a:latin typeface="Arial" panose="020B0604020202020204" pitchFamily="34" charset="0"/>
              <a:cs typeface="Arial" panose="020B0604020202020204" pitchFamily="34" charset="0"/>
            </a:rPr>
            <a:t> </a:t>
          </a:r>
          <a:r>
            <a:rPr lang="en-GB" sz="2000" kern="1200" dirty="0">
              <a:latin typeface="Arial" panose="020B0604020202020204" pitchFamily="34" charset="0"/>
              <a:cs typeface="Arial" panose="020B0604020202020204" pitchFamily="34" charset="0"/>
            </a:rPr>
            <a:t>Neighbourhoods</a:t>
          </a:r>
        </a:p>
      </dsp:txBody>
      <dsp:txXfrm>
        <a:off x="1788242" y="1089693"/>
        <a:ext cx="2129600" cy="677286"/>
      </dsp:txXfrm>
    </dsp:sp>
    <dsp:sp modelId="{0026C60B-1CD1-41BE-BE7F-0F29669308F1}">
      <dsp:nvSpPr>
        <dsp:cNvPr id="0" name=""/>
        <dsp:cNvSpPr/>
      </dsp:nvSpPr>
      <dsp:spPr>
        <a:xfrm>
          <a:off x="1763185" y="1900150"/>
          <a:ext cx="2191297" cy="7505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a:solidFill>
                <a:srgbClr val="FF0000"/>
              </a:solidFill>
              <a:latin typeface="Arial" panose="020B0604020202020204" pitchFamily="34" charset="0"/>
              <a:cs typeface="Arial" panose="020B0604020202020204" pitchFamily="34" charset="0"/>
            </a:rPr>
            <a:t>1</a:t>
          </a:r>
          <a:r>
            <a:rPr lang="en-GB" sz="2300" kern="1200" dirty="0">
              <a:latin typeface="Arial" panose="020B0604020202020204" pitchFamily="34" charset="0"/>
              <a:cs typeface="Arial" panose="020B0604020202020204" pitchFamily="34" charset="0"/>
            </a:rPr>
            <a:t> </a:t>
          </a:r>
          <a:r>
            <a:rPr lang="en-GB" sz="2000" kern="1200" dirty="0">
              <a:latin typeface="Arial" panose="020B0604020202020204" pitchFamily="34" charset="0"/>
              <a:cs typeface="Arial" panose="020B0604020202020204" pitchFamily="34" charset="0"/>
            </a:rPr>
            <a:t>Place System</a:t>
          </a:r>
        </a:p>
      </dsp:txBody>
      <dsp:txXfrm>
        <a:off x="1799825" y="1936790"/>
        <a:ext cx="2118017" cy="6772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2225F-5593-4C6E-9FEE-9B095BBED6F2}" type="datetimeFigureOut">
              <a:rPr lang="en-GB" smtClean="0"/>
              <a:t>12/02/2019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E7DFF-6302-4838-B4EF-1A51690A4147}" type="slidenum">
              <a:rPr lang="en-GB" smtClean="0"/>
              <a:t>‹#›</a:t>
            </a:fld>
            <a:endParaRPr lang="en-GB"/>
          </a:p>
        </p:txBody>
      </p:sp>
    </p:spTree>
    <p:extLst>
      <p:ext uri="{BB962C8B-B14F-4D97-AF65-F5344CB8AC3E}">
        <p14:creationId xmlns:p14="http://schemas.microsoft.com/office/powerpoint/2010/main" val="98339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00C75-6A8E-4CDF-9334-088C9225604F}" type="slidenum">
              <a:rPr lang="en-GB" smtClean="0"/>
              <a:t>10</a:t>
            </a:fld>
            <a:endParaRPr lang="en-GB" dirty="0"/>
          </a:p>
        </p:txBody>
      </p:sp>
    </p:spTree>
    <p:extLst>
      <p:ext uri="{BB962C8B-B14F-4D97-AF65-F5344CB8AC3E}">
        <p14:creationId xmlns:p14="http://schemas.microsoft.com/office/powerpoint/2010/main" val="376025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BC1BE9-A1C2-49B4-AD64-5664C33AFC3B}"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9576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278FC3-5102-432A-8D9C-EC7B6E68AE0A}"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68168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33E928-B0AE-4E32-BFB6-2C2B3AED0F4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35622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00C75-6A8E-4CDF-9334-088C9225604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76025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761DFE-8237-47BF-A1E3-30EAECA73FBE}"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191584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Place-based</a:t>
            </a:r>
            <a:r>
              <a:rPr lang="en-GB" baseline="0" dirty="0"/>
              <a:t> care is a way of providing health and care more suited to the needs of current and future generations. It will require a new approach to working with people and communities to support health and wellbeing in its widest sense as well as providing high quality services. </a:t>
            </a:r>
          </a:p>
          <a:p>
            <a:endParaRPr lang="en-GB" baseline="0" dirty="0"/>
          </a:p>
          <a:p>
            <a:r>
              <a:rPr lang="en-GB" baseline="0" dirty="0"/>
              <a:t>Place-based care reflects the principles of Integrated Care Systems, which we are seeing a move towards nationally. </a:t>
            </a:r>
            <a:endParaRPr lang="en-GB" dirty="0"/>
          </a:p>
          <a:p>
            <a:endParaRPr lang="en-GB" dirty="0"/>
          </a:p>
          <a:p>
            <a:endParaRPr lang="en-GB" dirty="0"/>
          </a:p>
          <a:p>
            <a:r>
              <a:rPr lang="en-GB" dirty="0"/>
              <a:t>Realising the potential of place-base</a:t>
            </a:r>
            <a:r>
              <a:rPr lang="en-GB" baseline="0" dirty="0"/>
              <a:t>d care requires effective integration of many services. </a:t>
            </a:r>
          </a:p>
          <a:p>
            <a:endParaRPr lang="en-GB" baseline="0" dirty="0"/>
          </a:p>
          <a:p>
            <a:r>
              <a:rPr lang="en-GB" baseline="0" dirty="0"/>
              <a:t>All partner organisations  have a critical role to play in deploying their expertise and experience to act as a system integrators, working across organisations and groups in primary care, mental health, secondary care and the independent and voluntary, community and faith sectors. </a:t>
            </a:r>
            <a:endParaRPr lang="en-GB" dirty="0"/>
          </a:p>
        </p:txBody>
      </p:sp>
      <p:sp>
        <p:nvSpPr>
          <p:cNvPr id="4" name="Slide Number Placeholder 3"/>
          <p:cNvSpPr>
            <a:spLocks noGrp="1"/>
          </p:cNvSpPr>
          <p:nvPr>
            <p:ph type="sldNum" sz="quarter" idx="10"/>
          </p:nvPr>
        </p:nvSpPr>
        <p:spPr/>
        <p:txBody>
          <a:bodyPr/>
          <a:lstStyle/>
          <a:p>
            <a:fld id="{0A31D8EB-810E-4B20-AE43-948AA4AB8445}"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10934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000C75-6A8E-4CDF-9334-088C9225604F}"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76025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Progress so far</a:t>
            </a:r>
          </a:p>
          <a:p>
            <a:r>
              <a:rPr lang="en-GB" dirty="0"/>
              <a:t>GP Leads for each team</a:t>
            </a:r>
          </a:p>
          <a:p>
            <a:r>
              <a:rPr lang="en-GB" dirty="0"/>
              <a:t>Population</a:t>
            </a:r>
            <a:r>
              <a:rPr lang="en-GB" baseline="0" dirty="0"/>
              <a:t> profiles for each neighbourhood</a:t>
            </a:r>
          </a:p>
          <a:p>
            <a:r>
              <a:rPr lang="en-GB" baseline="0" dirty="0"/>
              <a:t>Neighbourhood Plans to identify local action to support citizens</a:t>
            </a:r>
          </a:p>
          <a:p>
            <a:r>
              <a:rPr lang="en-GB" baseline="0" dirty="0"/>
              <a:t>Working closely with our community and voluntary services through Community Action Wirral and Age Concern Wirral</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FBC1BE9-A1C2-49B4-AD64-5664C33AFC3B}"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132468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761DFE-8237-47BF-A1E3-30EAECA73FBE}"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4192930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DC9C1A-AB0A-43B8-8FF2-2F13B214DC44}"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86129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C9C1A-AB0A-43B8-8FF2-2F13B214DC44}"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267911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C9C1A-AB0A-43B8-8FF2-2F13B214DC44}"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285813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2D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9" name="Rectangle 8"/>
          <p:cNvSpPr/>
          <p:nvPr userDrawn="1"/>
        </p:nvSpPr>
        <p:spPr>
          <a:xfrm>
            <a:off x="4586288" y="0"/>
            <a:ext cx="455771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26646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1653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2501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2176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91381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7975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990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9554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C9C1A-AB0A-43B8-8FF2-2F13B214DC44}"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4163887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2141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42757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C11C0A-90D2-42DF-9EFB-5E5BEB9CB86D}" type="datetimeFigureOut">
              <a:rPr lang="en-GB">
                <a:solidFill>
                  <a:prstClr val="black"/>
                </a:solidFill>
              </a:rPr>
              <a:pPr/>
              <a:t>12/02/2019</a:t>
            </a:fld>
            <a:endParaRPr lang="en-GB">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B8F3C1A-F28F-4614-A2D3-F25B25F6A69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683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C9C1A-AB0A-43B8-8FF2-2F13B214DC44}"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244307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DC9C1A-AB0A-43B8-8FF2-2F13B214DC44}"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393306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DC9C1A-AB0A-43B8-8FF2-2F13B214DC44}" type="datetimeFigureOut">
              <a:rPr lang="en-GB" smtClean="0"/>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35183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DC9C1A-AB0A-43B8-8FF2-2F13B214DC44}" type="datetimeFigureOut">
              <a:rPr lang="en-GB" smtClean="0"/>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317980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C9C1A-AB0A-43B8-8FF2-2F13B214DC44}" type="datetimeFigureOut">
              <a:rPr lang="en-GB" smtClean="0"/>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336634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C9C1A-AB0A-43B8-8FF2-2F13B214DC44}"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1518326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C9C1A-AB0A-43B8-8FF2-2F13B214DC44}"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0787D3-88F6-46BD-BF04-7010FF355ECA}" type="slidenum">
              <a:rPr lang="en-GB" smtClean="0"/>
              <a:t>‹#›</a:t>
            </a:fld>
            <a:endParaRPr lang="en-GB"/>
          </a:p>
        </p:txBody>
      </p:sp>
    </p:spTree>
    <p:extLst>
      <p:ext uri="{BB962C8B-B14F-4D97-AF65-F5344CB8AC3E}">
        <p14:creationId xmlns:p14="http://schemas.microsoft.com/office/powerpoint/2010/main" val="13782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C9C1A-AB0A-43B8-8FF2-2F13B214DC44}" type="datetimeFigureOut">
              <a:rPr lang="en-GB" smtClean="0"/>
              <a:t>12/02/2019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787D3-88F6-46BD-BF04-7010FF355ECA}" type="slidenum">
              <a:rPr lang="en-GB" smtClean="0"/>
              <a:t>‹#›</a:t>
            </a:fld>
            <a:endParaRPr lang="en-GB"/>
          </a:p>
        </p:txBody>
      </p:sp>
    </p:spTree>
    <p:extLst>
      <p:ext uri="{BB962C8B-B14F-4D97-AF65-F5344CB8AC3E}">
        <p14:creationId xmlns:p14="http://schemas.microsoft.com/office/powerpoint/2010/main" val="2722011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0688"/>
            <a:ext cx="8229600" cy="7969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2" descr="S:\Vanguard\Comms &amp; Engagement\Logo\Healthy Wirral GENERIC 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04248" y="116632"/>
            <a:ext cx="2294314" cy="4344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5912336"/>
            <a:ext cx="9145017" cy="94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6914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92D05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412776"/>
            <a:ext cx="7772400" cy="1470025"/>
          </a:xfrm>
        </p:spPr>
        <p:txBody>
          <a:bodyPr>
            <a:normAutofit fontScale="90000"/>
          </a:bodyPr>
          <a:lstStyle/>
          <a:p>
            <a:r>
              <a:rPr lang="en-GB" b="1" dirty="0" smtClean="0">
                <a:solidFill>
                  <a:schemeClr val="tx1"/>
                </a:solidFill>
                <a:latin typeface="Arial" panose="020B0604020202020204" pitchFamily="34" charset="0"/>
                <a:cs typeface="Arial" panose="020B0604020202020204" pitchFamily="34" charset="0"/>
              </a:rPr>
              <a:t>System Change and Integration in Health and Care – A View from Wirral</a:t>
            </a:r>
            <a:endParaRPr lang="en-GB" b="1" dirty="0">
              <a:solidFill>
                <a:schemeClr val="tx1"/>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normAutofit fontScale="92500" lnSpcReduction="10000"/>
          </a:bodyPr>
          <a:lstStyle/>
          <a:p>
            <a:r>
              <a:rPr lang="en-GB" dirty="0">
                <a:solidFill>
                  <a:schemeClr val="tx1"/>
                </a:solidFill>
                <a:latin typeface="Arial" panose="020B0604020202020204" pitchFamily="34" charset="0"/>
                <a:cs typeface="Arial" panose="020B0604020202020204" pitchFamily="34" charset="0"/>
              </a:rPr>
              <a:t>Simon Banks, Chief Officer, NHS Wirral Clinical Commissioning Group and Wirral Health and Care Commissioning, 2</a:t>
            </a:r>
            <a:r>
              <a:rPr lang="en-GB" baseline="30000" dirty="0">
                <a:solidFill>
                  <a:schemeClr val="tx1"/>
                </a:solidFill>
                <a:latin typeface="Arial" panose="020B0604020202020204" pitchFamily="34" charset="0"/>
                <a:cs typeface="Arial" panose="020B0604020202020204" pitchFamily="34" charset="0"/>
              </a:rPr>
              <a:t>nd</a:t>
            </a:r>
            <a:r>
              <a:rPr lang="en-GB" dirty="0">
                <a:solidFill>
                  <a:schemeClr val="tx1"/>
                </a:solidFill>
                <a:latin typeface="Arial" panose="020B0604020202020204" pitchFamily="34" charset="0"/>
                <a:cs typeface="Arial" panose="020B0604020202020204" pitchFamily="34" charset="0"/>
              </a:rPr>
              <a:t> March 2019</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08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638"/>
            <a:ext cx="9144000" cy="1143000"/>
          </a:xfrm>
        </p:spPr>
        <p:txBody>
          <a:bodyPr>
            <a:normAutofit/>
          </a:bodyPr>
          <a:lstStyle/>
          <a:p>
            <a:r>
              <a:rPr lang="en-GB" sz="3200" b="1" dirty="0" smtClean="0">
                <a:latin typeface="Arial" panose="020B0604020202020204" pitchFamily="34" charset="0"/>
                <a:cs typeface="Arial" panose="020B0604020202020204" pitchFamily="34" charset="0"/>
              </a:rPr>
              <a:t>Cheshire and Merseyside Health and Care Partnership – Nine Places</a:t>
            </a:r>
            <a:endParaRPr lang="en-GB" sz="3200" b="1" dirty="0"/>
          </a:p>
        </p:txBody>
      </p:sp>
      <p:pic>
        <p:nvPicPr>
          <p:cNvPr id="15" name="Picture 14">
            <a:extLst>
              <a:ext uri="{FF2B5EF4-FFF2-40B4-BE49-F238E27FC236}">
                <a16:creationId xmlns="" xmlns:a16="http://schemas.microsoft.com/office/drawing/2014/main" id="{87AA93D8-C7FA-4EF6-9AE7-939250D771CF}"/>
              </a:ext>
            </a:extLst>
          </p:cNvPr>
          <p:cNvPicPr>
            <a:picLocks noChangeAspect="1"/>
          </p:cNvPicPr>
          <p:nvPr/>
        </p:nvPicPr>
        <p:blipFill>
          <a:blip r:embed="rId3"/>
          <a:stretch>
            <a:fillRect/>
          </a:stretch>
        </p:blipFill>
        <p:spPr>
          <a:xfrm>
            <a:off x="0" y="1951062"/>
            <a:ext cx="9144000" cy="4906938"/>
          </a:xfrm>
          <a:prstGeom prst="rect">
            <a:avLst/>
          </a:prstGeom>
        </p:spPr>
      </p:pic>
    </p:spTree>
    <p:extLst>
      <p:ext uri="{BB962C8B-B14F-4D97-AF65-F5344CB8AC3E}">
        <p14:creationId xmlns:p14="http://schemas.microsoft.com/office/powerpoint/2010/main" val="342622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053" y="2780928"/>
            <a:ext cx="3305139" cy="3816424"/>
          </a:xfrm>
          <a:prstGeom prst="rect">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dirty="0">
                <a:solidFill>
                  <a:prstClr val="black"/>
                </a:solidFill>
              </a:rPr>
              <a:t>Core C&amp;M HCP</a:t>
            </a:r>
          </a:p>
        </p:txBody>
      </p:sp>
      <p:sp>
        <p:nvSpPr>
          <p:cNvPr id="5" name="TextBox 4"/>
          <p:cNvSpPr txBox="1"/>
          <p:nvPr/>
        </p:nvSpPr>
        <p:spPr>
          <a:xfrm>
            <a:off x="2873804" y="2970664"/>
            <a:ext cx="1833801" cy="246221"/>
          </a:xfrm>
          <a:prstGeom prst="rect">
            <a:avLst/>
          </a:prstGeom>
          <a:noFill/>
        </p:spPr>
        <p:txBody>
          <a:bodyPr wrap="square" rtlCol="0">
            <a:spAutoFit/>
          </a:bodyPr>
          <a:lstStyle/>
          <a:p>
            <a:pPr algn="ctr" defTabSz="914400"/>
            <a:r>
              <a:rPr lang="en-GB" sz="1000" dirty="0">
                <a:solidFill>
                  <a:prstClr val="black"/>
                </a:solidFill>
              </a:rPr>
              <a:t>(Managed by HCP PMO)</a:t>
            </a:r>
          </a:p>
        </p:txBody>
      </p:sp>
      <p:sp>
        <p:nvSpPr>
          <p:cNvPr id="13" name="Title 1"/>
          <p:cNvSpPr txBox="1">
            <a:spLocks/>
          </p:cNvSpPr>
          <p:nvPr/>
        </p:nvSpPr>
        <p:spPr>
          <a:xfrm>
            <a:off x="710300" y="188640"/>
            <a:ext cx="7560840"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GB" sz="2400" b="1" dirty="0">
                <a:solidFill>
                  <a:prstClr val="black"/>
                </a:solidFill>
                <a:latin typeface="Arial" panose="020B0604020202020204" pitchFamily="34" charset="0"/>
                <a:cs typeface="Arial" panose="020B0604020202020204" pitchFamily="34" charset="0"/>
              </a:rPr>
              <a:t>C&amp;M </a:t>
            </a:r>
            <a:r>
              <a:rPr lang="en-GB" sz="2400" b="1" dirty="0" smtClean="0">
                <a:solidFill>
                  <a:prstClr val="black"/>
                </a:solidFill>
                <a:latin typeface="Arial" panose="020B0604020202020204" pitchFamily="34" charset="0"/>
                <a:cs typeface="Arial" panose="020B0604020202020204" pitchFamily="34" charset="0"/>
              </a:rPr>
              <a:t>HCP Delivery Framework </a:t>
            </a:r>
            <a:r>
              <a:rPr lang="en-GB" sz="1800" b="1" dirty="0" smtClean="0">
                <a:solidFill>
                  <a:prstClr val="black"/>
                </a:solidFill>
                <a:latin typeface="Arial" panose="020B0604020202020204" pitchFamily="34" charset="0"/>
                <a:cs typeface="Arial" panose="020B0604020202020204" pitchFamily="34" charset="0"/>
              </a:rPr>
              <a:t>- draft</a:t>
            </a:r>
            <a:endParaRPr lang="en-GB" sz="2400" b="1"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5580112" y="2780928"/>
            <a:ext cx="3456384"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dirty="0">
                <a:solidFill>
                  <a:prstClr val="black"/>
                </a:solidFill>
              </a:rPr>
              <a:t>C&amp;M </a:t>
            </a:r>
            <a:r>
              <a:rPr lang="en-GB" sz="1400" dirty="0" smtClean="0">
                <a:solidFill>
                  <a:prstClr val="black"/>
                </a:solidFill>
              </a:rPr>
              <a:t>Programme Portfolio</a:t>
            </a:r>
            <a:endParaRPr lang="en-GB" sz="1400" dirty="0">
              <a:solidFill>
                <a:prstClr val="black"/>
              </a:solidFill>
            </a:endParaRPr>
          </a:p>
        </p:txBody>
      </p:sp>
      <p:sp>
        <p:nvSpPr>
          <p:cNvPr id="22" name="Rectangle 21"/>
          <p:cNvSpPr/>
          <p:nvPr/>
        </p:nvSpPr>
        <p:spPr>
          <a:xfrm>
            <a:off x="4294027" y="3280353"/>
            <a:ext cx="769464" cy="652703"/>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anchor="ctr"/>
          <a:lstStyle/>
          <a:p>
            <a:pPr algn="ctr" defTabSz="914400"/>
            <a:r>
              <a:rPr lang="en-GB" sz="1100" dirty="0">
                <a:solidFill>
                  <a:prstClr val="black"/>
                </a:solidFill>
              </a:rPr>
              <a:t>Academy Forum</a:t>
            </a:r>
          </a:p>
        </p:txBody>
      </p:sp>
      <p:grpSp>
        <p:nvGrpSpPr>
          <p:cNvPr id="24" name="Group 23"/>
          <p:cNvGrpSpPr/>
          <p:nvPr/>
        </p:nvGrpSpPr>
        <p:grpSpPr>
          <a:xfrm>
            <a:off x="4289930" y="5504135"/>
            <a:ext cx="769464" cy="652703"/>
            <a:chOff x="2784167" y="177942"/>
            <a:chExt cx="802789" cy="415649"/>
          </a:xfrm>
          <a:solidFill>
            <a:schemeClr val="bg1"/>
          </a:solidFill>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p:grpSpPr>
        <p:sp>
          <p:nvSpPr>
            <p:cNvPr id="25" name="Rectangle 24"/>
            <p:cNvSpPr/>
            <p:nvPr/>
          </p:nvSpPr>
          <p:spPr>
            <a:xfrm>
              <a:off x="2784167" y="177942"/>
              <a:ext cx="802789" cy="415649"/>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6" name="Rectangle 25"/>
            <p:cNvSpPr/>
            <p:nvPr/>
          </p:nvSpPr>
          <p:spPr>
            <a:xfrm>
              <a:off x="2784167" y="177942"/>
              <a:ext cx="802789" cy="41564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58653" numCol="1" spcCol="1270" anchor="ctr" anchorCtr="0">
              <a:noAutofit/>
            </a:bodyPr>
            <a:lstStyle/>
            <a:p>
              <a:pPr algn="ctr" defTabSz="533400">
                <a:lnSpc>
                  <a:spcPct val="90000"/>
                </a:lnSpc>
                <a:spcBef>
                  <a:spcPct val="0"/>
                </a:spcBef>
                <a:spcAft>
                  <a:spcPct val="35000"/>
                </a:spcAft>
              </a:pPr>
              <a:r>
                <a:rPr lang="en-US" sz="1100" dirty="0">
                  <a:solidFill>
                    <a:prstClr val="black"/>
                  </a:solidFill>
                </a:rPr>
                <a:t>Directors of Finance Group</a:t>
              </a:r>
            </a:p>
          </p:txBody>
        </p:sp>
      </p:grpSp>
      <p:grpSp>
        <p:nvGrpSpPr>
          <p:cNvPr id="28" name="Group 27"/>
          <p:cNvGrpSpPr/>
          <p:nvPr/>
        </p:nvGrpSpPr>
        <p:grpSpPr>
          <a:xfrm>
            <a:off x="4129251" y="4429137"/>
            <a:ext cx="1090821" cy="527156"/>
            <a:chOff x="2784167" y="177942"/>
            <a:chExt cx="802789" cy="415649"/>
          </a:xfrm>
          <a:solidFill>
            <a:srgbClr val="7030A0"/>
          </a:solidFill>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p:grpSpPr>
        <p:sp>
          <p:nvSpPr>
            <p:cNvPr id="29" name="Rectangle 28"/>
            <p:cNvSpPr/>
            <p:nvPr/>
          </p:nvSpPr>
          <p:spPr>
            <a:xfrm>
              <a:off x="2784167" y="177942"/>
              <a:ext cx="802789" cy="415649"/>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0" name="Rectangle 29"/>
            <p:cNvSpPr/>
            <p:nvPr/>
          </p:nvSpPr>
          <p:spPr>
            <a:xfrm>
              <a:off x="2784167" y="177942"/>
              <a:ext cx="802789" cy="41564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58653" numCol="1" spcCol="1270" anchor="ctr" anchorCtr="0">
              <a:noAutofit/>
            </a:bodyPr>
            <a:lstStyle/>
            <a:p>
              <a:pPr algn="ctr" defTabSz="533400">
                <a:lnSpc>
                  <a:spcPct val="90000"/>
                </a:lnSpc>
                <a:spcBef>
                  <a:spcPct val="0"/>
                </a:spcBef>
                <a:spcAft>
                  <a:spcPct val="35000"/>
                </a:spcAft>
              </a:pPr>
              <a:r>
                <a:rPr lang="en-US" sz="1100" dirty="0" smtClean="0">
                  <a:solidFill>
                    <a:prstClr val="white"/>
                  </a:solidFill>
                </a:rPr>
                <a:t>Transformation &amp; Delivery Group</a:t>
              </a:r>
              <a:endParaRPr lang="en-US" sz="1100" dirty="0">
                <a:solidFill>
                  <a:prstClr val="white"/>
                </a:solidFill>
              </a:endParaRPr>
            </a:p>
          </p:txBody>
        </p:sp>
      </p:grpSp>
      <p:cxnSp>
        <p:nvCxnSpPr>
          <p:cNvPr id="32" name="Straight Arrow Connector 31"/>
          <p:cNvCxnSpPr>
            <a:stCxn id="30" idx="3"/>
            <a:endCxn id="3" idx="1"/>
          </p:cNvCxnSpPr>
          <p:nvPr/>
        </p:nvCxnSpPr>
        <p:spPr>
          <a:xfrm flipV="1">
            <a:off x="5220072" y="4689140"/>
            <a:ext cx="360040" cy="3575"/>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2" idx="2"/>
            <a:endCxn id="30" idx="0"/>
          </p:cNvCxnSpPr>
          <p:nvPr/>
        </p:nvCxnSpPr>
        <p:spPr>
          <a:xfrm flipH="1">
            <a:off x="4674662" y="3933056"/>
            <a:ext cx="4097" cy="49608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2" idx="0"/>
          </p:cNvCxnSpPr>
          <p:nvPr/>
        </p:nvCxnSpPr>
        <p:spPr>
          <a:xfrm flipV="1">
            <a:off x="4678759" y="2564905"/>
            <a:ext cx="0" cy="71544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2"/>
            <a:endCxn id="26" idx="0"/>
          </p:cNvCxnSpPr>
          <p:nvPr/>
        </p:nvCxnSpPr>
        <p:spPr>
          <a:xfrm>
            <a:off x="4674662" y="4956293"/>
            <a:ext cx="0" cy="54784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5376" y="836712"/>
            <a:ext cx="82809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dirty="0">
                <a:solidFill>
                  <a:prstClr val="black"/>
                </a:solidFill>
              </a:rPr>
              <a:t>Places</a:t>
            </a:r>
          </a:p>
        </p:txBody>
      </p:sp>
      <p:cxnSp>
        <p:nvCxnSpPr>
          <p:cNvPr id="49" name="Straight Arrow Connector 48"/>
          <p:cNvCxnSpPr>
            <a:stCxn id="55" idx="6"/>
            <a:endCxn id="30" idx="1"/>
          </p:cNvCxnSpPr>
          <p:nvPr/>
        </p:nvCxnSpPr>
        <p:spPr>
          <a:xfrm flipV="1">
            <a:off x="3452159" y="4692715"/>
            <a:ext cx="677092" cy="1"/>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2" idx="1"/>
            <a:endCxn id="55" idx="7"/>
          </p:cNvCxnSpPr>
          <p:nvPr/>
        </p:nvCxnSpPr>
        <p:spPr>
          <a:xfrm flipH="1">
            <a:off x="3325399" y="3606705"/>
            <a:ext cx="968628" cy="78844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586589" y="4271890"/>
            <a:ext cx="865570" cy="841651"/>
          </a:xfrm>
          <a:prstGeom prst="ellipse">
            <a:avLst/>
          </a:prstGeom>
          <a:solidFill>
            <a:srgbClr val="7030A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100" dirty="0">
              <a:solidFill>
                <a:prstClr val="white"/>
              </a:solidFill>
            </a:endParaRPr>
          </a:p>
        </p:txBody>
      </p:sp>
      <p:cxnSp>
        <p:nvCxnSpPr>
          <p:cNvPr id="59" name="Straight Arrow Connector 58"/>
          <p:cNvCxnSpPr>
            <a:stCxn id="26" idx="1"/>
            <a:endCxn id="55" idx="5"/>
          </p:cNvCxnSpPr>
          <p:nvPr/>
        </p:nvCxnSpPr>
        <p:spPr>
          <a:xfrm flipH="1" flipV="1">
            <a:off x="3325399" y="4990284"/>
            <a:ext cx="964531" cy="84020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611562" y="1124745"/>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Cheshire East</a:t>
            </a:r>
          </a:p>
        </p:txBody>
      </p:sp>
      <p:sp>
        <p:nvSpPr>
          <p:cNvPr id="72" name="Rounded Rectangle 71"/>
          <p:cNvSpPr/>
          <p:nvPr/>
        </p:nvSpPr>
        <p:spPr>
          <a:xfrm>
            <a:off x="3896142" y="1601132"/>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Warrington</a:t>
            </a:r>
          </a:p>
        </p:txBody>
      </p:sp>
      <p:sp>
        <p:nvSpPr>
          <p:cNvPr id="73" name="Rounded Rectangle 72"/>
          <p:cNvSpPr/>
          <p:nvPr/>
        </p:nvSpPr>
        <p:spPr>
          <a:xfrm>
            <a:off x="2232490" y="1134849"/>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Cheshire West</a:t>
            </a:r>
          </a:p>
        </p:txBody>
      </p:sp>
      <p:sp>
        <p:nvSpPr>
          <p:cNvPr id="76" name="Rounded Rectangle 75"/>
          <p:cNvSpPr/>
          <p:nvPr/>
        </p:nvSpPr>
        <p:spPr>
          <a:xfrm>
            <a:off x="611561" y="1601132"/>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Liverpool</a:t>
            </a:r>
          </a:p>
        </p:txBody>
      </p:sp>
      <p:sp>
        <p:nvSpPr>
          <p:cNvPr id="77" name="Rounded Rectangle 76"/>
          <p:cNvSpPr/>
          <p:nvPr/>
        </p:nvSpPr>
        <p:spPr>
          <a:xfrm>
            <a:off x="2232491" y="1601130"/>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Sefton</a:t>
            </a:r>
          </a:p>
        </p:txBody>
      </p:sp>
      <p:sp>
        <p:nvSpPr>
          <p:cNvPr id="78" name="Rounded Rectangle 77"/>
          <p:cNvSpPr/>
          <p:nvPr/>
        </p:nvSpPr>
        <p:spPr>
          <a:xfrm>
            <a:off x="3896142" y="1137301"/>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Wirral</a:t>
            </a:r>
          </a:p>
        </p:txBody>
      </p:sp>
      <p:sp>
        <p:nvSpPr>
          <p:cNvPr id="80" name="Rounded Rectangle 79"/>
          <p:cNvSpPr/>
          <p:nvPr/>
        </p:nvSpPr>
        <p:spPr>
          <a:xfrm>
            <a:off x="5508107" y="1124745"/>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Knowsley</a:t>
            </a:r>
          </a:p>
        </p:txBody>
      </p:sp>
      <p:sp>
        <p:nvSpPr>
          <p:cNvPr id="81" name="Rounded Rectangle 80"/>
          <p:cNvSpPr/>
          <p:nvPr/>
        </p:nvSpPr>
        <p:spPr>
          <a:xfrm>
            <a:off x="7147781" y="1124745"/>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Halton</a:t>
            </a:r>
          </a:p>
        </p:txBody>
      </p:sp>
      <p:sp>
        <p:nvSpPr>
          <p:cNvPr id="82" name="Rounded Rectangle 81"/>
          <p:cNvSpPr/>
          <p:nvPr/>
        </p:nvSpPr>
        <p:spPr>
          <a:xfrm>
            <a:off x="5508104" y="1601132"/>
            <a:ext cx="1259391" cy="326793"/>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pPr algn="ctr" defTabSz="908182">
              <a:defRPr/>
            </a:pPr>
            <a:r>
              <a:rPr lang="en-GB" sz="1100" dirty="0">
                <a:solidFill>
                  <a:prstClr val="black"/>
                </a:solidFill>
              </a:rPr>
              <a:t>St Helens</a:t>
            </a:r>
          </a:p>
        </p:txBody>
      </p:sp>
      <p:sp>
        <p:nvSpPr>
          <p:cNvPr id="87" name="Rounded Rectangle 86"/>
          <p:cNvSpPr/>
          <p:nvPr/>
        </p:nvSpPr>
        <p:spPr>
          <a:xfrm>
            <a:off x="2949629" y="2060848"/>
            <a:ext cx="1512168" cy="432048"/>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100" dirty="0">
                <a:solidFill>
                  <a:prstClr val="black"/>
                </a:solidFill>
              </a:rPr>
              <a:t>Health &amp; Wellbeing Boards</a:t>
            </a:r>
          </a:p>
        </p:txBody>
      </p:sp>
      <p:sp>
        <p:nvSpPr>
          <p:cNvPr id="89" name="Rounded Rectangle 88"/>
          <p:cNvSpPr/>
          <p:nvPr/>
        </p:nvSpPr>
        <p:spPr>
          <a:xfrm>
            <a:off x="1328691" y="2060848"/>
            <a:ext cx="1512168" cy="432048"/>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100" dirty="0">
                <a:solidFill>
                  <a:prstClr val="black"/>
                </a:solidFill>
              </a:rPr>
              <a:t>Trust Boards</a:t>
            </a:r>
          </a:p>
        </p:txBody>
      </p:sp>
      <p:sp>
        <p:nvSpPr>
          <p:cNvPr id="90" name="Rounded Rectangle 89"/>
          <p:cNvSpPr/>
          <p:nvPr/>
        </p:nvSpPr>
        <p:spPr>
          <a:xfrm>
            <a:off x="4595653" y="2060848"/>
            <a:ext cx="1512168" cy="432048"/>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100" dirty="0">
                <a:solidFill>
                  <a:prstClr val="black"/>
                </a:solidFill>
              </a:rPr>
              <a:t>Overview &amp; Scrutiny Committees</a:t>
            </a:r>
          </a:p>
        </p:txBody>
      </p:sp>
      <p:sp>
        <p:nvSpPr>
          <p:cNvPr id="91" name="Rounded Rectangle 90"/>
          <p:cNvSpPr/>
          <p:nvPr/>
        </p:nvSpPr>
        <p:spPr>
          <a:xfrm>
            <a:off x="6207617" y="2054679"/>
            <a:ext cx="1512168" cy="432048"/>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100" dirty="0">
                <a:solidFill>
                  <a:prstClr val="black"/>
                </a:solidFill>
              </a:rPr>
              <a:t>CCG Governing Bodies</a:t>
            </a:r>
          </a:p>
        </p:txBody>
      </p:sp>
      <p:sp>
        <p:nvSpPr>
          <p:cNvPr id="92" name="Rectangle 91"/>
          <p:cNvSpPr/>
          <p:nvPr/>
        </p:nvSpPr>
        <p:spPr>
          <a:xfrm>
            <a:off x="2478419" y="3317812"/>
            <a:ext cx="1090821" cy="52715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58653" numCol="1" spcCol="1270" anchor="ctr" anchorCtr="0">
            <a:noAutofit/>
          </a:bodyPr>
          <a:lstStyle/>
          <a:p>
            <a:pPr algn="ctr" defTabSz="533400">
              <a:lnSpc>
                <a:spcPct val="90000"/>
              </a:lnSpc>
              <a:spcBef>
                <a:spcPct val="0"/>
              </a:spcBef>
              <a:spcAft>
                <a:spcPct val="35000"/>
              </a:spcAft>
            </a:pPr>
            <a:r>
              <a:rPr lang="en-US" sz="1100" dirty="0">
                <a:solidFill>
                  <a:prstClr val="white"/>
                </a:solidFill>
              </a:rPr>
              <a:t>System Management Board</a:t>
            </a:r>
          </a:p>
        </p:txBody>
      </p:sp>
      <p:cxnSp>
        <p:nvCxnSpPr>
          <p:cNvPr id="93" name="Straight Arrow Connector 92"/>
          <p:cNvCxnSpPr>
            <a:stCxn id="92" idx="2"/>
            <a:endCxn id="55" idx="0"/>
          </p:cNvCxnSpPr>
          <p:nvPr/>
        </p:nvCxnSpPr>
        <p:spPr>
          <a:xfrm flipH="1">
            <a:off x="3019374" y="3844968"/>
            <a:ext cx="4456" cy="42692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92" idx="0"/>
          </p:cNvCxnSpPr>
          <p:nvPr/>
        </p:nvCxnSpPr>
        <p:spPr>
          <a:xfrm>
            <a:off x="3019374" y="2564904"/>
            <a:ext cx="4456" cy="752908"/>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07504" y="2780928"/>
            <a:ext cx="1872208"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GB" sz="1400" dirty="0">
                <a:solidFill>
                  <a:prstClr val="black"/>
                </a:solidFill>
              </a:rPr>
              <a:t>Collaborative Forums</a:t>
            </a:r>
          </a:p>
          <a:p>
            <a:pPr algn="ctr" defTabSz="914400"/>
            <a:r>
              <a:rPr lang="en-GB" sz="1000" dirty="0">
                <a:solidFill>
                  <a:prstClr val="black"/>
                </a:solidFill>
              </a:rPr>
              <a:t>(Selection)</a:t>
            </a:r>
          </a:p>
        </p:txBody>
      </p:sp>
      <p:cxnSp>
        <p:nvCxnSpPr>
          <p:cNvPr id="100" name="Straight Arrow Connector 99"/>
          <p:cNvCxnSpPr>
            <a:stCxn id="99" idx="3"/>
            <a:endCxn id="55" idx="2"/>
          </p:cNvCxnSpPr>
          <p:nvPr/>
        </p:nvCxnSpPr>
        <p:spPr>
          <a:xfrm>
            <a:off x="1979712" y="4689140"/>
            <a:ext cx="606877" cy="357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346390" y="3429000"/>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04" name="Rectangle 103"/>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05" name="Rectangle 104"/>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Provider CEOs Group</a:t>
              </a:r>
            </a:p>
          </p:txBody>
        </p:sp>
      </p:grpSp>
      <p:grpSp>
        <p:nvGrpSpPr>
          <p:cNvPr id="106" name="Group 105"/>
          <p:cNvGrpSpPr/>
          <p:nvPr/>
        </p:nvGrpSpPr>
        <p:grpSpPr>
          <a:xfrm>
            <a:off x="346390" y="3868150"/>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07" name="Rectangle 106"/>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08" name="Rectangle 107"/>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Joint Committee of CCGs (CCF)</a:t>
              </a:r>
            </a:p>
          </p:txBody>
        </p:sp>
      </p:grpSp>
      <p:grpSp>
        <p:nvGrpSpPr>
          <p:cNvPr id="109" name="Group 108"/>
          <p:cNvGrpSpPr/>
          <p:nvPr/>
        </p:nvGrpSpPr>
        <p:grpSpPr>
          <a:xfrm>
            <a:off x="346389" y="4322512"/>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10" name="Rectangle 109"/>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1" name="Rectangle 110"/>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Local Authority Consultative Forum</a:t>
              </a:r>
            </a:p>
          </p:txBody>
        </p:sp>
      </p:grpSp>
      <p:grpSp>
        <p:nvGrpSpPr>
          <p:cNvPr id="112" name="Group 111"/>
          <p:cNvGrpSpPr/>
          <p:nvPr/>
        </p:nvGrpSpPr>
        <p:grpSpPr>
          <a:xfrm>
            <a:off x="346388" y="4763048"/>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13" name="Rectangle 112"/>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14" name="Rectangle 113"/>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Local Workforce Action Board (LWAB)</a:t>
              </a:r>
            </a:p>
          </p:txBody>
        </p:sp>
      </p:grpSp>
      <p:sp>
        <p:nvSpPr>
          <p:cNvPr id="115" name="Rounded Rectangle 114"/>
          <p:cNvSpPr/>
          <p:nvPr/>
        </p:nvSpPr>
        <p:spPr>
          <a:xfrm>
            <a:off x="5653855" y="3351158"/>
            <a:ext cx="1043370" cy="360037"/>
          </a:xfrm>
          <a:prstGeom prst="roundRect">
            <a:avLst/>
          </a:prstGeom>
          <a:solidFill>
            <a:schemeClr val="accent3">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Acute Sustainability</a:t>
            </a:r>
            <a:endParaRPr lang="en-GB" sz="1100" dirty="0">
              <a:solidFill>
                <a:prstClr val="black"/>
              </a:solidFill>
            </a:endParaRPr>
          </a:p>
        </p:txBody>
      </p:sp>
      <p:sp>
        <p:nvSpPr>
          <p:cNvPr id="117" name="Rounded Rectangle 116"/>
          <p:cNvSpPr/>
          <p:nvPr/>
        </p:nvSpPr>
        <p:spPr>
          <a:xfrm>
            <a:off x="6791780" y="4270999"/>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Mental Health</a:t>
            </a:r>
            <a:endParaRPr lang="en-GB" sz="1100" dirty="0">
              <a:solidFill>
                <a:prstClr val="black"/>
              </a:solidFill>
            </a:endParaRPr>
          </a:p>
        </p:txBody>
      </p:sp>
      <p:sp>
        <p:nvSpPr>
          <p:cNvPr id="118" name="Rounded Rectangle 117"/>
          <p:cNvSpPr/>
          <p:nvPr/>
        </p:nvSpPr>
        <p:spPr>
          <a:xfrm>
            <a:off x="5665019" y="3820810"/>
            <a:ext cx="1043370" cy="360037"/>
          </a:xfrm>
          <a:prstGeom prst="roundRect">
            <a:avLst/>
          </a:prstGeom>
          <a:solidFill>
            <a:schemeClr val="accent3">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900" dirty="0" smtClean="0">
                <a:solidFill>
                  <a:prstClr val="black"/>
                </a:solidFill>
              </a:rPr>
              <a:t>Urgent &amp; Emergency Care</a:t>
            </a:r>
            <a:endParaRPr lang="en-GB" sz="900" dirty="0">
              <a:solidFill>
                <a:prstClr val="black"/>
              </a:solidFill>
            </a:endParaRPr>
          </a:p>
        </p:txBody>
      </p:sp>
      <p:sp>
        <p:nvSpPr>
          <p:cNvPr id="119" name="Rounded Rectangle 118"/>
          <p:cNvSpPr/>
          <p:nvPr/>
        </p:nvSpPr>
        <p:spPr>
          <a:xfrm>
            <a:off x="5665019" y="4265278"/>
            <a:ext cx="1043370" cy="360037"/>
          </a:xfrm>
          <a:prstGeom prst="roundRect">
            <a:avLst/>
          </a:prstGeom>
          <a:solidFill>
            <a:schemeClr val="accent3">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Elective Care</a:t>
            </a:r>
            <a:endParaRPr lang="en-GB" sz="1100" dirty="0">
              <a:solidFill>
                <a:prstClr val="black"/>
              </a:solidFill>
            </a:endParaRPr>
          </a:p>
        </p:txBody>
      </p:sp>
      <p:sp>
        <p:nvSpPr>
          <p:cNvPr id="121" name="Rounded Rectangle 120"/>
          <p:cNvSpPr/>
          <p:nvPr/>
        </p:nvSpPr>
        <p:spPr>
          <a:xfrm>
            <a:off x="6786619" y="3356992"/>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smtClean="0">
                <a:solidFill>
                  <a:prstClr val="black"/>
                </a:solidFill>
              </a:rPr>
              <a:t>Population Health</a:t>
            </a:r>
            <a:endParaRPr lang="en-GB" sz="1100" dirty="0">
              <a:solidFill>
                <a:prstClr val="black"/>
              </a:solidFill>
            </a:endParaRPr>
          </a:p>
        </p:txBody>
      </p:sp>
      <p:sp>
        <p:nvSpPr>
          <p:cNvPr id="123" name="Rounded Rectangle 122"/>
          <p:cNvSpPr/>
          <p:nvPr/>
        </p:nvSpPr>
        <p:spPr>
          <a:xfrm>
            <a:off x="7893107" y="3356992"/>
            <a:ext cx="1043370" cy="360037"/>
          </a:xfrm>
          <a:prstGeom prst="roundRect">
            <a:avLst/>
          </a:prstGeom>
          <a:solidFill>
            <a:schemeClr val="accent5">
              <a:lumMod val="60000"/>
              <a:lumOff val="4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a:solidFill>
                  <a:prstClr val="black"/>
                </a:solidFill>
              </a:rPr>
              <a:t>Digital Revolution</a:t>
            </a:r>
          </a:p>
        </p:txBody>
      </p:sp>
      <p:sp>
        <p:nvSpPr>
          <p:cNvPr id="124" name="TextBox 123"/>
          <p:cNvSpPr txBox="1"/>
          <p:nvPr/>
        </p:nvSpPr>
        <p:spPr>
          <a:xfrm>
            <a:off x="6371451" y="3034568"/>
            <a:ext cx="792088" cy="276999"/>
          </a:xfrm>
          <a:prstGeom prst="rect">
            <a:avLst/>
          </a:prstGeom>
          <a:noFill/>
        </p:spPr>
        <p:txBody>
          <a:bodyPr wrap="square" rtlCol="0">
            <a:spAutoFit/>
          </a:bodyPr>
          <a:lstStyle/>
          <a:p>
            <a:pPr algn="ctr" defTabSz="914400"/>
            <a:r>
              <a:rPr lang="en-GB" sz="1200" b="1" dirty="0" smtClean="0">
                <a:solidFill>
                  <a:srgbClr val="0070C0"/>
                </a:solidFill>
              </a:rPr>
              <a:t>Strategic</a:t>
            </a:r>
            <a:endParaRPr lang="en-GB" sz="1200" b="1" dirty="0">
              <a:solidFill>
                <a:srgbClr val="0070C0"/>
              </a:solidFill>
            </a:endParaRPr>
          </a:p>
        </p:txBody>
      </p:sp>
      <p:sp>
        <p:nvSpPr>
          <p:cNvPr id="126" name="TextBox 125"/>
          <p:cNvSpPr txBox="1"/>
          <p:nvPr/>
        </p:nvSpPr>
        <p:spPr>
          <a:xfrm>
            <a:off x="8018748" y="3050023"/>
            <a:ext cx="792088" cy="276999"/>
          </a:xfrm>
          <a:prstGeom prst="rect">
            <a:avLst/>
          </a:prstGeom>
          <a:noFill/>
        </p:spPr>
        <p:txBody>
          <a:bodyPr wrap="square" rtlCol="0">
            <a:spAutoFit/>
          </a:bodyPr>
          <a:lstStyle/>
          <a:p>
            <a:pPr algn="ctr" defTabSz="914400"/>
            <a:r>
              <a:rPr lang="en-GB" sz="1200" b="1" dirty="0">
                <a:solidFill>
                  <a:srgbClr val="0070C0"/>
                </a:solidFill>
              </a:rPr>
              <a:t>Enabling</a:t>
            </a:r>
          </a:p>
        </p:txBody>
      </p:sp>
      <p:sp>
        <p:nvSpPr>
          <p:cNvPr id="127" name="Rounded Rectangle 126"/>
          <p:cNvSpPr/>
          <p:nvPr/>
        </p:nvSpPr>
        <p:spPr>
          <a:xfrm>
            <a:off x="6794460" y="3820810"/>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smtClean="0">
                <a:solidFill>
                  <a:prstClr val="black"/>
                </a:solidFill>
              </a:rPr>
              <a:t>Primary Care Forward View</a:t>
            </a:r>
            <a:endParaRPr lang="en-GB" sz="1100" dirty="0">
              <a:solidFill>
                <a:prstClr val="black"/>
              </a:solidFill>
            </a:endParaRPr>
          </a:p>
        </p:txBody>
      </p:sp>
      <p:sp>
        <p:nvSpPr>
          <p:cNvPr id="128" name="Rounded Rectangle 127"/>
          <p:cNvSpPr/>
          <p:nvPr/>
        </p:nvSpPr>
        <p:spPr>
          <a:xfrm>
            <a:off x="5665019" y="4689140"/>
            <a:ext cx="1043370" cy="360037"/>
          </a:xfrm>
          <a:prstGeom prst="roundRect">
            <a:avLst/>
          </a:prstGeom>
          <a:solidFill>
            <a:schemeClr val="accent3">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smtClean="0">
                <a:solidFill>
                  <a:prstClr val="black"/>
                </a:solidFill>
              </a:rPr>
              <a:t>Women &amp; Children’s</a:t>
            </a:r>
            <a:endParaRPr lang="en-GB" sz="1100" dirty="0">
              <a:solidFill>
                <a:prstClr val="black"/>
              </a:solidFill>
            </a:endParaRPr>
          </a:p>
        </p:txBody>
      </p:sp>
      <p:sp>
        <p:nvSpPr>
          <p:cNvPr id="129" name="Rounded Rectangle 128"/>
          <p:cNvSpPr/>
          <p:nvPr/>
        </p:nvSpPr>
        <p:spPr>
          <a:xfrm>
            <a:off x="7893107" y="3820965"/>
            <a:ext cx="1043370" cy="360037"/>
          </a:xfrm>
          <a:prstGeom prst="roundRect">
            <a:avLst/>
          </a:prstGeom>
          <a:solidFill>
            <a:schemeClr val="accent5">
              <a:lumMod val="60000"/>
              <a:lumOff val="4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a:solidFill>
                  <a:prstClr val="black"/>
                </a:solidFill>
              </a:rPr>
              <a:t>Workforce</a:t>
            </a:r>
          </a:p>
        </p:txBody>
      </p:sp>
      <p:sp>
        <p:nvSpPr>
          <p:cNvPr id="130" name="Rectangle 129"/>
          <p:cNvSpPr/>
          <p:nvPr/>
        </p:nvSpPr>
        <p:spPr>
          <a:xfrm>
            <a:off x="2704777" y="5638148"/>
            <a:ext cx="658453" cy="527156"/>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58653" numCol="1" spcCol="1270" anchor="ctr" anchorCtr="0">
            <a:noAutofit/>
          </a:bodyPr>
          <a:lstStyle/>
          <a:p>
            <a:pPr algn="ctr" defTabSz="533400">
              <a:lnSpc>
                <a:spcPct val="90000"/>
              </a:lnSpc>
              <a:spcBef>
                <a:spcPct val="0"/>
              </a:spcBef>
              <a:spcAft>
                <a:spcPct val="35000"/>
              </a:spcAft>
            </a:pPr>
            <a:r>
              <a:rPr lang="en-US" sz="1100" dirty="0">
                <a:solidFill>
                  <a:prstClr val="black"/>
                </a:solidFill>
              </a:rPr>
              <a:t>NHSE/I</a:t>
            </a:r>
          </a:p>
          <a:p>
            <a:pPr algn="ctr" defTabSz="533400">
              <a:lnSpc>
                <a:spcPct val="90000"/>
              </a:lnSpc>
              <a:spcBef>
                <a:spcPct val="0"/>
              </a:spcBef>
              <a:spcAft>
                <a:spcPct val="35000"/>
              </a:spcAft>
            </a:pPr>
            <a:r>
              <a:rPr lang="en-US" sz="1100" dirty="0">
                <a:solidFill>
                  <a:prstClr val="black"/>
                </a:solidFill>
              </a:rPr>
              <a:t>PHE, HEE</a:t>
            </a:r>
          </a:p>
        </p:txBody>
      </p:sp>
      <p:sp>
        <p:nvSpPr>
          <p:cNvPr id="134" name="Rounded Rectangle 133"/>
          <p:cNvSpPr/>
          <p:nvPr/>
        </p:nvSpPr>
        <p:spPr>
          <a:xfrm>
            <a:off x="7893107" y="5151784"/>
            <a:ext cx="1043370" cy="360037"/>
          </a:xfrm>
          <a:prstGeom prst="roundRect">
            <a:avLst/>
          </a:prstGeom>
          <a:solidFill>
            <a:schemeClr val="accent5">
              <a:lumMod val="60000"/>
              <a:lumOff val="4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a:solidFill>
                  <a:prstClr val="black"/>
                </a:solidFill>
              </a:rPr>
              <a:t>Capital &amp; Estates</a:t>
            </a:r>
          </a:p>
        </p:txBody>
      </p:sp>
      <p:sp>
        <p:nvSpPr>
          <p:cNvPr id="135" name="Rounded Rectangle 134"/>
          <p:cNvSpPr/>
          <p:nvPr/>
        </p:nvSpPr>
        <p:spPr>
          <a:xfrm>
            <a:off x="7893107" y="4263058"/>
            <a:ext cx="1043370" cy="360037"/>
          </a:xfrm>
          <a:prstGeom prst="roundRect">
            <a:avLst/>
          </a:prstGeom>
          <a:solidFill>
            <a:schemeClr val="accent5">
              <a:lumMod val="60000"/>
              <a:lumOff val="4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900" dirty="0">
                <a:solidFill>
                  <a:prstClr val="black"/>
                </a:solidFill>
              </a:rPr>
              <a:t>Communications &amp; Engagement </a:t>
            </a:r>
          </a:p>
        </p:txBody>
      </p:sp>
      <p:sp>
        <p:nvSpPr>
          <p:cNvPr id="136" name="Rounded Rectangle 135"/>
          <p:cNvSpPr/>
          <p:nvPr/>
        </p:nvSpPr>
        <p:spPr>
          <a:xfrm>
            <a:off x="6786619" y="5153003"/>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smtClean="0">
                <a:solidFill>
                  <a:prstClr val="black"/>
                </a:solidFill>
              </a:rPr>
              <a:t>CVD</a:t>
            </a:r>
            <a:endParaRPr lang="en-GB" sz="1100" dirty="0">
              <a:solidFill>
                <a:prstClr val="black"/>
              </a:solidFill>
            </a:endParaRPr>
          </a:p>
        </p:txBody>
      </p:sp>
      <p:sp>
        <p:nvSpPr>
          <p:cNvPr id="137" name="Rounded Rectangle 136"/>
          <p:cNvSpPr/>
          <p:nvPr/>
        </p:nvSpPr>
        <p:spPr>
          <a:xfrm>
            <a:off x="5661184" y="5139804"/>
            <a:ext cx="1043370" cy="360037"/>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Carter at Scale (clinical)</a:t>
            </a:r>
            <a:endParaRPr lang="en-GB" sz="1100" dirty="0">
              <a:solidFill>
                <a:prstClr val="black"/>
              </a:solidFill>
            </a:endParaRPr>
          </a:p>
        </p:txBody>
      </p:sp>
      <p:sp>
        <p:nvSpPr>
          <p:cNvPr id="142" name="Rounded Rectangle 141"/>
          <p:cNvSpPr/>
          <p:nvPr/>
        </p:nvSpPr>
        <p:spPr>
          <a:xfrm>
            <a:off x="5667508" y="5589240"/>
            <a:ext cx="1043370" cy="360037"/>
          </a:xfrm>
          <a:prstGeom prst="roundRect">
            <a:avLst/>
          </a:prstGeom>
          <a:solidFill>
            <a:schemeClr val="accent2">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a:solidFill>
                  <a:prstClr val="black"/>
                </a:solidFill>
              </a:rPr>
              <a:t>Carter at </a:t>
            </a:r>
            <a:r>
              <a:rPr lang="en-GB" sz="1100" dirty="0" smtClean="0">
                <a:solidFill>
                  <a:prstClr val="black"/>
                </a:solidFill>
              </a:rPr>
              <a:t>Scale (non-clinical)</a:t>
            </a:r>
            <a:endParaRPr lang="en-GB" sz="1100" dirty="0">
              <a:solidFill>
                <a:prstClr val="black"/>
              </a:solidFill>
            </a:endParaRPr>
          </a:p>
        </p:txBody>
      </p:sp>
      <p:sp>
        <p:nvSpPr>
          <p:cNvPr id="143" name="Rounded Rectangle 142"/>
          <p:cNvSpPr/>
          <p:nvPr/>
        </p:nvSpPr>
        <p:spPr>
          <a:xfrm>
            <a:off x="7893107" y="4700017"/>
            <a:ext cx="1043370" cy="360037"/>
          </a:xfrm>
          <a:prstGeom prst="roundRect">
            <a:avLst/>
          </a:prstGeom>
          <a:solidFill>
            <a:schemeClr val="accent5">
              <a:lumMod val="60000"/>
              <a:lumOff val="4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a:solidFill>
                  <a:prstClr val="black"/>
                </a:solidFill>
              </a:rPr>
              <a:t>Financial Sustainability </a:t>
            </a:r>
          </a:p>
        </p:txBody>
      </p:sp>
      <p:cxnSp>
        <p:nvCxnSpPr>
          <p:cNvPr id="133" name="Straight Arrow Connector 132"/>
          <p:cNvCxnSpPr>
            <a:stCxn id="55" idx="4"/>
            <a:endCxn id="130" idx="0"/>
          </p:cNvCxnSpPr>
          <p:nvPr/>
        </p:nvCxnSpPr>
        <p:spPr>
          <a:xfrm>
            <a:off x="3019374" y="5113541"/>
            <a:ext cx="14630" cy="524607"/>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2555776" y="4477853"/>
            <a:ext cx="943399" cy="430887"/>
          </a:xfrm>
          <a:prstGeom prst="rect">
            <a:avLst/>
          </a:prstGeom>
          <a:noFill/>
        </p:spPr>
        <p:txBody>
          <a:bodyPr wrap="square" rtlCol="0">
            <a:spAutoFit/>
          </a:bodyPr>
          <a:lstStyle/>
          <a:p>
            <a:pPr algn="ctr" defTabSz="914400"/>
            <a:r>
              <a:rPr lang="en-GB" sz="1100" dirty="0">
                <a:solidFill>
                  <a:prstClr val="white"/>
                </a:solidFill>
              </a:rPr>
              <a:t>Steering Group</a:t>
            </a:r>
          </a:p>
        </p:txBody>
      </p:sp>
      <p:grpSp>
        <p:nvGrpSpPr>
          <p:cNvPr id="158" name="Group 157"/>
          <p:cNvGrpSpPr/>
          <p:nvPr/>
        </p:nvGrpSpPr>
        <p:grpSpPr>
          <a:xfrm>
            <a:off x="348391" y="5653496"/>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59" name="Rectangle 158"/>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60" name="Rectangle 159"/>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?Voluntary Sector?</a:t>
              </a:r>
            </a:p>
          </p:txBody>
        </p:sp>
      </p:grpSp>
      <p:grpSp>
        <p:nvGrpSpPr>
          <p:cNvPr id="161" name="Group 160"/>
          <p:cNvGrpSpPr/>
          <p:nvPr/>
        </p:nvGrpSpPr>
        <p:grpSpPr>
          <a:xfrm>
            <a:off x="348391" y="6086145"/>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162" name="Rectangle 161"/>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163" name="Rectangle 162"/>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?Citizens Group?</a:t>
              </a:r>
            </a:p>
          </p:txBody>
        </p:sp>
      </p:grpSp>
      <p:sp>
        <p:nvSpPr>
          <p:cNvPr id="165" name="Rounded Rectangle 164"/>
          <p:cNvSpPr/>
          <p:nvPr/>
        </p:nvSpPr>
        <p:spPr>
          <a:xfrm>
            <a:off x="7926272" y="6057850"/>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Cancer</a:t>
            </a:r>
            <a:endParaRPr lang="en-GB" sz="1100" dirty="0">
              <a:solidFill>
                <a:prstClr val="black"/>
              </a:solidFill>
            </a:endParaRPr>
          </a:p>
        </p:txBody>
      </p:sp>
      <p:sp>
        <p:nvSpPr>
          <p:cNvPr id="166" name="Rounded Rectangle 165"/>
          <p:cNvSpPr/>
          <p:nvPr/>
        </p:nvSpPr>
        <p:spPr>
          <a:xfrm>
            <a:off x="6786619" y="5589240"/>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defRPr/>
            </a:pPr>
            <a:r>
              <a:rPr lang="en-GB" sz="1100" dirty="0" smtClean="0">
                <a:solidFill>
                  <a:prstClr val="black"/>
                </a:solidFill>
              </a:rPr>
              <a:t>Neuroscience</a:t>
            </a:r>
            <a:endParaRPr lang="en-GB" sz="1100" dirty="0">
              <a:solidFill>
                <a:prstClr val="black"/>
              </a:solidFill>
            </a:endParaRPr>
          </a:p>
        </p:txBody>
      </p:sp>
      <p:grpSp>
        <p:nvGrpSpPr>
          <p:cNvPr id="94" name="Group 93"/>
          <p:cNvGrpSpPr/>
          <p:nvPr/>
        </p:nvGrpSpPr>
        <p:grpSpPr>
          <a:xfrm>
            <a:off x="351812" y="5222049"/>
            <a:ext cx="1331401" cy="367191"/>
            <a:chOff x="1500866" y="2770286"/>
            <a:chExt cx="709197" cy="367191"/>
          </a:xfrm>
          <a:solidFill>
            <a:schemeClr val="accent6">
              <a:lumMod val="60000"/>
              <a:lumOff val="40000"/>
            </a:schemeClr>
          </a:solidFill>
          <a:scene3d>
            <a:camera prst="orthographicFront">
              <a:rot lat="0" lon="0" rev="0"/>
            </a:camera>
            <a:lightRig rig="balanced" dir="t">
              <a:rot lat="0" lon="0" rev="8700000"/>
            </a:lightRig>
          </a:scene3d>
        </p:grpSpPr>
        <p:sp>
          <p:nvSpPr>
            <p:cNvPr id="95" name="Rectangle 94"/>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97" name="Rectangle 96"/>
            <p:cNvSpPr/>
            <p:nvPr/>
          </p:nvSpPr>
          <p:spPr>
            <a:xfrm>
              <a:off x="1500866" y="2770286"/>
              <a:ext cx="709197" cy="36719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51815" numCol="1" spcCol="1270" anchor="ctr" anchorCtr="0">
              <a:noAutofit/>
            </a:bodyPr>
            <a:lstStyle/>
            <a:p>
              <a:pPr algn="ctr" defTabSz="488950">
                <a:lnSpc>
                  <a:spcPct val="90000"/>
                </a:lnSpc>
                <a:spcBef>
                  <a:spcPct val="0"/>
                </a:spcBef>
                <a:spcAft>
                  <a:spcPct val="35000"/>
                </a:spcAft>
              </a:pPr>
              <a:r>
                <a:rPr lang="en-US" sz="1100" dirty="0">
                  <a:solidFill>
                    <a:prstClr val="black"/>
                  </a:solidFill>
                </a:rPr>
                <a:t>MDs Forum / </a:t>
              </a:r>
              <a:r>
                <a:rPr lang="en-US" sz="1100" dirty="0" err="1">
                  <a:solidFill>
                    <a:prstClr val="black"/>
                  </a:solidFill>
                </a:rPr>
                <a:t>DoNs</a:t>
              </a:r>
              <a:r>
                <a:rPr lang="en-US" sz="1100" dirty="0">
                  <a:solidFill>
                    <a:prstClr val="black"/>
                  </a:solidFill>
                </a:rPr>
                <a:t> Forum</a:t>
              </a:r>
            </a:p>
          </p:txBody>
        </p:sp>
      </p:grpSp>
      <p:sp>
        <p:nvSpPr>
          <p:cNvPr id="85" name="Rounded Rectangle 84"/>
          <p:cNvSpPr/>
          <p:nvPr/>
        </p:nvSpPr>
        <p:spPr>
          <a:xfrm>
            <a:off x="5669376" y="6053924"/>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Diabetes Network</a:t>
            </a:r>
            <a:endParaRPr lang="en-GB" sz="1100" dirty="0">
              <a:solidFill>
                <a:prstClr val="black"/>
              </a:solidFill>
            </a:endParaRPr>
          </a:p>
        </p:txBody>
      </p:sp>
      <p:sp>
        <p:nvSpPr>
          <p:cNvPr id="86" name="Rounded Rectangle 85"/>
          <p:cNvSpPr/>
          <p:nvPr/>
        </p:nvSpPr>
        <p:spPr>
          <a:xfrm>
            <a:off x="6797824" y="6057850"/>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050" dirty="0" smtClean="0">
                <a:solidFill>
                  <a:prstClr val="black"/>
                </a:solidFill>
              </a:rPr>
              <a:t>Palliative/EOLC</a:t>
            </a:r>
            <a:endParaRPr lang="en-GB" sz="1050" dirty="0">
              <a:solidFill>
                <a:prstClr val="black"/>
              </a:solidFill>
            </a:endParaRPr>
          </a:p>
        </p:txBody>
      </p:sp>
      <p:sp>
        <p:nvSpPr>
          <p:cNvPr id="88" name="Rounded Rectangle 87"/>
          <p:cNvSpPr/>
          <p:nvPr/>
        </p:nvSpPr>
        <p:spPr>
          <a:xfrm>
            <a:off x="6786619" y="4695913"/>
            <a:ext cx="1043370" cy="360037"/>
          </a:xfrm>
          <a:prstGeom prst="roundRect">
            <a:avLst/>
          </a:prstGeom>
          <a:solidFill>
            <a:schemeClr val="accent6">
              <a:lumMod val="40000"/>
              <a:lumOff val="60000"/>
            </a:schemeClr>
          </a:solidFill>
          <a:ln>
            <a:solidFill>
              <a:schemeClr val="accent4">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8182"/>
            <a:r>
              <a:rPr lang="en-GB" sz="1100" dirty="0" smtClean="0">
                <a:solidFill>
                  <a:prstClr val="black"/>
                </a:solidFill>
              </a:rPr>
              <a:t>Transforming Care (LD)</a:t>
            </a:r>
            <a:endParaRPr lang="en-GB" sz="1100" dirty="0">
              <a:solidFill>
                <a:prstClr val="black"/>
              </a:solidFill>
            </a:endParaRPr>
          </a:p>
        </p:txBody>
      </p:sp>
    </p:spTree>
    <p:extLst>
      <p:ext uri="{BB962C8B-B14F-4D97-AF65-F5344CB8AC3E}">
        <p14:creationId xmlns:p14="http://schemas.microsoft.com/office/powerpoint/2010/main" val="687319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796950"/>
          </a:xfrm>
        </p:spPr>
        <p:txBody>
          <a:bodyPr/>
          <a:lstStyle/>
          <a:p>
            <a:r>
              <a:rPr lang="en-GB" b="1" i="1" dirty="0" smtClean="0">
                <a:solidFill>
                  <a:schemeClr val="tx1"/>
                </a:solidFill>
                <a:latin typeface="Arial" panose="020B0604020202020204" pitchFamily="34" charset="0"/>
                <a:cs typeface="Arial" panose="020B0604020202020204" pitchFamily="34" charset="0"/>
              </a:rPr>
              <a:t>Healthy Wirral</a:t>
            </a:r>
            <a:endParaRPr lang="en-GB"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234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4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r>
              <a:rPr lang="en-GB" sz="4000" b="1" dirty="0">
                <a:solidFill>
                  <a:schemeClr val="tx1"/>
                </a:solidFill>
                <a:latin typeface="Arial" panose="020B0604020202020204" pitchFamily="34" charset="0"/>
                <a:cs typeface="Arial" panose="020B0604020202020204" pitchFamily="34" charset="0"/>
              </a:rPr>
              <a:t>Healthy Wirral</a:t>
            </a:r>
          </a:p>
        </p:txBody>
      </p:sp>
      <p:sp>
        <p:nvSpPr>
          <p:cNvPr id="5" name="object 2"/>
          <p:cNvSpPr txBox="1"/>
          <p:nvPr/>
        </p:nvSpPr>
        <p:spPr>
          <a:xfrm>
            <a:off x="898045" y="1831205"/>
            <a:ext cx="5803265" cy="1179810"/>
          </a:xfrm>
          <a:prstGeom prst="rect">
            <a:avLst/>
          </a:prstGeom>
        </p:spPr>
        <p:txBody>
          <a:bodyPr vert="horz" wrap="square" lIns="0" tIns="0" rIns="0" bIns="0" rtlCol="0">
            <a:spAutoFit/>
          </a:bodyPr>
          <a:lstStyle/>
          <a:p>
            <a:pPr marL="12700"/>
            <a:r>
              <a:rPr sz="1600" b="1" spc="-10" dirty="0">
                <a:solidFill>
                  <a:prstClr val="black"/>
                </a:solidFill>
                <a:latin typeface="Arial" panose="020B0604020202020204" pitchFamily="34" charset="0"/>
                <a:cs typeface="Arial" panose="020B0604020202020204" pitchFamily="34" charset="0"/>
              </a:rPr>
              <a:t>Our </a:t>
            </a:r>
            <a:r>
              <a:rPr sz="2800" b="1" spc="-10" dirty="0">
                <a:solidFill>
                  <a:prstClr val="black"/>
                </a:solidFill>
                <a:latin typeface="Arial" panose="020B0604020202020204" pitchFamily="34" charset="0"/>
                <a:cs typeface="Arial" panose="020B0604020202020204" pitchFamily="34" charset="0"/>
              </a:rPr>
              <a:t>Mission</a:t>
            </a:r>
            <a:r>
              <a:rPr sz="1600" b="1" spc="-5" dirty="0">
                <a:solidFill>
                  <a:prstClr val="black"/>
                </a:solidFill>
                <a:latin typeface="Arial" panose="020B0604020202020204" pitchFamily="34" charset="0"/>
                <a:cs typeface="Arial" panose="020B0604020202020204" pitchFamily="34" charset="0"/>
              </a:rPr>
              <a:t>:</a:t>
            </a:r>
            <a:endParaRPr sz="1600" dirty="0">
              <a:solidFill>
                <a:prstClr val="black"/>
              </a:solidFill>
              <a:latin typeface="Arial" panose="020B0604020202020204" pitchFamily="34" charset="0"/>
              <a:cs typeface="Arial" panose="020B0604020202020204" pitchFamily="34" charset="0"/>
            </a:endParaRPr>
          </a:p>
          <a:p>
            <a:pPr marL="926465">
              <a:spcBef>
                <a:spcPts val="2005"/>
              </a:spcBef>
            </a:pPr>
            <a:r>
              <a:rPr sz="1600" b="1" spc="-15" dirty="0">
                <a:solidFill>
                  <a:prstClr val="black"/>
                </a:solidFill>
                <a:latin typeface="Arial" panose="020B0604020202020204" pitchFamily="34" charset="0"/>
                <a:cs typeface="Arial" panose="020B0604020202020204" pitchFamily="34" charset="0"/>
              </a:rPr>
              <a:t>Better </a:t>
            </a:r>
            <a:r>
              <a:rPr sz="1600" b="1" spc="-5" dirty="0">
                <a:solidFill>
                  <a:prstClr val="black"/>
                </a:solidFill>
                <a:latin typeface="Arial" panose="020B0604020202020204" pitchFamily="34" charset="0"/>
                <a:cs typeface="Arial" panose="020B0604020202020204" pitchFamily="34" charset="0"/>
              </a:rPr>
              <a:t>health </a:t>
            </a:r>
            <a:r>
              <a:rPr sz="1600" b="1" spc="-10" dirty="0">
                <a:solidFill>
                  <a:prstClr val="black"/>
                </a:solidFill>
                <a:latin typeface="Arial" panose="020B0604020202020204" pitchFamily="34" charset="0"/>
                <a:cs typeface="Arial" panose="020B0604020202020204" pitchFamily="34" charset="0"/>
              </a:rPr>
              <a:t>and wellbeing </a:t>
            </a:r>
            <a:r>
              <a:rPr sz="1600" b="1" spc="-5" dirty="0">
                <a:solidFill>
                  <a:prstClr val="black"/>
                </a:solidFill>
                <a:latin typeface="Arial" panose="020B0604020202020204" pitchFamily="34" charset="0"/>
                <a:cs typeface="Arial" panose="020B0604020202020204" pitchFamily="34" charset="0"/>
              </a:rPr>
              <a:t>in </a:t>
            </a:r>
            <a:r>
              <a:rPr sz="1600" b="1" spc="-10" dirty="0">
                <a:solidFill>
                  <a:prstClr val="black"/>
                </a:solidFill>
                <a:latin typeface="Arial" panose="020B0604020202020204" pitchFamily="34" charset="0"/>
                <a:cs typeface="Arial" panose="020B0604020202020204" pitchFamily="34" charset="0"/>
              </a:rPr>
              <a:t>Wirral </a:t>
            </a:r>
            <a:r>
              <a:rPr sz="1600" b="1" spc="-15" dirty="0">
                <a:solidFill>
                  <a:prstClr val="black"/>
                </a:solidFill>
                <a:latin typeface="Arial" panose="020B0604020202020204" pitchFamily="34" charset="0"/>
                <a:cs typeface="Arial" panose="020B0604020202020204" pitchFamily="34" charset="0"/>
              </a:rPr>
              <a:t>by </a:t>
            </a:r>
            <a:r>
              <a:rPr sz="1600" b="1" spc="-10" dirty="0">
                <a:solidFill>
                  <a:prstClr val="black"/>
                </a:solidFill>
                <a:latin typeface="Arial" panose="020B0604020202020204" pitchFamily="34" charset="0"/>
                <a:cs typeface="Arial" panose="020B0604020202020204" pitchFamily="34" charset="0"/>
              </a:rPr>
              <a:t>working</a:t>
            </a:r>
            <a:r>
              <a:rPr sz="1600" b="1" spc="114" dirty="0">
                <a:solidFill>
                  <a:prstClr val="black"/>
                </a:solidFill>
                <a:latin typeface="Arial" panose="020B0604020202020204" pitchFamily="34" charset="0"/>
                <a:cs typeface="Arial" panose="020B0604020202020204" pitchFamily="34" charset="0"/>
              </a:rPr>
              <a:t> </a:t>
            </a:r>
            <a:r>
              <a:rPr sz="1600" b="1" spc="-10" dirty="0">
                <a:solidFill>
                  <a:prstClr val="black"/>
                </a:solidFill>
                <a:latin typeface="Arial" panose="020B0604020202020204" pitchFamily="34" charset="0"/>
                <a:cs typeface="Arial" panose="020B0604020202020204" pitchFamily="34" charset="0"/>
              </a:rPr>
              <a:t>together</a:t>
            </a:r>
            <a:r>
              <a:rPr lang="en-GB" sz="1600" b="1" spc="-10" dirty="0">
                <a:solidFill>
                  <a:prstClr val="black"/>
                </a:solidFill>
                <a:latin typeface="Arial" panose="020B0604020202020204" pitchFamily="34" charset="0"/>
                <a:cs typeface="Arial" panose="020B0604020202020204" pitchFamily="34" charset="0"/>
              </a:rPr>
              <a:t> in collaboration.</a:t>
            </a:r>
            <a:endParaRPr sz="1600" dirty="0">
              <a:solidFill>
                <a:prstClr val="black"/>
              </a:solidFill>
              <a:latin typeface="Arial" panose="020B0604020202020204" pitchFamily="34" charset="0"/>
              <a:cs typeface="Arial" panose="020B0604020202020204" pitchFamily="34" charset="0"/>
            </a:endParaRPr>
          </a:p>
        </p:txBody>
      </p:sp>
      <p:sp>
        <p:nvSpPr>
          <p:cNvPr id="6" name="object 3"/>
          <p:cNvSpPr txBox="1"/>
          <p:nvPr/>
        </p:nvSpPr>
        <p:spPr>
          <a:xfrm>
            <a:off x="898044" y="3192274"/>
            <a:ext cx="7095490" cy="1918474"/>
          </a:xfrm>
          <a:prstGeom prst="rect">
            <a:avLst/>
          </a:prstGeom>
        </p:spPr>
        <p:txBody>
          <a:bodyPr vert="horz" wrap="square" lIns="0" tIns="0" rIns="0" bIns="0" rtlCol="0">
            <a:spAutoFit/>
          </a:bodyPr>
          <a:lstStyle/>
          <a:p>
            <a:pPr marL="12700"/>
            <a:r>
              <a:rPr sz="1600" b="1" spc="-10" dirty="0">
                <a:solidFill>
                  <a:prstClr val="black"/>
                </a:solidFill>
                <a:latin typeface="Arial" panose="020B0604020202020204" pitchFamily="34" charset="0"/>
                <a:cs typeface="Arial" panose="020B0604020202020204" pitchFamily="34" charset="0"/>
              </a:rPr>
              <a:t>Our</a:t>
            </a:r>
            <a:r>
              <a:rPr sz="1600" b="1" spc="-35" dirty="0">
                <a:solidFill>
                  <a:prstClr val="black"/>
                </a:solidFill>
                <a:latin typeface="Arial" panose="020B0604020202020204" pitchFamily="34" charset="0"/>
                <a:cs typeface="Arial" panose="020B0604020202020204" pitchFamily="34" charset="0"/>
              </a:rPr>
              <a:t> </a:t>
            </a:r>
            <a:r>
              <a:rPr sz="2800" b="1" spc="-10" dirty="0">
                <a:solidFill>
                  <a:prstClr val="black"/>
                </a:solidFill>
                <a:latin typeface="Arial" panose="020B0604020202020204" pitchFamily="34" charset="0"/>
                <a:cs typeface="Arial" panose="020B0604020202020204" pitchFamily="34" charset="0"/>
              </a:rPr>
              <a:t>Vision</a:t>
            </a:r>
            <a:r>
              <a:rPr sz="1600" b="1" spc="-10" dirty="0">
                <a:solidFill>
                  <a:prstClr val="black"/>
                </a:solidFill>
                <a:latin typeface="Arial" panose="020B0604020202020204" pitchFamily="34" charset="0"/>
                <a:cs typeface="Arial" panose="020B0604020202020204" pitchFamily="34" charset="0"/>
              </a:rPr>
              <a:t>:</a:t>
            </a:r>
            <a:endParaRPr sz="1600" dirty="0">
              <a:solidFill>
                <a:prstClr val="black"/>
              </a:solidFill>
              <a:latin typeface="Arial" panose="020B0604020202020204" pitchFamily="34" charset="0"/>
              <a:cs typeface="Arial" panose="020B0604020202020204" pitchFamily="34" charset="0"/>
            </a:endParaRPr>
          </a:p>
          <a:p>
            <a:pPr marL="926465" marR="5080">
              <a:spcBef>
                <a:spcPts val="2005"/>
              </a:spcBef>
            </a:pPr>
            <a:r>
              <a:rPr sz="1600" b="1" spc="-10" dirty="0">
                <a:solidFill>
                  <a:prstClr val="black"/>
                </a:solidFill>
                <a:latin typeface="Arial" panose="020B0604020202020204" pitchFamily="34" charset="0"/>
                <a:cs typeface="Arial" panose="020B0604020202020204" pitchFamily="34" charset="0"/>
              </a:rPr>
              <a:t>Our </a:t>
            </a:r>
            <a:r>
              <a:rPr sz="1600" b="1" spc="-5" dirty="0">
                <a:solidFill>
                  <a:prstClr val="black"/>
                </a:solidFill>
                <a:latin typeface="Arial" panose="020B0604020202020204" pitchFamily="34" charset="0"/>
                <a:cs typeface="Arial" panose="020B0604020202020204" pitchFamily="34" charset="0"/>
              </a:rPr>
              <a:t>aim is </a:t>
            </a:r>
            <a:r>
              <a:rPr sz="1600" b="1" spc="-10" dirty="0">
                <a:solidFill>
                  <a:prstClr val="black"/>
                </a:solidFill>
                <a:latin typeface="Arial" panose="020B0604020202020204" pitchFamily="34" charset="0"/>
                <a:cs typeface="Arial" panose="020B0604020202020204" pitchFamily="34" charset="0"/>
              </a:rPr>
              <a:t>to enable </a:t>
            </a:r>
            <a:r>
              <a:rPr sz="1600" b="1" dirty="0">
                <a:solidFill>
                  <a:prstClr val="black"/>
                </a:solidFill>
                <a:latin typeface="Arial" panose="020B0604020202020204" pitchFamily="34" charset="0"/>
                <a:cs typeface="Arial" panose="020B0604020202020204" pitchFamily="34" charset="0"/>
              </a:rPr>
              <a:t>all </a:t>
            </a:r>
            <a:r>
              <a:rPr sz="1600" b="1" spc="-5" dirty="0">
                <a:solidFill>
                  <a:prstClr val="black"/>
                </a:solidFill>
                <a:latin typeface="Arial" panose="020B0604020202020204" pitchFamily="34" charset="0"/>
                <a:cs typeface="Arial" panose="020B0604020202020204" pitchFamily="34" charset="0"/>
              </a:rPr>
              <a:t>people </a:t>
            </a:r>
            <a:r>
              <a:rPr sz="1600" b="1" dirty="0">
                <a:solidFill>
                  <a:prstClr val="black"/>
                </a:solidFill>
                <a:latin typeface="Arial" panose="020B0604020202020204" pitchFamily="34" charset="0"/>
                <a:cs typeface="Arial" panose="020B0604020202020204" pitchFamily="34" charset="0"/>
              </a:rPr>
              <a:t>in </a:t>
            </a:r>
            <a:r>
              <a:rPr sz="1600" b="1" spc="-10" dirty="0">
                <a:solidFill>
                  <a:prstClr val="black"/>
                </a:solidFill>
                <a:latin typeface="Arial" panose="020B0604020202020204" pitchFamily="34" charset="0"/>
                <a:cs typeface="Arial" panose="020B0604020202020204" pitchFamily="34" charset="0"/>
              </a:rPr>
              <a:t>Wirral to </a:t>
            </a:r>
            <a:r>
              <a:rPr sz="1600" b="1" i="1" u="heavy" spc="-5" dirty="0">
                <a:solidFill>
                  <a:srgbClr val="006FC0"/>
                </a:solidFill>
                <a:latin typeface="Arial" panose="020B0604020202020204" pitchFamily="34" charset="0"/>
                <a:cs typeface="Arial" panose="020B0604020202020204" pitchFamily="34" charset="0"/>
              </a:rPr>
              <a:t>live longer and healthier lives  </a:t>
            </a:r>
            <a:r>
              <a:rPr sz="1600" b="1" spc="-15" dirty="0">
                <a:solidFill>
                  <a:prstClr val="black"/>
                </a:solidFill>
                <a:latin typeface="Arial" panose="020B0604020202020204" pitchFamily="34" charset="0"/>
                <a:cs typeface="Arial" panose="020B0604020202020204" pitchFamily="34" charset="0"/>
              </a:rPr>
              <a:t>by </a:t>
            </a:r>
            <a:r>
              <a:rPr sz="1600" b="1" spc="-5" dirty="0">
                <a:solidFill>
                  <a:prstClr val="black"/>
                </a:solidFill>
                <a:latin typeface="Arial" panose="020B0604020202020204" pitchFamily="34" charset="0"/>
                <a:cs typeface="Arial" panose="020B0604020202020204" pitchFamily="34" charset="0"/>
              </a:rPr>
              <a:t>taking simple </a:t>
            </a:r>
            <a:r>
              <a:rPr sz="1600" b="1" spc="-15" dirty="0">
                <a:solidFill>
                  <a:prstClr val="black"/>
                </a:solidFill>
                <a:latin typeface="Arial" panose="020B0604020202020204" pitchFamily="34" charset="0"/>
                <a:cs typeface="Arial" panose="020B0604020202020204" pitchFamily="34" charset="0"/>
              </a:rPr>
              <a:t>steps </a:t>
            </a:r>
            <a:r>
              <a:rPr sz="1600" b="1" spc="-5" dirty="0">
                <a:solidFill>
                  <a:prstClr val="black"/>
                </a:solidFill>
                <a:latin typeface="Arial" panose="020B0604020202020204" pitchFamily="34" charset="0"/>
                <a:cs typeface="Arial" panose="020B0604020202020204" pitchFamily="34" charset="0"/>
              </a:rPr>
              <a:t>of their own </a:t>
            </a:r>
            <a:r>
              <a:rPr sz="1600" b="1" spc="-10" dirty="0">
                <a:solidFill>
                  <a:prstClr val="black"/>
                </a:solidFill>
                <a:latin typeface="Arial" panose="020B0604020202020204" pitchFamily="34" charset="0"/>
                <a:cs typeface="Arial" panose="020B0604020202020204" pitchFamily="34" charset="0"/>
              </a:rPr>
              <a:t>to </a:t>
            </a:r>
            <a:r>
              <a:rPr sz="1600" b="1" i="1" u="heavy" spc="-5" dirty="0">
                <a:solidFill>
                  <a:srgbClr val="006FC0"/>
                </a:solidFill>
                <a:latin typeface="Arial" panose="020B0604020202020204" pitchFamily="34" charset="0"/>
                <a:cs typeface="Arial" panose="020B0604020202020204" pitchFamily="34" charset="0"/>
              </a:rPr>
              <a:t>improve their health and  </a:t>
            </a:r>
            <a:r>
              <a:rPr sz="1600" b="1" i="1" u="heavy" spc="-10" dirty="0">
                <a:solidFill>
                  <a:srgbClr val="006FC0"/>
                </a:solidFill>
                <a:latin typeface="Arial" panose="020B0604020202020204" pitchFamily="34" charset="0"/>
                <a:cs typeface="Arial" panose="020B0604020202020204" pitchFamily="34" charset="0"/>
              </a:rPr>
              <a:t>wellbeing</a:t>
            </a:r>
            <a:r>
              <a:rPr sz="1600" b="1" spc="-10" dirty="0">
                <a:solidFill>
                  <a:prstClr val="black"/>
                </a:solidFill>
                <a:latin typeface="Arial" panose="020B0604020202020204" pitchFamily="34" charset="0"/>
                <a:cs typeface="Arial" panose="020B0604020202020204" pitchFamily="34" charset="0"/>
              </a:rPr>
              <a:t>. By </a:t>
            </a:r>
            <a:r>
              <a:rPr sz="1600" b="1" spc="-5" dirty="0">
                <a:solidFill>
                  <a:prstClr val="black"/>
                </a:solidFill>
                <a:latin typeface="Arial" panose="020B0604020202020204" pitchFamily="34" charset="0"/>
                <a:cs typeface="Arial" panose="020B0604020202020204" pitchFamily="34" charset="0"/>
              </a:rPr>
              <a:t>achieving this </a:t>
            </a:r>
            <a:r>
              <a:rPr sz="1600" b="1" spc="-10" dirty="0">
                <a:solidFill>
                  <a:prstClr val="black"/>
                </a:solidFill>
                <a:latin typeface="Arial" panose="020B0604020202020204" pitchFamily="34" charset="0"/>
                <a:cs typeface="Arial" panose="020B0604020202020204" pitchFamily="34" charset="0"/>
              </a:rPr>
              <a:t>together we can provide the </a:t>
            </a:r>
            <a:r>
              <a:rPr sz="1600" b="1" i="1" u="heavy" spc="-5" dirty="0">
                <a:solidFill>
                  <a:srgbClr val="006FC0"/>
                </a:solidFill>
                <a:latin typeface="Arial" panose="020B0604020202020204" pitchFamily="34" charset="0"/>
                <a:cs typeface="Arial" panose="020B0604020202020204" pitchFamily="34" charset="0"/>
              </a:rPr>
              <a:t>very </a:t>
            </a:r>
            <a:r>
              <a:rPr sz="1600" b="1" i="1" u="heavy" spc="-15" dirty="0">
                <a:solidFill>
                  <a:srgbClr val="006FC0"/>
                </a:solidFill>
                <a:latin typeface="Arial" panose="020B0604020202020204" pitchFamily="34" charset="0"/>
                <a:cs typeface="Arial" panose="020B0604020202020204" pitchFamily="34" charset="0"/>
              </a:rPr>
              <a:t>best </a:t>
            </a:r>
            <a:r>
              <a:rPr sz="1600" b="1" i="1" u="heavy" spc="-10" dirty="0">
                <a:solidFill>
                  <a:srgbClr val="006FC0"/>
                </a:solidFill>
                <a:latin typeface="Arial" panose="020B0604020202020204" pitchFamily="34" charset="0"/>
                <a:cs typeface="Arial" panose="020B0604020202020204" pitchFamily="34" charset="0"/>
              </a:rPr>
              <a:t>health  </a:t>
            </a:r>
            <a:r>
              <a:rPr sz="1600" b="1" i="1" u="heavy" spc="-5" dirty="0">
                <a:solidFill>
                  <a:srgbClr val="006FC0"/>
                </a:solidFill>
                <a:latin typeface="Arial" panose="020B0604020202020204" pitchFamily="34" charset="0"/>
                <a:cs typeface="Arial" panose="020B0604020202020204" pitchFamily="34" charset="0"/>
              </a:rPr>
              <a:t>and social care </a:t>
            </a:r>
            <a:r>
              <a:rPr sz="1600" b="1" spc="-5" dirty="0">
                <a:solidFill>
                  <a:prstClr val="black"/>
                </a:solidFill>
                <a:latin typeface="Arial" panose="020B0604020202020204" pitchFamily="34" charset="0"/>
                <a:cs typeface="Arial" panose="020B0604020202020204" pitchFamily="34" charset="0"/>
              </a:rPr>
              <a:t>services </a:t>
            </a:r>
            <a:r>
              <a:rPr sz="1600" b="1" spc="-10" dirty="0">
                <a:solidFill>
                  <a:prstClr val="black"/>
                </a:solidFill>
                <a:latin typeface="Arial" panose="020B0604020202020204" pitchFamily="34" charset="0"/>
                <a:cs typeface="Arial" panose="020B0604020202020204" pitchFamily="34" charset="0"/>
              </a:rPr>
              <a:t>when </a:t>
            </a:r>
            <a:r>
              <a:rPr sz="1600" b="1" spc="-5" dirty="0">
                <a:solidFill>
                  <a:prstClr val="black"/>
                </a:solidFill>
                <a:latin typeface="Arial" panose="020B0604020202020204" pitchFamily="34" charset="0"/>
                <a:cs typeface="Arial" panose="020B0604020202020204" pitchFamily="34" charset="0"/>
              </a:rPr>
              <a:t>people really </a:t>
            </a:r>
            <a:r>
              <a:rPr sz="1600" b="1" spc="-10" dirty="0">
                <a:solidFill>
                  <a:prstClr val="black"/>
                </a:solidFill>
                <a:latin typeface="Arial" panose="020B0604020202020204" pitchFamily="34" charset="0"/>
                <a:cs typeface="Arial" panose="020B0604020202020204" pitchFamily="34" charset="0"/>
              </a:rPr>
              <a:t>need them, </a:t>
            </a:r>
            <a:r>
              <a:rPr sz="1600" b="1" i="1" u="heavy" spc="-5" dirty="0">
                <a:solidFill>
                  <a:srgbClr val="006FC0"/>
                </a:solidFill>
                <a:latin typeface="Arial" panose="020B0604020202020204" pitchFamily="34" charset="0"/>
                <a:cs typeface="Arial" panose="020B0604020202020204" pitchFamily="34" charset="0"/>
              </a:rPr>
              <a:t>as close </a:t>
            </a:r>
            <a:r>
              <a:rPr sz="1600" b="1" i="1" u="heavy" spc="-10" dirty="0">
                <a:solidFill>
                  <a:srgbClr val="006FC0"/>
                </a:solidFill>
                <a:latin typeface="Arial" panose="020B0604020202020204" pitchFamily="34" charset="0"/>
                <a:cs typeface="Arial" panose="020B0604020202020204" pitchFamily="34" charset="0"/>
              </a:rPr>
              <a:t>to home  </a:t>
            </a:r>
            <a:r>
              <a:rPr sz="1600" b="1" i="1" u="heavy" spc="-5" dirty="0">
                <a:solidFill>
                  <a:srgbClr val="006FC0"/>
                </a:solidFill>
                <a:latin typeface="Arial" panose="020B0604020202020204" pitchFamily="34" charset="0"/>
                <a:cs typeface="Arial" panose="020B0604020202020204" pitchFamily="34" charset="0"/>
              </a:rPr>
              <a:t>as</a:t>
            </a:r>
            <a:r>
              <a:rPr sz="1600" b="1" i="1" u="heavy" spc="-80" dirty="0">
                <a:solidFill>
                  <a:srgbClr val="006FC0"/>
                </a:solidFill>
                <a:latin typeface="Arial" panose="020B0604020202020204" pitchFamily="34" charset="0"/>
                <a:cs typeface="Arial" panose="020B0604020202020204" pitchFamily="34" charset="0"/>
              </a:rPr>
              <a:t> </a:t>
            </a:r>
            <a:r>
              <a:rPr sz="1600" b="1" i="1" u="heavy" spc="-5" dirty="0">
                <a:solidFill>
                  <a:srgbClr val="006FC0"/>
                </a:solidFill>
                <a:latin typeface="Arial" panose="020B0604020202020204" pitchFamily="34" charset="0"/>
                <a:cs typeface="Arial" panose="020B0604020202020204" pitchFamily="34" charset="0"/>
              </a:rPr>
              <a:t>possible</a:t>
            </a:r>
            <a:r>
              <a:rPr sz="1600" b="1" i="1" u="heavy" spc="-5" dirty="0">
                <a:solidFill>
                  <a:prstClr val="black"/>
                </a:solidFill>
                <a:latin typeface="Arial" panose="020B0604020202020204" pitchFamily="34" charset="0"/>
                <a:cs typeface="Arial" panose="020B0604020202020204" pitchFamily="34" charset="0"/>
              </a:rPr>
              <a:t>.</a:t>
            </a:r>
            <a:endParaRPr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94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200" y="1249680"/>
            <a:ext cx="7931224" cy="4411568"/>
          </a:xfrm>
        </p:spPr>
        <p:txBody>
          <a:bodyPr>
            <a:normAutofit fontScale="92500" lnSpcReduction="20000"/>
          </a:bodyPr>
          <a:lstStyle/>
          <a:p>
            <a:endParaRPr lang="en-GB" sz="2800" b="1" dirty="0"/>
          </a:p>
          <a:p>
            <a:r>
              <a:rPr lang="en-GB" sz="3000" b="1" dirty="0">
                <a:latin typeface="Arial" panose="020B0604020202020204" pitchFamily="34" charset="0"/>
                <a:cs typeface="Arial" panose="020B0604020202020204" pitchFamily="34" charset="0"/>
              </a:rPr>
              <a:t>Acting As One </a:t>
            </a:r>
            <a:r>
              <a:rPr lang="en-GB" sz="2800" dirty="0">
                <a:latin typeface="Arial" panose="020B0604020202020204" pitchFamily="34" charset="0"/>
                <a:cs typeface="Arial" panose="020B0604020202020204" pitchFamily="34" charset="0"/>
              </a:rPr>
              <a:t>– exemplified in actions and behaviours.</a:t>
            </a:r>
            <a:endParaRPr lang="en-GB" sz="2800" b="1" dirty="0">
              <a:latin typeface="Arial" panose="020B0604020202020204" pitchFamily="34" charset="0"/>
              <a:cs typeface="Arial" panose="020B0604020202020204" pitchFamily="34" charset="0"/>
            </a:endParaRPr>
          </a:p>
          <a:p>
            <a:r>
              <a:rPr lang="en-GB" sz="3000" b="1" dirty="0">
                <a:latin typeface="Arial" panose="020B0604020202020204" pitchFamily="34" charset="0"/>
                <a:cs typeface="Arial" panose="020B0604020202020204" pitchFamily="34" charset="0"/>
              </a:rPr>
              <a:t>Improving Population Health </a:t>
            </a:r>
            <a:r>
              <a:rPr lang="en-GB" sz="2800" dirty="0">
                <a:latin typeface="Arial" panose="020B0604020202020204" pitchFamily="34" charset="0"/>
                <a:cs typeface="Arial" panose="020B0604020202020204" pitchFamily="34" charset="0"/>
              </a:rPr>
              <a:t>– delivering the </a:t>
            </a:r>
            <a:r>
              <a:rPr lang="en-GB" sz="2800" i="1" dirty="0">
                <a:latin typeface="Arial" panose="020B0604020202020204" pitchFamily="34" charset="0"/>
                <a:cs typeface="Arial" panose="020B0604020202020204" pitchFamily="34" charset="0"/>
              </a:rPr>
              <a:t>Healthy Wirral </a:t>
            </a:r>
            <a:r>
              <a:rPr lang="en-GB" sz="2800" dirty="0">
                <a:latin typeface="Arial" panose="020B0604020202020204" pitchFamily="34" charset="0"/>
                <a:cs typeface="Arial" panose="020B0604020202020204" pitchFamily="34" charset="0"/>
              </a:rPr>
              <a:t>outcomes around better care and better health using a place based approach.</a:t>
            </a:r>
            <a:endParaRPr lang="en-GB" sz="2800" b="1" dirty="0">
              <a:latin typeface="Arial" panose="020B0604020202020204" pitchFamily="34" charset="0"/>
              <a:cs typeface="Arial" panose="020B0604020202020204" pitchFamily="34" charset="0"/>
            </a:endParaRPr>
          </a:p>
          <a:p>
            <a:r>
              <a:rPr lang="en-GB" sz="3000" b="1" dirty="0">
                <a:latin typeface="Arial" panose="020B0604020202020204" pitchFamily="34" charset="0"/>
                <a:cs typeface="Arial" panose="020B0604020202020204" pitchFamily="34" charset="0"/>
              </a:rPr>
              <a:t>Clinical Sustainability </a:t>
            </a:r>
            <a:r>
              <a:rPr lang="en-GB" sz="2800" dirty="0">
                <a:latin typeface="Arial" panose="020B0604020202020204" pitchFamily="34" charset="0"/>
                <a:cs typeface="Arial" panose="020B0604020202020204" pitchFamily="34" charset="0"/>
              </a:rPr>
              <a:t>–sustainable, high quality, appropriately staffed, organisationally agnostic services.</a:t>
            </a:r>
          </a:p>
          <a:p>
            <a:r>
              <a:rPr lang="en-GB" sz="3000" b="1" dirty="0">
                <a:latin typeface="Arial" panose="020B0604020202020204" pitchFamily="34" charset="0"/>
                <a:cs typeface="Arial" panose="020B0604020202020204" pitchFamily="34" charset="0"/>
              </a:rPr>
              <a:t>Financial Sustainability </a:t>
            </a:r>
            <a:r>
              <a:rPr lang="en-GB" sz="2800" dirty="0">
                <a:latin typeface="Arial" panose="020B0604020202020204" pitchFamily="34" charset="0"/>
                <a:cs typeface="Arial" panose="020B0604020202020204" pitchFamily="34" charset="0"/>
              </a:rPr>
              <a:t>– managing with our allocation, taking cost out, avoiding costs, delivering efficiency and better value.</a:t>
            </a:r>
          </a:p>
          <a:p>
            <a:endParaRPr lang="en-GB" sz="2800" dirty="0">
              <a:latin typeface="Arial" panose="020B0604020202020204" pitchFamily="34" charset="0"/>
              <a:cs typeface="Arial" panose="020B0604020202020204" pitchFamily="34" charset="0"/>
            </a:endParaRPr>
          </a:p>
          <a:p>
            <a:endParaRPr lang="en-GB" sz="2800" dirty="0"/>
          </a:p>
        </p:txBody>
      </p:sp>
      <p:sp>
        <p:nvSpPr>
          <p:cNvPr id="8" name="Title 3"/>
          <p:cNvSpPr>
            <a:spLocks noGrp="1"/>
          </p:cNvSpPr>
          <p:nvPr>
            <p:ph type="title"/>
          </p:nvPr>
        </p:nvSpPr>
        <p:spPr>
          <a:xfrm>
            <a:off x="-324544" y="332656"/>
            <a:ext cx="8229600" cy="889159"/>
          </a:xfrm>
        </p:spPr>
        <p:txBody>
          <a:bodyPr>
            <a:normAutofit/>
          </a:bodyPr>
          <a:lstStyle/>
          <a:p>
            <a:pPr algn="ctr"/>
            <a:r>
              <a:rPr lang="en-US" sz="3600" b="1" dirty="0">
                <a:solidFill>
                  <a:schemeClr val="tx1"/>
                </a:solidFill>
                <a:latin typeface="Arial" panose="020B0604020202020204" pitchFamily="34" charset="0"/>
                <a:cs typeface="Arial" panose="020B0604020202020204" pitchFamily="34" charset="0"/>
              </a:rPr>
              <a:t>We will do this by…..</a:t>
            </a:r>
          </a:p>
        </p:txBody>
      </p:sp>
    </p:spTree>
    <p:extLst>
      <p:ext uri="{BB962C8B-B14F-4D97-AF65-F5344CB8AC3E}">
        <p14:creationId xmlns:p14="http://schemas.microsoft.com/office/powerpoint/2010/main" val="378809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68" t="19219" r="23530" b="6668"/>
          <a:stretch/>
        </p:blipFill>
        <p:spPr bwMode="auto">
          <a:xfrm>
            <a:off x="1115616" y="530793"/>
            <a:ext cx="7308304" cy="548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82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irral Governance Diagram (7.1) - Colour -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21" y="552659"/>
            <a:ext cx="9880893" cy="6216276"/>
          </a:xfrm>
          <a:prstGeom prst="rect">
            <a:avLst/>
          </a:prstGeom>
        </p:spPr>
      </p:pic>
      <p:sp>
        <p:nvSpPr>
          <p:cNvPr id="10" name="Rectangle 9"/>
          <p:cNvSpPr/>
          <p:nvPr/>
        </p:nvSpPr>
        <p:spPr>
          <a:xfrm>
            <a:off x="0" y="6433946"/>
            <a:ext cx="9144000" cy="4359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0" y="0"/>
            <a:ext cx="9144000" cy="12706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p:nvSpPr>
        <p:spPr>
          <a:xfrm>
            <a:off x="8383979" y="1021278"/>
            <a:ext cx="973776" cy="561110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0" y="1021278"/>
            <a:ext cx="1080655" cy="584859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961901" y="748145"/>
            <a:ext cx="7505205" cy="5685801"/>
          </a:xfrm>
          <a:prstGeom prst="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3277590" y="748145"/>
            <a:ext cx="3135085" cy="368136"/>
          </a:xfrm>
          <a:prstGeom prst="rect">
            <a:avLst/>
          </a:prstGeom>
          <a:noFill/>
        </p:spPr>
        <p:txBody>
          <a:bodyPr wrap="square" rtlCol="0">
            <a:spAutoFit/>
          </a:bodyPr>
          <a:lstStyle/>
          <a:p>
            <a:r>
              <a:rPr lang="en-GB" b="1" dirty="0">
                <a:solidFill>
                  <a:prstClr val="white"/>
                </a:solidFill>
              </a:rPr>
              <a:t>Wirral Health and Care System</a:t>
            </a:r>
          </a:p>
        </p:txBody>
      </p:sp>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511" y="238455"/>
            <a:ext cx="212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80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638"/>
            <a:ext cx="9144000" cy="1143000"/>
          </a:xfrm>
        </p:spPr>
        <p:txBody>
          <a:bodyPr>
            <a:normAutofit/>
          </a:bodyPr>
          <a:lstStyle/>
          <a:p>
            <a:r>
              <a:rPr lang="en-GB" sz="3200" b="1" i="1" dirty="0" smtClean="0">
                <a:solidFill>
                  <a:schemeClr val="tx1"/>
                </a:solidFill>
                <a:latin typeface="Arial" panose="020B0604020202020204" pitchFamily="34" charset="0"/>
                <a:cs typeface="Arial" panose="020B0604020202020204" pitchFamily="34" charset="0"/>
              </a:rPr>
              <a:t>Healthy Wirral </a:t>
            </a:r>
            <a:r>
              <a:rPr lang="en-GB" sz="3200" b="1" dirty="0" smtClean="0">
                <a:solidFill>
                  <a:schemeClr val="tx1"/>
                </a:solidFill>
                <a:latin typeface="Arial" panose="020B0604020202020204" pitchFamily="34" charset="0"/>
                <a:cs typeface="Arial" panose="020B0604020202020204" pitchFamily="34" charset="0"/>
              </a:rPr>
              <a:t>Place and Neighbourhoods</a:t>
            </a:r>
            <a:endParaRPr lang="en-GB" sz="3200" b="1" dirty="0">
              <a:solidFill>
                <a:schemeClr val="tx1"/>
              </a:solidFill>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7801"/>
          <a:stretch/>
        </p:blipFill>
        <p:spPr>
          <a:xfrm>
            <a:off x="1347664" y="1737578"/>
            <a:ext cx="4993672" cy="4370546"/>
          </a:xfrm>
          <a:prstGeom prst="rect">
            <a:avLst/>
          </a:prstGeom>
        </p:spPr>
      </p:pic>
      <p:sp>
        <p:nvSpPr>
          <p:cNvPr id="3" name="TextBox 2"/>
          <p:cNvSpPr txBox="1"/>
          <p:nvPr/>
        </p:nvSpPr>
        <p:spPr>
          <a:xfrm>
            <a:off x="4773737" y="3640016"/>
            <a:ext cx="1368000" cy="252000"/>
          </a:xfrm>
          <a:prstGeom prst="rect">
            <a:avLst/>
          </a:prstGeom>
          <a:solidFill>
            <a:schemeClr val="bg1"/>
          </a:solidFill>
        </p:spPr>
        <p:txBody>
          <a:bodyPr wrap="square" lIns="36000" rIns="36000" rtlCol="0" anchor="ctr" anchorCtr="1">
            <a:spAutoFit/>
          </a:bodyPr>
          <a:lstStyle>
            <a:defPPr>
              <a:defRPr lang="en-US"/>
            </a:defPPr>
            <a:lvl1pPr>
              <a:defRPr b="1"/>
            </a:lvl1pPr>
          </a:lstStyle>
          <a:p>
            <a:r>
              <a:rPr lang="en-GB" dirty="0">
                <a:solidFill>
                  <a:prstClr val="black"/>
                </a:solidFill>
              </a:rPr>
              <a:t>Birkenhead B</a:t>
            </a:r>
          </a:p>
        </p:txBody>
      </p:sp>
      <p:sp>
        <p:nvSpPr>
          <p:cNvPr id="7" name="TextBox 6"/>
          <p:cNvSpPr txBox="1"/>
          <p:nvPr/>
        </p:nvSpPr>
        <p:spPr>
          <a:xfrm>
            <a:off x="4676750" y="3121886"/>
            <a:ext cx="1368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Birken</a:t>
            </a:r>
            <a:r>
              <a:rPr lang="en-GB" b="1" dirty="0">
                <a:solidFill>
                  <a:prstClr val="black"/>
                </a:solidFill>
              </a:rPr>
              <a:t>h</a:t>
            </a:r>
            <a:r>
              <a:rPr lang="en-GB" b="1" dirty="0" smtClean="0">
                <a:solidFill>
                  <a:prstClr val="black"/>
                </a:solidFill>
              </a:rPr>
              <a:t>ead A</a:t>
            </a:r>
            <a:endParaRPr lang="en-GB" b="1" dirty="0">
              <a:solidFill>
                <a:prstClr val="black"/>
              </a:solidFill>
            </a:endParaRPr>
          </a:p>
        </p:txBody>
      </p:sp>
      <p:sp>
        <p:nvSpPr>
          <p:cNvPr id="8" name="TextBox 7"/>
          <p:cNvSpPr txBox="1"/>
          <p:nvPr/>
        </p:nvSpPr>
        <p:spPr>
          <a:xfrm>
            <a:off x="5082550" y="4050283"/>
            <a:ext cx="147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South Wirral A</a:t>
            </a:r>
            <a:endParaRPr lang="en-GB" b="1" dirty="0">
              <a:solidFill>
                <a:prstClr val="black"/>
              </a:solidFill>
            </a:endParaRPr>
          </a:p>
        </p:txBody>
      </p:sp>
      <p:sp>
        <p:nvSpPr>
          <p:cNvPr id="9" name="TextBox 8"/>
          <p:cNvSpPr txBox="1"/>
          <p:nvPr/>
        </p:nvSpPr>
        <p:spPr>
          <a:xfrm>
            <a:off x="5403737" y="4666532"/>
            <a:ext cx="147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South Wirral B</a:t>
            </a:r>
            <a:endParaRPr lang="en-GB" b="1" dirty="0">
              <a:solidFill>
                <a:prstClr val="black"/>
              </a:solidFill>
            </a:endParaRPr>
          </a:p>
        </p:txBody>
      </p:sp>
      <p:sp>
        <p:nvSpPr>
          <p:cNvPr id="10" name="TextBox 9"/>
          <p:cNvSpPr txBox="1"/>
          <p:nvPr/>
        </p:nvSpPr>
        <p:spPr>
          <a:xfrm>
            <a:off x="1323914" y="4978347"/>
            <a:ext cx="1404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West Wirral B</a:t>
            </a:r>
            <a:endParaRPr lang="en-GB" b="1" dirty="0">
              <a:solidFill>
                <a:prstClr val="black"/>
              </a:solidFill>
            </a:endParaRPr>
          </a:p>
        </p:txBody>
      </p:sp>
      <p:sp>
        <p:nvSpPr>
          <p:cNvPr id="11" name="TextBox 10"/>
          <p:cNvSpPr txBox="1"/>
          <p:nvPr/>
        </p:nvSpPr>
        <p:spPr>
          <a:xfrm>
            <a:off x="348159" y="3838654"/>
            <a:ext cx="1404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West Wirral A</a:t>
            </a:r>
            <a:endParaRPr lang="en-GB" b="1" dirty="0">
              <a:solidFill>
                <a:prstClr val="black"/>
              </a:solidFill>
            </a:endParaRPr>
          </a:p>
        </p:txBody>
      </p:sp>
      <p:sp>
        <p:nvSpPr>
          <p:cNvPr id="12" name="TextBox 11"/>
          <p:cNvSpPr txBox="1"/>
          <p:nvPr/>
        </p:nvSpPr>
        <p:spPr>
          <a:xfrm>
            <a:off x="1842471" y="2331837"/>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A</a:t>
            </a:r>
            <a:endParaRPr lang="en-GB" b="1" dirty="0">
              <a:solidFill>
                <a:prstClr val="black"/>
              </a:solidFill>
            </a:endParaRPr>
          </a:p>
        </p:txBody>
      </p:sp>
      <p:sp>
        <p:nvSpPr>
          <p:cNvPr id="13" name="TextBox 12"/>
          <p:cNvSpPr txBox="1"/>
          <p:nvPr/>
        </p:nvSpPr>
        <p:spPr>
          <a:xfrm>
            <a:off x="4258664" y="1872141"/>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B</a:t>
            </a:r>
            <a:endParaRPr lang="en-GB" b="1" dirty="0">
              <a:solidFill>
                <a:prstClr val="black"/>
              </a:solidFill>
            </a:endParaRPr>
          </a:p>
        </p:txBody>
      </p:sp>
      <p:sp>
        <p:nvSpPr>
          <p:cNvPr id="14" name="TextBox 13"/>
          <p:cNvSpPr txBox="1"/>
          <p:nvPr/>
        </p:nvSpPr>
        <p:spPr>
          <a:xfrm>
            <a:off x="4500800" y="2481587"/>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C</a:t>
            </a:r>
            <a:endParaRPr lang="en-GB" b="1" dirty="0">
              <a:solidFill>
                <a:prstClr val="black"/>
              </a:solidFill>
            </a:endParaRPr>
          </a:p>
        </p:txBody>
      </p:sp>
    </p:spTree>
    <p:extLst>
      <p:ext uri="{BB962C8B-B14F-4D97-AF65-F5344CB8AC3E}">
        <p14:creationId xmlns:p14="http://schemas.microsoft.com/office/powerpoint/2010/main" val="38438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796950"/>
          </a:xfrm>
        </p:spPr>
        <p:txBody>
          <a:bodyPr>
            <a:normAutofit fontScale="90000"/>
          </a:bodyPr>
          <a:lstStyle/>
          <a:p>
            <a:r>
              <a:rPr lang="en-GB" b="1" i="1" dirty="0" smtClean="0">
                <a:solidFill>
                  <a:schemeClr val="tx1"/>
                </a:solidFill>
                <a:latin typeface="Arial" panose="020B0604020202020204" pitchFamily="34" charset="0"/>
                <a:cs typeface="Arial" panose="020B0604020202020204" pitchFamily="34" charset="0"/>
              </a:rPr>
              <a:t>Healthy Wirral </a:t>
            </a:r>
            <a:r>
              <a:rPr lang="en-GB" b="1" dirty="0" smtClean="0">
                <a:solidFill>
                  <a:schemeClr val="tx1"/>
                </a:solidFill>
                <a:latin typeface="Arial" panose="020B0604020202020204" pitchFamily="34" charset="0"/>
                <a:cs typeface="Arial" panose="020B0604020202020204" pitchFamily="34" charset="0"/>
              </a:rPr>
              <a:t>– Integrating Commissioning</a:t>
            </a:r>
            <a:endParaRPr lang="en-GB"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271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solidFill>
                <a:latin typeface="Arial" panose="020B0604020202020204" pitchFamily="34" charset="0"/>
                <a:cs typeface="Arial" panose="020B0604020202020204" pitchFamily="34" charset="0"/>
              </a:rPr>
              <a:t>Why Integrate Commissioning?</a:t>
            </a:r>
            <a:endParaRPr lang="en-GB"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a:buClrTx/>
            </a:pPr>
            <a:r>
              <a:rPr lang="en-GB" dirty="0">
                <a:latin typeface="Arial" panose="020B0604020202020204" pitchFamily="34" charset="0"/>
                <a:cs typeface="Arial" panose="020B0604020202020204" pitchFamily="34" charset="0"/>
              </a:rPr>
              <a:t>Fragmentation and poor quality social care</a:t>
            </a:r>
          </a:p>
          <a:p>
            <a:pPr>
              <a:buClrTx/>
            </a:pPr>
            <a:r>
              <a:rPr lang="en-GB" dirty="0">
                <a:latin typeface="Arial" panose="020B0604020202020204" pitchFamily="34" charset="0"/>
                <a:cs typeface="Arial" panose="020B0604020202020204" pitchFamily="34" charset="0"/>
              </a:rPr>
              <a:t>The public want one approach to health and care.</a:t>
            </a:r>
          </a:p>
          <a:p>
            <a:pPr>
              <a:buClrTx/>
            </a:pPr>
            <a:r>
              <a:rPr lang="en-GB" dirty="0">
                <a:latin typeface="Arial" panose="020B0604020202020204" pitchFamily="34" charset="0"/>
                <a:cs typeface="Arial" panose="020B0604020202020204" pitchFamily="34" charset="0"/>
              </a:rPr>
              <a:t>Unique location and structures to achieve a meaningful integration.</a:t>
            </a:r>
          </a:p>
          <a:p>
            <a:pPr>
              <a:buClrTx/>
            </a:pPr>
            <a:r>
              <a:rPr lang="en-GB" dirty="0">
                <a:latin typeface="Arial" panose="020B0604020202020204" pitchFamily="34" charset="0"/>
                <a:cs typeface="Arial" panose="020B0604020202020204" pitchFamily="34" charset="0"/>
              </a:rPr>
              <a:t>Strong track record of NHS and Local Authority colleagues working together.</a:t>
            </a:r>
          </a:p>
          <a:p>
            <a:pPr>
              <a:buClrTx/>
            </a:pPr>
            <a:r>
              <a:rPr lang="en-GB" dirty="0">
                <a:latin typeface="Arial" panose="020B0604020202020204" pitchFamily="34" charset="0"/>
                <a:cs typeface="Arial" panose="020B0604020202020204" pitchFamily="34" charset="0"/>
              </a:rPr>
              <a:t>Provides an opportunity to provide leadership to the local health and care system.</a:t>
            </a:r>
          </a:p>
          <a:p>
            <a:pPr>
              <a:buClrTx/>
            </a:pPr>
            <a:r>
              <a:rPr lang="en-GB" dirty="0">
                <a:latin typeface="Arial" panose="020B0604020202020204" pitchFamily="34" charset="0"/>
                <a:cs typeface="Arial" panose="020B0604020202020204" pitchFamily="34" charset="0"/>
              </a:rPr>
              <a:t>Enabled us to set one strategy that meets the needs of our communities and delivers the Wirral 2020 Plan.</a:t>
            </a:r>
          </a:p>
          <a:p>
            <a:endParaRPr lang="en-GB" dirty="0"/>
          </a:p>
        </p:txBody>
      </p:sp>
    </p:spTree>
    <p:extLst>
      <p:ext uri="{BB962C8B-B14F-4D97-AF65-F5344CB8AC3E}">
        <p14:creationId xmlns:p14="http://schemas.microsoft.com/office/powerpoint/2010/main" val="234463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229600" cy="796950"/>
          </a:xfrm>
        </p:spPr>
        <p:txBody>
          <a:bodyPr>
            <a:noAutofit/>
          </a:bodyPr>
          <a:lstStyle/>
          <a:p>
            <a:r>
              <a:rPr lang="en-GB" sz="3600" b="1" dirty="0">
                <a:solidFill>
                  <a:schemeClr val="tx1"/>
                </a:solidFill>
                <a:latin typeface="Arial" panose="020B0604020202020204" pitchFamily="34" charset="0"/>
                <a:cs typeface="Arial" panose="020B0604020202020204" pitchFamily="34" charset="0"/>
              </a:rPr>
              <a:t>System Change and Integration in Health and Care – A View from Wirral</a:t>
            </a:r>
            <a:endParaRPr lang="en-GB" sz="3600" dirty="0">
              <a:solidFill>
                <a:schemeClr val="tx1"/>
              </a:solidFill>
            </a:endParaRPr>
          </a:p>
        </p:txBody>
      </p:sp>
      <p:sp>
        <p:nvSpPr>
          <p:cNvPr id="3" name="Content Placeholder 2"/>
          <p:cNvSpPr>
            <a:spLocks noGrp="1"/>
          </p:cNvSpPr>
          <p:nvPr>
            <p:ph idx="1"/>
          </p:nvPr>
        </p:nvSpPr>
        <p:spPr>
          <a:xfrm>
            <a:off x="539552" y="1988840"/>
            <a:ext cx="8229600" cy="4525963"/>
          </a:xfrm>
        </p:spPr>
        <p:txBody>
          <a:bodyPr>
            <a:normAutofit/>
          </a:bodyPr>
          <a:lstStyle/>
          <a:p>
            <a:pPr>
              <a:buClrTx/>
            </a:pPr>
            <a:r>
              <a:rPr lang="en-GB" sz="2800" dirty="0" smtClean="0">
                <a:latin typeface="Arial" panose="020B0604020202020204" pitchFamily="34" charset="0"/>
                <a:cs typeface="Arial" panose="020B0604020202020204" pitchFamily="34" charset="0"/>
              </a:rPr>
              <a:t>System Change and the NHS Long Term Plan.</a:t>
            </a:r>
          </a:p>
          <a:p>
            <a:pPr>
              <a:buClrTx/>
            </a:pPr>
            <a:r>
              <a:rPr lang="en-GB" sz="2800" dirty="0" smtClean="0">
                <a:latin typeface="Arial" panose="020B0604020202020204" pitchFamily="34" charset="0"/>
                <a:cs typeface="Arial" panose="020B0604020202020204" pitchFamily="34" charset="0"/>
              </a:rPr>
              <a:t>Cheshire and Merseyside Health and Care Partnership.</a:t>
            </a:r>
          </a:p>
          <a:p>
            <a:pPr>
              <a:buClrTx/>
            </a:pPr>
            <a:r>
              <a:rPr lang="en-GB" sz="2800" i="1" dirty="0" smtClean="0">
                <a:latin typeface="Arial" panose="020B0604020202020204" pitchFamily="34" charset="0"/>
                <a:cs typeface="Arial" panose="020B0604020202020204" pitchFamily="34" charset="0"/>
              </a:rPr>
              <a:t>Healthy Wirral.</a:t>
            </a:r>
          </a:p>
          <a:p>
            <a:pPr>
              <a:buClrTx/>
            </a:pPr>
            <a:r>
              <a:rPr lang="en-GB" sz="2800" i="1" dirty="0" smtClean="0">
                <a:latin typeface="Arial" panose="020B0604020202020204" pitchFamily="34" charset="0"/>
                <a:cs typeface="Arial" panose="020B0604020202020204" pitchFamily="34" charset="0"/>
              </a:rPr>
              <a:t>Healthy Wirral </a:t>
            </a:r>
            <a:r>
              <a:rPr lang="en-GB" sz="2800" dirty="0" smtClean="0">
                <a:latin typeface="Arial" panose="020B0604020202020204" pitchFamily="34" charset="0"/>
                <a:cs typeface="Arial" panose="020B0604020202020204" pitchFamily="34" charset="0"/>
              </a:rPr>
              <a:t>– Integrating Commissioning.</a:t>
            </a:r>
          </a:p>
          <a:p>
            <a:pPr>
              <a:buClrTx/>
            </a:pPr>
            <a:r>
              <a:rPr lang="en-GB" sz="2800" i="1" dirty="0" smtClean="0">
                <a:latin typeface="Arial" panose="020B0604020202020204" pitchFamily="34" charset="0"/>
                <a:cs typeface="Arial" panose="020B0604020202020204" pitchFamily="34" charset="0"/>
              </a:rPr>
              <a:t>Healthy Wirral </a:t>
            </a:r>
            <a:r>
              <a:rPr lang="en-GB" sz="2800" dirty="0" smtClean="0">
                <a:latin typeface="Arial" panose="020B0604020202020204" pitchFamily="34" charset="0"/>
                <a:cs typeface="Arial" panose="020B0604020202020204" pitchFamily="34" charset="0"/>
              </a:rPr>
              <a:t>– Integrating Provision.</a:t>
            </a:r>
            <a:endParaRPr lang="en-GB" sz="2800" i="1" dirty="0"/>
          </a:p>
        </p:txBody>
      </p:sp>
    </p:spTree>
    <p:extLst>
      <p:ext uri="{BB962C8B-B14F-4D97-AF65-F5344CB8AC3E}">
        <p14:creationId xmlns:p14="http://schemas.microsoft.com/office/powerpoint/2010/main" val="79897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96950"/>
          </a:xfrm>
        </p:spPr>
        <p:txBody>
          <a:bodyPr>
            <a:normAutofit fontScale="90000"/>
          </a:bodyPr>
          <a:lstStyle/>
          <a:p>
            <a:r>
              <a:rPr lang="en-GB" b="1" dirty="0">
                <a:solidFill>
                  <a:schemeClr val="tx1"/>
                </a:solidFill>
                <a:latin typeface="Arial" panose="020B0604020202020204" pitchFamily="34" charset="0"/>
                <a:cs typeface="Arial" panose="020B0604020202020204" pitchFamily="34" charset="0"/>
              </a:rPr>
              <a:t>What is Wirral Health and Care Commissioning?</a:t>
            </a:r>
            <a:endParaRPr lang="en-GB" dirty="0">
              <a:solidFill>
                <a:schemeClr val="tx1"/>
              </a:solidFill>
            </a:endParaRPr>
          </a:p>
        </p:txBody>
      </p:sp>
      <p:sp>
        <p:nvSpPr>
          <p:cNvPr id="3" name="Content Placeholder 2"/>
          <p:cNvSpPr>
            <a:spLocks noGrp="1"/>
          </p:cNvSpPr>
          <p:nvPr>
            <p:ph idx="1"/>
          </p:nvPr>
        </p:nvSpPr>
        <p:spPr/>
        <p:txBody>
          <a:bodyPr>
            <a:normAutofit/>
          </a:bodyPr>
          <a:lstStyle/>
          <a:p>
            <a:pPr>
              <a:buClrTx/>
            </a:pPr>
            <a:r>
              <a:rPr lang="en-GB" dirty="0">
                <a:latin typeface="Arial" panose="020B0604020202020204" pitchFamily="34" charset="0"/>
                <a:cs typeface="Arial" panose="020B0604020202020204" pitchFamily="34" charset="0"/>
              </a:rPr>
              <a:t>A formalised strategic partnership brought together to undertake all care and health commissioning in </a:t>
            </a:r>
            <a:r>
              <a:rPr lang="en-GB" dirty="0" smtClean="0">
                <a:latin typeface="Arial" panose="020B0604020202020204" pitchFamily="34" charset="0"/>
                <a:cs typeface="Arial" panose="020B0604020202020204" pitchFamily="34" charset="0"/>
              </a:rPr>
              <a:t>Wirral.</a:t>
            </a:r>
            <a:endParaRPr lang="en-GB" dirty="0">
              <a:latin typeface="Arial" panose="020B0604020202020204" pitchFamily="34" charset="0"/>
              <a:cs typeface="Arial" panose="020B0604020202020204" pitchFamily="34" charset="0"/>
            </a:endParaRPr>
          </a:p>
          <a:p>
            <a:pPr>
              <a:buClrTx/>
            </a:pPr>
            <a:r>
              <a:rPr lang="en-GB" dirty="0">
                <a:latin typeface="Arial" panose="020B0604020202020204" pitchFamily="34" charset="0"/>
                <a:cs typeface="Arial" panose="020B0604020202020204" pitchFamily="34" charset="0"/>
              </a:rPr>
              <a:t>Provides system leadership for the design and delivery of care and health </a:t>
            </a:r>
            <a:r>
              <a:rPr lang="en-GB" dirty="0" smtClean="0">
                <a:latin typeface="Arial" panose="020B0604020202020204" pitchFamily="34" charset="0"/>
                <a:cs typeface="Arial" panose="020B0604020202020204" pitchFamily="34" charset="0"/>
              </a:rPr>
              <a:t>outcomes.</a:t>
            </a:r>
            <a:endParaRPr lang="en-GB" dirty="0">
              <a:latin typeface="Arial" panose="020B0604020202020204" pitchFamily="34" charset="0"/>
              <a:cs typeface="Arial" panose="020B0604020202020204" pitchFamily="34" charset="0"/>
            </a:endParaRPr>
          </a:p>
          <a:p>
            <a:pPr>
              <a:buClrTx/>
            </a:pPr>
            <a:r>
              <a:rPr lang="en-GB" dirty="0">
                <a:latin typeface="Arial" panose="020B0604020202020204" pitchFamily="34" charset="0"/>
                <a:cs typeface="Arial" panose="020B0604020202020204" pitchFamily="34" charset="0"/>
              </a:rPr>
              <a:t>Brings local democracy more firmly into health related commissioning </a:t>
            </a:r>
            <a:r>
              <a:rPr lang="en-GB" dirty="0" smtClean="0">
                <a:latin typeface="Arial" panose="020B0604020202020204" pitchFamily="34" charset="0"/>
                <a:cs typeface="Arial" panose="020B0604020202020204" pitchFamily="34" charset="0"/>
              </a:rPr>
              <a:t>decisions.</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6725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796950"/>
          </a:xfrm>
        </p:spPr>
        <p:txBody>
          <a:bodyPr>
            <a:normAutofit/>
          </a:bodyPr>
          <a:lstStyle/>
          <a:p>
            <a:r>
              <a:rPr lang="en-GB" b="1" dirty="0">
                <a:solidFill>
                  <a:schemeClr val="tx1"/>
                </a:solidFill>
                <a:latin typeface="Arial" panose="020B0604020202020204" pitchFamily="34" charset="0"/>
                <a:cs typeface="Arial" panose="020B0604020202020204" pitchFamily="34" charset="0"/>
              </a:rPr>
              <a:t>Features of WHCC </a:t>
            </a:r>
            <a:endParaRPr lang="en-GB" dirty="0">
              <a:solidFill>
                <a:schemeClr val="tx1"/>
              </a:solidFill>
            </a:endParaRPr>
          </a:p>
        </p:txBody>
      </p:sp>
      <p:sp>
        <p:nvSpPr>
          <p:cNvPr id="3" name="Content Placeholder 2"/>
          <p:cNvSpPr>
            <a:spLocks noGrp="1"/>
          </p:cNvSpPr>
          <p:nvPr>
            <p:ph idx="1"/>
          </p:nvPr>
        </p:nvSpPr>
        <p:spPr>
          <a:xfrm>
            <a:off x="467544" y="1412776"/>
            <a:ext cx="8229600" cy="4525963"/>
          </a:xfrm>
        </p:spPr>
        <p:txBody>
          <a:bodyPr>
            <a:normAutofit lnSpcReduction="10000"/>
          </a:bodyPr>
          <a:lstStyle/>
          <a:p>
            <a:pPr>
              <a:buClrTx/>
            </a:pPr>
            <a:r>
              <a:rPr lang="en-GB" dirty="0">
                <a:latin typeface="Arial" panose="020B0604020202020204" pitchFamily="34" charset="0"/>
                <a:cs typeface="Arial" panose="020B0604020202020204" pitchFamily="34" charset="0"/>
              </a:rPr>
              <a:t>Single structure.</a:t>
            </a:r>
          </a:p>
          <a:p>
            <a:pPr>
              <a:buClrTx/>
            </a:pPr>
            <a:r>
              <a:rPr lang="en-GB" dirty="0">
                <a:latin typeface="Arial" panose="020B0604020202020204" pitchFamily="34" charset="0"/>
                <a:cs typeface="Arial" panose="020B0604020202020204" pitchFamily="34" charset="0"/>
              </a:rPr>
              <a:t>Formal MOU. </a:t>
            </a:r>
          </a:p>
          <a:p>
            <a:pPr>
              <a:buClrTx/>
            </a:pPr>
            <a:r>
              <a:rPr lang="en-GB" dirty="0" smtClean="0">
                <a:latin typeface="Arial" panose="020B0604020202020204" pitchFamily="34" charset="0"/>
                <a:cs typeface="Arial" panose="020B0604020202020204" pitchFamily="34" charset="0"/>
              </a:rPr>
              <a:t>Section 75 NHS Act 2006 Pooled </a:t>
            </a:r>
            <a:r>
              <a:rPr lang="en-GB" dirty="0">
                <a:latin typeface="Arial" panose="020B0604020202020204" pitchFamily="34" charset="0"/>
                <a:cs typeface="Arial" panose="020B0604020202020204" pitchFamily="34" charset="0"/>
              </a:rPr>
              <a:t>Budget arrangements.</a:t>
            </a:r>
          </a:p>
          <a:p>
            <a:pPr>
              <a:buClrTx/>
            </a:pPr>
            <a:r>
              <a:rPr lang="en-GB" dirty="0">
                <a:latin typeface="Arial" panose="020B0604020202020204" pitchFamily="34" charset="0"/>
                <a:cs typeface="Arial" panose="020B0604020202020204" pitchFamily="34" charset="0"/>
              </a:rPr>
              <a:t>Joint Strategic Commissioning Board.</a:t>
            </a:r>
          </a:p>
          <a:p>
            <a:pPr>
              <a:buClrTx/>
            </a:pPr>
            <a:r>
              <a:rPr lang="en-GB" dirty="0">
                <a:latin typeface="Arial" panose="020B0604020202020204" pitchFamily="34" charset="0"/>
                <a:cs typeface="Arial" panose="020B0604020202020204" pitchFamily="34" charset="0"/>
              </a:rPr>
              <a:t>Single Programme Office.</a:t>
            </a:r>
          </a:p>
          <a:p>
            <a:pPr>
              <a:buClrTx/>
            </a:pPr>
            <a:r>
              <a:rPr lang="en-GB" dirty="0" smtClean="0">
                <a:latin typeface="Arial" panose="020B0604020202020204" pitchFamily="34" charset="0"/>
                <a:cs typeface="Arial" panose="020B0604020202020204" pitchFamily="34" charset="0"/>
              </a:rPr>
              <a:t>Driving </a:t>
            </a:r>
            <a:r>
              <a:rPr lang="en-GB" i="1" dirty="0" smtClean="0">
                <a:latin typeface="Arial" panose="020B0604020202020204" pitchFamily="34" charset="0"/>
                <a:cs typeface="Arial" panose="020B0604020202020204" pitchFamily="34" charset="0"/>
              </a:rPr>
              <a:t>Healthy Wirral </a:t>
            </a:r>
            <a:r>
              <a:rPr lang="en-GB" dirty="0" smtClean="0">
                <a:latin typeface="Arial" panose="020B0604020202020204" pitchFamily="34" charset="0"/>
                <a:cs typeface="Arial" panose="020B0604020202020204" pitchFamily="34" charset="0"/>
              </a:rPr>
              <a:t>programme.</a:t>
            </a:r>
          </a:p>
          <a:p>
            <a:pPr>
              <a:buClrTx/>
            </a:pPr>
            <a:r>
              <a:rPr lang="en-GB" dirty="0" smtClean="0">
                <a:latin typeface="Arial" panose="020B0604020202020204" pitchFamily="34" charset="0"/>
                <a:cs typeface="Arial" panose="020B0604020202020204" pitchFamily="34" charset="0"/>
              </a:rPr>
              <a:t>Shaping “place” and neighbourhoods.</a:t>
            </a:r>
            <a:endParaRPr lang="en-GB" dirty="0"/>
          </a:p>
        </p:txBody>
      </p:sp>
    </p:spTree>
    <p:extLst>
      <p:ext uri="{BB962C8B-B14F-4D97-AF65-F5344CB8AC3E}">
        <p14:creationId xmlns:p14="http://schemas.microsoft.com/office/powerpoint/2010/main" val="298285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1520" y="-7417"/>
            <a:ext cx="7293496" cy="1143000"/>
          </a:xfrm>
          <a:prstGeom prst="rect">
            <a:avLst/>
          </a:prstGeom>
        </p:spPr>
        <p:txBody>
          <a:bodyPr>
            <a:normAutofit/>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l"/>
            <a:endParaRPr lang="en-US" sz="3200" b="1" dirty="0">
              <a:solidFill>
                <a:srgbClr val="1F497D"/>
              </a:solidFill>
              <a:latin typeface="Arial" panose="020B0604020202020204" pitchFamily="34" charset="0"/>
              <a:cs typeface="Arial" panose="020B0604020202020204" pitchFamily="34" charset="0"/>
            </a:endParaRPr>
          </a:p>
          <a:p>
            <a:pPr algn="l"/>
            <a:endParaRPr lang="en-US" sz="3200" b="1" dirty="0">
              <a:solidFill>
                <a:srgbClr val="1F497D"/>
              </a:solidFill>
              <a:latin typeface="Arial" panose="020B0604020202020204" pitchFamily="34" charset="0"/>
              <a:cs typeface="Arial" panose="020B0604020202020204" pitchFamily="34" charset="0"/>
            </a:endParaRPr>
          </a:p>
        </p:txBody>
      </p:sp>
      <p:sp>
        <p:nvSpPr>
          <p:cNvPr id="3" name="Content Placeholder 1"/>
          <p:cNvSpPr txBox="1">
            <a:spLocks/>
          </p:cNvSpPr>
          <p:nvPr/>
        </p:nvSpPr>
        <p:spPr>
          <a:xfrm>
            <a:off x="421998" y="548680"/>
            <a:ext cx="8507288" cy="5256584"/>
          </a:xfrm>
          <a:prstGeom prst="rect">
            <a:avLst/>
          </a:prstGeom>
        </p:spPr>
        <p:txBody>
          <a:bodyPr>
            <a:noAutofit/>
          </a:bodyPr>
          <a:lstStyle>
            <a:lvl1pPr marL="342900" indent="-342900" algn="l" defTabSz="914400" rtl="0" eaLnBrk="1" latinLnBrk="0" hangingPunct="1">
              <a:spcBef>
                <a:spcPct val="20000"/>
              </a:spcBef>
              <a:buClr>
                <a:srgbClr val="92D05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2D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2D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92D05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92D05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ClrTx/>
              <a:buNone/>
            </a:pPr>
            <a:r>
              <a:rPr lang="en-US" sz="2800" b="1" dirty="0">
                <a:latin typeface="Arial" panose="020B0604020202020204" pitchFamily="34" charset="0"/>
                <a:cs typeface="Arial" panose="020B0604020202020204" pitchFamily="34" charset="0"/>
              </a:rPr>
              <a:t>Progress so far…</a:t>
            </a:r>
          </a:p>
          <a:p>
            <a:pPr>
              <a:buClrTx/>
            </a:pPr>
            <a:r>
              <a:rPr lang="en-GB" sz="1950" dirty="0">
                <a:solidFill>
                  <a:prstClr val="black"/>
                </a:solidFill>
                <a:latin typeface="Arial" panose="020B0604020202020204" pitchFamily="34" charset="0"/>
                <a:cs typeface="Arial" panose="020B0604020202020204" pitchFamily="34" charset="0"/>
              </a:rPr>
              <a:t>Working much more closely as a single system.</a:t>
            </a:r>
          </a:p>
          <a:p>
            <a:pPr>
              <a:buClrTx/>
            </a:pPr>
            <a:r>
              <a:rPr lang="en-GB" sz="1950" dirty="0" smtClean="0">
                <a:solidFill>
                  <a:prstClr val="black"/>
                </a:solidFill>
                <a:latin typeface="Arial" panose="020B0604020202020204" pitchFamily="34" charset="0"/>
                <a:cs typeface="Arial" panose="020B0604020202020204" pitchFamily="34" charset="0"/>
              </a:rPr>
              <a:t>Social care staff transferred to two NHS providers.</a:t>
            </a:r>
          </a:p>
          <a:p>
            <a:pPr>
              <a:buClrTx/>
            </a:pPr>
            <a:r>
              <a:rPr lang="en-GB" sz="1950" dirty="0" smtClean="0">
                <a:solidFill>
                  <a:prstClr val="black"/>
                </a:solidFill>
                <a:latin typeface="Arial" panose="020B0604020202020204" pitchFamily="34" charset="0"/>
                <a:cs typeface="Arial" panose="020B0604020202020204" pitchFamily="34" charset="0"/>
              </a:rPr>
              <a:t>Wirral </a:t>
            </a:r>
            <a:r>
              <a:rPr lang="en-GB" sz="1950" dirty="0">
                <a:solidFill>
                  <a:prstClr val="black"/>
                </a:solidFill>
                <a:latin typeface="Arial" panose="020B0604020202020204" pitchFamily="34" charset="0"/>
                <a:cs typeface="Arial" panose="020B0604020202020204" pitchFamily="34" charset="0"/>
              </a:rPr>
              <a:t>Integrated Provider Partnership growing influence</a:t>
            </a:r>
          </a:p>
          <a:p>
            <a:pPr>
              <a:buClrTx/>
            </a:pPr>
            <a:r>
              <a:rPr lang="en-GB" sz="1950" dirty="0">
                <a:solidFill>
                  <a:prstClr val="black"/>
                </a:solidFill>
                <a:latin typeface="Arial" panose="020B0604020202020204" pitchFamily="34" charset="0"/>
                <a:cs typeface="Arial" panose="020B0604020202020204" pitchFamily="34" charset="0"/>
              </a:rPr>
              <a:t>Buy-in to develop 3 year System Sustainability Plan.</a:t>
            </a:r>
          </a:p>
          <a:p>
            <a:pPr>
              <a:buClrTx/>
            </a:pPr>
            <a:r>
              <a:rPr lang="en-GB" sz="1950" dirty="0">
                <a:solidFill>
                  <a:prstClr val="black"/>
                </a:solidFill>
                <a:latin typeface="Arial" panose="020B0604020202020204" pitchFamily="34" charset="0"/>
                <a:cs typeface="Arial" panose="020B0604020202020204" pitchFamily="34" charset="0"/>
              </a:rPr>
              <a:t>Programme Governance in place.</a:t>
            </a:r>
          </a:p>
          <a:p>
            <a:pPr>
              <a:buClrTx/>
            </a:pPr>
            <a:r>
              <a:rPr lang="en-GB" sz="1950" dirty="0">
                <a:solidFill>
                  <a:prstClr val="black"/>
                </a:solidFill>
                <a:latin typeface="Arial" panose="020B0604020202020204" pitchFamily="34" charset="0"/>
                <a:cs typeface="Arial" panose="020B0604020202020204" pitchFamily="34" charset="0"/>
              </a:rPr>
              <a:t>Work streams, sponsors, system leads and teams for each work stream.</a:t>
            </a:r>
          </a:p>
          <a:p>
            <a:pPr>
              <a:buClrTx/>
            </a:pPr>
            <a:r>
              <a:rPr lang="en-GB" sz="1950" dirty="0">
                <a:solidFill>
                  <a:prstClr val="black"/>
                </a:solidFill>
                <a:latin typeface="Arial" panose="020B0604020202020204" pitchFamily="34" charset="0"/>
                <a:cs typeface="Arial" panose="020B0604020202020204" pitchFamily="34" charset="0"/>
              </a:rPr>
              <a:t>Confirmation of place based approaches – neighbourhood model.</a:t>
            </a:r>
          </a:p>
          <a:p>
            <a:pPr>
              <a:buClrTx/>
            </a:pPr>
            <a:endParaRPr lang="en-GB" sz="1200" dirty="0">
              <a:solidFill>
                <a:prstClr val="black"/>
              </a:solidFill>
              <a:latin typeface="Arial" panose="020B0604020202020204" pitchFamily="34" charset="0"/>
              <a:cs typeface="Arial" panose="020B0604020202020204" pitchFamily="34" charset="0"/>
            </a:endParaRPr>
          </a:p>
          <a:p>
            <a:pPr marL="0" indent="0">
              <a:buClrTx/>
              <a:buNone/>
            </a:pPr>
            <a:r>
              <a:rPr lang="en-GB" sz="2800" b="1" dirty="0">
                <a:latin typeface="Arial" panose="020B0604020202020204" pitchFamily="34" charset="0"/>
                <a:cs typeface="Arial" panose="020B0604020202020204" pitchFamily="34" charset="0"/>
              </a:rPr>
              <a:t>Contemporary Challenges Requiring Strategic Focus</a:t>
            </a:r>
          </a:p>
          <a:p>
            <a:pPr>
              <a:buClrTx/>
            </a:pPr>
            <a:r>
              <a:rPr lang="en-GB" sz="2000" dirty="0">
                <a:latin typeface="Arial" panose="020B0604020202020204" pitchFamily="34" charset="0"/>
                <a:cs typeface="Arial" panose="020B0604020202020204" pitchFamily="34" charset="0"/>
              </a:rPr>
              <a:t>Rapidly changing political environment</a:t>
            </a:r>
          </a:p>
          <a:p>
            <a:pPr>
              <a:buClrTx/>
            </a:pPr>
            <a:r>
              <a:rPr lang="en-GB" sz="2000" dirty="0">
                <a:latin typeface="Arial" panose="020B0604020202020204" pitchFamily="34" charset="0"/>
                <a:cs typeface="Arial" panose="020B0604020202020204" pitchFamily="34" charset="0"/>
              </a:rPr>
              <a:t>Challenging finances / Win-Win</a:t>
            </a:r>
          </a:p>
          <a:p>
            <a:pPr>
              <a:buClrTx/>
            </a:pPr>
            <a:r>
              <a:rPr lang="en-GB" sz="2000" dirty="0">
                <a:latin typeface="Arial" panose="020B0604020202020204" pitchFamily="34" charset="0"/>
                <a:cs typeface="Arial" panose="020B0604020202020204" pitchFamily="34" charset="0"/>
              </a:rPr>
              <a:t>Relationships</a:t>
            </a:r>
          </a:p>
        </p:txBody>
      </p:sp>
    </p:spTree>
    <p:extLst>
      <p:ext uri="{BB962C8B-B14F-4D97-AF65-F5344CB8AC3E}">
        <p14:creationId xmlns:p14="http://schemas.microsoft.com/office/powerpoint/2010/main" val="3092210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796950"/>
          </a:xfrm>
        </p:spPr>
        <p:txBody>
          <a:bodyPr>
            <a:normAutofit fontScale="90000"/>
          </a:bodyPr>
          <a:lstStyle/>
          <a:p>
            <a:r>
              <a:rPr lang="en-GB" b="1" i="1" dirty="0" smtClean="0">
                <a:solidFill>
                  <a:schemeClr val="tx1"/>
                </a:solidFill>
                <a:latin typeface="Arial" panose="020B0604020202020204" pitchFamily="34" charset="0"/>
                <a:cs typeface="Arial" panose="020B0604020202020204" pitchFamily="34" charset="0"/>
              </a:rPr>
              <a:t>Healthy Wirral </a:t>
            </a:r>
            <a:r>
              <a:rPr lang="en-GB" b="1" dirty="0" smtClean="0">
                <a:solidFill>
                  <a:schemeClr val="tx1"/>
                </a:solidFill>
                <a:latin typeface="Arial" panose="020B0604020202020204" pitchFamily="34" charset="0"/>
                <a:cs typeface="Arial" panose="020B0604020202020204" pitchFamily="34" charset="0"/>
              </a:rPr>
              <a:t>– Integrating provision</a:t>
            </a:r>
            <a:endParaRPr lang="en-GB"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160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24"/>
            <a:ext cx="8229600" cy="796950"/>
          </a:xfrm>
        </p:spPr>
        <p:txBody>
          <a:bodyPr/>
          <a:lstStyle/>
          <a:p>
            <a:r>
              <a:rPr lang="en-GB" b="1" dirty="0" smtClean="0">
                <a:solidFill>
                  <a:schemeClr val="tx1"/>
                </a:solidFill>
                <a:latin typeface="Arial" panose="020B0604020202020204" pitchFamily="34" charset="0"/>
                <a:cs typeface="Arial" panose="020B0604020202020204" pitchFamily="34" charset="0"/>
              </a:rPr>
              <a:t>What is Place </a:t>
            </a:r>
            <a:r>
              <a:rPr lang="en-GB" b="1" dirty="0" smtClean="0">
                <a:solidFill>
                  <a:schemeClr val="tx1"/>
                </a:solidFill>
                <a:latin typeface="Arial" panose="020B0604020202020204" pitchFamily="34" charset="0"/>
                <a:cs typeface="Arial" panose="020B0604020202020204" pitchFamily="34" charset="0"/>
              </a:rPr>
              <a:t>Based </a:t>
            </a:r>
            <a:r>
              <a:rPr lang="en-GB" b="1" dirty="0" smtClean="0">
                <a:solidFill>
                  <a:schemeClr val="tx1"/>
                </a:solidFill>
                <a:latin typeface="Arial" panose="020B0604020202020204" pitchFamily="34" charset="0"/>
                <a:cs typeface="Arial" panose="020B0604020202020204" pitchFamily="34" charset="0"/>
              </a:rPr>
              <a:t>Care?</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300677"/>
            <a:ext cx="8748464" cy="4525963"/>
          </a:xfrm>
        </p:spPr>
        <p:txBody>
          <a:bodyPr>
            <a:noAutofit/>
          </a:bodyPr>
          <a:lstStyle/>
          <a:p>
            <a:pPr marL="0" indent="0" defTabSz="889000" fontAlgn="base">
              <a:spcAft>
                <a:spcPct val="0"/>
              </a:spcAft>
              <a:buNone/>
              <a:defRPr/>
            </a:pPr>
            <a:r>
              <a:rPr lang="en-GB" sz="1800" b="1" dirty="0">
                <a:solidFill>
                  <a:srgbClr val="000000"/>
                </a:solidFill>
                <a:latin typeface="Arial" panose="020B0604020202020204" pitchFamily="34" charset="0"/>
                <a:cs typeface="Arial" panose="020B0604020202020204" pitchFamily="34" charset="0"/>
              </a:rPr>
              <a:t>Place Based Care </a:t>
            </a:r>
            <a:r>
              <a:rPr lang="en-GB" sz="1800" dirty="0">
                <a:solidFill>
                  <a:srgbClr val="000000"/>
                </a:solidFill>
                <a:latin typeface="Arial" panose="020B0604020202020204" pitchFamily="34" charset="0"/>
                <a:cs typeface="Arial" panose="020B0604020202020204" pitchFamily="34" charset="0"/>
              </a:rPr>
              <a:t>is about using a defined set of resources to provide the best possible quality of care and health outcomes for a defined population (as opposed to providing – and being paid for – solely episodic or reactive care).</a:t>
            </a:r>
            <a:endParaRPr lang="en-GB" sz="1800" b="1" kern="0" dirty="0">
              <a:solidFill>
                <a:srgbClr val="000000"/>
              </a:solidFill>
              <a:latin typeface="Arial" panose="020B0604020202020204" pitchFamily="34" charset="0"/>
              <a:cs typeface="Arial" panose="020B0604020202020204" pitchFamily="34" charset="0"/>
            </a:endParaRPr>
          </a:p>
          <a:p>
            <a:pPr defTabSz="889000" fontAlgn="base">
              <a:spcAft>
                <a:spcPct val="0"/>
              </a:spcAft>
              <a:defRPr/>
            </a:pPr>
            <a:endParaRPr lang="en-GB" sz="1000" b="1" kern="0" dirty="0">
              <a:solidFill>
                <a:srgbClr val="000000"/>
              </a:solidFill>
              <a:latin typeface="Arial" panose="020B0604020202020204" pitchFamily="34" charset="0"/>
              <a:cs typeface="Arial" panose="020B0604020202020204" pitchFamily="34" charset="0"/>
            </a:endParaRPr>
          </a:p>
          <a:p>
            <a:pPr marL="0" indent="0" defTabSz="889000" fontAlgn="base">
              <a:spcAft>
                <a:spcPct val="0"/>
              </a:spcAft>
              <a:buNone/>
              <a:defRPr/>
            </a:pPr>
            <a:r>
              <a:rPr lang="en-GB" sz="1800" b="1" kern="0" dirty="0">
                <a:solidFill>
                  <a:srgbClr val="000000"/>
                </a:solidFill>
                <a:latin typeface="Arial" panose="020B0604020202020204" pitchFamily="34" charset="0"/>
                <a:cs typeface="Arial" panose="020B0604020202020204" pitchFamily="34" charset="0"/>
              </a:rPr>
              <a:t>Place based care involves strong system leadership:</a:t>
            </a:r>
          </a:p>
          <a:p>
            <a:pPr marL="285750" lvl="1" indent="-171450" defTabSz="889000">
              <a:buClr>
                <a:srgbClr val="00ADC6"/>
              </a:buClr>
              <a:buSzPct val="100000"/>
              <a:buFont typeface="Arial"/>
              <a:buChar char="•"/>
              <a:defRPr/>
            </a:pPr>
            <a:r>
              <a:rPr lang="en-US" sz="1800" kern="0" dirty="0">
                <a:solidFill>
                  <a:srgbClr val="000000"/>
                </a:solidFill>
                <a:latin typeface="Arial" panose="020B0604020202020204" pitchFamily="34" charset="0"/>
                <a:cs typeface="Arial" panose="020B0604020202020204" pitchFamily="34" charset="0"/>
              </a:rPr>
              <a:t>Established leadership teams and relationships.</a:t>
            </a:r>
          </a:p>
          <a:p>
            <a:pPr marL="285750" lvl="1" indent="-171450" defTabSz="889000">
              <a:buClr>
                <a:srgbClr val="00ADC6"/>
              </a:buClr>
              <a:buSzPct val="100000"/>
              <a:buFont typeface="Arial"/>
              <a:buChar char="•"/>
              <a:defRPr/>
            </a:pPr>
            <a:r>
              <a:rPr lang="en-US" sz="1800" kern="0" dirty="0">
                <a:solidFill>
                  <a:srgbClr val="000000"/>
                </a:solidFill>
                <a:latin typeface="Arial" panose="020B0604020202020204" pitchFamily="34" charset="0"/>
                <a:cs typeface="Arial" panose="020B0604020202020204" pitchFamily="34" charset="0"/>
              </a:rPr>
              <a:t>Effective collective decision-making  and governance structures and a capability to support delivery.</a:t>
            </a:r>
          </a:p>
          <a:p>
            <a:pPr marL="285750" lvl="1" indent="-171450" defTabSz="889000">
              <a:buClr>
                <a:srgbClr val="00ADC6"/>
              </a:buClr>
              <a:buSzPct val="100000"/>
              <a:buFont typeface="Arial"/>
              <a:buChar char="•"/>
              <a:defRPr/>
            </a:pPr>
            <a:r>
              <a:rPr lang="en-US" sz="1800" kern="0" dirty="0">
                <a:solidFill>
                  <a:srgbClr val="000000"/>
                </a:solidFill>
                <a:latin typeface="Arial" panose="020B0604020202020204" pitchFamily="34" charset="0"/>
                <a:cs typeface="Arial" panose="020B0604020202020204" pitchFamily="34" charset="0"/>
              </a:rPr>
              <a:t>Track-record of getting stuff done.</a:t>
            </a:r>
          </a:p>
          <a:p>
            <a:pPr marL="285750" lvl="1" indent="-171450" defTabSz="889000">
              <a:buClr>
                <a:srgbClr val="00ADC6"/>
              </a:buClr>
              <a:buSzPct val="100000"/>
              <a:buFont typeface="Arial"/>
              <a:buChar char="•"/>
              <a:defRPr/>
            </a:pPr>
            <a:endParaRPr lang="en-GB" sz="1050" kern="0" dirty="0">
              <a:solidFill>
                <a:srgbClr val="000000"/>
              </a:solidFill>
              <a:latin typeface="Arial" panose="020B0604020202020204" pitchFamily="34" charset="0"/>
              <a:cs typeface="Arial" panose="020B0604020202020204" pitchFamily="34" charset="0"/>
            </a:endParaRPr>
          </a:p>
          <a:p>
            <a:pPr marL="0" indent="0" defTabSz="889000">
              <a:buClr>
                <a:srgbClr val="345782"/>
              </a:buClr>
              <a:buSzPct val="100000"/>
              <a:buNone/>
              <a:defRPr/>
            </a:pPr>
            <a:r>
              <a:rPr lang="en-GB" sz="1800" b="1" kern="0" dirty="0">
                <a:solidFill>
                  <a:srgbClr val="000000"/>
                </a:solidFill>
                <a:latin typeface="Arial" panose="020B0604020202020204" pitchFamily="34" charset="0"/>
                <a:cs typeface="Arial" panose="020B0604020202020204" pitchFamily="34" charset="0"/>
              </a:rPr>
              <a:t>Place based care is about collaborating to improve services: </a:t>
            </a:r>
          </a:p>
          <a:p>
            <a:pPr marL="285750" lvl="1" indent="-171450" defTabSz="889000">
              <a:buClr>
                <a:srgbClr val="00ADC6"/>
              </a:buClr>
              <a:buSzPct val="100000"/>
              <a:buFont typeface="Arial"/>
              <a:buChar char="•"/>
              <a:defRPr/>
            </a:pPr>
            <a:r>
              <a:rPr lang="en-GB" sz="1800" kern="0" dirty="0">
                <a:solidFill>
                  <a:srgbClr val="000000"/>
                </a:solidFill>
                <a:latin typeface="Arial" panose="020B0604020202020204" pitchFamily="34" charset="0"/>
                <a:cs typeface="Arial" panose="020B0604020202020204" pitchFamily="34" charset="0"/>
              </a:rPr>
              <a:t>Building capacity in the voluntary sector and local communities to support people to be as healthy and well as they can be.</a:t>
            </a:r>
          </a:p>
          <a:p>
            <a:pPr marL="285750" lvl="1" indent="-171450" defTabSz="889000">
              <a:buClr>
                <a:srgbClr val="00ADC6"/>
              </a:buClr>
              <a:buSzPct val="100000"/>
              <a:buFont typeface="Arial"/>
              <a:buChar char="•"/>
              <a:defRPr/>
            </a:pPr>
            <a:r>
              <a:rPr lang="en-GB" sz="1800" kern="0" dirty="0">
                <a:solidFill>
                  <a:srgbClr val="000000"/>
                </a:solidFill>
                <a:latin typeface="Arial" panose="020B0604020202020204" pitchFamily="34" charset="0"/>
                <a:cs typeface="Arial" panose="020B0604020202020204" pitchFamily="34" charset="0"/>
              </a:rPr>
              <a:t>Encourages organisations to work collaboratively around the person and their community.</a:t>
            </a:r>
          </a:p>
          <a:p>
            <a:pPr marL="285750" lvl="1" indent="-171450" defTabSz="889000">
              <a:buClr>
                <a:srgbClr val="00ADC6"/>
              </a:buClr>
              <a:buSzPct val="100000"/>
              <a:buFont typeface="Arial"/>
              <a:buChar char="•"/>
              <a:defRPr/>
            </a:pPr>
            <a:r>
              <a:rPr lang="en-GB" sz="1800" kern="0" dirty="0">
                <a:solidFill>
                  <a:srgbClr val="000000"/>
                </a:solidFill>
                <a:latin typeface="Arial" panose="020B0604020202020204" pitchFamily="34" charset="0"/>
                <a:cs typeface="Arial" panose="020B0604020202020204" pitchFamily="34" charset="0"/>
              </a:rPr>
              <a:t>Taking collective responsibility when things go off track.</a:t>
            </a:r>
          </a:p>
          <a:p>
            <a:endParaRPr lang="en-GB" sz="3600" dirty="0"/>
          </a:p>
        </p:txBody>
      </p:sp>
    </p:spTree>
    <p:extLst>
      <p:ext uri="{BB962C8B-B14F-4D97-AF65-F5344CB8AC3E}">
        <p14:creationId xmlns:p14="http://schemas.microsoft.com/office/powerpoint/2010/main" val="1179075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296" y="587115"/>
            <a:ext cx="6347048" cy="796950"/>
          </a:xfrm>
        </p:spPr>
        <p:txBody>
          <a:bodyPr/>
          <a:lstStyle/>
          <a:p>
            <a:endParaRPr lang="en-GB" dirty="0">
              <a:solidFill>
                <a:schemeClr val="tx1"/>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51520" y="1511080"/>
            <a:ext cx="8723312" cy="5209548"/>
          </a:xfrm>
        </p:spPr>
        <p:txBody>
          <a:bodyPr>
            <a:normAutofit/>
          </a:bodyPr>
          <a:lstStyle/>
          <a:p>
            <a:pPr marL="0" indent="0" defTabSz="889000" fontAlgn="base">
              <a:spcAft>
                <a:spcPct val="0"/>
              </a:spcAft>
              <a:buNone/>
              <a:defRPr/>
            </a:pP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Place-based working </a:t>
            </a:r>
            <a:r>
              <a:rPr lang="en-GB" sz="2400" dirty="0">
                <a:latin typeface="Arial" panose="020B0604020202020204" pitchFamily="34" charset="0"/>
                <a:cs typeface="Arial" panose="020B0604020202020204" pitchFamily="34" charset="0"/>
              </a:rPr>
              <a:t>is a person-centred, bottom-up approach used to meet the unique needs of people in one given location by working together to use the best available resources and collaborate to gain local knowledge and insight. By working collaboratively with the people who live and work locally, it aims to build a picture of the system from a local perspective, taking an asset-based approach that seeks to highlight the strengths, capacity and knowledge of all those involved.</a:t>
            </a:r>
            <a:r>
              <a:rPr lang="en-GB" sz="2400" b="1" dirty="0">
                <a:latin typeface="Arial" panose="020B0604020202020204" pitchFamily="34" charset="0"/>
                <a:cs typeface="Arial" panose="020B0604020202020204" pitchFamily="34" charset="0"/>
              </a:rPr>
              <a:t>”</a:t>
            </a:r>
            <a:r>
              <a:rPr lang="en-GB" sz="2400" dirty="0">
                <a:solidFill>
                  <a:srgbClr val="000000"/>
                </a:solidFill>
                <a:latin typeface="Arial" panose="020B0604020202020204" pitchFamily="34" charset="0"/>
                <a:cs typeface="Arial" panose="020B0604020202020204" pitchFamily="34" charset="0"/>
              </a:rPr>
              <a:t> 						</a:t>
            </a:r>
          </a:p>
          <a:p>
            <a:pPr marL="0" indent="0" defTabSz="889000" fontAlgn="base">
              <a:spcAft>
                <a:spcPct val="0"/>
              </a:spcAft>
              <a:buNone/>
              <a:defRPr/>
            </a:pPr>
            <a:r>
              <a:rPr lang="en-GB" sz="2400" dirty="0">
                <a:solidFill>
                  <a:srgbClr val="000000"/>
                </a:solidFill>
                <a:latin typeface="Arial" panose="020B0604020202020204" pitchFamily="34" charset="0"/>
                <a:cs typeface="Arial" panose="020B0604020202020204" pitchFamily="34" charset="0"/>
              </a:rPr>
              <a:t>							[Munroe 2015]</a:t>
            </a:r>
          </a:p>
          <a:p>
            <a:pPr marL="0" indent="0" defTabSz="889000" fontAlgn="base">
              <a:spcAft>
                <a:spcPct val="0"/>
              </a:spcAft>
              <a:buNone/>
              <a:defRPr/>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63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tx1"/>
                </a:solidFill>
                <a:latin typeface="Arial" panose="020B0604020202020204" pitchFamily="34" charset="0"/>
                <a:cs typeface="Arial" panose="020B0604020202020204" pitchFamily="34" charset="0"/>
              </a:rPr>
              <a:t>Place Based Working Principles</a:t>
            </a:r>
          </a:p>
        </p:txBody>
      </p:sp>
      <p:sp>
        <p:nvSpPr>
          <p:cNvPr id="3" name="Content Placeholder 2"/>
          <p:cNvSpPr>
            <a:spLocks noGrp="1"/>
          </p:cNvSpPr>
          <p:nvPr>
            <p:ph idx="1"/>
          </p:nvPr>
        </p:nvSpPr>
        <p:spPr/>
        <p:txBody>
          <a:bodyPr>
            <a:normAutofit fontScale="77500" lnSpcReduction="20000"/>
          </a:bodyPr>
          <a:lstStyle/>
          <a:p>
            <a:r>
              <a:rPr lang="en-GB" b="1" dirty="0">
                <a:latin typeface="Arial" panose="020B0604020202020204" pitchFamily="34" charset="0"/>
                <a:cs typeface="Arial" panose="020B0604020202020204" pitchFamily="34" charset="0"/>
              </a:rPr>
              <a:t>Partnership Approach: </a:t>
            </a:r>
            <a:r>
              <a:rPr lang="en-GB" dirty="0">
                <a:latin typeface="Arial" panose="020B0604020202020204" pitchFamily="34" charset="0"/>
                <a:cs typeface="Arial" panose="020B0604020202020204" pitchFamily="34" charset="0"/>
              </a:rPr>
              <a:t>Engage stakeholders across all sectors in collaborative </a:t>
            </a:r>
            <a:r>
              <a:rPr lang="en-GB" dirty="0" smtClean="0">
                <a:latin typeface="Arial" panose="020B0604020202020204" pitchFamily="34" charset="0"/>
                <a:cs typeface="Arial" panose="020B0604020202020204" pitchFamily="34" charset="0"/>
              </a:rPr>
              <a:t>decision-making.</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Central Control: </a:t>
            </a:r>
            <a:r>
              <a:rPr lang="en-GB" dirty="0">
                <a:latin typeface="Arial" panose="020B0604020202020204" pitchFamily="34" charset="0"/>
                <a:cs typeface="Arial" panose="020B0604020202020204" pitchFamily="34" charset="0"/>
              </a:rPr>
              <a:t>Be led by the people who live and work </a:t>
            </a:r>
            <a:r>
              <a:rPr lang="en-GB" dirty="0" smtClean="0">
                <a:latin typeface="Arial" panose="020B0604020202020204" pitchFamily="34" charset="0"/>
                <a:cs typeface="Arial" panose="020B0604020202020204" pitchFamily="34" charset="0"/>
              </a:rPr>
              <a:t>locally.</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Community Engagement: </a:t>
            </a:r>
            <a:r>
              <a:rPr lang="en-GB" dirty="0">
                <a:latin typeface="Arial" panose="020B0604020202020204" pitchFamily="34" charset="0"/>
                <a:cs typeface="Arial" panose="020B0604020202020204" pitchFamily="34" charset="0"/>
              </a:rPr>
              <a:t>Encourage collaborative working, critical thinking and problem </a:t>
            </a:r>
            <a:r>
              <a:rPr lang="en-GB" dirty="0" smtClean="0">
                <a:latin typeface="Arial" panose="020B0604020202020204" pitchFamily="34" charset="0"/>
                <a:cs typeface="Arial" panose="020B0604020202020204" pitchFamily="34" charset="0"/>
              </a:rPr>
              <a:t>solving.</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Local Flexibility: </a:t>
            </a:r>
            <a:r>
              <a:rPr lang="en-GB" dirty="0">
                <a:latin typeface="Arial" panose="020B0604020202020204" pitchFamily="34" charset="0"/>
                <a:cs typeface="Arial" panose="020B0604020202020204" pitchFamily="34" charset="0"/>
              </a:rPr>
              <a:t>Provide a robust foundation for </a:t>
            </a:r>
            <a:r>
              <a:rPr lang="en-GB" dirty="0" smtClean="0">
                <a:latin typeface="Arial" panose="020B0604020202020204" pitchFamily="34" charset="0"/>
                <a:cs typeface="Arial" panose="020B0604020202020204" pitchFamily="34" charset="0"/>
              </a:rPr>
              <a:t>decision-making.</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Long-Term Commitment: </a:t>
            </a:r>
            <a:r>
              <a:rPr lang="en-GB" dirty="0">
                <a:latin typeface="Arial" panose="020B0604020202020204" pitchFamily="34" charset="0"/>
                <a:cs typeface="Arial" panose="020B0604020202020204" pitchFamily="34" charset="0"/>
              </a:rPr>
              <a:t>Ensure there are adequate time and resources to commit to this </a:t>
            </a:r>
            <a:r>
              <a:rPr lang="en-GB" dirty="0" smtClean="0">
                <a:latin typeface="Arial" panose="020B0604020202020204" pitchFamily="34" charset="0"/>
                <a:cs typeface="Arial" panose="020B0604020202020204" pitchFamily="34" charset="0"/>
              </a:rPr>
              <a:t>work.</a:t>
            </a: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							</a:t>
            </a:r>
            <a:r>
              <a:rPr lang="en-GB" sz="1600" dirty="0">
                <a:solidFill>
                  <a:srgbClr val="000000"/>
                </a:solidFill>
                <a:latin typeface="Arial" panose="020B0604020202020204" pitchFamily="34" charset="0"/>
                <a:cs typeface="Arial" panose="020B0604020202020204" pitchFamily="34" charset="0"/>
              </a:rPr>
              <a:t>[Munroe 2015]</a:t>
            </a:r>
          </a:p>
          <a:p>
            <a:pPr marL="0" indent="0">
              <a:buNone/>
            </a:pPr>
            <a:endParaRPr lang="en-GB" dirty="0"/>
          </a:p>
        </p:txBody>
      </p:sp>
    </p:spTree>
    <p:extLst>
      <p:ext uri="{BB962C8B-B14F-4D97-AF65-F5344CB8AC3E}">
        <p14:creationId xmlns:p14="http://schemas.microsoft.com/office/powerpoint/2010/main" val="3688946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0087753"/>
              </p:ext>
            </p:extLst>
          </p:nvPr>
        </p:nvGraphicFramePr>
        <p:xfrm>
          <a:off x="636240" y="1240585"/>
          <a:ext cx="7104112" cy="441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p:cNvSpPr>
            <a:spLocks/>
          </p:cNvSpPr>
          <p:nvPr/>
        </p:nvSpPr>
        <p:spPr bwMode="auto">
          <a:xfrm>
            <a:off x="395536" y="450456"/>
            <a:ext cx="6408390" cy="79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r>
              <a:rPr lang="en-GB" altLang="en-US" sz="3200" b="1" dirty="0">
                <a:latin typeface="Arial" panose="020B0604020202020204" pitchFamily="34" charset="0"/>
                <a:cs typeface="Arial" panose="020B0604020202020204" pitchFamily="34" charset="0"/>
              </a:rPr>
              <a:t>Place-Based Care in Practice</a:t>
            </a:r>
          </a:p>
        </p:txBody>
      </p:sp>
    </p:spTree>
    <p:extLst>
      <p:ext uri="{BB962C8B-B14F-4D97-AF65-F5344CB8AC3E}">
        <p14:creationId xmlns:p14="http://schemas.microsoft.com/office/powerpoint/2010/main" val="278590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638"/>
            <a:ext cx="9144000" cy="1143000"/>
          </a:xfrm>
        </p:spPr>
        <p:txBody>
          <a:bodyPr>
            <a:normAutofit/>
          </a:bodyPr>
          <a:lstStyle/>
          <a:p>
            <a:r>
              <a:rPr lang="en-GB" sz="3200" b="1" i="1" dirty="0" smtClean="0">
                <a:solidFill>
                  <a:schemeClr val="tx1"/>
                </a:solidFill>
                <a:latin typeface="Arial" panose="020B0604020202020204" pitchFamily="34" charset="0"/>
                <a:cs typeface="Arial" panose="020B0604020202020204" pitchFamily="34" charset="0"/>
              </a:rPr>
              <a:t>Healthy Wirral </a:t>
            </a:r>
            <a:r>
              <a:rPr lang="en-GB" sz="3200" b="1" dirty="0" smtClean="0">
                <a:solidFill>
                  <a:schemeClr val="tx1"/>
                </a:solidFill>
                <a:latin typeface="Arial" panose="020B0604020202020204" pitchFamily="34" charset="0"/>
                <a:cs typeface="Arial" panose="020B0604020202020204" pitchFamily="34" charset="0"/>
              </a:rPr>
              <a:t>Place and Neighbourhoods</a:t>
            </a:r>
            <a:endParaRPr lang="en-GB" sz="3200" b="1" dirty="0">
              <a:solidFill>
                <a:schemeClr val="tx1"/>
              </a:solidFill>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7801"/>
          <a:stretch/>
        </p:blipFill>
        <p:spPr>
          <a:xfrm>
            <a:off x="1347664" y="1737578"/>
            <a:ext cx="4993672" cy="4370546"/>
          </a:xfrm>
          <a:prstGeom prst="rect">
            <a:avLst/>
          </a:prstGeom>
        </p:spPr>
      </p:pic>
      <p:sp>
        <p:nvSpPr>
          <p:cNvPr id="3" name="TextBox 2"/>
          <p:cNvSpPr txBox="1"/>
          <p:nvPr/>
        </p:nvSpPr>
        <p:spPr>
          <a:xfrm>
            <a:off x="4773737" y="3640016"/>
            <a:ext cx="1368000" cy="252000"/>
          </a:xfrm>
          <a:prstGeom prst="rect">
            <a:avLst/>
          </a:prstGeom>
          <a:solidFill>
            <a:schemeClr val="bg1"/>
          </a:solidFill>
        </p:spPr>
        <p:txBody>
          <a:bodyPr wrap="square" lIns="36000" rIns="36000" rtlCol="0" anchor="ctr" anchorCtr="1">
            <a:spAutoFit/>
          </a:bodyPr>
          <a:lstStyle>
            <a:defPPr>
              <a:defRPr lang="en-US"/>
            </a:defPPr>
            <a:lvl1pPr>
              <a:defRPr b="1"/>
            </a:lvl1pPr>
          </a:lstStyle>
          <a:p>
            <a:r>
              <a:rPr lang="en-GB" dirty="0">
                <a:solidFill>
                  <a:prstClr val="black"/>
                </a:solidFill>
              </a:rPr>
              <a:t>Birkenhead B</a:t>
            </a:r>
          </a:p>
        </p:txBody>
      </p:sp>
      <p:sp>
        <p:nvSpPr>
          <p:cNvPr id="7" name="TextBox 6"/>
          <p:cNvSpPr txBox="1"/>
          <p:nvPr/>
        </p:nvSpPr>
        <p:spPr>
          <a:xfrm>
            <a:off x="4676750" y="3121886"/>
            <a:ext cx="1368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Birken</a:t>
            </a:r>
            <a:r>
              <a:rPr lang="en-GB" b="1" dirty="0">
                <a:solidFill>
                  <a:prstClr val="black"/>
                </a:solidFill>
              </a:rPr>
              <a:t>h</a:t>
            </a:r>
            <a:r>
              <a:rPr lang="en-GB" b="1" dirty="0" smtClean="0">
                <a:solidFill>
                  <a:prstClr val="black"/>
                </a:solidFill>
              </a:rPr>
              <a:t>ead A</a:t>
            </a:r>
            <a:endParaRPr lang="en-GB" b="1" dirty="0">
              <a:solidFill>
                <a:prstClr val="black"/>
              </a:solidFill>
            </a:endParaRPr>
          </a:p>
        </p:txBody>
      </p:sp>
      <p:sp>
        <p:nvSpPr>
          <p:cNvPr id="8" name="TextBox 7"/>
          <p:cNvSpPr txBox="1"/>
          <p:nvPr/>
        </p:nvSpPr>
        <p:spPr>
          <a:xfrm>
            <a:off x="5082550" y="4050283"/>
            <a:ext cx="147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South Wirral A</a:t>
            </a:r>
            <a:endParaRPr lang="en-GB" b="1" dirty="0">
              <a:solidFill>
                <a:prstClr val="black"/>
              </a:solidFill>
            </a:endParaRPr>
          </a:p>
        </p:txBody>
      </p:sp>
      <p:sp>
        <p:nvSpPr>
          <p:cNvPr id="9" name="TextBox 8"/>
          <p:cNvSpPr txBox="1"/>
          <p:nvPr/>
        </p:nvSpPr>
        <p:spPr>
          <a:xfrm>
            <a:off x="5403737" y="4666532"/>
            <a:ext cx="147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South Wirral B</a:t>
            </a:r>
            <a:endParaRPr lang="en-GB" b="1" dirty="0">
              <a:solidFill>
                <a:prstClr val="black"/>
              </a:solidFill>
            </a:endParaRPr>
          </a:p>
        </p:txBody>
      </p:sp>
      <p:sp>
        <p:nvSpPr>
          <p:cNvPr id="10" name="TextBox 9"/>
          <p:cNvSpPr txBox="1"/>
          <p:nvPr/>
        </p:nvSpPr>
        <p:spPr>
          <a:xfrm>
            <a:off x="1323914" y="4978347"/>
            <a:ext cx="1404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West Wirral B</a:t>
            </a:r>
            <a:endParaRPr lang="en-GB" b="1" dirty="0">
              <a:solidFill>
                <a:prstClr val="black"/>
              </a:solidFill>
            </a:endParaRPr>
          </a:p>
        </p:txBody>
      </p:sp>
      <p:sp>
        <p:nvSpPr>
          <p:cNvPr id="11" name="TextBox 10"/>
          <p:cNvSpPr txBox="1"/>
          <p:nvPr/>
        </p:nvSpPr>
        <p:spPr>
          <a:xfrm>
            <a:off x="348159" y="3838654"/>
            <a:ext cx="1404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West Wirral A</a:t>
            </a:r>
            <a:endParaRPr lang="en-GB" b="1" dirty="0">
              <a:solidFill>
                <a:prstClr val="black"/>
              </a:solidFill>
            </a:endParaRPr>
          </a:p>
        </p:txBody>
      </p:sp>
      <p:sp>
        <p:nvSpPr>
          <p:cNvPr id="12" name="TextBox 11"/>
          <p:cNvSpPr txBox="1"/>
          <p:nvPr/>
        </p:nvSpPr>
        <p:spPr>
          <a:xfrm>
            <a:off x="1842471" y="2331837"/>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A</a:t>
            </a:r>
            <a:endParaRPr lang="en-GB" b="1" dirty="0">
              <a:solidFill>
                <a:prstClr val="black"/>
              </a:solidFill>
            </a:endParaRPr>
          </a:p>
        </p:txBody>
      </p:sp>
      <p:sp>
        <p:nvSpPr>
          <p:cNvPr id="13" name="TextBox 12"/>
          <p:cNvSpPr txBox="1"/>
          <p:nvPr/>
        </p:nvSpPr>
        <p:spPr>
          <a:xfrm>
            <a:off x="4258664" y="1872141"/>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B</a:t>
            </a:r>
            <a:endParaRPr lang="en-GB" b="1" dirty="0">
              <a:solidFill>
                <a:prstClr val="black"/>
              </a:solidFill>
            </a:endParaRPr>
          </a:p>
        </p:txBody>
      </p:sp>
      <p:sp>
        <p:nvSpPr>
          <p:cNvPr id="14" name="TextBox 13"/>
          <p:cNvSpPr txBox="1"/>
          <p:nvPr/>
        </p:nvSpPr>
        <p:spPr>
          <a:xfrm>
            <a:off x="4500800" y="2481587"/>
            <a:ext cx="1116000" cy="252000"/>
          </a:xfrm>
          <a:prstGeom prst="rect">
            <a:avLst/>
          </a:prstGeom>
          <a:solidFill>
            <a:schemeClr val="bg1"/>
          </a:solidFill>
        </p:spPr>
        <p:txBody>
          <a:bodyPr wrap="square" lIns="36000" rIns="36000" rtlCol="0" anchor="ctr" anchorCtr="1">
            <a:spAutoFit/>
          </a:bodyPr>
          <a:lstStyle/>
          <a:p>
            <a:r>
              <a:rPr lang="en-GB" b="1" dirty="0" smtClean="0">
                <a:solidFill>
                  <a:prstClr val="black"/>
                </a:solidFill>
              </a:rPr>
              <a:t>Wallasey C</a:t>
            </a:r>
            <a:endParaRPr lang="en-GB" b="1" dirty="0">
              <a:solidFill>
                <a:prstClr val="black"/>
              </a:solidFill>
            </a:endParaRPr>
          </a:p>
        </p:txBody>
      </p:sp>
    </p:spTree>
    <p:extLst>
      <p:ext uri="{BB962C8B-B14F-4D97-AF65-F5344CB8AC3E}">
        <p14:creationId xmlns:p14="http://schemas.microsoft.com/office/powerpoint/2010/main" val="3884526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6109" y="2492896"/>
            <a:ext cx="1536251"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2" name="TextBox 1"/>
          <p:cNvSpPr txBox="1"/>
          <p:nvPr/>
        </p:nvSpPr>
        <p:spPr>
          <a:xfrm>
            <a:off x="179514" y="1158432"/>
            <a:ext cx="5759534" cy="4401205"/>
          </a:xfrm>
          <a:prstGeom prst="rect">
            <a:avLst/>
          </a:prstGeom>
          <a:noFill/>
        </p:spPr>
        <p:txBody>
          <a:bodyPr wrap="square" rtlCol="0">
            <a:spAutoFit/>
          </a:bodyPr>
          <a:lstStyle/>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Multi-agency and multi-disciplinary teams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G.Ps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Community Nurses and Matrons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Social Workers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Care Coordinators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Therapists</a:t>
            </a:r>
          </a:p>
          <a:p>
            <a:pPr marL="742950" lvl="1"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Voluntary/ Community support</a:t>
            </a:r>
          </a:p>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Care wrapped around the “place and people”.</a:t>
            </a:r>
          </a:p>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Communities of 30-50,000 people</a:t>
            </a:r>
          </a:p>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Proactive joined up care delivered as 'One Team' </a:t>
            </a:r>
          </a:p>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Initial focus on supporting Frail citizens</a:t>
            </a:r>
          </a:p>
          <a:p>
            <a:pPr marL="285750" indent="-285750" defTabSz="9144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Aim to reduce inappropriate admissions to hospital.</a:t>
            </a:r>
          </a:p>
        </p:txBody>
      </p:sp>
      <p:sp>
        <p:nvSpPr>
          <p:cNvPr id="3" name="TextBox 2"/>
          <p:cNvSpPr txBox="1"/>
          <p:nvPr/>
        </p:nvSpPr>
        <p:spPr>
          <a:xfrm>
            <a:off x="3811979" y="498764"/>
            <a:ext cx="4928260" cy="369332"/>
          </a:xfrm>
          <a:prstGeom prst="rect">
            <a:avLst/>
          </a:prstGeom>
          <a:noFill/>
        </p:spPr>
        <p:txBody>
          <a:bodyPr wrap="square" rtlCol="0">
            <a:spAutoFit/>
          </a:bodyPr>
          <a:lstStyle/>
          <a:p>
            <a:pPr defTabSz="914400"/>
            <a:endParaRPr lang="en-GB" dirty="0">
              <a:solidFill>
                <a:prstClr val="black"/>
              </a:solidFill>
            </a:endParaRPr>
          </a:p>
        </p:txBody>
      </p:sp>
      <p:graphicFrame>
        <p:nvGraphicFramePr>
          <p:cNvPr id="4" name="Diagram 3"/>
          <p:cNvGraphicFramePr/>
          <p:nvPr>
            <p:extLst>
              <p:ext uri="{D42A27DB-BD31-4B8C-83A1-F6EECF244321}">
                <p14:modId xmlns:p14="http://schemas.microsoft.com/office/powerpoint/2010/main" val="3875066073"/>
              </p:ext>
            </p:extLst>
          </p:nvPr>
        </p:nvGraphicFramePr>
        <p:xfrm>
          <a:off x="4447309" y="850283"/>
          <a:ext cx="3954483" cy="3170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56694" y="260648"/>
            <a:ext cx="4055266" cy="422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altLang="en-US" sz="2400" b="1" dirty="0">
                <a:solidFill>
                  <a:srgbClr val="003366"/>
                </a:solidFill>
              </a:rPr>
              <a:t>Our Neighbourhood Approach</a:t>
            </a:r>
          </a:p>
        </p:txBody>
      </p:sp>
      <p:cxnSp>
        <p:nvCxnSpPr>
          <p:cNvPr id="5" name="Curved Connector 4"/>
          <p:cNvCxnSpPr/>
          <p:nvPr/>
        </p:nvCxnSpPr>
        <p:spPr>
          <a:xfrm rot="10800000">
            <a:off x="4283968" y="472040"/>
            <a:ext cx="1655080" cy="1372787"/>
          </a:xfrm>
          <a:prstGeom prst="curvedConnector3">
            <a:avLst>
              <a:gd name="adj1" fmla="val 50000"/>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796950"/>
          </a:xfrm>
        </p:spPr>
        <p:txBody>
          <a:bodyPr>
            <a:normAutofit fontScale="90000"/>
          </a:bodyPr>
          <a:lstStyle/>
          <a:p>
            <a:r>
              <a:rPr lang="en-GB" b="1" dirty="0" smtClean="0">
                <a:solidFill>
                  <a:schemeClr val="tx1"/>
                </a:solidFill>
                <a:latin typeface="Arial" panose="020B0604020202020204" pitchFamily="34" charset="0"/>
                <a:cs typeface="Arial" panose="020B0604020202020204" pitchFamily="34" charset="0"/>
              </a:rPr>
              <a:t>System Change and the NHS Long Term Plan</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3023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 y="-8334"/>
            <a:ext cx="6653312" cy="648072"/>
          </a:xfrm>
        </p:spPr>
        <p:txBody>
          <a:bodyPr>
            <a:noAutofit/>
          </a:bodyPr>
          <a:lstStyle/>
          <a:p>
            <a:r>
              <a:rPr lang="en-GB" sz="2800" b="1" dirty="0">
                <a:solidFill>
                  <a:schemeClr val="tx1"/>
                </a:solidFill>
                <a:latin typeface="Arial" panose="020B0604020202020204" pitchFamily="34" charset="0"/>
                <a:cs typeface="Arial" panose="020B0604020202020204" pitchFamily="34" charset="0"/>
              </a:rPr>
              <a:t>Neighbourhood Programme Structure</a:t>
            </a:r>
          </a:p>
        </p:txBody>
      </p:sp>
      <p:sp>
        <p:nvSpPr>
          <p:cNvPr id="63" name="Rectangle 62"/>
          <p:cNvSpPr/>
          <p:nvPr/>
        </p:nvSpPr>
        <p:spPr>
          <a:xfrm>
            <a:off x="0" y="5625097"/>
            <a:ext cx="9144000" cy="1260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9" y="568078"/>
            <a:ext cx="8208912" cy="624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28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28528"/>
            <a:ext cx="6400800" cy="1752600"/>
          </a:xfrm>
        </p:spPr>
        <p:txBody>
          <a:bodyPr>
            <a:normAutofit/>
          </a:bodyPr>
          <a:lstStyle/>
          <a:p>
            <a:pPr>
              <a:buFont typeface="Arial" pitchFamily="34" charset="0"/>
              <a:buNone/>
              <a:defRPr/>
            </a:pPr>
            <a:r>
              <a:rPr lang="en-GB" sz="5400" b="1" dirty="0">
                <a:solidFill>
                  <a:schemeClr val="tx1"/>
                </a:solidFill>
                <a:latin typeface="Arial" panose="020B0604020202020204" pitchFamily="34" charset="0"/>
                <a:cs typeface="Arial" panose="020B0604020202020204" pitchFamily="34" charset="0"/>
              </a:rPr>
              <a:t>Questions?</a:t>
            </a:r>
          </a:p>
          <a:p>
            <a:pPr algn="r">
              <a:buFont typeface="Arial" pitchFamily="34" charset="0"/>
              <a:buNone/>
              <a:defRPr/>
            </a:pPr>
            <a:endParaRPr lang="en-GB" sz="2400" dirty="0">
              <a:solidFill>
                <a:schemeClr val="tx2"/>
              </a:solidFill>
            </a:endParaRPr>
          </a:p>
        </p:txBody>
      </p:sp>
      <p:pic>
        <p:nvPicPr>
          <p:cNvPr id="1026" name="Picture 2" descr="S:\Vanguard\Comms &amp; Engagement\Logo\Healthy Wirral GENERIC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460" y="332656"/>
            <a:ext cx="4388036" cy="83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1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solidFill>
                <a:latin typeface="Arial" panose="020B0604020202020204" pitchFamily="34" charset="0"/>
                <a:cs typeface="Arial" panose="020B0604020202020204" pitchFamily="34" charset="0"/>
              </a:rPr>
              <a:t>The </a:t>
            </a:r>
            <a:r>
              <a:rPr lang="en-GB" b="1" dirty="0">
                <a:solidFill>
                  <a:schemeClr val="tx1"/>
                </a:solidFill>
                <a:latin typeface="Arial" panose="020B0604020202020204" pitchFamily="34" charset="0"/>
                <a:cs typeface="Arial" panose="020B0604020202020204" pitchFamily="34" charset="0"/>
              </a:rPr>
              <a:t>NHS Long Term Plan</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55000" lnSpcReduction="20000"/>
          </a:bodyPr>
          <a:lstStyle/>
          <a:p>
            <a:r>
              <a:rPr lang="en-GB" dirty="0">
                <a:latin typeface="Arial" panose="020B0604020202020204" pitchFamily="34" charset="0"/>
                <a:cs typeface="Arial" panose="020B0604020202020204" pitchFamily="34" charset="0"/>
              </a:rPr>
              <a:t>Recommended changes in primary legislation to: create publicly-accountable integrated care locally; to streamline the national administrative structures of the NHS; and remove the overly rigid competition and procurement regime applied to the NHS. </a:t>
            </a:r>
          </a:p>
          <a:p>
            <a:r>
              <a:rPr lang="en-GB" dirty="0">
                <a:latin typeface="Arial" panose="020B0604020202020204" pitchFamily="34" charset="0"/>
                <a:cs typeface="Arial" panose="020B0604020202020204" pitchFamily="34" charset="0"/>
              </a:rPr>
              <a:t>Within the current legal framework, the NHS and our partners will be moving to create Integrated Care Systems everywhere by April 2021.</a:t>
            </a:r>
          </a:p>
          <a:p>
            <a:r>
              <a:rPr lang="en-GB" dirty="0">
                <a:latin typeface="Arial" panose="020B0604020202020204" pitchFamily="34" charset="0"/>
                <a:cs typeface="Arial" panose="020B0604020202020204" pitchFamily="34" charset="0"/>
              </a:rPr>
              <a:t>ICSs bring together local organisations in a pragmatic and practical way to deliver the ‘triple integration’ of primary and specialist care, physical and mental health services, and health with social care. </a:t>
            </a:r>
          </a:p>
          <a:p>
            <a:r>
              <a:rPr lang="en-GB" dirty="0">
                <a:latin typeface="Arial" panose="020B0604020202020204" pitchFamily="34" charset="0"/>
                <a:cs typeface="Arial" panose="020B0604020202020204" pitchFamily="34" charset="0"/>
              </a:rPr>
              <a:t>Key role in working with Local Authorities at ‘place’ level, and through ICSs, commissioners will make shared decisions with providers on population health, service redesign and Long Term Plan implementation. </a:t>
            </a:r>
          </a:p>
          <a:p>
            <a:r>
              <a:rPr lang="en-GB" dirty="0">
                <a:latin typeface="Arial" panose="020B0604020202020204" pitchFamily="34" charset="0"/>
                <a:cs typeface="Arial" panose="020B0604020202020204" pitchFamily="34" charset="0"/>
              </a:rPr>
              <a:t>Shift left in service delivery models toward expanded community multidisciplinary teams aligned with new primary care networks based on neighbouring GP practices that work together typically covering 30-50,000 people on a geographically aligned basis.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56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229600" cy="796950"/>
          </a:xfrm>
        </p:spPr>
        <p:txBody>
          <a:bodyPr/>
          <a:lstStyle/>
          <a:p>
            <a:r>
              <a:rPr lang="en-GB" b="1" dirty="0" smtClean="0">
                <a:latin typeface="Arial" panose="020B0604020202020204" pitchFamily="34" charset="0"/>
                <a:cs typeface="Arial" panose="020B0604020202020204" pitchFamily="34" charset="0"/>
              </a:rPr>
              <a:t>A new system architecture?</a:t>
            </a:r>
            <a:endParaRPr lang="en-GB" b="1" dirty="0">
              <a:latin typeface="Arial" panose="020B0604020202020204" pitchFamily="34" charset="0"/>
              <a:cs typeface="Arial" panose="020B0604020202020204" pitchFamily="34" charset="0"/>
            </a:endParaRPr>
          </a:p>
        </p:txBody>
      </p:sp>
      <p:sp>
        <p:nvSpPr>
          <p:cNvPr id="4" name="object 3"/>
          <p:cNvSpPr>
            <a:spLocks noGrp="1"/>
          </p:cNvSpPr>
          <p:nvPr>
            <p:ph idx="1"/>
          </p:nvPr>
        </p:nvSpPr>
        <p:spPr>
          <a:xfrm>
            <a:off x="539552" y="1124744"/>
            <a:ext cx="8229600" cy="4525963"/>
          </a:xfrm>
          <a:prstGeom prst="rect">
            <a:avLst/>
          </a:prstGeom>
          <a:blipFill>
            <a:blip r:embed="rId2" cstate="print"/>
            <a:stretch>
              <a:fillRect/>
            </a:stretch>
          </a:blipFill>
        </p:spPr>
        <p:txBody>
          <a:bodyPr wrap="square" lIns="0" tIns="0" rIns="0" bIns="0" rtlCol="0">
            <a:noAutofit/>
          </a:bodyPr>
          <a:lstStyle/>
          <a:p>
            <a:pPr marL="0" indent="0">
              <a:buNone/>
            </a:pPr>
            <a:endParaRPr lang="en-GB" dirty="0"/>
          </a:p>
        </p:txBody>
      </p:sp>
      <p:sp>
        <p:nvSpPr>
          <p:cNvPr id="5" name="Rectangle 4"/>
          <p:cNvSpPr/>
          <p:nvPr/>
        </p:nvSpPr>
        <p:spPr>
          <a:xfrm>
            <a:off x="2627784" y="1124744"/>
            <a:ext cx="3816424" cy="50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Tree>
    <p:extLst>
      <p:ext uri="{BB962C8B-B14F-4D97-AF65-F5344CB8AC3E}">
        <p14:creationId xmlns:p14="http://schemas.microsoft.com/office/powerpoint/2010/main" val="1728604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75950"/>
            <a:ext cx="7560840" cy="524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7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416824" cy="504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977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94285" y="461816"/>
            <a:ext cx="7239091" cy="386312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4656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796950"/>
          </a:xfrm>
        </p:spPr>
        <p:txBody>
          <a:bodyPr>
            <a:normAutofit fontScale="90000"/>
          </a:bodyPr>
          <a:lstStyle/>
          <a:p>
            <a:r>
              <a:rPr lang="en-GB" b="1" dirty="0" smtClean="0">
                <a:solidFill>
                  <a:schemeClr val="tx1"/>
                </a:solidFill>
                <a:latin typeface="Arial" panose="020B0604020202020204" pitchFamily="34" charset="0"/>
                <a:cs typeface="Arial" panose="020B0604020202020204" pitchFamily="34" charset="0"/>
              </a:rPr>
              <a:t>Cheshire and Merseyside Health and Care Partnership</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42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20151110 Healthy Wirral - Slide Deck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1510</Words>
  <Application>Microsoft Office PowerPoint</Application>
  <PresentationFormat>On-screen Show (4:3)</PresentationFormat>
  <Paragraphs>210</Paragraphs>
  <Slides>31</Slides>
  <Notes>10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4_20151110 Healthy Wirral - Slide Deck Template FINAL</vt:lpstr>
      <vt:lpstr>System Change and Integration in Health and Care – A View from Wirral</vt:lpstr>
      <vt:lpstr>System Change and Integration in Health and Care – A View from Wirral</vt:lpstr>
      <vt:lpstr>System Change and the NHS Long Term Plan</vt:lpstr>
      <vt:lpstr>The NHS Long Term Plan</vt:lpstr>
      <vt:lpstr>A new system architecture?</vt:lpstr>
      <vt:lpstr>PowerPoint Presentation</vt:lpstr>
      <vt:lpstr>PowerPoint Presentation</vt:lpstr>
      <vt:lpstr>PowerPoint Presentation</vt:lpstr>
      <vt:lpstr>Cheshire and Merseyside Health and Care Partnership</vt:lpstr>
      <vt:lpstr>Cheshire and Merseyside Health and Care Partnership – Nine Places</vt:lpstr>
      <vt:lpstr>PowerPoint Presentation</vt:lpstr>
      <vt:lpstr>Healthy Wirral</vt:lpstr>
      <vt:lpstr>PowerPoint Presentation</vt:lpstr>
      <vt:lpstr>We will do this by…..</vt:lpstr>
      <vt:lpstr>PowerPoint Presentation</vt:lpstr>
      <vt:lpstr>PowerPoint Presentation</vt:lpstr>
      <vt:lpstr>Healthy Wirral Place and Neighbourhoods</vt:lpstr>
      <vt:lpstr>Healthy Wirral – Integrating Commissioning</vt:lpstr>
      <vt:lpstr>Why Integrate Commissioning?</vt:lpstr>
      <vt:lpstr>What is Wirral Health and Care Commissioning?</vt:lpstr>
      <vt:lpstr>Features of WHCC </vt:lpstr>
      <vt:lpstr>PowerPoint Presentation</vt:lpstr>
      <vt:lpstr>Healthy Wirral – Integrating provision</vt:lpstr>
      <vt:lpstr>What is Place Based Care?</vt:lpstr>
      <vt:lpstr>PowerPoint Presentation</vt:lpstr>
      <vt:lpstr>Place Based Working Principles</vt:lpstr>
      <vt:lpstr>PowerPoint Presentation</vt:lpstr>
      <vt:lpstr>Healthy Wirral Place and Neighbourhoods</vt:lpstr>
      <vt:lpstr>PowerPoint Presentation</vt:lpstr>
      <vt:lpstr>Neighbourhood Programme Structure</vt:lpstr>
      <vt:lpstr>PowerPoint Presentation</vt:lpstr>
    </vt:vector>
  </TitlesOfParts>
  <Company>Wirral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Graham Hodkinson</dc:title>
  <dc:creator>Hodkinson, Graham R.</dc:creator>
  <cp:lastModifiedBy>Banks Simon</cp:lastModifiedBy>
  <cp:revision>17</cp:revision>
  <dcterms:created xsi:type="dcterms:W3CDTF">2018-09-19T15:13:44Z</dcterms:created>
  <dcterms:modified xsi:type="dcterms:W3CDTF">2019-02-12T11:28:39Z</dcterms:modified>
</cp:coreProperties>
</file>