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0" r:id="rId2"/>
  </p:sldMasterIdLst>
  <p:notesMasterIdLst>
    <p:notesMasterId r:id="rId25"/>
  </p:notesMasterIdLst>
  <p:sldIdLst>
    <p:sldId id="289" r:id="rId3"/>
    <p:sldId id="294" r:id="rId4"/>
    <p:sldId id="295" r:id="rId5"/>
    <p:sldId id="318" r:id="rId6"/>
    <p:sldId id="296" r:id="rId7"/>
    <p:sldId id="297" r:id="rId8"/>
    <p:sldId id="298" r:id="rId9"/>
    <p:sldId id="299" r:id="rId10"/>
    <p:sldId id="311" r:id="rId11"/>
    <p:sldId id="300" r:id="rId12"/>
    <p:sldId id="312" r:id="rId13"/>
    <p:sldId id="313" r:id="rId14"/>
    <p:sldId id="316" r:id="rId15"/>
    <p:sldId id="315" r:id="rId16"/>
    <p:sldId id="301" r:id="rId17"/>
    <p:sldId id="302" r:id="rId18"/>
    <p:sldId id="314" r:id="rId19"/>
    <p:sldId id="303" r:id="rId20"/>
    <p:sldId id="304" r:id="rId21"/>
    <p:sldId id="305" r:id="rId22"/>
    <p:sldId id="306" r:id="rId23"/>
    <p:sldId id="317" r:id="rId24"/>
  </p:sldIdLst>
  <p:sldSz cx="9144000" cy="6858000" type="screen4x3"/>
  <p:notesSz cx="6797675" cy="9874250"/>
  <p:defaultTextStyle>
    <a:defPPr>
      <a:defRPr lang="en-GB"/>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E8"/>
    <a:srgbClr val="652D89"/>
    <a:srgbClr val="5AAE41"/>
    <a:srgbClr val="FBB040"/>
    <a:srgbClr val="F68933"/>
    <a:srgbClr val="333333"/>
    <a:srgbClr val="CA3E96"/>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20" autoAdjust="0"/>
    <p:restoredTop sz="96305" autoAdjust="0"/>
  </p:normalViewPr>
  <p:slideViewPr>
    <p:cSldViewPr>
      <p:cViewPr varScale="1">
        <p:scale>
          <a:sx n="70" d="100"/>
          <a:sy n="70" d="100"/>
        </p:scale>
        <p:origin x="-690" y="-102"/>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How</a:t>
            </a:r>
            <a:r>
              <a:rPr lang="en-GB" baseline="0" dirty="0"/>
              <a:t> well do you think your audit committee understands its role in relation to internal audit?</a:t>
            </a:r>
            <a:endParaRPr lang="en-GB" dirty="0"/>
          </a:p>
        </c:rich>
      </c:tx>
      <c:layout/>
      <c:spPr>
        <a:noFill/>
        <a:ln>
          <a:noFill/>
        </a:ln>
        <a:effectLst/>
      </c:spPr>
    </c:title>
    <c:plotArea>
      <c:layout/>
      <c:barChart>
        <c:barDir val="col"/>
        <c:grouping val="clustered"/>
        <c:ser>
          <c:idx val="0"/>
          <c:order val="0"/>
          <c:tx>
            <c:strRef>
              <c:f>'Internal audit'!$C$36</c:f>
              <c:strCache>
                <c:ptCount val="1"/>
                <c:pt idx="0">
                  <c:v>HIA</c:v>
                </c:pt>
              </c:strCache>
            </c:strRef>
          </c:tx>
          <c:spPr>
            <a:solidFill>
              <a:schemeClr val="accent1"/>
            </a:solidFill>
            <a:ln>
              <a:noFill/>
            </a:ln>
            <a:effectLst/>
          </c:spPr>
          <c:cat>
            <c:numRef>
              <c:f>'Internal audit'!$B$37:$B$46</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'Internal audit'!$C$37:$C$46</c:f>
              <c:numCache>
                <c:formatCode>###0%</c:formatCode>
                <c:ptCount val="10"/>
                <c:pt idx="0">
                  <c:v>0</c:v>
                </c:pt>
                <c:pt idx="1">
                  <c:v>6.4516129032258117E-3</c:v>
                </c:pt>
                <c:pt idx="2">
                  <c:v>6.4516129032258117E-3</c:v>
                </c:pt>
                <c:pt idx="3">
                  <c:v>2.5806451612903205E-2</c:v>
                </c:pt>
                <c:pt idx="4">
                  <c:v>3.8709677419354813E-2</c:v>
                </c:pt>
                <c:pt idx="5">
                  <c:v>9.0322580645161299E-2</c:v>
                </c:pt>
                <c:pt idx="6">
                  <c:v>0.14838709677419404</c:v>
                </c:pt>
                <c:pt idx="7">
                  <c:v>0.3870967741935481</c:v>
                </c:pt>
                <c:pt idx="8">
                  <c:v>0.19354838709677405</c:v>
                </c:pt>
                <c:pt idx="9">
                  <c:v>0.10322580645161304</c:v>
                </c:pt>
              </c:numCache>
            </c:numRef>
          </c:val>
        </c:ser>
        <c:ser>
          <c:idx val="1"/>
          <c:order val="1"/>
          <c:tx>
            <c:strRef>
              <c:f>'Internal audit'!$D$36</c:f>
              <c:strCache>
                <c:ptCount val="1"/>
                <c:pt idx="0">
                  <c:v>Chairs</c:v>
                </c:pt>
              </c:strCache>
            </c:strRef>
          </c:tx>
          <c:spPr>
            <a:solidFill>
              <a:schemeClr val="accent2"/>
            </a:solidFill>
            <a:ln>
              <a:noFill/>
            </a:ln>
            <a:effectLst/>
          </c:spPr>
          <c:cat>
            <c:numRef>
              <c:f>'Internal audit'!$B$37:$B$46</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'Internal audit'!$D$37:$D$46</c:f>
              <c:numCache>
                <c:formatCode>0%</c:formatCode>
                <c:ptCount val="10"/>
                <c:pt idx="0">
                  <c:v>0</c:v>
                </c:pt>
                <c:pt idx="1">
                  <c:v>0</c:v>
                </c:pt>
                <c:pt idx="2">
                  <c:v>0</c:v>
                </c:pt>
                <c:pt idx="3">
                  <c:v>1.0000000000000002E-2</c:v>
                </c:pt>
                <c:pt idx="4">
                  <c:v>3.0000000000000006E-2</c:v>
                </c:pt>
                <c:pt idx="5">
                  <c:v>0.12000000000000001</c:v>
                </c:pt>
                <c:pt idx="6">
                  <c:v>0.12000000000000001</c:v>
                </c:pt>
                <c:pt idx="7">
                  <c:v>0.26</c:v>
                </c:pt>
                <c:pt idx="8">
                  <c:v>0.32000000000000006</c:v>
                </c:pt>
                <c:pt idx="9">
                  <c:v>0.14000000000000001</c:v>
                </c:pt>
              </c:numCache>
            </c:numRef>
          </c:val>
        </c:ser>
        <c:dLbls/>
        <c:gapWidth val="219"/>
        <c:overlap val="-27"/>
        <c:axId val="92919680"/>
        <c:axId val="92921216"/>
      </c:barChart>
      <c:catAx>
        <c:axId val="9291968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921216"/>
        <c:crosses val="autoZero"/>
        <c:auto val="1"/>
        <c:lblAlgn val="ctr"/>
        <c:lblOffset val="100"/>
      </c:catAx>
      <c:valAx>
        <c:axId val="92921216"/>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919680"/>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a:t>How effective is internal audit in providing assurance on the areas that matter to the audit committee?</a:t>
            </a:r>
          </a:p>
        </c:rich>
      </c:tx>
      <c:layout/>
      <c:spPr>
        <a:noFill/>
        <a:ln>
          <a:noFill/>
        </a:ln>
        <a:effectLst/>
      </c:spPr>
    </c:title>
    <c:plotArea>
      <c:layout/>
      <c:barChart>
        <c:barDir val="col"/>
        <c:grouping val="clustered"/>
        <c:ser>
          <c:idx val="0"/>
          <c:order val="0"/>
          <c:tx>
            <c:strRef>
              <c:f>'Internal audit'!$L$6</c:f>
              <c:strCache>
                <c:ptCount val="1"/>
                <c:pt idx="0">
                  <c:v>Local Authority</c:v>
                </c:pt>
              </c:strCache>
            </c:strRef>
          </c:tx>
          <c:spPr>
            <a:solidFill>
              <a:schemeClr val="accent1"/>
            </a:solidFill>
            <a:ln>
              <a:noFill/>
            </a:ln>
            <a:effectLst/>
          </c:spPr>
          <c:cat>
            <c:numRef>
              <c:f>'Internal audit'!$K$7:$K$16</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'Internal audit'!$L$7:$L$16</c:f>
              <c:numCache>
                <c:formatCode>0%</c:formatCode>
                <c:ptCount val="10"/>
                <c:pt idx="0">
                  <c:v>0</c:v>
                </c:pt>
                <c:pt idx="1">
                  <c:v>0</c:v>
                </c:pt>
                <c:pt idx="2">
                  <c:v>0</c:v>
                </c:pt>
                <c:pt idx="3">
                  <c:v>1.0000000000000002E-2</c:v>
                </c:pt>
                <c:pt idx="4">
                  <c:v>3.0000000000000002E-2</c:v>
                </c:pt>
                <c:pt idx="5">
                  <c:v>4.0000000000000008E-2</c:v>
                </c:pt>
                <c:pt idx="6">
                  <c:v>0.1</c:v>
                </c:pt>
                <c:pt idx="7">
                  <c:v>0.26</c:v>
                </c:pt>
                <c:pt idx="8">
                  <c:v>0.34</c:v>
                </c:pt>
                <c:pt idx="9">
                  <c:v>0.22</c:v>
                </c:pt>
              </c:numCache>
            </c:numRef>
          </c:val>
        </c:ser>
        <c:ser>
          <c:idx val="1"/>
          <c:order val="1"/>
          <c:tx>
            <c:strRef>
              <c:f>'Internal audit'!$M$6</c:f>
              <c:strCache>
                <c:ptCount val="1"/>
                <c:pt idx="0">
                  <c:v>Police</c:v>
                </c:pt>
              </c:strCache>
            </c:strRef>
          </c:tx>
          <c:spPr>
            <a:solidFill>
              <a:schemeClr val="accent2"/>
            </a:solidFill>
            <a:ln>
              <a:noFill/>
            </a:ln>
            <a:effectLst/>
          </c:spPr>
          <c:cat>
            <c:numRef>
              <c:f>'Internal audit'!$K$7:$K$16</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'Internal audit'!$M$7:$M$16</c:f>
              <c:numCache>
                <c:formatCode>0%</c:formatCode>
                <c:ptCount val="10"/>
                <c:pt idx="0">
                  <c:v>0</c:v>
                </c:pt>
                <c:pt idx="1">
                  <c:v>0</c:v>
                </c:pt>
                <c:pt idx="2">
                  <c:v>0</c:v>
                </c:pt>
                <c:pt idx="3">
                  <c:v>0</c:v>
                </c:pt>
                <c:pt idx="4">
                  <c:v>0.18000000000000002</c:v>
                </c:pt>
                <c:pt idx="5">
                  <c:v>0.24000000000000002</c:v>
                </c:pt>
                <c:pt idx="6">
                  <c:v>0.12000000000000001</c:v>
                </c:pt>
                <c:pt idx="7">
                  <c:v>0.29000000000000004</c:v>
                </c:pt>
                <c:pt idx="8">
                  <c:v>0</c:v>
                </c:pt>
                <c:pt idx="9">
                  <c:v>0.18000000000000002</c:v>
                </c:pt>
              </c:numCache>
            </c:numRef>
          </c:val>
        </c:ser>
        <c:dLbls/>
        <c:gapWidth val="219"/>
        <c:overlap val="-27"/>
        <c:axId val="122107008"/>
        <c:axId val="122108544"/>
      </c:barChart>
      <c:catAx>
        <c:axId val="12210700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108544"/>
        <c:crosses val="autoZero"/>
        <c:auto val="1"/>
        <c:lblAlgn val="ctr"/>
        <c:lblOffset val="100"/>
      </c:catAx>
      <c:valAx>
        <c:axId val="122108544"/>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107008"/>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Comparison of views of effectiveness of local authority and police audit </a:t>
            </a:r>
            <a:r>
              <a:rPr lang="en-GB" sz="1400" dirty="0"/>
              <a:t>committees (</a:t>
            </a:r>
            <a:r>
              <a:rPr lang="en-GB" sz="1400" dirty="0">
                <a:effectLst/>
              </a:rPr>
              <a:t>percentage of respondents answering ‘very effective’)</a:t>
            </a:r>
          </a:p>
        </c:rich>
      </c:tx>
      <c:layout/>
      <c:spPr>
        <a:noFill/>
        <a:ln>
          <a:noFill/>
        </a:ln>
        <a:effectLst/>
      </c:spPr>
    </c:title>
    <c:plotArea>
      <c:layout/>
      <c:barChart>
        <c:barDir val="bar"/>
        <c:grouping val="clustered"/>
        <c:ser>
          <c:idx val="0"/>
          <c:order val="0"/>
          <c:tx>
            <c:strRef>
              <c:f>'Effectiveness &amp; barriers'!$C$83</c:f>
              <c:strCache>
                <c:ptCount val="1"/>
                <c:pt idx="0">
                  <c:v>Local authority HIA</c:v>
                </c:pt>
              </c:strCache>
            </c:strRef>
          </c:tx>
          <c:spPr>
            <a:solidFill>
              <a:schemeClr val="accent1"/>
            </a:solidFill>
            <a:ln>
              <a:noFill/>
            </a:ln>
            <a:effectLst/>
          </c:spPr>
          <c:cat>
            <c:strRef>
              <c:f>'Effectiveness &amp; barriers'!$B$84:$B$94</c:f>
              <c:strCache>
                <c:ptCount val="11"/>
                <c:pt idx="0">
                  <c:v>Challenging governance, risk and control matters :</c:v>
                </c:pt>
                <c:pt idx="1">
                  <c:v>Reviewing the risk mitigations in place for key areas of risk :</c:v>
                </c:pt>
                <c:pt idx="2">
                  <c:v>Following up outstanding actions or improvement plans :</c:v>
                </c:pt>
                <c:pt idx="3">
                  <c:v>Providing accountability to full council :</c:v>
                </c:pt>
                <c:pt idx="4">
                  <c:v>Providing accountability to the public :</c:v>
                </c:pt>
                <c:pt idx="5">
                  <c:v>Explaining the committee's work to internal stakeholders :</c:v>
                </c:pt>
                <c:pt idx="6">
                  <c:v>Explaining the committee's work to external stakeholders :</c:v>
                </c:pt>
                <c:pt idx="7">
                  <c:v>Ensuring there is adequate assurance over partnerships :</c:v>
                </c:pt>
                <c:pt idx="8">
                  <c:v>Promoting good governance to all stakeholders :</c:v>
                </c:pt>
                <c:pt idx="9">
                  <c:v>Supporting the internal audit process :</c:v>
                </c:pt>
                <c:pt idx="10">
                  <c:v>Supporting the external audit process :</c:v>
                </c:pt>
              </c:strCache>
            </c:strRef>
          </c:cat>
          <c:val>
            <c:numRef>
              <c:f>'Effectiveness &amp; barriers'!$C$84:$C$94</c:f>
              <c:numCache>
                <c:formatCode>###0%</c:formatCode>
                <c:ptCount val="11"/>
                <c:pt idx="0">
                  <c:v>0.30718954248365998</c:v>
                </c:pt>
                <c:pt idx="1">
                  <c:v>0.21854304635761604</c:v>
                </c:pt>
                <c:pt idx="2">
                  <c:v>0.40789473684210498</c:v>
                </c:pt>
                <c:pt idx="3">
                  <c:v>0.36666666666666703</c:v>
                </c:pt>
                <c:pt idx="4">
                  <c:v>0.21854304635761604</c:v>
                </c:pt>
                <c:pt idx="5">
                  <c:v>0.102739726027397</c:v>
                </c:pt>
                <c:pt idx="6">
                  <c:v>9.722222222222221E-2</c:v>
                </c:pt>
                <c:pt idx="7">
                  <c:v>5.4421768707482991E-2</c:v>
                </c:pt>
                <c:pt idx="8">
                  <c:v>0.17105263157894701</c:v>
                </c:pt>
                <c:pt idx="9">
                  <c:v>0.58823529411764686</c:v>
                </c:pt>
                <c:pt idx="10">
                  <c:v>0.37254901960784303</c:v>
                </c:pt>
              </c:numCache>
            </c:numRef>
          </c:val>
        </c:ser>
        <c:ser>
          <c:idx val="1"/>
          <c:order val="1"/>
          <c:tx>
            <c:strRef>
              <c:f>'Effectiveness &amp; barriers'!$D$83</c:f>
              <c:strCache>
                <c:ptCount val="1"/>
                <c:pt idx="0">
                  <c:v>Police CFO</c:v>
                </c:pt>
              </c:strCache>
            </c:strRef>
          </c:tx>
          <c:spPr>
            <a:solidFill>
              <a:schemeClr val="accent2"/>
            </a:solidFill>
            <a:ln>
              <a:noFill/>
            </a:ln>
            <a:effectLst/>
          </c:spPr>
          <c:cat>
            <c:strRef>
              <c:f>'Effectiveness &amp; barriers'!$B$84:$B$94</c:f>
              <c:strCache>
                <c:ptCount val="11"/>
                <c:pt idx="0">
                  <c:v>Challenging governance, risk and control matters :</c:v>
                </c:pt>
                <c:pt idx="1">
                  <c:v>Reviewing the risk mitigations in place for key areas of risk :</c:v>
                </c:pt>
                <c:pt idx="2">
                  <c:v>Following up outstanding actions or improvement plans :</c:v>
                </c:pt>
                <c:pt idx="3">
                  <c:v>Providing accountability to full council :</c:v>
                </c:pt>
                <c:pt idx="4">
                  <c:v>Providing accountability to the public :</c:v>
                </c:pt>
                <c:pt idx="5">
                  <c:v>Explaining the committee's work to internal stakeholders :</c:v>
                </c:pt>
                <c:pt idx="6">
                  <c:v>Explaining the committee's work to external stakeholders :</c:v>
                </c:pt>
                <c:pt idx="7">
                  <c:v>Ensuring there is adequate assurance over partnerships :</c:v>
                </c:pt>
                <c:pt idx="8">
                  <c:v>Promoting good governance to all stakeholders :</c:v>
                </c:pt>
                <c:pt idx="9">
                  <c:v>Supporting the internal audit process :</c:v>
                </c:pt>
                <c:pt idx="10">
                  <c:v>Supporting the external audit process :</c:v>
                </c:pt>
              </c:strCache>
            </c:strRef>
          </c:cat>
          <c:val>
            <c:numRef>
              <c:f>'Effectiveness &amp; barriers'!$D$84:$D$94</c:f>
              <c:numCache>
                <c:formatCode>###0%</c:formatCode>
                <c:ptCount val="11"/>
                <c:pt idx="0">
                  <c:v>0.57894736842105299</c:v>
                </c:pt>
                <c:pt idx="1">
                  <c:v>0.42105263157894707</c:v>
                </c:pt>
                <c:pt idx="2">
                  <c:v>0.61111111111111105</c:v>
                </c:pt>
                <c:pt idx="3">
                  <c:v>0.42105263157894707</c:v>
                </c:pt>
                <c:pt idx="4">
                  <c:v>0.22222222222222199</c:v>
                </c:pt>
                <c:pt idx="5">
                  <c:v>5.2631578947368404E-2</c:v>
                </c:pt>
                <c:pt idx="6">
                  <c:v>5.2631578947368404E-2</c:v>
                </c:pt>
                <c:pt idx="7">
                  <c:v>0</c:v>
                </c:pt>
                <c:pt idx="8">
                  <c:v>0.15789473684210506</c:v>
                </c:pt>
                <c:pt idx="9">
                  <c:v>0.78947368421052599</c:v>
                </c:pt>
                <c:pt idx="10">
                  <c:v>0.47368421052631599</c:v>
                </c:pt>
              </c:numCache>
            </c:numRef>
          </c:val>
        </c:ser>
        <c:dLbls/>
        <c:gapWidth val="182"/>
        <c:axId val="122262272"/>
        <c:axId val="122263808"/>
      </c:barChart>
      <c:catAx>
        <c:axId val="122262272"/>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263808"/>
        <c:crosses val="autoZero"/>
        <c:auto val="1"/>
        <c:lblAlgn val="ctr"/>
        <c:lblOffset val="100"/>
      </c:catAx>
      <c:valAx>
        <c:axId val="122263808"/>
        <c:scaling>
          <c:orientation val="minMax"/>
        </c:scaling>
        <c:axPos val="b"/>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262272"/>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Comparison</a:t>
            </a:r>
            <a:r>
              <a:rPr lang="en-GB" baseline="0" dirty="0"/>
              <a:t> of responses to the question asking for the barriers to improvement of effectiveness of the audit committee</a:t>
            </a:r>
            <a:endParaRPr lang="en-GB" dirty="0"/>
          </a:p>
        </c:rich>
      </c:tx>
      <c:layout/>
      <c:spPr>
        <a:noFill/>
        <a:ln>
          <a:noFill/>
        </a:ln>
        <a:effectLst/>
      </c:spPr>
    </c:title>
    <c:plotArea>
      <c:layout/>
      <c:barChart>
        <c:barDir val="bar"/>
        <c:grouping val="clustered"/>
        <c:ser>
          <c:idx val="0"/>
          <c:order val="0"/>
          <c:tx>
            <c:strRef>
              <c:f>'Effectiveness &amp; barriers'!$C$104</c:f>
              <c:strCache>
                <c:ptCount val="1"/>
                <c:pt idx="0">
                  <c:v>Local authority HIA</c:v>
                </c:pt>
              </c:strCache>
            </c:strRef>
          </c:tx>
          <c:spPr>
            <a:solidFill>
              <a:schemeClr val="accent1"/>
            </a:solidFill>
            <a:ln>
              <a:noFill/>
            </a:ln>
            <a:effectLst/>
          </c:spPr>
          <c:cat>
            <c:strRef>
              <c:f>'Effectiveness &amp; barriers'!$B$105:$B$118</c:f>
              <c:strCache>
                <c:ptCount val="14"/>
                <c:pt idx="0">
                  <c:v>None of the above</c:v>
                </c:pt>
                <c:pt idx="1">
                  <c:v>Limited knowledge or experience of members</c:v>
                </c:pt>
                <c:pt idx="2">
                  <c:v>Committee not considered a priority by other members</c:v>
                </c:pt>
                <c:pt idx="3">
                  <c:v>Intrusion of political interests</c:v>
                </c:pt>
                <c:pt idx="4">
                  <c:v>Turnover of members on the committee</c:v>
                </c:pt>
                <c:pt idx="5">
                  <c:v>Lack of awareness of good practice</c:v>
                </c:pt>
                <c:pt idx="6">
                  <c:v>Lack of resources for training</c:v>
                </c:pt>
                <c:pt idx="7">
                  <c:v>Committee members lack interest in audit matters</c:v>
                </c:pt>
                <c:pt idx="8">
                  <c:v>Inexperienced chair</c:v>
                </c:pt>
                <c:pt idx="9">
                  <c:v>Committee not considered a priority by senior management</c:v>
                </c:pt>
                <c:pt idx="10">
                  <c:v>Audit committee is not statutory requirement</c:v>
                </c:pt>
                <c:pt idx="11">
                  <c:v>Poor relationships between committee and officers</c:v>
                </c:pt>
                <c:pt idx="12">
                  <c:v>Restrictions on the role of co-opted members</c:v>
                </c:pt>
                <c:pt idx="13">
                  <c:v>Poor coordination of meetings and agenda papers</c:v>
                </c:pt>
              </c:strCache>
            </c:strRef>
          </c:cat>
          <c:val>
            <c:numRef>
              <c:f>'Effectiveness &amp; barriers'!$C$105:$C$118</c:f>
              <c:numCache>
                <c:formatCode>###0%</c:formatCode>
                <c:ptCount val="14"/>
                <c:pt idx="0">
                  <c:v>0.34394904458598696</c:v>
                </c:pt>
                <c:pt idx="1">
                  <c:v>0.39490445859872608</c:v>
                </c:pt>
                <c:pt idx="2">
                  <c:v>0.20382165605095498</c:v>
                </c:pt>
                <c:pt idx="3">
                  <c:v>0.19745222929936301</c:v>
                </c:pt>
                <c:pt idx="4">
                  <c:v>0.17197452229299401</c:v>
                </c:pt>
                <c:pt idx="5">
                  <c:v>0.14012738853503204</c:v>
                </c:pt>
                <c:pt idx="6">
                  <c:v>0.13375796178343899</c:v>
                </c:pt>
                <c:pt idx="7">
                  <c:v>0.10828025477707003</c:v>
                </c:pt>
                <c:pt idx="8">
                  <c:v>0.10191082802547799</c:v>
                </c:pt>
                <c:pt idx="9">
                  <c:v>7.6433121019108319E-2</c:v>
                </c:pt>
                <c:pt idx="10">
                  <c:v>5.0955414012738912E-2</c:v>
                </c:pt>
                <c:pt idx="11">
                  <c:v>3.8216560509554097E-2</c:v>
                </c:pt>
                <c:pt idx="12">
                  <c:v>3.1847133757961804E-2</c:v>
                </c:pt>
                <c:pt idx="13">
                  <c:v>6.3694267515923605E-3</c:v>
                </c:pt>
              </c:numCache>
            </c:numRef>
          </c:val>
        </c:ser>
        <c:ser>
          <c:idx val="1"/>
          <c:order val="1"/>
          <c:tx>
            <c:strRef>
              <c:f>'Effectiveness &amp; barriers'!$D$104</c:f>
              <c:strCache>
                <c:ptCount val="1"/>
                <c:pt idx="0">
                  <c:v>Police CFO</c:v>
                </c:pt>
              </c:strCache>
            </c:strRef>
          </c:tx>
          <c:spPr>
            <a:solidFill>
              <a:schemeClr val="accent2"/>
            </a:solidFill>
            <a:ln>
              <a:noFill/>
            </a:ln>
            <a:effectLst/>
          </c:spPr>
          <c:cat>
            <c:strRef>
              <c:f>'Effectiveness &amp; barriers'!$B$105:$B$118</c:f>
              <c:strCache>
                <c:ptCount val="14"/>
                <c:pt idx="0">
                  <c:v>None of the above</c:v>
                </c:pt>
                <c:pt idx="1">
                  <c:v>Limited knowledge or experience of members</c:v>
                </c:pt>
                <c:pt idx="2">
                  <c:v>Committee not considered a priority by other members</c:v>
                </c:pt>
                <c:pt idx="3">
                  <c:v>Intrusion of political interests</c:v>
                </c:pt>
                <c:pt idx="4">
                  <c:v>Turnover of members on the committee</c:v>
                </c:pt>
                <c:pt idx="5">
                  <c:v>Lack of awareness of good practice</c:v>
                </c:pt>
                <c:pt idx="6">
                  <c:v>Lack of resources for training</c:v>
                </c:pt>
                <c:pt idx="7">
                  <c:v>Committee members lack interest in audit matters</c:v>
                </c:pt>
                <c:pt idx="8">
                  <c:v>Inexperienced chair</c:v>
                </c:pt>
                <c:pt idx="9">
                  <c:v>Committee not considered a priority by senior management</c:v>
                </c:pt>
                <c:pt idx="10">
                  <c:v>Audit committee is not statutory requirement</c:v>
                </c:pt>
                <c:pt idx="11">
                  <c:v>Poor relationships between committee and officers</c:v>
                </c:pt>
                <c:pt idx="12">
                  <c:v>Restrictions on the role of co-opted members</c:v>
                </c:pt>
                <c:pt idx="13">
                  <c:v>Poor coordination of meetings and agenda papers</c:v>
                </c:pt>
              </c:strCache>
            </c:strRef>
          </c:cat>
          <c:val>
            <c:numRef>
              <c:f>'Effectiveness &amp; barriers'!$D$105:$D$118</c:f>
              <c:numCache>
                <c:formatCode>###0%</c:formatCode>
                <c:ptCount val="14"/>
                <c:pt idx="0">
                  <c:v>0.88</c:v>
                </c:pt>
                <c:pt idx="1">
                  <c:v>0</c:v>
                </c:pt>
                <c:pt idx="2">
                  <c:v>0</c:v>
                </c:pt>
                <c:pt idx="3">
                  <c:v>0</c:v>
                </c:pt>
                <c:pt idx="4">
                  <c:v>0</c:v>
                </c:pt>
                <c:pt idx="5">
                  <c:v>0</c:v>
                </c:pt>
                <c:pt idx="6">
                  <c:v>6.0000000000000005E-2</c:v>
                </c:pt>
                <c:pt idx="7">
                  <c:v>0</c:v>
                </c:pt>
                <c:pt idx="8">
                  <c:v>0</c:v>
                </c:pt>
                <c:pt idx="9">
                  <c:v>0</c:v>
                </c:pt>
                <c:pt idx="10">
                  <c:v>0</c:v>
                </c:pt>
                <c:pt idx="11">
                  <c:v>6.0000000000000005E-2</c:v>
                </c:pt>
                <c:pt idx="12">
                  <c:v>0</c:v>
                </c:pt>
                <c:pt idx="13">
                  <c:v>0</c:v>
                </c:pt>
              </c:numCache>
            </c:numRef>
          </c:val>
        </c:ser>
        <c:dLbls/>
        <c:gapWidth val="182"/>
        <c:axId val="122396672"/>
        <c:axId val="122398208"/>
      </c:barChart>
      <c:catAx>
        <c:axId val="122396672"/>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398208"/>
        <c:crosses val="autoZero"/>
        <c:auto val="1"/>
        <c:lblAlgn val="ctr"/>
        <c:lblOffset val="100"/>
      </c:catAx>
      <c:valAx>
        <c:axId val="122398208"/>
        <c:scaling>
          <c:orientation val="minMax"/>
        </c:scaling>
        <c:axPos val="b"/>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396672"/>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Comparison</a:t>
            </a:r>
            <a:r>
              <a:rPr lang="en-GB" baseline="0" dirty="0"/>
              <a:t> of the barriers identified by audit committee chairs</a:t>
            </a:r>
            <a:endParaRPr lang="en-GB" dirty="0"/>
          </a:p>
        </c:rich>
      </c:tx>
      <c:layout/>
      <c:spPr>
        <a:noFill/>
        <a:ln>
          <a:noFill/>
        </a:ln>
        <a:effectLst/>
      </c:spPr>
    </c:title>
    <c:plotArea>
      <c:layout>
        <c:manualLayout>
          <c:layoutTarget val="inner"/>
          <c:xMode val="edge"/>
          <c:yMode val="edge"/>
          <c:x val="0.59327516054310903"/>
          <c:y val="0.13187547389909601"/>
          <c:w val="0.3764266271281001"/>
          <c:h val="0.70430796150481201"/>
        </c:manualLayout>
      </c:layout>
      <c:barChart>
        <c:barDir val="bar"/>
        <c:grouping val="clustered"/>
        <c:ser>
          <c:idx val="0"/>
          <c:order val="0"/>
          <c:tx>
            <c:strRef>
              <c:f>'Effectiveness &amp; barriers'!$C$123</c:f>
              <c:strCache>
                <c:ptCount val="1"/>
                <c:pt idx="0">
                  <c:v>Local authority Chair</c:v>
                </c:pt>
              </c:strCache>
            </c:strRef>
          </c:tx>
          <c:spPr>
            <a:solidFill>
              <a:schemeClr val="accent1"/>
            </a:solidFill>
            <a:ln>
              <a:noFill/>
            </a:ln>
            <a:effectLst/>
          </c:spPr>
          <c:cat>
            <c:strRef>
              <c:f>'Effectiveness &amp; barriers'!$B$124:$B$137</c:f>
              <c:strCache>
                <c:ptCount val="14"/>
                <c:pt idx="0">
                  <c:v>None of the above</c:v>
                </c:pt>
                <c:pt idx="1">
                  <c:v>Limited knowledge or experience of members</c:v>
                </c:pt>
                <c:pt idx="2">
                  <c:v>Committee not considered a priority by other members/PCC and CC</c:v>
                </c:pt>
                <c:pt idx="3">
                  <c:v>Intrusion of political interests</c:v>
                </c:pt>
                <c:pt idx="4">
                  <c:v>Turnover of members on the committee</c:v>
                </c:pt>
                <c:pt idx="5">
                  <c:v>Lack of awareness of good practice</c:v>
                </c:pt>
                <c:pt idx="6">
                  <c:v>Lack of resources for training</c:v>
                </c:pt>
                <c:pt idx="7">
                  <c:v>Committee members lack interest in audit matters</c:v>
                </c:pt>
                <c:pt idx="8">
                  <c:v>Inexperienced chair</c:v>
                </c:pt>
                <c:pt idx="9">
                  <c:v>Committee not considered a priority by senior management</c:v>
                </c:pt>
                <c:pt idx="10">
                  <c:v>Audit committee is not statutory requirement</c:v>
                </c:pt>
                <c:pt idx="11">
                  <c:v>Poor relationships between committee and officers</c:v>
                </c:pt>
                <c:pt idx="12">
                  <c:v>Restrictions on the role of co-opted members</c:v>
                </c:pt>
                <c:pt idx="13">
                  <c:v>Poor coordination of meetings and agenda papers</c:v>
                </c:pt>
              </c:strCache>
            </c:strRef>
          </c:cat>
          <c:val>
            <c:numRef>
              <c:f>'Effectiveness &amp; barriers'!$C$124:$C$137</c:f>
              <c:numCache>
                <c:formatCode>0%</c:formatCode>
                <c:ptCount val="14"/>
                <c:pt idx="0">
                  <c:v>0.33000000000000007</c:v>
                </c:pt>
                <c:pt idx="1">
                  <c:v>0.38000000000000006</c:v>
                </c:pt>
                <c:pt idx="2">
                  <c:v>0.27</c:v>
                </c:pt>
                <c:pt idx="3">
                  <c:v>0.16</c:v>
                </c:pt>
                <c:pt idx="4">
                  <c:v>0.11</c:v>
                </c:pt>
                <c:pt idx="5">
                  <c:v>0.21000000000000002</c:v>
                </c:pt>
                <c:pt idx="6">
                  <c:v>0.21000000000000002</c:v>
                </c:pt>
                <c:pt idx="7">
                  <c:v>0.18000000000000002</c:v>
                </c:pt>
                <c:pt idx="8">
                  <c:v>4.0000000000000008E-2</c:v>
                </c:pt>
                <c:pt idx="9">
                  <c:v>0.12000000000000001</c:v>
                </c:pt>
                <c:pt idx="10">
                  <c:v>7.0000000000000021E-2</c:v>
                </c:pt>
                <c:pt idx="11">
                  <c:v>3.0000000000000002E-2</c:v>
                </c:pt>
                <c:pt idx="12">
                  <c:v>0.05</c:v>
                </c:pt>
                <c:pt idx="13">
                  <c:v>3.0000000000000002E-2</c:v>
                </c:pt>
              </c:numCache>
            </c:numRef>
          </c:val>
        </c:ser>
        <c:ser>
          <c:idx val="1"/>
          <c:order val="1"/>
          <c:tx>
            <c:strRef>
              <c:f>'Effectiveness &amp; barriers'!$D$123</c:f>
              <c:strCache>
                <c:ptCount val="1"/>
                <c:pt idx="0">
                  <c:v>Police Chair</c:v>
                </c:pt>
              </c:strCache>
            </c:strRef>
          </c:tx>
          <c:spPr>
            <a:solidFill>
              <a:schemeClr val="accent2"/>
            </a:solidFill>
            <a:ln>
              <a:noFill/>
            </a:ln>
            <a:effectLst/>
          </c:spPr>
          <c:cat>
            <c:strRef>
              <c:f>'Effectiveness &amp; barriers'!$B$124:$B$137</c:f>
              <c:strCache>
                <c:ptCount val="14"/>
                <c:pt idx="0">
                  <c:v>None of the above</c:v>
                </c:pt>
                <c:pt idx="1">
                  <c:v>Limited knowledge or experience of members</c:v>
                </c:pt>
                <c:pt idx="2">
                  <c:v>Committee not considered a priority by other members/PCC and CC</c:v>
                </c:pt>
                <c:pt idx="3">
                  <c:v>Intrusion of political interests</c:v>
                </c:pt>
                <c:pt idx="4">
                  <c:v>Turnover of members on the committee</c:v>
                </c:pt>
                <c:pt idx="5">
                  <c:v>Lack of awareness of good practice</c:v>
                </c:pt>
                <c:pt idx="6">
                  <c:v>Lack of resources for training</c:v>
                </c:pt>
                <c:pt idx="7">
                  <c:v>Committee members lack interest in audit matters</c:v>
                </c:pt>
                <c:pt idx="8">
                  <c:v>Inexperienced chair</c:v>
                </c:pt>
                <c:pt idx="9">
                  <c:v>Committee not considered a priority by senior management</c:v>
                </c:pt>
                <c:pt idx="10">
                  <c:v>Audit committee is not statutory requirement</c:v>
                </c:pt>
                <c:pt idx="11">
                  <c:v>Poor relationships between committee and officers</c:v>
                </c:pt>
                <c:pt idx="12">
                  <c:v>Restrictions on the role of co-opted members</c:v>
                </c:pt>
                <c:pt idx="13">
                  <c:v>Poor coordination of meetings and agenda papers</c:v>
                </c:pt>
              </c:strCache>
            </c:strRef>
          </c:cat>
          <c:val>
            <c:numRef>
              <c:f>'Effectiveness &amp; barriers'!$D$124:$D$137</c:f>
              <c:numCache>
                <c:formatCode>0%</c:formatCode>
                <c:ptCount val="14"/>
                <c:pt idx="0">
                  <c:v>0.29000000000000004</c:v>
                </c:pt>
                <c:pt idx="1">
                  <c:v>0.12000000000000001</c:v>
                </c:pt>
                <c:pt idx="2">
                  <c:v>0.47000000000000003</c:v>
                </c:pt>
                <c:pt idx="3">
                  <c:v>0</c:v>
                </c:pt>
                <c:pt idx="4">
                  <c:v>6.0000000000000005E-2</c:v>
                </c:pt>
                <c:pt idx="5">
                  <c:v>0</c:v>
                </c:pt>
                <c:pt idx="6">
                  <c:v>0.12000000000000001</c:v>
                </c:pt>
                <c:pt idx="7">
                  <c:v>0</c:v>
                </c:pt>
                <c:pt idx="8">
                  <c:v>0</c:v>
                </c:pt>
                <c:pt idx="9">
                  <c:v>0.35000000000000003</c:v>
                </c:pt>
                <c:pt idx="10">
                  <c:v>0.18000000000000002</c:v>
                </c:pt>
                <c:pt idx="11">
                  <c:v>0.18000000000000002</c:v>
                </c:pt>
                <c:pt idx="12">
                  <c:v>0</c:v>
                </c:pt>
                <c:pt idx="13">
                  <c:v>0</c:v>
                </c:pt>
              </c:numCache>
            </c:numRef>
          </c:val>
        </c:ser>
        <c:dLbls/>
        <c:gapWidth val="182"/>
        <c:axId val="122539008"/>
        <c:axId val="122548992"/>
      </c:barChart>
      <c:catAx>
        <c:axId val="122539008"/>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548992"/>
        <c:crosses val="autoZero"/>
        <c:auto val="1"/>
        <c:lblAlgn val="ctr"/>
        <c:lblOffset val="100"/>
      </c:catAx>
      <c:valAx>
        <c:axId val="122548992"/>
        <c:scaling>
          <c:orientation val="minMax"/>
        </c:scaling>
        <c:axPos val="b"/>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539008"/>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46400" cy="493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defRPr sz="1200"/>
            </a:lvl1pPr>
          </a:lstStyle>
          <a:p>
            <a:endParaRPr lang="en-GB" altLang="en-US" dirty="0"/>
          </a:p>
        </p:txBody>
      </p:sp>
      <p:sp>
        <p:nvSpPr>
          <p:cNvPr id="27651" name="Rectangle 3"/>
          <p:cNvSpPr>
            <a:spLocks noGrp="1" noChangeArrowheads="1"/>
          </p:cNvSpPr>
          <p:nvPr>
            <p:ph type="dt" idx="1"/>
          </p:nvPr>
        </p:nvSpPr>
        <p:spPr bwMode="auto">
          <a:xfrm>
            <a:off x="3849688" y="0"/>
            <a:ext cx="2946400" cy="493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55D72518-F62D-45E2-BD9C-C682346063D4}" type="datetimeFigureOut">
              <a:rPr lang="en-GB" altLang="en-US"/>
              <a:pPr/>
              <a:t>26/03/2017</a:t>
            </a:fld>
            <a:endParaRPr lang="en-GB" altLang="en-US" dirty="0"/>
          </a:p>
        </p:txBody>
      </p:sp>
      <p:sp>
        <p:nvSpPr>
          <p:cNvPr id="27652" name="Rectangle 4"/>
          <p:cNvSpPr>
            <a:spLocks noGrp="1" noRot="1" noChangeAspect="1" noChangeArrowheads="1" noTextEdit="1"/>
          </p:cNvSpPr>
          <p:nvPr>
            <p:ph type="sldImg" idx="2"/>
          </p:nvPr>
        </p:nvSpPr>
        <p:spPr bwMode="auto">
          <a:xfrm>
            <a:off x="931863" y="741363"/>
            <a:ext cx="4933950" cy="370205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7653" name="Rectangle 5"/>
          <p:cNvSpPr>
            <a:spLocks noGrp="1" noChangeArrowheads="1"/>
          </p:cNvSpPr>
          <p:nvPr>
            <p:ph type="body" sz="quarter" idx="3"/>
          </p:nvPr>
        </p:nvSpPr>
        <p:spPr bwMode="auto">
          <a:xfrm>
            <a:off x="679450" y="4691063"/>
            <a:ext cx="5438775" cy="44434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7654" name="Rectangle 6"/>
          <p:cNvSpPr>
            <a:spLocks noGrp="1" noChangeArrowheads="1"/>
          </p:cNvSpPr>
          <p:nvPr>
            <p:ph type="ftr" sz="quarter" idx="4"/>
          </p:nvPr>
        </p:nvSpPr>
        <p:spPr bwMode="auto">
          <a:xfrm>
            <a:off x="0" y="9378950"/>
            <a:ext cx="2946400" cy="493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0" hangingPunct="0">
              <a:defRPr sz="1200"/>
            </a:lvl1pPr>
          </a:lstStyle>
          <a:p>
            <a:endParaRPr lang="en-GB" altLang="en-US" dirty="0"/>
          </a:p>
        </p:txBody>
      </p:sp>
      <p:sp>
        <p:nvSpPr>
          <p:cNvPr id="27655" name="Rectangle 7"/>
          <p:cNvSpPr>
            <a:spLocks noGrp="1" noChangeArrowheads="1"/>
          </p:cNvSpPr>
          <p:nvPr>
            <p:ph type="sldNum" sz="quarter" idx="5"/>
          </p:nvPr>
        </p:nvSpPr>
        <p:spPr bwMode="auto">
          <a:xfrm>
            <a:off x="3849688" y="9378950"/>
            <a:ext cx="2946400" cy="493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12A6E845-68E7-4D99-9758-31BCC10E40CE}" type="slidenum">
              <a:rPr lang="en-GB" altLang="en-US"/>
              <a:pPr/>
              <a:t>‹#›</a:t>
            </a:fld>
            <a:endParaRPr lang="en-GB" altLang="en-US" dirty="0"/>
          </a:p>
        </p:txBody>
      </p:sp>
    </p:spTree>
    <p:extLst>
      <p:ext uri="{BB962C8B-B14F-4D97-AF65-F5344CB8AC3E}">
        <p14:creationId xmlns:p14="http://schemas.microsoft.com/office/powerpoint/2010/main" xmlns="" val="9769399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1</a:t>
            </a:fld>
            <a:endParaRPr lang="en-GB" altLang="en-US" dirty="0"/>
          </a:p>
        </p:txBody>
      </p:sp>
    </p:spTree>
    <p:extLst>
      <p:ext uri="{BB962C8B-B14F-4D97-AF65-F5344CB8AC3E}">
        <p14:creationId xmlns:p14="http://schemas.microsoft.com/office/powerpoint/2010/main" xmlns="" val="16972686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11</a:t>
            </a:fld>
            <a:endParaRPr lang="en-GB" altLang="en-US" dirty="0"/>
          </a:p>
        </p:txBody>
      </p:sp>
    </p:spTree>
    <p:extLst>
      <p:ext uri="{BB962C8B-B14F-4D97-AF65-F5344CB8AC3E}">
        <p14:creationId xmlns:p14="http://schemas.microsoft.com/office/powerpoint/2010/main" xmlns="" val="2976480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12</a:t>
            </a:fld>
            <a:endParaRPr lang="en-GB" altLang="en-US" dirty="0"/>
          </a:p>
        </p:txBody>
      </p:sp>
    </p:spTree>
    <p:extLst>
      <p:ext uri="{BB962C8B-B14F-4D97-AF65-F5344CB8AC3E}">
        <p14:creationId xmlns:p14="http://schemas.microsoft.com/office/powerpoint/2010/main" xmlns="" val="547395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13</a:t>
            </a:fld>
            <a:endParaRPr lang="en-GB" altLang="en-US" dirty="0"/>
          </a:p>
        </p:txBody>
      </p:sp>
    </p:spTree>
    <p:extLst>
      <p:ext uri="{BB962C8B-B14F-4D97-AF65-F5344CB8AC3E}">
        <p14:creationId xmlns:p14="http://schemas.microsoft.com/office/powerpoint/2010/main" xmlns="" val="37477347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14</a:t>
            </a:fld>
            <a:endParaRPr lang="en-GB" altLang="en-US" dirty="0"/>
          </a:p>
        </p:txBody>
      </p:sp>
    </p:spTree>
    <p:extLst>
      <p:ext uri="{BB962C8B-B14F-4D97-AF65-F5344CB8AC3E}">
        <p14:creationId xmlns:p14="http://schemas.microsoft.com/office/powerpoint/2010/main" xmlns="" val="19923896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15</a:t>
            </a:fld>
            <a:endParaRPr lang="en-GB" altLang="en-US" dirty="0"/>
          </a:p>
        </p:txBody>
      </p:sp>
    </p:spTree>
    <p:extLst>
      <p:ext uri="{BB962C8B-B14F-4D97-AF65-F5344CB8AC3E}">
        <p14:creationId xmlns:p14="http://schemas.microsoft.com/office/powerpoint/2010/main" xmlns="" val="699761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16</a:t>
            </a:fld>
            <a:endParaRPr lang="en-GB" altLang="en-US" dirty="0"/>
          </a:p>
        </p:txBody>
      </p:sp>
    </p:spTree>
    <p:extLst>
      <p:ext uri="{BB962C8B-B14F-4D97-AF65-F5344CB8AC3E}">
        <p14:creationId xmlns:p14="http://schemas.microsoft.com/office/powerpoint/2010/main" xmlns="" val="34593228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17</a:t>
            </a:fld>
            <a:endParaRPr lang="en-GB" altLang="en-US" dirty="0"/>
          </a:p>
        </p:txBody>
      </p:sp>
    </p:spTree>
    <p:extLst>
      <p:ext uri="{BB962C8B-B14F-4D97-AF65-F5344CB8AC3E}">
        <p14:creationId xmlns:p14="http://schemas.microsoft.com/office/powerpoint/2010/main" xmlns="" val="11749270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18</a:t>
            </a:fld>
            <a:endParaRPr lang="en-GB" altLang="en-US" dirty="0"/>
          </a:p>
        </p:txBody>
      </p:sp>
    </p:spTree>
    <p:extLst>
      <p:ext uri="{BB962C8B-B14F-4D97-AF65-F5344CB8AC3E}">
        <p14:creationId xmlns:p14="http://schemas.microsoft.com/office/powerpoint/2010/main" xmlns="" val="27387838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19</a:t>
            </a:fld>
            <a:endParaRPr lang="en-GB" altLang="en-US" dirty="0"/>
          </a:p>
        </p:txBody>
      </p:sp>
    </p:spTree>
    <p:extLst>
      <p:ext uri="{BB962C8B-B14F-4D97-AF65-F5344CB8AC3E}">
        <p14:creationId xmlns:p14="http://schemas.microsoft.com/office/powerpoint/2010/main" xmlns="" val="2713268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20</a:t>
            </a:fld>
            <a:endParaRPr lang="en-GB" altLang="en-US" dirty="0"/>
          </a:p>
        </p:txBody>
      </p:sp>
    </p:spTree>
    <p:extLst>
      <p:ext uri="{BB962C8B-B14F-4D97-AF65-F5344CB8AC3E}">
        <p14:creationId xmlns:p14="http://schemas.microsoft.com/office/powerpoint/2010/main" xmlns="" val="1745084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2</a:t>
            </a:fld>
            <a:endParaRPr lang="en-GB" altLang="en-US" dirty="0"/>
          </a:p>
        </p:txBody>
      </p:sp>
    </p:spTree>
    <p:extLst>
      <p:ext uri="{BB962C8B-B14F-4D97-AF65-F5344CB8AC3E}">
        <p14:creationId xmlns:p14="http://schemas.microsoft.com/office/powerpoint/2010/main" xmlns="" val="29448005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DFA6821D-3BB6-4461-94A6-D7D100E30438}" type="slidenum">
              <a:rPr lang="en-GB" altLang="en-US" smtClean="0">
                <a:solidFill>
                  <a:prstClr val="black"/>
                </a:solidFill>
              </a:rPr>
              <a:pPr/>
              <a:t>22</a:t>
            </a:fld>
            <a:endParaRPr lang="en-GB" altLang="en-US" dirty="0">
              <a:solidFill>
                <a:prstClr val="black"/>
              </a:solidFill>
            </a:endParaRPr>
          </a:p>
        </p:txBody>
      </p:sp>
    </p:spTree>
    <p:extLst>
      <p:ext uri="{BB962C8B-B14F-4D97-AF65-F5344CB8AC3E}">
        <p14:creationId xmlns:p14="http://schemas.microsoft.com/office/powerpoint/2010/main" xmlns="" val="1817199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3</a:t>
            </a:fld>
            <a:endParaRPr lang="en-GB" altLang="en-US" dirty="0"/>
          </a:p>
        </p:txBody>
      </p:sp>
    </p:spTree>
    <p:extLst>
      <p:ext uri="{BB962C8B-B14F-4D97-AF65-F5344CB8AC3E}">
        <p14:creationId xmlns:p14="http://schemas.microsoft.com/office/powerpoint/2010/main" xmlns="" val="2558784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4</a:t>
            </a:fld>
            <a:endParaRPr lang="en-GB" altLang="en-US" dirty="0"/>
          </a:p>
        </p:txBody>
      </p:sp>
    </p:spTree>
    <p:extLst>
      <p:ext uri="{BB962C8B-B14F-4D97-AF65-F5344CB8AC3E}">
        <p14:creationId xmlns:p14="http://schemas.microsoft.com/office/powerpoint/2010/main" xmlns="" val="98177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5</a:t>
            </a:fld>
            <a:endParaRPr lang="en-GB" altLang="en-US" dirty="0"/>
          </a:p>
        </p:txBody>
      </p:sp>
    </p:spTree>
    <p:extLst>
      <p:ext uri="{BB962C8B-B14F-4D97-AF65-F5344CB8AC3E}">
        <p14:creationId xmlns:p14="http://schemas.microsoft.com/office/powerpoint/2010/main" xmlns="" val="3339004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6</a:t>
            </a:fld>
            <a:endParaRPr lang="en-GB" altLang="en-US" dirty="0"/>
          </a:p>
        </p:txBody>
      </p:sp>
    </p:spTree>
    <p:extLst>
      <p:ext uri="{BB962C8B-B14F-4D97-AF65-F5344CB8AC3E}">
        <p14:creationId xmlns:p14="http://schemas.microsoft.com/office/powerpoint/2010/main" xmlns="" val="1238081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7</a:t>
            </a:fld>
            <a:endParaRPr lang="en-GB" altLang="en-US" dirty="0"/>
          </a:p>
        </p:txBody>
      </p:sp>
    </p:spTree>
    <p:extLst>
      <p:ext uri="{BB962C8B-B14F-4D97-AF65-F5344CB8AC3E}">
        <p14:creationId xmlns:p14="http://schemas.microsoft.com/office/powerpoint/2010/main" xmlns="" val="2101637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8</a:t>
            </a:fld>
            <a:endParaRPr lang="en-GB" altLang="en-US" dirty="0"/>
          </a:p>
        </p:txBody>
      </p:sp>
    </p:spTree>
    <p:extLst>
      <p:ext uri="{BB962C8B-B14F-4D97-AF65-F5344CB8AC3E}">
        <p14:creationId xmlns:p14="http://schemas.microsoft.com/office/powerpoint/2010/main" xmlns="" val="4211683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A6E845-68E7-4D99-9758-31BCC10E40CE}" type="slidenum">
              <a:rPr lang="en-GB" altLang="en-US" smtClean="0"/>
              <a:pPr/>
              <a:t>10</a:t>
            </a:fld>
            <a:endParaRPr lang="en-GB" altLang="en-US" dirty="0"/>
          </a:p>
        </p:txBody>
      </p:sp>
    </p:spTree>
    <p:extLst>
      <p:ext uri="{BB962C8B-B14F-4D97-AF65-F5344CB8AC3E}">
        <p14:creationId xmlns:p14="http://schemas.microsoft.com/office/powerpoint/2010/main" xmlns="" val="39710601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652D89"/>
        </a:solidFill>
        <a:effectLst/>
      </p:bgPr>
    </p:bg>
    <p:spTree>
      <p:nvGrpSpPr>
        <p:cNvPr id="1" name=""/>
        <p:cNvGrpSpPr/>
        <p:nvPr/>
      </p:nvGrpSpPr>
      <p:grpSpPr>
        <a:xfrm>
          <a:off x="0" y="0"/>
          <a:ext cx="0" cy="0"/>
          <a:chOff x="0" y="0"/>
          <a:chExt cx="0" cy="0"/>
        </a:xfrm>
      </p:grpSpPr>
      <p:pic>
        <p:nvPicPr>
          <p:cNvPr id="4" name="Picture 11" descr="Corporate T Lock_Horiz_WO"/>
          <p:cNvPicPr>
            <a:picLocks noChangeAspect="1" noChangeArrowheads="1"/>
          </p:cNvPicPr>
          <p:nvPr/>
        </p:nvPicPr>
        <p:blipFill>
          <a:blip r:embed="rId2" cstate="print">
            <a:extLst>
              <a:ext uri="{28A0092B-C50C-407E-A947-70E740481C1C}">
                <a14:useLocalDpi xmlns:a14="http://schemas.microsoft.com/office/drawing/2010/main" xmlns="" val="0"/>
              </a:ext>
            </a:extLst>
          </a:blip>
          <a:srcRect r="2834"/>
          <a:stretch>
            <a:fillRect/>
          </a:stretch>
        </p:blipFill>
        <p:spPr bwMode="auto">
          <a:xfrm>
            <a:off x="0" y="0"/>
            <a:ext cx="9144000" cy="811213"/>
          </a:xfrm>
          <a:prstGeom prst="rect">
            <a:avLst/>
          </a:prstGeom>
          <a:noFill/>
          <a:extLst>
            <a:ext uri="{909E8E84-426E-40DD-AFC4-6F175D3DCCD1}">
              <a14:hiddenFill xmlns:a14="http://schemas.microsoft.com/office/drawing/2010/main" xmlns="">
                <a:solidFill>
                  <a:srgbClr val="FFFFFF"/>
                </a:solidFill>
              </a14:hiddenFill>
            </a:ext>
          </a:extLst>
        </p:spPr>
      </p:pic>
      <p:sp>
        <p:nvSpPr>
          <p:cNvPr id="15362" name="Rectangle 2"/>
          <p:cNvSpPr>
            <a:spLocks noGrp="1" noChangeArrowheads="1"/>
          </p:cNvSpPr>
          <p:nvPr>
            <p:ph type="ctrTitle"/>
          </p:nvPr>
        </p:nvSpPr>
        <p:spPr>
          <a:xfrm>
            <a:off x="395288" y="2565400"/>
            <a:ext cx="7772400" cy="749300"/>
          </a:xfrm>
          <a:prstGeom prst="rect">
            <a:avLst/>
          </a:prstGeom>
        </p:spPr>
        <p:txBody>
          <a:bodyPr/>
          <a:lstStyle>
            <a:lvl1pPr>
              <a:defRPr sz="3600" b="0">
                <a:solidFill>
                  <a:srgbClr val="F68933"/>
                </a:solidFill>
              </a:defRPr>
            </a:lvl1pPr>
          </a:lstStyle>
          <a:p>
            <a:r>
              <a:rPr lang="en-US" smtClean="0"/>
              <a:t>Click to edit Master title style</a:t>
            </a:r>
            <a:endParaRPr lang="en-GB"/>
          </a:p>
        </p:txBody>
      </p:sp>
      <p:sp>
        <p:nvSpPr>
          <p:cNvPr id="15363" name="Rectangle 3"/>
          <p:cNvSpPr>
            <a:spLocks noGrp="1" noChangeArrowheads="1"/>
          </p:cNvSpPr>
          <p:nvPr>
            <p:ph type="subTitle" idx="1"/>
          </p:nvPr>
        </p:nvSpPr>
        <p:spPr>
          <a:xfrm>
            <a:off x="451460" y="3387725"/>
            <a:ext cx="3976524" cy="905371"/>
          </a:xfrm>
          <a:prstGeom prst="rect">
            <a:avLst/>
          </a:prstGeom>
        </p:spPr>
        <p:txBody>
          <a:bodyPr/>
          <a:lstStyle>
            <a:lvl1pPr marL="0" indent="0">
              <a:buFont typeface="Wingdings" pitchFamily="2" charset="2"/>
              <a:buNone/>
              <a:defRPr sz="1800">
                <a:solidFill>
                  <a:schemeClr val="bg1"/>
                </a:solidFill>
              </a:defRPr>
            </a:lvl1pPr>
          </a:lstStyle>
          <a:p>
            <a:r>
              <a:rPr lang="en-US" dirty="0" smtClean="0"/>
              <a:t>Click to edit Master subtitle style</a:t>
            </a:r>
            <a:endParaRPr lang="en-GB" dirty="0"/>
          </a:p>
        </p:txBody>
      </p:sp>
    </p:spTree>
    <p:extLst>
      <p:ext uri="{BB962C8B-B14F-4D97-AF65-F5344CB8AC3E}">
        <p14:creationId xmlns:p14="http://schemas.microsoft.com/office/powerpoint/2010/main" xmlns="" val="690617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2_Title Slide">
    <p:bg>
      <p:bgPr>
        <a:solidFill>
          <a:srgbClr val="652D89"/>
        </a:solidFill>
        <a:effectLst/>
      </p:bgPr>
    </p:bg>
    <p:spTree>
      <p:nvGrpSpPr>
        <p:cNvPr id="1" name=""/>
        <p:cNvGrpSpPr/>
        <p:nvPr/>
      </p:nvGrpSpPr>
      <p:grpSpPr>
        <a:xfrm>
          <a:off x="0" y="0"/>
          <a:ext cx="0" cy="0"/>
          <a:chOff x="0" y="0"/>
          <a:chExt cx="0" cy="0"/>
        </a:xfrm>
      </p:grpSpPr>
      <p:sp>
        <p:nvSpPr>
          <p:cNvPr id="2" name="Rectangle 1"/>
          <p:cNvSpPr/>
          <p:nvPr userDrawn="1"/>
        </p:nvSpPr>
        <p:spPr bwMode="auto">
          <a:xfrm>
            <a:off x="-8022" y="231884"/>
            <a:ext cx="9152021" cy="6626115"/>
          </a:xfrm>
          <a:prstGeom prst="rect">
            <a:avLst/>
          </a:prstGeom>
          <a:solidFill>
            <a:srgbClr val="00B0E8"/>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endParaRPr lang="en-GB" dirty="0" smtClean="0">
              <a:solidFill>
                <a:srgbClr val="333333"/>
              </a:solidFill>
            </a:endParaRPr>
          </a:p>
        </p:txBody>
      </p:sp>
      <p:pic>
        <p:nvPicPr>
          <p:cNvPr id="4" name="Picture 11" descr="Corporate T Lock_Horiz_WO"/>
          <p:cNvPicPr>
            <a:picLocks noChangeAspect="1" noChangeArrowheads="1"/>
          </p:cNvPicPr>
          <p:nvPr/>
        </p:nvPicPr>
        <p:blipFill>
          <a:blip r:embed="rId2" cstate="print">
            <a:extLst>
              <a:ext uri="{28A0092B-C50C-407E-A947-70E740481C1C}">
                <a14:useLocalDpi xmlns:a14="http://schemas.microsoft.com/office/drawing/2010/main" xmlns="" val="0"/>
              </a:ext>
            </a:extLst>
          </a:blip>
          <a:srcRect r="2834"/>
          <a:stretch>
            <a:fillRect/>
          </a:stretch>
        </p:blipFill>
        <p:spPr bwMode="auto">
          <a:xfrm>
            <a:off x="0" y="0"/>
            <a:ext cx="9144000" cy="811213"/>
          </a:xfrm>
          <a:prstGeom prst="rect">
            <a:avLst/>
          </a:prstGeom>
          <a:noFill/>
          <a:extLst>
            <a:ext uri="{909E8E84-426E-40DD-AFC4-6F175D3DCCD1}">
              <a14:hiddenFill xmlns:a14="http://schemas.microsoft.com/office/drawing/2010/main" xmlns="">
                <a:solidFill>
                  <a:srgbClr val="FFFFFF"/>
                </a:solidFill>
              </a14:hiddenFill>
            </a:ext>
          </a:extLst>
        </p:spPr>
      </p:pic>
      <p:sp>
        <p:nvSpPr>
          <p:cNvPr id="15362" name="Rectangle 2"/>
          <p:cNvSpPr>
            <a:spLocks noGrp="1" noChangeArrowheads="1"/>
          </p:cNvSpPr>
          <p:nvPr>
            <p:ph type="ctrTitle"/>
          </p:nvPr>
        </p:nvSpPr>
        <p:spPr>
          <a:xfrm>
            <a:off x="395288" y="2565400"/>
            <a:ext cx="7772400" cy="749300"/>
          </a:xfrm>
          <a:prstGeom prst="rect">
            <a:avLst/>
          </a:prstGeom>
        </p:spPr>
        <p:txBody>
          <a:bodyPr/>
          <a:lstStyle>
            <a:lvl1pPr>
              <a:defRPr sz="3600" b="0">
                <a:solidFill>
                  <a:srgbClr val="652D89"/>
                </a:solidFill>
              </a:defRPr>
            </a:lvl1pPr>
          </a:lstStyle>
          <a:p>
            <a:r>
              <a:rPr lang="en-US" dirty="0" smtClean="0"/>
              <a:t>Click to edit Master title style</a:t>
            </a:r>
            <a:endParaRPr lang="en-GB" dirty="0"/>
          </a:p>
        </p:txBody>
      </p:sp>
      <p:sp>
        <p:nvSpPr>
          <p:cNvPr id="15363" name="Rectangle 3"/>
          <p:cNvSpPr>
            <a:spLocks noGrp="1" noChangeArrowheads="1"/>
          </p:cNvSpPr>
          <p:nvPr>
            <p:ph type="subTitle" idx="1"/>
          </p:nvPr>
        </p:nvSpPr>
        <p:spPr>
          <a:xfrm>
            <a:off x="451460" y="3387725"/>
            <a:ext cx="3976524" cy="905371"/>
          </a:xfrm>
          <a:prstGeom prst="rect">
            <a:avLst/>
          </a:prstGeom>
        </p:spPr>
        <p:txBody>
          <a:bodyPr/>
          <a:lstStyle>
            <a:lvl1pPr marL="0" indent="0">
              <a:buFont typeface="Wingdings" pitchFamily="2" charset="2"/>
              <a:buNone/>
              <a:defRPr sz="1800">
                <a:solidFill>
                  <a:schemeClr val="bg1"/>
                </a:solidFill>
              </a:defRPr>
            </a:lvl1pPr>
          </a:lstStyle>
          <a:p>
            <a:r>
              <a:rPr lang="en-US" dirty="0" smtClean="0"/>
              <a:t>Click to edit Master subtitle style</a:t>
            </a:r>
            <a:endParaRPr lang="en-GB" dirty="0"/>
          </a:p>
        </p:txBody>
      </p:sp>
    </p:spTree>
    <p:extLst>
      <p:ext uri="{BB962C8B-B14F-4D97-AF65-F5344CB8AC3E}">
        <p14:creationId xmlns:p14="http://schemas.microsoft.com/office/powerpoint/2010/main" xmlns="" val="1534689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4_Title Slide">
    <p:bg>
      <p:bgPr>
        <a:solidFill>
          <a:srgbClr val="652D89"/>
        </a:solidFill>
        <a:effectLst/>
      </p:bgPr>
    </p:bg>
    <p:spTree>
      <p:nvGrpSpPr>
        <p:cNvPr id="1" name=""/>
        <p:cNvGrpSpPr/>
        <p:nvPr/>
      </p:nvGrpSpPr>
      <p:grpSpPr>
        <a:xfrm>
          <a:off x="0" y="0"/>
          <a:ext cx="0" cy="0"/>
          <a:chOff x="0" y="0"/>
          <a:chExt cx="0" cy="0"/>
        </a:xfrm>
      </p:grpSpPr>
      <p:sp>
        <p:nvSpPr>
          <p:cNvPr id="2" name="Rectangle 1"/>
          <p:cNvSpPr/>
          <p:nvPr userDrawn="1"/>
        </p:nvSpPr>
        <p:spPr bwMode="auto">
          <a:xfrm>
            <a:off x="-8022" y="236585"/>
            <a:ext cx="9152021" cy="6621415"/>
          </a:xfrm>
          <a:prstGeom prst="rect">
            <a:avLst/>
          </a:prstGeom>
          <a:solidFill>
            <a:srgbClr val="5AAE4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endParaRPr lang="en-GB" dirty="0" smtClean="0">
              <a:solidFill>
                <a:srgbClr val="333333"/>
              </a:solidFill>
            </a:endParaRPr>
          </a:p>
        </p:txBody>
      </p:sp>
      <p:pic>
        <p:nvPicPr>
          <p:cNvPr id="4" name="Picture 11" descr="Corporate T Lock_Horiz_WO"/>
          <p:cNvPicPr>
            <a:picLocks noChangeAspect="1" noChangeArrowheads="1"/>
          </p:cNvPicPr>
          <p:nvPr/>
        </p:nvPicPr>
        <p:blipFill>
          <a:blip r:embed="rId2" cstate="print">
            <a:extLst>
              <a:ext uri="{28A0092B-C50C-407E-A947-70E740481C1C}">
                <a14:useLocalDpi xmlns:a14="http://schemas.microsoft.com/office/drawing/2010/main" xmlns="" val="0"/>
              </a:ext>
            </a:extLst>
          </a:blip>
          <a:srcRect r="2834"/>
          <a:stretch>
            <a:fillRect/>
          </a:stretch>
        </p:blipFill>
        <p:spPr bwMode="auto">
          <a:xfrm>
            <a:off x="0" y="0"/>
            <a:ext cx="9144000" cy="811213"/>
          </a:xfrm>
          <a:prstGeom prst="rect">
            <a:avLst/>
          </a:prstGeom>
          <a:noFill/>
          <a:extLst>
            <a:ext uri="{909E8E84-426E-40DD-AFC4-6F175D3DCCD1}">
              <a14:hiddenFill xmlns:a14="http://schemas.microsoft.com/office/drawing/2010/main" xmlns="">
                <a:solidFill>
                  <a:srgbClr val="FFFFFF"/>
                </a:solidFill>
              </a14:hiddenFill>
            </a:ext>
          </a:extLst>
        </p:spPr>
      </p:pic>
      <p:sp>
        <p:nvSpPr>
          <p:cNvPr id="15362" name="Rectangle 2"/>
          <p:cNvSpPr>
            <a:spLocks noGrp="1" noChangeArrowheads="1"/>
          </p:cNvSpPr>
          <p:nvPr>
            <p:ph type="ctrTitle"/>
          </p:nvPr>
        </p:nvSpPr>
        <p:spPr>
          <a:xfrm>
            <a:off x="395288" y="2565400"/>
            <a:ext cx="7772400" cy="749300"/>
          </a:xfrm>
          <a:prstGeom prst="rect">
            <a:avLst/>
          </a:prstGeom>
        </p:spPr>
        <p:txBody>
          <a:bodyPr/>
          <a:lstStyle>
            <a:lvl1pPr>
              <a:defRPr sz="3600" b="0">
                <a:solidFill>
                  <a:srgbClr val="652D89"/>
                </a:solidFill>
              </a:defRPr>
            </a:lvl1pPr>
          </a:lstStyle>
          <a:p>
            <a:r>
              <a:rPr lang="en-US" dirty="0" smtClean="0"/>
              <a:t>Click to edit Master title style</a:t>
            </a:r>
            <a:endParaRPr lang="en-GB" dirty="0"/>
          </a:p>
        </p:txBody>
      </p:sp>
      <p:sp>
        <p:nvSpPr>
          <p:cNvPr id="15363" name="Rectangle 3"/>
          <p:cNvSpPr>
            <a:spLocks noGrp="1" noChangeArrowheads="1"/>
          </p:cNvSpPr>
          <p:nvPr>
            <p:ph type="subTitle" idx="1"/>
          </p:nvPr>
        </p:nvSpPr>
        <p:spPr>
          <a:xfrm>
            <a:off x="451460" y="3387725"/>
            <a:ext cx="3976524" cy="905371"/>
          </a:xfrm>
          <a:prstGeom prst="rect">
            <a:avLst/>
          </a:prstGeom>
        </p:spPr>
        <p:txBody>
          <a:bodyPr/>
          <a:lstStyle>
            <a:lvl1pPr marL="0" indent="0">
              <a:buFont typeface="Wingdings" pitchFamily="2" charset="2"/>
              <a:buNone/>
              <a:defRPr sz="1800">
                <a:solidFill>
                  <a:schemeClr val="bg1"/>
                </a:solidFill>
              </a:defRPr>
            </a:lvl1pPr>
          </a:lstStyle>
          <a:p>
            <a:r>
              <a:rPr lang="en-US" dirty="0" smtClean="0"/>
              <a:t>Click to edit Master subtitle style</a:t>
            </a:r>
            <a:endParaRPr lang="en-GB" dirty="0"/>
          </a:p>
        </p:txBody>
      </p:sp>
    </p:spTree>
    <p:extLst>
      <p:ext uri="{BB962C8B-B14F-4D97-AF65-F5344CB8AC3E}">
        <p14:creationId xmlns:p14="http://schemas.microsoft.com/office/powerpoint/2010/main" xmlns="" val="1308008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3_Title Slide">
    <p:bg>
      <p:bgPr>
        <a:solidFill>
          <a:srgbClr val="652D89"/>
        </a:solidFill>
        <a:effectLst/>
      </p:bgPr>
    </p:bg>
    <p:spTree>
      <p:nvGrpSpPr>
        <p:cNvPr id="1" name=""/>
        <p:cNvGrpSpPr/>
        <p:nvPr/>
      </p:nvGrpSpPr>
      <p:grpSpPr>
        <a:xfrm>
          <a:off x="0" y="0"/>
          <a:ext cx="0" cy="0"/>
          <a:chOff x="0" y="0"/>
          <a:chExt cx="0" cy="0"/>
        </a:xfrm>
      </p:grpSpPr>
      <p:sp>
        <p:nvSpPr>
          <p:cNvPr id="2" name="Rectangle 1"/>
          <p:cNvSpPr/>
          <p:nvPr userDrawn="1"/>
        </p:nvSpPr>
        <p:spPr bwMode="auto">
          <a:xfrm>
            <a:off x="-8022" y="231885"/>
            <a:ext cx="9152022" cy="6618094"/>
          </a:xfrm>
          <a:prstGeom prst="rect">
            <a:avLst/>
          </a:prstGeom>
          <a:solidFill>
            <a:srgbClr val="FBB04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endParaRPr lang="en-GB" dirty="0" smtClean="0">
              <a:solidFill>
                <a:srgbClr val="333333"/>
              </a:solidFill>
            </a:endParaRPr>
          </a:p>
        </p:txBody>
      </p:sp>
      <p:pic>
        <p:nvPicPr>
          <p:cNvPr id="4" name="Picture 11" descr="Corporate T Lock_Horiz_WO"/>
          <p:cNvPicPr>
            <a:picLocks noChangeAspect="1" noChangeArrowheads="1"/>
          </p:cNvPicPr>
          <p:nvPr/>
        </p:nvPicPr>
        <p:blipFill>
          <a:blip r:embed="rId2" cstate="print">
            <a:extLst>
              <a:ext uri="{28A0092B-C50C-407E-A947-70E740481C1C}">
                <a14:useLocalDpi xmlns:a14="http://schemas.microsoft.com/office/drawing/2010/main" xmlns="" val="0"/>
              </a:ext>
            </a:extLst>
          </a:blip>
          <a:srcRect r="2834"/>
          <a:stretch>
            <a:fillRect/>
          </a:stretch>
        </p:blipFill>
        <p:spPr bwMode="auto">
          <a:xfrm>
            <a:off x="0" y="0"/>
            <a:ext cx="9144000" cy="811213"/>
          </a:xfrm>
          <a:prstGeom prst="rect">
            <a:avLst/>
          </a:prstGeom>
          <a:noFill/>
          <a:extLst>
            <a:ext uri="{909E8E84-426E-40DD-AFC4-6F175D3DCCD1}">
              <a14:hiddenFill xmlns:a14="http://schemas.microsoft.com/office/drawing/2010/main" xmlns="">
                <a:solidFill>
                  <a:srgbClr val="FFFFFF"/>
                </a:solidFill>
              </a14:hiddenFill>
            </a:ext>
          </a:extLst>
        </p:spPr>
      </p:pic>
      <p:sp>
        <p:nvSpPr>
          <p:cNvPr id="15362" name="Rectangle 2"/>
          <p:cNvSpPr>
            <a:spLocks noGrp="1" noChangeArrowheads="1"/>
          </p:cNvSpPr>
          <p:nvPr>
            <p:ph type="ctrTitle"/>
          </p:nvPr>
        </p:nvSpPr>
        <p:spPr>
          <a:xfrm>
            <a:off x="395288" y="2565400"/>
            <a:ext cx="7772400" cy="749300"/>
          </a:xfrm>
          <a:prstGeom prst="rect">
            <a:avLst/>
          </a:prstGeom>
        </p:spPr>
        <p:txBody>
          <a:bodyPr/>
          <a:lstStyle>
            <a:lvl1pPr>
              <a:defRPr sz="3600" b="0">
                <a:solidFill>
                  <a:srgbClr val="652D89"/>
                </a:solidFill>
              </a:defRPr>
            </a:lvl1pPr>
          </a:lstStyle>
          <a:p>
            <a:r>
              <a:rPr lang="en-US" dirty="0" smtClean="0"/>
              <a:t>Click to edit Master title style</a:t>
            </a:r>
            <a:endParaRPr lang="en-GB" dirty="0"/>
          </a:p>
        </p:txBody>
      </p:sp>
      <p:sp>
        <p:nvSpPr>
          <p:cNvPr id="15363" name="Rectangle 3"/>
          <p:cNvSpPr>
            <a:spLocks noGrp="1" noChangeArrowheads="1"/>
          </p:cNvSpPr>
          <p:nvPr>
            <p:ph type="subTitle" idx="1"/>
          </p:nvPr>
        </p:nvSpPr>
        <p:spPr>
          <a:xfrm>
            <a:off x="451460" y="3387725"/>
            <a:ext cx="3976524" cy="905371"/>
          </a:xfrm>
          <a:prstGeom prst="rect">
            <a:avLst/>
          </a:prstGeom>
        </p:spPr>
        <p:txBody>
          <a:bodyPr/>
          <a:lstStyle>
            <a:lvl1pPr marL="0" indent="0">
              <a:buFont typeface="Wingdings" pitchFamily="2" charset="2"/>
              <a:buNone/>
              <a:defRPr sz="1800">
                <a:solidFill>
                  <a:schemeClr val="bg1"/>
                </a:solidFill>
              </a:defRPr>
            </a:lvl1pPr>
          </a:lstStyle>
          <a:p>
            <a:r>
              <a:rPr lang="en-US" dirty="0" smtClean="0"/>
              <a:t>Click to edit Master subtitle style</a:t>
            </a:r>
            <a:endParaRPr lang="en-GB" dirty="0"/>
          </a:p>
        </p:txBody>
      </p:sp>
    </p:spTree>
    <p:extLst>
      <p:ext uri="{BB962C8B-B14F-4D97-AF65-F5344CB8AC3E}">
        <p14:creationId xmlns:p14="http://schemas.microsoft.com/office/powerpoint/2010/main" xmlns="" val="3827041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0191" y="1124744"/>
            <a:ext cx="8600281" cy="855662"/>
          </a:xfrm>
          <a:prstGeom prst="rect">
            <a:avLst/>
          </a:prstGeom>
        </p:spPr>
        <p:txBody>
          <a:bodyPr/>
          <a:lstStyle/>
          <a:p>
            <a:r>
              <a:rPr lang="en-US" smtClean="0"/>
              <a:t>Click to edit Master title style</a:t>
            </a:r>
            <a:endParaRPr lang="en-GB"/>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dirty="0">
              <a:solidFill>
                <a:srgbClr val="333333"/>
              </a:solidFill>
            </a:endParaRPr>
          </a:p>
        </p:txBody>
      </p:sp>
      <p:sp>
        <p:nvSpPr>
          <p:cNvPr id="7" name="Content Placeholder 2"/>
          <p:cNvSpPr>
            <a:spLocks noGrp="1"/>
          </p:cNvSpPr>
          <p:nvPr>
            <p:ph sz="half" idx="1"/>
          </p:nvPr>
        </p:nvSpPr>
        <p:spPr>
          <a:xfrm>
            <a:off x="251520" y="2205038"/>
            <a:ext cx="8568952" cy="3888258"/>
          </a:xfrm>
          <a:prstGeom prst="rect">
            <a:avLst/>
          </a:prstGeom>
        </p:spPr>
        <p:txBody>
          <a:bodyPr/>
          <a:lstStyle>
            <a:lvl1pPr>
              <a:defRPr sz="24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xmlns="" val="4064713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0191" y="1124744"/>
            <a:ext cx="8600281" cy="855662"/>
          </a:xfrm>
          <a:prstGeom prst="rect">
            <a:avLst/>
          </a:prstGeom>
        </p:spPr>
        <p:txBody>
          <a:bodyPr/>
          <a:lstStyle/>
          <a:p>
            <a:r>
              <a:rPr lang="en-US" smtClean="0"/>
              <a:t>Click to edit Master title style</a:t>
            </a:r>
            <a:endParaRPr lang="en-GB"/>
          </a:p>
        </p:txBody>
      </p:sp>
      <p:sp>
        <p:nvSpPr>
          <p:cNvPr id="9" name="Content Placeholder 2"/>
          <p:cNvSpPr>
            <a:spLocks noGrp="1"/>
          </p:cNvSpPr>
          <p:nvPr>
            <p:ph sz="half" idx="1"/>
          </p:nvPr>
        </p:nvSpPr>
        <p:spPr>
          <a:xfrm>
            <a:off x="251520" y="2205038"/>
            <a:ext cx="4176464" cy="3888258"/>
          </a:xfrm>
          <a:prstGeom prst="rect">
            <a:avLst/>
          </a:prstGeom>
        </p:spPr>
        <p:txBody>
          <a:bodyPr/>
          <a:lstStyle>
            <a:lvl1pPr>
              <a:defRPr sz="24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0" name="Content Placeholder 2"/>
          <p:cNvSpPr>
            <a:spLocks noGrp="1"/>
          </p:cNvSpPr>
          <p:nvPr>
            <p:ph sz="half" idx="10"/>
          </p:nvPr>
        </p:nvSpPr>
        <p:spPr>
          <a:xfrm>
            <a:off x="4644008" y="2204864"/>
            <a:ext cx="4176464" cy="3888258"/>
          </a:xfrm>
          <a:prstGeom prst="rect">
            <a:avLst/>
          </a:prstGeom>
        </p:spPr>
        <p:txBody>
          <a:bodyPr/>
          <a:lstStyle>
            <a:lvl1pPr>
              <a:defRPr sz="24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xmlns="" val="19167816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dirty="0">
              <a:solidFill>
                <a:srgbClr val="333333"/>
              </a:solidFill>
            </a:endParaRPr>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GB" dirty="0" smtClean="0">
                <a:solidFill>
                  <a:srgbClr val="333333"/>
                </a:solidFill>
              </a:rPr>
              <a:t>© CIPFA 2015</a:t>
            </a:r>
            <a:endParaRPr lang="en-GB" dirty="0">
              <a:solidFill>
                <a:srgbClr val="333333"/>
              </a:solidFill>
            </a:endParaRPr>
          </a:p>
        </p:txBody>
      </p:sp>
      <p:sp>
        <p:nvSpPr>
          <p:cNvPr id="4"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165C87A3-D769-4B59-AA1D-EFC9106386B7}" type="slidenum">
              <a:rPr lang="en-GB">
                <a:solidFill>
                  <a:srgbClr val="333333"/>
                </a:solidFill>
              </a:rPr>
              <a:pPr>
                <a:defRPr/>
              </a:pPr>
              <a:t>‹#›</a:t>
            </a:fld>
            <a:endParaRPr lang="en-GB" dirty="0">
              <a:solidFill>
                <a:srgbClr val="333333"/>
              </a:solidFill>
            </a:endParaRPr>
          </a:p>
        </p:txBody>
      </p:sp>
    </p:spTree>
    <p:extLst>
      <p:ext uri="{BB962C8B-B14F-4D97-AF65-F5344CB8AC3E}">
        <p14:creationId xmlns:p14="http://schemas.microsoft.com/office/powerpoint/2010/main" xmlns="" val="104747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rgbClr val="652D89"/>
        </a:solidFill>
        <a:effectLst/>
      </p:bgPr>
    </p:bg>
    <p:spTree>
      <p:nvGrpSpPr>
        <p:cNvPr id="1" name=""/>
        <p:cNvGrpSpPr/>
        <p:nvPr/>
      </p:nvGrpSpPr>
      <p:grpSpPr>
        <a:xfrm>
          <a:off x="0" y="0"/>
          <a:ext cx="0" cy="0"/>
          <a:chOff x="0" y="0"/>
          <a:chExt cx="0" cy="0"/>
        </a:xfrm>
      </p:grpSpPr>
      <p:sp>
        <p:nvSpPr>
          <p:cNvPr id="2" name="Rectangle 1"/>
          <p:cNvSpPr/>
          <p:nvPr userDrawn="1"/>
        </p:nvSpPr>
        <p:spPr bwMode="auto">
          <a:xfrm>
            <a:off x="-8022" y="239906"/>
            <a:ext cx="9152021" cy="6637457"/>
          </a:xfrm>
          <a:prstGeom prst="rect">
            <a:avLst/>
          </a:prstGeom>
          <a:solidFill>
            <a:srgbClr val="CA3E9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charset="0"/>
            </a:endParaRPr>
          </a:p>
        </p:txBody>
      </p:sp>
      <p:pic>
        <p:nvPicPr>
          <p:cNvPr id="4" name="Picture 11" descr="Corporate T Lock_Horiz_WO"/>
          <p:cNvPicPr>
            <a:picLocks noChangeAspect="1" noChangeArrowheads="1"/>
          </p:cNvPicPr>
          <p:nvPr/>
        </p:nvPicPr>
        <p:blipFill>
          <a:blip r:embed="rId2" cstate="print">
            <a:extLst>
              <a:ext uri="{28A0092B-C50C-407E-A947-70E740481C1C}">
                <a14:useLocalDpi xmlns:a14="http://schemas.microsoft.com/office/drawing/2010/main" xmlns="" val="0"/>
              </a:ext>
            </a:extLst>
          </a:blip>
          <a:srcRect r="2834"/>
          <a:stretch>
            <a:fillRect/>
          </a:stretch>
        </p:blipFill>
        <p:spPr bwMode="auto">
          <a:xfrm>
            <a:off x="0" y="0"/>
            <a:ext cx="9144000" cy="811213"/>
          </a:xfrm>
          <a:prstGeom prst="rect">
            <a:avLst/>
          </a:prstGeom>
          <a:noFill/>
          <a:extLst>
            <a:ext uri="{909E8E84-426E-40DD-AFC4-6F175D3DCCD1}">
              <a14:hiddenFill xmlns:a14="http://schemas.microsoft.com/office/drawing/2010/main" xmlns="">
                <a:solidFill>
                  <a:srgbClr val="FFFFFF"/>
                </a:solidFill>
              </a14:hiddenFill>
            </a:ext>
          </a:extLst>
        </p:spPr>
      </p:pic>
      <p:sp>
        <p:nvSpPr>
          <p:cNvPr id="15362" name="Rectangle 2"/>
          <p:cNvSpPr>
            <a:spLocks noGrp="1" noChangeArrowheads="1"/>
          </p:cNvSpPr>
          <p:nvPr>
            <p:ph type="ctrTitle"/>
          </p:nvPr>
        </p:nvSpPr>
        <p:spPr>
          <a:xfrm>
            <a:off x="395288" y="2565400"/>
            <a:ext cx="7772400" cy="749300"/>
          </a:xfrm>
          <a:prstGeom prst="rect">
            <a:avLst/>
          </a:prstGeom>
        </p:spPr>
        <p:txBody>
          <a:bodyPr/>
          <a:lstStyle>
            <a:lvl1pPr>
              <a:defRPr sz="3600" b="0">
                <a:solidFill>
                  <a:srgbClr val="652D89"/>
                </a:solidFill>
              </a:defRPr>
            </a:lvl1pPr>
          </a:lstStyle>
          <a:p>
            <a:r>
              <a:rPr lang="en-US" dirty="0" smtClean="0"/>
              <a:t>Click to edit Master title style</a:t>
            </a:r>
            <a:endParaRPr lang="en-GB" dirty="0"/>
          </a:p>
        </p:txBody>
      </p:sp>
      <p:sp>
        <p:nvSpPr>
          <p:cNvPr id="15363" name="Rectangle 3"/>
          <p:cNvSpPr>
            <a:spLocks noGrp="1" noChangeArrowheads="1"/>
          </p:cNvSpPr>
          <p:nvPr>
            <p:ph type="subTitle" idx="1"/>
          </p:nvPr>
        </p:nvSpPr>
        <p:spPr>
          <a:xfrm>
            <a:off x="451460" y="3387725"/>
            <a:ext cx="3976524" cy="905371"/>
          </a:xfrm>
          <a:prstGeom prst="rect">
            <a:avLst/>
          </a:prstGeom>
        </p:spPr>
        <p:txBody>
          <a:bodyPr/>
          <a:lstStyle>
            <a:lvl1pPr marL="0" indent="0">
              <a:buFont typeface="Wingdings" pitchFamily="2" charset="2"/>
              <a:buNone/>
              <a:defRPr sz="1800">
                <a:solidFill>
                  <a:schemeClr val="bg1"/>
                </a:solidFill>
              </a:defRPr>
            </a:lvl1pPr>
          </a:lstStyle>
          <a:p>
            <a:r>
              <a:rPr lang="en-US" dirty="0" smtClean="0"/>
              <a:t>Click to edit Master subtitle style</a:t>
            </a:r>
            <a:endParaRPr lang="en-GB" dirty="0"/>
          </a:p>
        </p:txBody>
      </p:sp>
    </p:spTree>
    <p:extLst>
      <p:ext uri="{BB962C8B-B14F-4D97-AF65-F5344CB8AC3E}">
        <p14:creationId xmlns:p14="http://schemas.microsoft.com/office/powerpoint/2010/main" xmlns="" val="2094487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2_Title Slide">
    <p:bg>
      <p:bgPr>
        <a:solidFill>
          <a:srgbClr val="652D89"/>
        </a:solidFill>
        <a:effectLst/>
      </p:bgPr>
    </p:bg>
    <p:spTree>
      <p:nvGrpSpPr>
        <p:cNvPr id="1" name=""/>
        <p:cNvGrpSpPr/>
        <p:nvPr/>
      </p:nvGrpSpPr>
      <p:grpSpPr>
        <a:xfrm>
          <a:off x="0" y="0"/>
          <a:ext cx="0" cy="0"/>
          <a:chOff x="0" y="0"/>
          <a:chExt cx="0" cy="0"/>
        </a:xfrm>
      </p:grpSpPr>
      <p:sp>
        <p:nvSpPr>
          <p:cNvPr id="2" name="Rectangle 1"/>
          <p:cNvSpPr/>
          <p:nvPr userDrawn="1"/>
        </p:nvSpPr>
        <p:spPr bwMode="auto">
          <a:xfrm>
            <a:off x="-8022" y="231884"/>
            <a:ext cx="9152021" cy="6626115"/>
          </a:xfrm>
          <a:prstGeom prst="rect">
            <a:avLst/>
          </a:prstGeom>
          <a:solidFill>
            <a:srgbClr val="00B0E8"/>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charset="0"/>
            </a:endParaRPr>
          </a:p>
        </p:txBody>
      </p:sp>
      <p:pic>
        <p:nvPicPr>
          <p:cNvPr id="4" name="Picture 11" descr="Corporate T Lock_Horiz_WO"/>
          <p:cNvPicPr>
            <a:picLocks noChangeAspect="1" noChangeArrowheads="1"/>
          </p:cNvPicPr>
          <p:nvPr/>
        </p:nvPicPr>
        <p:blipFill>
          <a:blip r:embed="rId2" cstate="print">
            <a:extLst>
              <a:ext uri="{28A0092B-C50C-407E-A947-70E740481C1C}">
                <a14:useLocalDpi xmlns:a14="http://schemas.microsoft.com/office/drawing/2010/main" xmlns="" val="0"/>
              </a:ext>
            </a:extLst>
          </a:blip>
          <a:srcRect r="2834"/>
          <a:stretch>
            <a:fillRect/>
          </a:stretch>
        </p:blipFill>
        <p:spPr bwMode="auto">
          <a:xfrm>
            <a:off x="0" y="0"/>
            <a:ext cx="9144000" cy="811213"/>
          </a:xfrm>
          <a:prstGeom prst="rect">
            <a:avLst/>
          </a:prstGeom>
          <a:noFill/>
          <a:extLst>
            <a:ext uri="{909E8E84-426E-40DD-AFC4-6F175D3DCCD1}">
              <a14:hiddenFill xmlns:a14="http://schemas.microsoft.com/office/drawing/2010/main" xmlns="">
                <a:solidFill>
                  <a:srgbClr val="FFFFFF"/>
                </a:solidFill>
              </a14:hiddenFill>
            </a:ext>
          </a:extLst>
        </p:spPr>
      </p:pic>
      <p:sp>
        <p:nvSpPr>
          <p:cNvPr id="15362" name="Rectangle 2"/>
          <p:cNvSpPr>
            <a:spLocks noGrp="1" noChangeArrowheads="1"/>
          </p:cNvSpPr>
          <p:nvPr>
            <p:ph type="ctrTitle"/>
          </p:nvPr>
        </p:nvSpPr>
        <p:spPr>
          <a:xfrm>
            <a:off x="395288" y="2565400"/>
            <a:ext cx="7772400" cy="749300"/>
          </a:xfrm>
          <a:prstGeom prst="rect">
            <a:avLst/>
          </a:prstGeom>
        </p:spPr>
        <p:txBody>
          <a:bodyPr/>
          <a:lstStyle>
            <a:lvl1pPr>
              <a:defRPr sz="3600" b="0">
                <a:solidFill>
                  <a:srgbClr val="652D89"/>
                </a:solidFill>
              </a:defRPr>
            </a:lvl1pPr>
          </a:lstStyle>
          <a:p>
            <a:r>
              <a:rPr lang="en-US" dirty="0" smtClean="0"/>
              <a:t>Click to edit Master title style</a:t>
            </a:r>
            <a:endParaRPr lang="en-GB" dirty="0"/>
          </a:p>
        </p:txBody>
      </p:sp>
      <p:sp>
        <p:nvSpPr>
          <p:cNvPr id="15363" name="Rectangle 3"/>
          <p:cNvSpPr>
            <a:spLocks noGrp="1" noChangeArrowheads="1"/>
          </p:cNvSpPr>
          <p:nvPr>
            <p:ph type="subTitle" idx="1"/>
          </p:nvPr>
        </p:nvSpPr>
        <p:spPr>
          <a:xfrm>
            <a:off x="451460" y="3387725"/>
            <a:ext cx="3976524" cy="905371"/>
          </a:xfrm>
          <a:prstGeom prst="rect">
            <a:avLst/>
          </a:prstGeom>
        </p:spPr>
        <p:txBody>
          <a:bodyPr/>
          <a:lstStyle>
            <a:lvl1pPr marL="0" indent="0">
              <a:buFont typeface="Wingdings" pitchFamily="2" charset="2"/>
              <a:buNone/>
              <a:defRPr sz="1800">
                <a:solidFill>
                  <a:schemeClr val="bg1"/>
                </a:solidFill>
              </a:defRPr>
            </a:lvl1pPr>
          </a:lstStyle>
          <a:p>
            <a:r>
              <a:rPr lang="en-US" dirty="0" smtClean="0"/>
              <a:t>Click to edit Master subtitle style</a:t>
            </a:r>
            <a:endParaRPr lang="en-GB" dirty="0"/>
          </a:p>
        </p:txBody>
      </p:sp>
    </p:spTree>
    <p:extLst>
      <p:ext uri="{BB962C8B-B14F-4D97-AF65-F5344CB8AC3E}">
        <p14:creationId xmlns:p14="http://schemas.microsoft.com/office/powerpoint/2010/main" xmlns="" val="1903920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4_Title Slide">
    <p:bg>
      <p:bgPr>
        <a:solidFill>
          <a:srgbClr val="652D89"/>
        </a:solidFill>
        <a:effectLst/>
      </p:bgPr>
    </p:bg>
    <p:spTree>
      <p:nvGrpSpPr>
        <p:cNvPr id="1" name=""/>
        <p:cNvGrpSpPr/>
        <p:nvPr/>
      </p:nvGrpSpPr>
      <p:grpSpPr>
        <a:xfrm>
          <a:off x="0" y="0"/>
          <a:ext cx="0" cy="0"/>
          <a:chOff x="0" y="0"/>
          <a:chExt cx="0" cy="0"/>
        </a:xfrm>
      </p:grpSpPr>
      <p:sp>
        <p:nvSpPr>
          <p:cNvPr id="2" name="Rectangle 1"/>
          <p:cNvSpPr/>
          <p:nvPr userDrawn="1"/>
        </p:nvSpPr>
        <p:spPr bwMode="auto">
          <a:xfrm>
            <a:off x="-8022" y="236585"/>
            <a:ext cx="9152021" cy="6621415"/>
          </a:xfrm>
          <a:prstGeom prst="rect">
            <a:avLst/>
          </a:prstGeom>
          <a:solidFill>
            <a:srgbClr val="5AAE4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charset="0"/>
            </a:endParaRPr>
          </a:p>
        </p:txBody>
      </p:sp>
      <p:pic>
        <p:nvPicPr>
          <p:cNvPr id="4" name="Picture 11" descr="Corporate T Lock_Horiz_WO"/>
          <p:cNvPicPr>
            <a:picLocks noChangeAspect="1" noChangeArrowheads="1"/>
          </p:cNvPicPr>
          <p:nvPr/>
        </p:nvPicPr>
        <p:blipFill>
          <a:blip r:embed="rId2" cstate="print">
            <a:extLst>
              <a:ext uri="{28A0092B-C50C-407E-A947-70E740481C1C}">
                <a14:useLocalDpi xmlns:a14="http://schemas.microsoft.com/office/drawing/2010/main" xmlns="" val="0"/>
              </a:ext>
            </a:extLst>
          </a:blip>
          <a:srcRect r="2834"/>
          <a:stretch>
            <a:fillRect/>
          </a:stretch>
        </p:blipFill>
        <p:spPr bwMode="auto">
          <a:xfrm>
            <a:off x="0" y="0"/>
            <a:ext cx="9144000" cy="811213"/>
          </a:xfrm>
          <a:prstGeom prst="rect">
            <a:avLst/>
          </a:prstGeom>
          <a:noFill/>
          <a:extLst>
            <a:ext uri="{909E8E84-426E-40DD-AFC4-6F175D3DCCD1}">
              <a14:hiddenFill xmlns:a14="http://schemas.microsoft.com/office/drawing/2010/main" xmlns="">
                <a:solidFill>
                  <a:srgbClr val="FFFFFF"/>
                </a:solidFill>
              </a14:hiddenFill>
            </a:ext>
          </a:extLst>
        </p:spPr>
      </p:pic>
      <p:sp>
        <p:nvSpPr>
          <p:cNvPr id="15362" name="Rectangle 2"/>
          <p:cNvSpPr>
            <a:spLocks noGrp="1" noChangeArrowheads="1"/>
          </p:cNvSpPr>
          <p:nvPr>
            <p:ph type="ctrTitle"/>
          </p:nvPr>
        </p:nvSpPr>
        <p:spPr>
          <a:xfrm>
            <a:off x="395288" y="2565400"/>
            <a:ext cx="7772400" cy="749300"/>
          </a:xfrm>
          <a:prstGeom prst="rect">
            <a:avLst/>
          </a:prstGeom>
        </p:spPr>
        <p:txBody>
          <a:bodyPr/>
          <a:lstStyle>
            <a:lvl1pPr>
              <a:defRPr sz="3600" b="0">
                <a:solidFill>
                  <a:srgbClr val="652D89"/>
                </a:solidFill>
              </a:defRPr>
            </a:lvl1pPr>
          </a:lstStyle>
          <a:p>
            <a:r>
              <a:rPr lang="en-US" dirty="0" smtClean="0"/>
              <a:t>Click to edit Master title style</a:t>
            </a:r>
            <a:endParaRPr lang="en-GB" dirty="0"/>
          </a:p>
        </p:txBody>
      </p:sp>
      <p:sp>
        <p:nvSpPr>
          <p:cNvPr id="15363" name="Rectangle 3"/>
          <p:cNvSpPr>
            <a:spLocks noGrp="1" noChangeArrowheads="1"/>
          </p:cNvSpPr>
          <p:nvPr>
            <p:ph type="subTitle" idx="1"/>
          </p:nvPr>
        </p:nvSpPr>
        <p:spPr>
          <a:xfrm>
            <a:off x="451460" y="3387725"/>
            <a:ext cx="3976524" cy="905371"/>
          </a:xfrm>
          <a:prstGeom prst="rect">
            <a:avLst/>
          </a:prstGeom>
        </p:spPr>
        <p:txBody>
          <a:bodyPr/>
          <a:lstStyle>
            <a:lvl1pPr marL="0" indent="0">
              <a:buFont typeface="Wingdings" pitchFamily="2" charset="2"/>
              <a:buNone/>
              <a:defRPr sz="1800">
                <a:solidFill>
                  <a:schemeClr val="bg1"/>
                </a:solidFill>
              </a:defRPr>
            </a:lvl1pPr>
          </a:lstStyle>
          <a:p>
            <a:r>
              <a:rPr lang="en-US" dirty="0" smtClean="0"/>
              <a:t>Click to edit Master subtitle style</a:t>
            </a:r>
            <a:endParaRPr lang="en-GB" dirty="0"/>
          </a:p>
        </p:txBody>
      </p:sp>
    </p:spTree>
    <p:extLst>
      <p:ext uri="{BB962C8B-B14F-4D97-AF65-F5344CB8AC3E}">
        <p14:creationId xmlns:p14="http://schemas.microsoft.com/office/powerpoint/2010/main" xmlns="" val="1031383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3_Title Slide">
    <p:bg>
      <p:bgPr>
        <a:solidFill>
          <a:srgbClr val="652D89"/>
        </a:solidFill>
        <a:effectLst/>
      </p:bgPr>
    </p:bg>
    <p:spTree>
      <p:nvGrpSpPr>
        <p:cNvPr id="1" name=""/>
        <p:cNvGrpSpPr/>
        <p:nvPr/>
      </p:nvGrpSpPr>
      <p:grpSpPr>
        <a:xfrm>
          <a:off x="0" y="0"/>
          <a:ext cx="0" cy="0"/>
          <a:chOff x="0" y="0"/>
          <a:chExt cx="0" cy="0"/>
        </a:xfrm>
      </p:grpSpPr>
      <p:sp>
        <p:nvSpPr>
          <p:cNvPr id="2" name="Rectangle 1"/>
          <p:cNvSpPr/>
          <p:nvPr userDrawn="1"/>
        </p:nvSpPr>
        <p:spPr bwMode="auto">
          <a:xfrm>
            <a:off x="-8022" y="231885"/>
            <a:ext cx="9152022" cy="6618094"/>
          </a:xfrm>
          <a:prstGeom prst="rect">
            <a:avLst/>
          </a:prstGeom>
          <a:solidFill>
            <a:srgbClr val="FBB04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charset="0"/>
            </a:endParaRPr>
          </a:p>
        </p:txBody>
      </p:sp>
      <p:pic>
        <p:nvPicPr>
          <p:cNvPr id="4" name="Picture 11" descr="Corporate T Lock_Horiz_WO"/>
          <p:cNvPicPr>
            <a:picLocks noChangeAspect="1" noChangeArrowheads="1"/>
          </p:cNvPicPr>
          <p:nvPr/>
        </p:nvPicPr>
        <p:blipFill>
          <a:blip r:embed="rId2" cstate="print">
            <a:extLst>
              <a:ext uri="{28A0092B-C50C-407E-A947-70E740481C1C}">
                <a14:useLocalDpi xmlns:a14="http://schemas.microsoft.com/office/drawing/2010/main" xmlns="" val="0"/>
              </a:ext>
            </a:extLst>
          </a:blip>
          <a:srcRect r="2834"/>
          <a:stretch>
            <a:fillRect/>
          </a:stretch>
        </p:blipFill>
        <p:spPr bwMode="auto">
          <a:xfrm>
            <a:off x="0" y="0"/>
            <a:ext cx="9144000" cy="811213"/>
          </a:xfrm>
          <a:prstGeom prst="rect">
            <a:avLst/>
          </a:prstGeom>
          <a:noFill/>
          <a:extLst>
            <a:ext uri="{909E8E84-426E-40DD-AFC4-6F175D3DCCD1}">
              <a14:hiddenFill xmlns:a14="http://schemas.microsoft.com/office/drawing/2010/main" xmlns="">
                <a:solidFill>
                  <a:srgbClr val="FFFFFF"/>
                </a:solidFill>
              </a14:hiddenFill>
            </a:ext>
          </a:extLst>
        </p:spPr>
      </p:pic>
      <p:sp>
        <p:nvSpPr>
          <p:cNvPr id="15362" name="Rectangle 2"/>
          <p:cNvSpPr>
            <a:spLocks noGrp="1" noChangeArrowheads="1"/>
          </p:cNvSpPr>
          <p:nvPr>
            <p:ph type="ctrTitle"/>
          </p:nvPr>
        </p:nvSpPr>
        <p:spPr>
          <a:xfrm>
            <a:off x="395288" y="2565400"/>
            <a:ext cx="7772400" cy="749300"/>
          </a:xfrm>
          <a:prstGeom prst="rect">
            <a:avLst/>
          </a:prstGeom>
        </p:spPr>
        <p:txBody>
          <a:bodyPr/>
          <a:lstStyle>
            <a:lvl1pPr>
              <a:defRPr sz="3600" b="0">
                <a:solidFill>
                  <a:srgbClr val="652D89"/>
                </a:solidFill>
              </a:defRPr>
            </a:lvl1pPr>
          </a:lstStyle>
          <a:p>
            <a:r>
              <a:rPr lang="en-US" dirty="0" smtClean="0"/>
              <a:t>Click to edit Master title style</a:t>
            </a:r>
            <a:endParaRPr lang="en-GB" dirty="0"/>
          </a:p>
        </p:txBody>
      </p:sp>
      <p:sp>
        <p:nvSpPr>
          <p:cNvPr id="15363" name="Rectangle 3"/>
          <p:cNvSpPr>
            <a:spLocks noGrp="1" noChangeArrowheads="1"/>
          </p:cNvSpPr>
          <p:nvPr>
            <p:ph type="subTitle" idx="1"/>
          </p:nvPr>
        </p:nvSpPr>
        <p:spPr>
          <a:xfrm>
            <a:off x="451460" y="3387725"/>
            <a:ext cx="3976524" cy="905371"/>
          </a:xfrm>
          <a:prstGeom prst="rect">
            <a:avLst/>
          </a:prstGeom>
        </p:spPr>
        <p:txBody>
          <a:bodyPr/>
          <a:lstStyle>
            <a:lvl1pPr marL="0" indent="0">
              <a:buFont typeface="Wingdings" pitchFamily="2" charset="2"/>
              <a:buNone/>
              <a:defRPr sz="1800">
                <a:solidFill>
                  <a:schemeClr val="bg1"/>
                </a:solidFill>
              </a:defRPr>
            </a:lvl1pPr>
          </a:lstStyle>
          <a:p>
            <a:r>
              <a:rPr lang="en-US" dirty="0" smtClean="0"/>
              <a:t>Click to edit Master subtitle style</a:t>
            </a:r>
            <a:endParaRPr lang="en-GB" dirty="0"/>
          </a:p>
        </p:txBody>
      </p:sp>
    </p:spTree>
    <p:extLst>
      <p:ext uri="{BB962C8B-B14F-4D97-AF65-F5344CB8AC3E}">
        <p14:creationId xmlns:p14="http://schemas.microsoft.com/office/powerpoint/2010/main" xmlns="" val="3868855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0191" y="1124744"/>
            <a:ext cx="8600281" cy="855662"/>
          </a:xfrm>
          <a:prstGeom prst="rect">
            <a:avLst/>
          </a:prstGeom>
        </p:spPr>
        <p:txBody>
          <a:bodyPr/>
          <a:lstStyle/>
          <a:p>
            <a:r>
              <a:rPr lang="en-US" smtClean="0"/>
              <a:t>Click to edit Master title style</a:t>
            </a:r>
            <a:endParaRPr lang="en-GB"/>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dirty="0"/>
          </a:p>
        </p:txBody>
      </p:sp>
      <p:sp>
        <p:nvSpPr>
          <p:cNvPr id="7" name="Content Placeholder 2"/>
          <p:cNvSpPr>
            <a:spLocks noGrp="1"/>
          </p:cNvSpPr>
          <p:nvPr>
            <p:ph sz="half" idx="1"/>
          </p:nvPr>
        </p:nvSpPr>
        <p:spPr>
          <a:xfrm>
            <a:off x="251520" y="2205038"/>
            <a:ext cx="8568952" cy="3888258"/>
          </a:xfrm>
          <a:prstGeom prst="rect">
            <a:avLst/>
          </a:prstGeom>
        </p:spPr>
        <p:txBody>
          <a:bodyPr/>
          <a:lstStyle>
            <a:lvl1pPr>
              <a:defRPr sz="24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xmlns="" val="2751445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0191" y="1124744"/>
            <a:ext cx="8600281" cy="855662"/>
          </a:xfrm>
          <a:prstGeom prst="rect">
            <a:avLst/>
          </a:prstGeom>
        </p:spPr>
        <p:txBody>
          <a:bodyPr/>
          <a:lstStyle/>
          <a:p>
            <a:r>
              <a:rPr lang="en-US" smtClean="0"/>
              <a:t>Click to edit Master title style</a:t>
            </a:r>
            <a:endParaRPr lang="en-GB"/>
          </a:p>
        </p:txBody>
      </p:sp>
      <p:sp>
        <p:nvSpPr>
          <p:cNvPr id="9" name="Content Placeholder 2"/>
          <p:cNvSpPr>
            <a:spLocks noGrp="1"/>
          </p:cNvSpPr>
          <p:nvPr>
            <p:ph sz="half" idx="1"/>
          </p:nvPr>
        </p:nvSpPr>
        <p:spPr>
          <a:xfrm>
            <a:off x="251520" y="2205038"/>
            <a:ext cx="4176464" cy="3888258"/>
          </a:xfrm>
          <a:prstGeom prst="rect">
            <a:avLst/>
          </a:prstGeom>
        </p:spPr>
        <p:txBody>
          <a:bodyPr/>
          <a:lstStyle>
            <a:lvl1pPr>
              <a:defRPr sz="24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0" name="Content Placeholder 2"/>
          <p:cNvSpPr>
            <a:spLocks noGrp="1"/>
          </p:cNvSpPr>
          <p:nvPr>
            <p:ph sz="half" idx="10"/>
          </p:nvPr>
        </p:nvSpPr>
        <p:spPr>
          <a:xfrm>
            <a:off x="4644008" y="2204864"/>
            <a:ext cx="4176464" cy="3888258"/>
          </a:xfrm>
          <a:prstGeom prst="rect">
            <a:avLst/>
          </a:prstGeom>
        </p:spPr>
        <p:txBody>
          <a:bodyPr/>
          <a:lstStyle>
            <a:lvl1pPr>
              <a:defRPr sz="24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xmlns="" val="2688813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652D89"/>
        </a:solidFill>
        <a:effectLst/>
      </p:bgPr>
    </p:bg>
    <p:spTree>
      <p:nvGrpSpPr>
        <p:cNvPr id="1" name=""/>
        <p:cNvGrpSpPr/>
        <p:nvPr/>
      </p:nvGrpSpPr>
      <p:grpSpPr>
        <a:xfrm>
          <a:off x="0" y="0"/>
          <a:ext cx="0" cy="0"/>
          <a:chOff x="0" y="0"/>
          <a:chExt cx="0" cy="0"/>
        </a:xfrm>
      </p:grpSpPr>
      <p:pic>
        <p:nvPicPr>
          <p:cNvPr id="4" name="Picture 11" descr="Corporate T Lock_Horiz_WO"/>
          <p:cNvPicPr>
            <a:picLocks noChangeAspect="1" noChangeArrowheads="1"/>
          </p:cNvPicPr>
          <p:nvPr/>
        </p:nvPicPr>
        <p:blipFill>
          <a:blip r:embed="rId2" cstate="print">
            <a:extLst>
              <a:ext uri="{28A0092B-C50C-407E-A947-70E740481C1C}">
                <a14:useLocalDpi xmlns:a14="http://schemas.microsoft.com/office/drawing/2010/main" xmlns="" val="0"/>
              </a:ext>
            </a:extLst>
          </a:blip>
          <a:srcRect r="2834"/>
          <a:stretch>
            <a:fillRect/>
          </a:stretch>
        </p:blipFill>
        <p:spPr bwMode="auto">
          <a:xfrm>
            <a:off x="0" y="0"/>
            <a:ext cx="9144000" cy="811213"/>
          </a:xfrm>
          <a:prstGeom prst="rect">
            <a:avLst/>
          </a:prstGeom>
          <a:noFill/>
          <a:extLst>
            <a:ext uri="{909E8E84-426E-40DD-AFC4-6F175D3DCCD1}">
              <a14:hiddenFill xmlns:a14="http://schemas.microsoft.com/office/drawing/2010/main" xmlns="">
                <a:solidFill>
                  <a:srgbClr val="FFFFFF"/>
                </a:solidFill>
              </a14:hiddenFill>
            </a:ext>
          </a:extLst>
        </p:spPr>
      </p:pic>
      <p:sp>
        <p:nvSpPr>
          <p:cNvPr id="15362" name="Rectangle 2"/>
          <p:cNvSpPr>
            <a:spLocks noGrp="1" noChangeArrowheads="1"/>
          </p:cNvSpPr>
          <p:nvPr>
            <p:ph type="ctrTitle"/>
          </p:nvPr>
        </p:nvSpPr>
        <p:spPr>
          <a:xfrm>
            <a:off x="395288" y="2565400"/>
            <a:ext cx="7772400" cy="749300"/>
          </a:xfrm>
          <a:prstGeom prst="rect">
            <a:avLst/>
          </a:prstGeom>
        </p:spPr>
        <p:txBody>
          <a:bodyPr/>
          <a:lstStyle>
            <a:lvl1pPr>
              <a:defRPr sz="3600" b="0">
                <a:solidFill>
                  <a:srgbClr val="F68933"/>
                </a:solidFill>
              </a:defRPr>
            </a:lvl1pPr>
          </a:lstStyle>
          <a:p>
            <a:r>
              <a:rPr lang="en-US" smtClean="0"/>
              <a:t>Click to edit Master title style</a:t>
            </a:r>
            <a:endParaRPr lang="en-GB"/>
          </a:p>
        </p:txBody>
      </p:sp>
      <p:sp>
        <p:nvSpPr>
          <p:cNvPr id="15363" name="Rectangle 3"/>
          <p:cNvSpPr>
            <a:spLocks noGrp="1" noChangeArrowheads="1"/>
          </p:cNvSpPr>
          <p:nvPr>
            <p:ph type="subTitle" idx="1"/>
          </p:nvPr>
        </p:nvSpPr>
        <p:spPr>
          <a:xfrm>
            <a:off x="451460" y="3387725"/>
            <a:ext cx="3976524" cy="905371"/>
          </a:xfrm>
          <a:prstGeom prst="rect">
            <a:avLst/>
          </a:prstGeom>
        </p:spPr>
        <p:txBody>
          <a:bodyPr/>
          <a:lstStyle>
            <a:lvl1pPr marL="0" indent="0">
              <a:buFont typeface="Wingdings" pitchFamily="2" charset="2"/>
              <a:buNone/>
              <a:defRPr sz="1800">
                <a:solidFill>
                  <a:schemeClr val="bg1"/>
                </a:solidFill>
              </a:defRPr>
            </a:lvl1pPr>
          </a:lstStyle>
          <a:p>
            <a:r>
              <a:rPr lang="en-US" dirty="0" smtClean="0"/>
              <a:t>Click to edit Master subtitle style</a:t>
            </a:r>
            <a:endParaRPr lang="en-GB" dirty="0"/>
          </a:p>
        </p:txBody>
      </p:sp>
    </p:spTree>
    <p:extLst>
      <p:ext uri="{BB962C8B-B14F-4D97-AF65-F5344CB8AC3E}">
        <p14:creationId xmlns:p14="http://schemas.microsoft.com/office/powerpoint/2010/main" xmlns="" val="2949157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rgbClr val="652D89"/>
        </a:solidFill>
        <a:effectLst/>
      </p:bgPr>
    </p:bg>
    <p:spTree>
      <p:nvGrpSpPr>
        <p:cNvPr id="1" name=""/>
        <p:cNvGrpSpPr/>
        <p:nvPr/>
      </p:nvGrpSpPr>
      <p:grpSpPr>
        <a:xfrm>
          <a:off x="0" y="0"/>
          <a:ext cx="0" cy="0"/>
          <a:chOff x="0" y="0"/>
          <a:chExt cx="0" cy="0"/>
        </a:xfrm>
      </p:grpSpPr>
      <p:sp>
        <p:nvSpPr>
          <p:cNvPr id="2" name="Rectangle 1"/>
          <p:cNvSpPr/>
          <p:nvPr userDrawn="1"/>
        </p:nvSpPr>
        <p:spPr bwMode="auto">
          <a:xfrm>
            <a:off x="-8022" y="239906"/>
            <a:ext cx="9152021" cy="6637457"/>
          </a:xfrm>
          <a:prstGeom prst="rect">
            <a:avLst/>
          </a:prstGeom>
          <a:solidFill>
            <a:srgbClr val="CA3E9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endParaRPr lang="en-GB" dirty="0" smtClean="0">
              <a:solidFill>
                <a:srgbClr val="333333"/>
              </a:solidFill>
            </a:endParaRPr>
          </a:p>
        </p:txBody>
      </p:sp>
      <p:pic>
        <p:nvPicPr>
          <p:cNvPr id="4" name="Picture 11" descr="Corporate T Lock_Horiz_WO"/>
          <p:cNvPicPr>
            <a:picLocks noChangeAspect="1" noChangeArrowheads="1"/>
          </p:cNvPicPr>
          <p:nvPr/>
        </p:nvPicPr>
        <p:blipFill>
          <a:blip r:embed="rId2" cstate="print">
            <a:extLst>
              <a:ext uri="{28A0092B-C50C-407E-A947-70E740481C1C}">
                <a14:useLocalDpi xmlns:a14="http://schemas.microsoft.com/office/drawing/2010/main" xmlns="" val="0"/>
              </a:ext>
            </a:extLst>
          </a:blip>
          <a:srcRect r="2834"/>
          <a:stretch>
            <a:fillRect/>
          </a:stretch>
        </p:blipFill>
        <p:spPr bwMode="auto">
          <a:xfrm>
            <a:off x="0" y="0"/>
            <a:ext cx="9144000" cy="811213"/>
          </a:xfrm>
          <a:prstGeom prst="rect">
            <a:avLst/>
          </a:prstGeom>
          <a:noFill/>
          <a:extLst>
            <a:ext uri="{909E8E84-426E-40DD-AFC4-6F175D3DCCD1}">
              <a14:hiddenFill xmlns:a14="http://schemas.microsoft.com/office/drawing/2010/main" xmlns="">
                <a:solidFill>
                  <a:srgbClr val="FFFFFF"/>
                </a:solidFill>
              </a14:hiddenFill>
            </a:ext>
          </a:extLst>
        </p:spPr>
      </p:pic>
      <p:sp>
        <p:nvSpPr>
          <p:cNvPr id="15362" name="Rectangle 2"/>
          <p:cNvSpPr>
            <a:spLocks noGrp="1" noChangeArrowheads="1"/>
          </p:cNvSpPr>
          <p:nvPr>
            <p:ph type="ctrTitle"/>
          </p:nvPr>
        </p:nvSpPr>
        <p:spPr>
          <a:xfrm>
            <a:off x="395288" y="2565400"/>
            <a:ext cx="7772400" cy="749300"/>
          </a:xfrm>
          <a:prstGeom prst="rect">
            <a:avLst/>
          </a:prstGeom>
        </p:spPr>
        <p:txBody>
          <a:bodyPr/>
          <a:lstStyle>
            <a:lvl1pPr>
              <a:defRPr sz="3600" b="0">
                <a:solidFill>
                  <a:srgbClr val="652D89"/>
                </a:solidFill>
              </a:defRPr>
            </a:lvl1pPr>
          </a:lstStyle>
          <a:p>
            <a:r>
              <a:rPr lang="en-US" dirty="0" smtClean="0"/>
              <a:t>Click to edit Master title style</a:t>
            </a:r>
            <a:endParaRPr lang="en-GB" dirty="0"/>
          </a:p>
        </p:txBody>
      </p:sp>
      <p:sp>
        <p:nvSpPr>
          <p:cNvPr id="15363" name="Rectangle 3"/>
          <p:cNvSpPr>
            <a:spLocks noGrp="1" noChangeArrowheads="1"/>
          </p:cNvSpPr>
          <p:nvPr>
            <p:ph type="subTitle" idx="1"/>
          </p:nvPr>
        </p:nvSpPr>
        <p:spPr>
          <a:xfrm>
            <a:off x="451460" y="3387725"/>
            <a:ext cx="3976524" cy="905371"/>
          </a:xfrm>
          <a:prstGeom prst="rect">
            <a:avLst/>
          </a:prstGeom>
        </p:spPr>
        <p:txBody>
          <a:bodyPr/>
          <a:lstStyle>
            <a:lvl1pPr marL="0" indent="0">
              <a:buFont typeface="Wingdings" pitchFamily="2" charset="2"/>
              <a:buNone/>
              <a:defRPr sz="1800">
                <a:solidFill>
                  <a:schemeClr val="bg1"/>
                </a:solidFill>
              </a:defRPr>
            </a:lvl1pPr>
          </a:lstStyle>
          <a:p>
            <a:r>
              <a:rPr lang="en-US" dirty="0" smtClean="0"/>
              <a:t>Click to edit Master subtitle style</a:t>
            </a:r>
            <a:endParaRPr lang="en-GB" dirty="0"/>
          </a:p>
        </p:txBody>
      </p:sp>
    </p:spTree>
    <p:extLst>
      <p:ext uri="{BB962C8B-B14F-4D97-AF65-F5344CB8AC3E}">
        <p14:creationId xmlns:p14="http://schemas.microsoft.com/office/powerpoint/2010/main" xmlns="" val="4185030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1.png"/><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Text Box 9"/>
          <p:cNvSpPr txBox="1">
            <a:spLocks noChangeArrowheads="1"/>
          </p:cNvSpPr>
          <p:nvPr/>
        </p:nvSpPr>
        <p:spPr bwMode="auto">
          <a:xfrm>
            <a:off x="6084888" y="549275"/>
            <a:ext cx="2879725" cy="274638"/>
          </a:xfrm>
          <a:prstGeom prst="rect">
            <a:avLst/>
          </a:prstGeom>
          <a:noFill/>
          <a:ln w="9525">
            <a:noFill/>
            <a:miter lim="800000"/>
            <a:headEnd/>
            <a:tailEnd/>
          </a:ln>
          <a:effectLst/>
        </p:spPr>
        <p:txBody>
          <a:bodyPr>
            <a:spAutoFit/>
          </a:bodyPr>
          <a:lstStyle/>
          <a:p>
            <a:pPr algn="r">
              <a:spcBef>
                <a:spcPct val="50000"/>
              </a:spcBef>
              <a:defRPr/>
            </a:pPr>
            <a:r>
              <a:rPr lang="en-GB" sz="1200" dirty="0" smtClean="0">
                <a:solidFill>
                  <a:srgbClr val="CA3E96"/>
                </a:solidFill>
                <a:latin typeface="Verdana" pitchFamily="34" charset="0"/>
              </a:rPr>
              <a:t>cipfa.org</a:t>
            </a:r>
            <a:endParaRPr lang="en-GB" sz="1200" dirty="0">
              <a:solidFill>
                <a:srgbClr val="CA3E96"/>
              </a:solidFill>
              <a:latin typeface="Verdana" pitchFamily="34" charset="0"/>
            </a:endParaRPr>
          </a:p>
        </p:txBody>
      </p:sp>
      <p:pic>
        <p:nvPicPr>
          <p:cNvPr id="1036" name="Picture 12" descr="Corporate T Lock_Horiz transp"/>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0" y="-27384"/>
            <a:ext cx="9144000" cy="811213"/>
          </a:xfrm>
          <a:prstGeom prst="rect">
            <a:avLst/>
          </a:prstGeom>
          <a:noFill/>
          <a:extLst>
            <a:ext uri="{909E8E84-426E-40DD-AFC4-6F175D3DCCD1}">
              <a14:hiddenFill xmlns:a14="http://schemas.microsoft.com/office/drawing/2010/main" xmlns="">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9" r:id="rId4"/>
    <p:sldLayoutId id="2147483698" r:id="rId5"/>
    <p:sldLayoutId id="2147483685" r:id="rId6"/>
    <p:sldLayoutId id="2147483687" r:id="rId7"/>
  </p:sldLayoutIdLst>
  <p:txStyles>
    <p:titleStyle>
      <a:lvl1pPr algn="l" rtl="0" eaLnBrk="1" fontAlgn="base" hangingPunct="1">
        <a:spcBef>
          <a:spcPct val="0"/>
        </a:spcBef>
        <a:spcAft>
          <a:spcPct val="0"/>
        </a:spcAft>
        <a:defRPr sz="2800">
          <a:solidFill>
            <a:srgbClr val="652D89"/>
          </a:solidFill>
          <a:latin typeface="+mj-lt"/>
          <a:ea typeface="+mj-ea"/>
          <a:cs typeface="+mj-cs"/>
        </a:defRPr>
      </a:lvl1pPr>
      <a:lvl2pPr algn="l" rtl="0" eaLnBrk="1" fontAlgn="base" hangingPunct="1">
        <a:spcBef>
          <a:spcPct val="0"/>
        </a:spcBef>
        <a:spcAft>
          <a:spcPct val="0"/>
        </a:spcAft>
        <a:defRPr sz="2800">
          <a:solidFill>
            <a:srgbClr val="652D89"/>
          </a:solidFill>
          <a:latin typeface="Verdana" pitchFamily="34" charset="0"/>
        </a:defRPr>
      </a:lvl2pPr>
      <a:lvl3pPr algn="l" rtl="0" eaLnBrk="1" fontAlgn="base" hangingPunct="1">
        <a:spcBef>
          <a:spcPct val="0"/>
        </a:spcBef>
        <a:spcAft>
          <a:spcPct val="0"/>
        </a:spcAft>
        <a:defRPr sz="2800">
          <a:solidFill>
            <a:srgbClr val="652D89"/>
          </a:solidFill>
          <a:latin typeface="Verdana" pitchFamily="34" charset="0"/>
        </a:defRPr>
      </a:lvl3pPr>
      <a:lvl4pPr algn="l" rtl="0" eaLnBrk="1" fontAlgn="base" hangingPunct="1">
        <a:spcBef>
          <a:spcPct val="0"/>
        </a:spcBef>
        <a:spcAft>
          <a:spcPct val="0"/>
        </a:spcAft>
        <a:defRPr sz="2800">
          <a:solidFill>
            <a:srgbClr val="652D89"/>
          </a:solidFill>
          <a:latin typeface="Verdana" pitchFamily="34" charset="0"/>
        </a:defRPr>
      </a:lvl4pPr>
      <a:lvl5pPr algn="l" rtl="0" eaLnBrk="1" fontAlgn="base" hangingPunct="1">
        <a:spcBef>
          <a:spcPct val="0"/>
        </a:spcBef>
        <a:spcAft>
          <a:spcPct val="0"/>
        </a:spcAft>
        <a:defRPr sz="2800">
          <a:solidFill>
            <a:srgbClr val="652D89"/>
          </a:solidFill>
          <a:latin typeface="Verdana" pitchFamily="34" charset="0"/>
        </a:defRPr>
      </a:lvl5pPr>
      <a:lvl6pPr marL="457200" algn="l" rtl="0" eaLnBrk="1" fontAlgn="base" hangingPunct="1">
        <a:spcBef>
          <a:spcPct val="0"/>
        </a:spcBef>
        <a:spcAft>
          <a:spcPct val="0"/>
        </a:spcAft>
        <a:defRPr sz="2800">
          <a:solidFill>
            <a:srgbClr val="652D89"/>
          </a:solidFill>
          <a:latin typeface="Verdana" pitchFamily="34" charset="0"/>
        </a:defRPr>
      </a:lvl6pPr>
      <a:lvl7pPr marL="914400" algn="l" rtl="0" eaLnBrk="1" fontAlgn="base" hangingPunct="1">
        <a:spcBef>
          <a:spcPct val="0"/>
        </a:spcBef>
        <a:spcAft>
          <a:spcPct val="0"/>
        </a:spcAft>
        <a:defRPr sz="2800">
          <a:solidFill>
            <a:srgbClr val="652D89"/>
          </a:solidFill>
          <a:latin typeface="Verdana" pitchFamily="34" charset="0"/>
        </a:defRPr>
      </a:lvl7pPr>
      <a:lvl8pPr marL="1371600" algn="l" rtl="0" eaLnBrk="1" fontAlgn="base" hangingPunct="1">
        <a:spcBef>
          <a:spcPct val="0"/>
        </a:spcBef>
        <a:spcAft>
          <a:spcPct val="0"/>
        </a:spcAft>
        <a:defRPr sz="2800">
          <a:solidFill>
            <a:srgbClr val="652D89"/>
          </a:solidFill>
          <a:latin typeface="Verdana" pitchFamily="34" charset="0"/>
        </a:defRPr>
      </a:lvl8pPr>
      <a:lvl9pPr marL="1828800" algn="l" rtl="0" eaLnBrk="1" fontAlgn="base" hangingPunct="1">
        <a:spcBef>
          <a:spcPct val="0"/>
        </a:spcBef>
        <a:spcAft>
          <a:spcPct val="0"/>
        </a:spcAft>
        <a:defRPr sz="2800">
          <a:solidFill>
            <a:srgbClr val="652D89"/>
          </a:solidFill>
          <a:latin typeface="Verdana" pitchFamily="34" charset="0"/>
        </a:defRPr>
      </a:lvl9pPr>
    </p:titleStyle>
    <p:bodyStyle>
      <a:lvl1pPr marL="342900" indent="-342900" algn="l" rtl="0" eaLnBrk="1" fontAlgn="base" hangingPunct="1">
        <a:spcBef>
          <a:spcPct val="20000"/>
        </a:spcBef>
        <a:spcAft>
          <a:spcPct val="0"/>
        </a:spcAft>
        <a:buFont typeface="Wingdings" pitchFamily="2" charset="2"/>
        <a:buChar char="§"/>
        <a:defRPr>
          <a:solidFill>
            <a:srgbClr val="333333"/>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
        <a:defRPr sz="1600">
          <a:solidFill>
            <a:srgbClr val="333333"/>
          </a:solidFill>
          <a:latin typeface="+mn-lt"/>
        </a:defRPr>
      </a:lvl2pPr>
      <a:lvl3pPr marL="1143000" indent="-228600" algn="l" rtl="0" eaLnBrk="1" fontAlgn="base" hangingPunct="1">
        <a:spcBef>
          <a:spcPct val="20000"/>
        </a:spcBef>
        <a:spcAft>
          <a:spcPct val="0"/>
        </a:spcAft>
        <a:buFont typeface="Wingdings" pitchFamily="2" charset="2"/>
        <a:buChar char="§"/>
        <a:defRPr sz="1400">
          <a:solidFill>
            <a:srgbClr val="333333"/>
          </a:solidFill>
          <a:latin typeface="+mn-lt"/>
        </a:defRPr>
      </a:lvl3pPr>
      <a:lvl4pPr marL="1600200" indent="-228600" algn="l" rtl="0" eaLnBrk="1" fontAlgn="base" hangingPunct="1">
        <a:spcBef>
          <a:spcPct val="20000"/>
        </a:spcBef>
        <a:spcAft>
          <a:spcPct val="0"/>
        </a:spcAft>
        <a:buFont typeface="Wingdings" pitchFamily="2" charset="2"/>
        <a:buChar char="§"/>
        <a:defRPr sz="1400">
          <a:solidFill>
            <a:srgbClr val="333333"/>
          </a:solidFill>
          <a:latin typeface="+mn-lt"/>
        </a:defRPr>
      </a:lvl4pPr>
      <a:lvl5pPr marL="2057400" indent="-228600" algn="l" rtl="0" eaLnBrk="1" fontAlgn="base" hangingPunct="1">
        <a:spcBef>
          <a:spcPct val="20000"/>
        </a:spcBef>
        <a:spcAft>
          <a:spcPct val="0"/>
        </a:spcAft>
        <a:buFont typeface="Wingdings" pitchFamily="2" charset="2"/>
        <a:buChar char="§"/>
        <a:defRPr sz="1400">
          <a:solidFill>
            <a:srgbClr val="333333"/>
          </a:solidFill>
          <a:latin typeface="+mn-lt"/>
        </a:defRPr>
      </a:lvl5pPr>
      <a:lvl6pPr marL="2514600" indent="-228600" algn="l" rtl="0" eaLnBrk="1" fontAlgn="base" hangingPunct="1">
        <a:spcBef>
          <a:spcPct val="20000"/>
        </a:spcBef>
        <a:spcAft>
          <a:spcPct val="0"/>
        </a:spcAft>
        <a:buFont typeface="Wingdings" pitchFamily="2" charset="2"/>
        <a:buChar char="§"/>
        <a:defRPr sz="1400">
          <a:solidFill>
            <a:srgbClr val="333333"/>
          </a:solidFill>
          <a:latin typeface="+mn-lt"/>
        </a:defRPr>
      </a:lvl6pPr>
      <a:lvl7pPr marL="2971800" indent="-228600" algn="l" rtl="0" eaLnBrk="1" fontAlgn="base" hangingPunct="1">
        <a:spcBef>
          <a:spcPct val="20000"/>
        </a:spcBef>
        <a:spcAft>
          <a:spcPct val="0"/>
        </a:spcAft>
        <a:buFont typeface="Wingdings" pitchFamily="2" charset="2"/>
        <a:buChar char="§"/>
        <a:defRPr sz="1400">
          <a:solidFill>
            <a:srgbClr val="333333"/>
          </a:solidFill>
          <a:latin typeface="+mn-lt"/>
        </a:defRPr>
      </a:lvl7pPr>
      <a:lvl8pPr marL="3429000" indent="-228600" algn="l" rtl="0" eaLnBrk="1" fontAlgn="base" hangingPunct="1">
        <a:spcBef>
          <a:spcPct val="20000"/>
        </a:spcBef>
        <a:spcAft>
          <a:spcPct val="0"/>
        </a:spcAft>
        <a:buFont typeface="Wingdings" pitchFamily="2" charset="2"/>
        <a:buChar char="§"/>
        <a:defRPr sz="1400">
          <a:solidFill>
            <a:srgbClr val="333333"/>
          </a:solidFill>
          <a:latin typeface="+mn-lt"/>
        </a:defRPr>
      </a:lvl8pPr>
      <a:lvl9pPr marL="3886200" indent="-228600" algn="l" rtl="0" eaLnBrk="1" fontAlgn="base" hangingPunct="1">
        <a:spcBef>
          <a:spcPct val="20000"/>
        </a:spcBef>
        <a:spcAft>
          <a:spcPct val="0"/>
        </a:spcAft>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Text Box 9"/>
          <p:cNvSpPr txBox="1">
            <a:spLocks noChangeArrowheads="1"/>
          </p:cNvSpPr>
          <p:nvPr/>
        </p:nvSpPr>
        <p:spPr bwMode="auto">
          <a:xfrm>
            <a:off x="6084888" y="549275"/>
            <a:ext cx="2879725" cy="274638"/>
          </a:xfrm>
          <a:prstGeom prst="rect">
            <a:avLst/>
          </a:prstGeom>
          <a:noFill/>
          <a:ln w="9525">
            <a:noFill/>
            <a:miter lim="800000"/>
            <a:headEnd/>
            <a:tailEnd/>
          </a:ln>
          <a:effectLst/>
        </p:spPr>
        <p:txBody>
          <a:bodyPr>
            <a:spAutoFit/>
          </a:bodyPr>
          <a:lstStyle/>
          <a:p>
            <a:pPr algn="r">
              <a:spcBef>
                <a:spcPct val="50000"/>
              </a:spcBef>
              <a:defRPr/>
            </a:pPr>
            <a:r>
              <a:rPr lang="en-GB" sz="1200" dirty="0" smtClean="0">
                <a:solidFill>
                  <a:srgbClr val="CA3E96"/>
                </a:solidFill>
                <a:latin typeface="Verdana" pitchFamily="34" charset="0"/>
              </a:rPr>
              <a:t>cipfa.org</a:t>
            </a:r>
            <a:endParaRPr lang="en-GB" sz="1200" dirty="0">
              <a:solidFill>
                <a:srgbClr val="CA3E96"/>
              </a:solidFill>
              <a:latin typeface="Verdana" pitchFamily="34" charset="0"/>
            </a:endParaRPr>
          </a:p>
        </p:txBody>
      </p:sp>
      <p:pic>
        <p:nvPicPr>
          <p:cNvPr id="1036" name="Picture 12" descr="Corporate T Lock_Horiz transp"/>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0" y="-27384"/>
            <a:ext cx="9144000" cy="81121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04573952"/>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Lst>
  <p:txStyles>
    <p:titleStyle>
      <a:lvl1pPr algn="l" rtl="0" eaLnBrk="1" fontAlgn="base" hangingPunct="1">
        <a:spcBef>
          <a:spcPct val="0"/>
        </a:spcBef>
        <a:spcAft>
          <a:spcPct val="0"/>
        </a:spcAft>
        <a:defRPr sz="2800">
          <a:solidFill>
            <a:srgbClr val="652D89"/>
          </a:solidFill>
          <a:latin typeface="+mj-lt"/>
          <a:ea typeface="+mj-ea"/>
          <a:cs typeface="+mj-cs"/>
        </a:defRPr>
      </a:lvl1pPr>
      <a:lvl2pPr algn="l" rtl="0" eaLnBrk="1" fontAlgn="base" hangingPunct="1">
        <a:spcBef>
          <a:spcPct val="0"/>
        </a:spcBef>
        <a:spcAft>
          <a:spcPct val="0"/>
        </a:spcAft>
        <a:defRPr sz="2800">
          <a:solidFill>
            <a:srgbClr val="652D89"/>
          </a:solidFill>
          <a:latin typeface="Verdana" pitchFamily="34" charset="0"/>
        </a:defRPr>
      </a:lvl2pPr>
      <a:lvl3pPr algn="l" rtl="0" eaLnBrk="1" fontAlgn="base" hangingPunct="1">
        <a:spcBef>
          <a:spcPct val="0"/>
        </a:spcBef>
        <a:spcAft>
          <a:spcPct val="0"/>
        </a:spcAft>
        <a:defRPr sz="2800">
          <a:solidFill>
            <a:srgbClr val="652D89"/>
          </a:solidFill>
          <a:latin typeface="Verdana" pitchFamily="34" charset="0"/>
        </a:defRPr>
      </a:lvl3pPr>
      <a:lvl4pPr algn="l" rtl="0" eaLnBrk="1" fontAlgn="base" hangingPunct="1">
        <a:spcBef>
          <a:spcPct val="0"/>
        </a:spcBef>
        <a:spcAft>
          <a:spcPct val="0"/>
        </a:spcAft>
        <a:defRPr sz="2800">
          <a:solidFill>
            <a:srgbClr val="652D89"/>
          </a:solidFill>
          <a:latin typeface="Verdana" pitchFamily="34" charset="0"/>
        </a:defRPr>
      </a:lvl4pPr>
      <a:lvl5pPr algn="l" rtl="0" eaLnBrk="1" fontAlgn="base" hangingPunct="1">
        <a:spcBef>
          <a:spcPct val="0"/>
        </a:spcBef>
        <a:spcAft>
          <a:spcPct val="0"/>
        </a:spcAft>
        <a:defRPr sz="2800">
          <a:solidFill>
            <a:srgbClr val="652D89"/>
          </a:solidFill>
          <a:latin typeface="Verdana" pitchFamily="34" charset="0"/>
        </a:defRPr>
      </a:lvl5pPr>
      <a:lvl6pPr marL="457200" algn="l" rtl="0" eaLnBrk="1" fontAlgn="base" hangingPunct="1">
        <a:spcBef>
          <a:spcPct val="0"/>
        </a:spcBef>
        <a:spcAft>
          <a:spcPct val="0"/>
        </a:spcAft>
        <a:defRPr sz="2800">
          <a:solidFill>
            <a:srgbClr val="652D89"/>
          </a:solidFill>
          <a:latin typeface="Verdana" pitchFamily="34" charset="0"/>
        </a:defRPr>
      </a:lvl6pPr>
      <a:lvl7pPr marL="914400" algn="l" rtl="0" eaLnBrk="1" fontAlgn="base" hangingPunct="1">
        <a:spcBef>
          <a:spcPct val="0"/>
        </a:spcBef>
        <a:spcAft>
          <a:spcPct val="0"/>
        </a:spcAft>
        <a:defRPr sz="2800">
          <a:solidFill>
            <a:srgbClr val="652D89"/>
          </a:solidFill>
          <a:latin typeface="Verdana" pitchFamily="34" charset="0"/>
        </a:defRPr>
      </a:lvl7pPr>
      <a:lvl8pPr marL="1371600" algn="l" rtl="0" eaLnBrk="1" fontAlgn="base" hangingPunct="1">
        <a:spcBef>
          <a:spcPct val="0"/>
        </a:spcBef>
        <a:spcAft>
          <a:spcPct val="0"/>
        </a:spcAft>
        <a:defRPr sz="2800">
          <a:solidFill>
            <a:srgbClr val="652D89"/>
          </a:solidFill>
          <a:latin typeface="Verdana" pitchFamily="34" charset="0"/>
        </a:defRPr>
      </a:lvl8pPr>
      <a:lvl9pPr marL="1828800" algn="l" rtl="0" eaLnBrk="1" fontAlgn="base" hangingPunct="1">
        <a:spcBef>
          <a:spcPct val="0"/>
        </a:spcBef>
        <a:spcAft>
          <a:spcPct val="0"/>
        </a:spcAft>
        <a:defRPr sz="2800">
          <a:solidFill>
            <a:srgbClr val="652D89"/>
          </a:solidFill>
          <a:latin typeface="Verdana" pitchFamily="34" charset="0"/>
        </a:defRPr>
      </a:lvl9pPr>
    </p:titleStyle>
    <p:bodyStyle>
      <a:lvl1pPr marL="342900" indent="-342900" algn="l" rtl="0" eaLnBrk="1" fontAlgn="base" hangingPunct="1">
        <a:spcBef>
          <a:spcPct val="20000"/>
        </a:spcBef>
        <a:spcAft>
          <a:spcPct val="0"/>
        </a:spcAft>
        <a:buFont typeface="Wingdings" pitchFamily="2" charset="2"/>
        <a:buChar char="§"/>
        <a:defRPr>
          <a:solidFill>
            <a:srgbClr val="333333"/>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
        <a:defRPr sz="1600">
          <a:solidFill>
            <a:srgbClr val="333333"/>
          </a:solidFill>
          <a:latin typeface="+mn-lt"/>
        </a:defRPr>
      </a:lvl2pPr>
      <a:lvl3pPr marL="1143000" indent="-228600" algn="l" rtl="0" eaLnBrk="1" fontAlgn="base" hangingPunct="1">
        <a:spcBef>
          <a:spcPct val="20000"/>
        </a:spcBef>
        <a:spcAft>
          <a:spcPct val="0"/>
        </a:spcAft>
        <a:buFont typeface="Wingdings" pitchFamily="2" charset="2"/>
        <a:buChar char="§"/>
        <a:defRPr sz="1400">
          <a:solidFill>
            <a:srgbClr val="333333"/>
          </a:solidFill>
          <a:latin typeface="+mn-lt"/>
        </a:defRPr>
      </a:lvl3pPr>
      <a:lvl4pPr marL="1600200" indent="-228600" algn="l" rtl="0" eaLnBrk="1" fontAlgn="base" hangingPunct="1">
        <a:spcBef>
          <a:spcPct val="20000"/>
        </a:spcBef>
        <a:spcAft>
          <a:spcPct val="0"/>
        </a:spcAft>
        <a:buFont typeface="Wingdings" pitchFamily="2" charset="2"/>
        <a:buChar char="§"/>
        <a:defRPr sz="1400">
          <a:solidFill>
            <a:srgbClr val="333333"/>
          </a:solidFill>
          <a:latin typeface="+mn-lt"/>
        </a:defRPr>
      </a:lvl4pPr>
      <a:lvl5pPr marL="2057400" indent="-228600" algn="l" rtl="0" eaLnBrk="1" fontAlgn="base" hangingPunct="1">
        <a:spcBef>
          <a:spcPct val="20000"/>
        </a:spcBef>
        <a:spcAft>
          <a:spcPct val="0"/>
        </a:spcAft>
        <a:buFont typeface="Wingdings" pitchFamily="2" charset="2"/>
        <a:buChar char="§"/>
        <a:defRPr sz="1400">
          <a:solidFill>
            <a:srgbClr val="333333"/>
          </a:solidFill>
          <a:latin typeface="+mn-lt"/>
        </a:defRPr>
      </a:lvl5pPr>
      <a:lvl6pPr marL="2514600" indent="-228600" algn="l" rtl="0" eaLnBrk="1" fontAlgn="base" hangingPunct="1">
        <a:spcBef>
          <a:spcPct val="20000"/>
        </a:spcBef>
        <a:spcAft>
          <a:spcPct val="0"/>
        </a:spcAft>
        <a:buFont typeface="Wingdings" pitchFamily="2" charset="2"/>
        <a:buChar char="§"/>
        <a:defRPr sz="1400">
          <a:solidFill>
            <a:srgbClr val="333333"/>
          </a:solidFill>
          <a:latin typeface="+mn-lt"/>
        </a:defRPr>
      </a:lvl6pPr>
      <a:lvl7pPr marL="2971800" indent="-228600" algn="l" rtl="0" eaLnBrk="1" fontAlgn="base" hangingPunct="1">
        <a:spcBef>
          <a:spcPct val="20000"/>
        </a:spcBef>
        <a:spcAft>
          <a:spcPct val="0"/>
        </a:spcAft>
        <a:buFont typeface="Wingdings" pitchFamily="2" charset="2"/>
        <a:buChar char="§"/>
        <a:defRPr sz="1400">
          <a:solidFill>
            <a:srgbClr val="333333"/>
          </a:solidFill>
          <a:latin typeface="+mn-lt"/>
        </a:defRPr>
      </a:lvl7pPr>
      <a:lvl8pPr marL="3429000" indent="-228600" algn="l" rtl="0" eaLnBrk="1" fontAlgn="base" hangingPunct="1">
        <a:spcBef>
          <a:spcPct val="20000"/>
        </a:spcBef>
        <a:spcAft>
          <a:spcPct val="0"/>
        </a:spcAft>
        <a:buFont typeface="Wingdings" pitchFamily="2" charset="2"/>
        <a:buChar char="§"/>
        <a:defRPr sz="1400">
          <a:solidFill>
            <a:srgbClr val="333333"/>
          </a:solidFill>
          <a:latin typeface="+mn-lt"/>
        </a:defRPr>
      </a:lvl8pPr>
      <a:lvl9pPr marL="3886200" indent="-228600" algn="l" rtl="0" eaLnBrk="1" fontAlgn="base" hangingPunct="1">
        <a:spcBef>
          <a:spcPct val="20000"/>
        </a:spcBef>
        <a:spcAft>
          <a:spcPct val="0"/>
        </a:spcAft>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www.cipfa.org/services/networks/better-governance-forum/corporate-governance-documentation/audit-committee-update-issue-21" TargetMode="External"/><Relationship Id="rId2" Type="http://schemas.openxmlformats.org/officeDocument/2006/relationships/hyperlink" Target="http://www.cipfa.org/services/networks/better-governance-forum/corporate-governance-documentation/cipfa-survey-of-audit-committees-in-local-authorities-and-police" TargetMode="External"/><Relationship Id="rId1" Type="http://schemas.openxmlformats.org/officeDocument/2006/relationships/slideLayout" Target="../slideLayouts/slideLayout6.xml"/><Relationship Id="rId4" Type="http://schemas.openxmlformats.org/officeDocument/2006/relationships/hyperlink" Target="http://www.cipfa.org/services/networks/better-governance-forum/other-documentation/developing-your-audit-committee"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15.xml"/><Relationship Id="rId4" Type="http://schemas.openxmlformats.org/officeDocument/2006/relationships/hyperlink" Target="mailto:diana.melville@cipfa.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288" y="2565400"/>
            <a:ext cx="7772400" cy="1223640"/>
          </a:xfrm>
        </p:spPr>
        <p:txBody>
          <a:bodyPr/>
          <a:lstStyle/>
          <a:p>
            <a:r>
              <a:rPr lang="en-GB" dirty="0"/>
              <a:t>Mutual</a:t>
            </a:r>
            <a:r>
              <a:rPr lang="en-GB" dirty="0" smtClean="0"/>
              <a:t> benefit</a:t>
            </a:r>
            <a:r>
              <a:rPr lang="en-GB" dirty="0"/>
              <a:t>? </a:t>
            </a:r>
            <a:r>
              <a:rPr lang="en-GB" dirty="0" smtClean="0"/>
              <a:t/>
            </a:r>
            <a:br>
              <a:rPr lang="en-GB" dirty="0" smtClean="0"/>
            </a:br>
            <a:r>
              <a:rPr lang="en-GB" dirty="0" smtClean="0"/>
              <a:t>The </a:t>
            </a:r>
            <a:r>
              <a:rPr lang="en-GB" dirty="0"/>
              <a:t>audit committee and internal audit</a:t>
            </a:r>
          </a:p>
        </p:txBody>
      </p:sp>
      <p:sp>
        <p:nvSpPr>
          <p:cNvPr id="3" name="Subtitle 2"/>
          <p:cNvSpPr>
            <a:spLocks noGrp="1"/>
          </p:cNvSpPr>
          <p:nvPr>
            <p:ph type="subTitle" idx="1"/>
          </p:nvPr>
        </p:nvSpPr>
        <p:spPr>
          <a:xfrm>
            <a:off x="404686" y="4869160"/>
            <a:ext cx="3976524" cy="1440160"/>
          </a:xfrm>
        </p:spPr>
        <p:txBody>
          <a:bodyPr/>
          <a:lstStyle/>
          <a:p>
            <a:r>
              <a:rPr lang="en-US" dirty="0" smtClean="0"/>
              <a:t>Diana Melville FCPFA</a:t>
            </a:r>
          </a:p>
          <a:p>
            <a:r>
              <a:rPr lang="en-US" dirty="0" smtClean="0"/>
              <a:t>Governance Advisor </a:t>
            </a:r>
          </a:p>
          <a:p>
            <a:r>
              <a:rPr lang="en-US" dirty="0" smtClean="0"/>
              <a:t>CIPFA Better Governance Forum</a:t>
            </a:r>
            <a:endParaRPr lang="en-GB" dirty="0"/>
          </a:p>
          <a:p>
            <a:endParaRPr lang="en-GB" dirty="0"/>
          </a:p>
        </p:txBody>
      </p:sp>
    </p:spTree>
    <p:extLst>
      <p:ext uri="{BB962C8B-B14F-4D97-AF65-F5344CB8AC3E}">
        <p14:creationId xmlns:p14="http://schemas.microsoft.com/office/powerpoint/2010/main" xmlns="" val="12425130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 audit committees challenge enough?</a:t>
            </a:r>
            <a:endParaRPr lang="en-GB" dirty="0"/>
          </a:p>
        </p:txBody>
      </p:sp>
      <p:sp>
        <p:nvSpPr>
          <p:cNvPr id="3" name="Content Placeholder 2"/>
          <p:cNvSpPr>
            <a:spLocks noGrp="1"/>
          </p:cNvSpPr>
          <p:nvPr>
            <p:ph sz="half" idx="1"/>
          </p:nvPr>
        </p:nvSpPr>
        <p:spPr/>
        <p:txBody>
          <a:bodyPr/>
          <a:lstStyle/>
          <a:p>
            <a:pPr marL="0" indent="0">
              <a:buNone/>
            </a:pPr>
            <a:r>
              <a:rPr lang="en-GB" sz="1800" dirty="0"/>
              <a:t>Effectiveness of the audit committee in following up outstanding actions or improvement plans</a:t>
            </a:r>
            <a:r>
              <a:rPr lang="en-GB" sz="1800" dirty="0" smtClean="0"/>
              <a:t>:</a:t>
            </a:r>
          </a:p>
          <a:p>
            <a:pPr marL="0" indent="0">
              <a:buNone/>
            </a:pPr>
            <a:endParaRPr lang="en-GB" sz="1800" dirty="0" smtClean="0"/>
          </a:p>
          <a:p>
            <a:pPr marL="0" indent="0">
              <a:buNone/>
            </a:pPr>
            <a:endParaRPr lang="en-GB" sz="1800" dirty="0"/>
          </a:p>
          <a:p>
            <a:pPr marL="0" indent="0">
              <a:buNone/>
            </a:pPr>
            <a:endParaRPr lang="en-GB" sz="1800" dirty="0" smtClean="0"/>
          </a:p>
          <a:p>
            <a:pPr marL="0" indent="0">
              <a:buNone/>
            </a:pPr>
            <a:endParaRPr lang="en-GB" sz="1800" dirty="0"/>
          </a:p>
          <a:p>
            <a:pPr marL="0" indent="0">
              <a:buNone/>
            </a:pPr>
            <a:endParaRPr lang="en-GB" sz="1800" dirty="0" smtClean="0"/>
          </a:p>
          <a:p>
            <a:pPr marL="0" indent="0">
              <a:buNone/>
            </a:pPr>
            <a:endParaRPr lang="en-GB" sz="1800" dirty="0"/>
          </a:p>
          <a:p>
            <a:pPr marL="0" indent="0">
              <a:buNone/>
            </a:pPr>
            <a:endParaRPr lang="en-GB" sz="1800" dirty="0" smtClean="0"/>
          </a:p>
          <a:p>
            <a:pPr marL="0" indent="0">
              <a:buNone/>
            </a:pPr>
            <a:endParaRPr lang="en-GB" sz="1800" dirty="0"/>
          </a:p>
          <a:p>
            <a:pPr marL="0" indent="0">
              <a:buNone/>
            </a:pPr>
            <a:endParaRPr lang="en-GB" sz="1800" dirty="0" smtClean="0"/>
          </a:p>
          <a:p>
            <a:pPr marL="0" lvl="0" indent="0" algn="r">
              <a:buNone/>
            </a:pPr>
            <a:r>
              <a:rPr lang="en-GB" sz="1600" dirty="0"/>
              <a:t>Source: CIPFA survey of audit committees 2016</a:t>
            </a:r>
          </a:p>
          <a:p>
            <a:pPr marL="0" indent="0">
              <a:buNone/>
            </a:pPr>
            <a:endParaRPr lang="en-GB" sz="1800" dirty="0"/>
          </a:p>
          <a:p>
            <a:pPr marL="0" indent="0">
              <a:buNone/>
            </a:pPr>
            <a:endParaRPr lang="en-GB" sz="1800" dirty="0" smtClean="0"/>
          </a:p>
        </p:txBody>
      </p:sp>
      <p:sp>
        <p:nvSpPr>
          <p:cNvPr id="4" name="Rectangle 3"/>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graphicFrame>
        <p:nvGraphicFramePr>
          <p:cNvPr id="7" name="Table 6"/>
          <p:cNvGraphicFramePr>
            <a:graphicFrameLocks noGrp="1"/>
          </p:cNvGraphicFramePr>
          <p:nvPr>
            <p:extLst>
              <p:ext uri="{D42A27DB-BD31-4B8C-83A1-F6EECF244321}">
                <p14:modId xmlns:p14="http://schemas.microsoft.com/office/powerpoint/2010/main" xmlns="" val="3176913105"/>
              </p:ext>
            </p:extLst>
          </p:nvPr>
        </p:nvGraphicFramePr>
        <p:xfrm>
          <a:off x="467544" y="3242828"/>
          <a:ext cx="6624737" cy="2275678"/>
        </p:xfrm>
        <a:graphic>
          <a:graphicData uri="http://schemas.openxmlformats.org/drawingml/2006/table">
            <a:tbl>
              <a:tblPr firstRow="1" firstCol="1" bandRow="1">
                <a:tableStyleId>{21E4AEA4-8DFA-4A89-87EB-49C32662AFE0}</a:tableStyleId>
              </a:tblPr>
              <a:tblGrid>
                <a:gridCol w="2609255"/>
                <a:gridCol w="1921446"/>
                <a:gridCol w="2094036"/>
              </a:tblGrid>
              <a:tr h="408470">
                <a:tc>
                  <a:txBody>
                    <a:bodyPr/>
                    <a:lstStyle/>
                    <a:p>
                      <a:pPr>
                        <a:lnSpc>
                          <a:spcPct val="107000"/>
                        </a:lnSpc>
                        <a:spcBef>
                          <a:spcPts val="1000"/>
                        </a:spcBef>
                        <a:spcAft>
                          <a:spcPts val="800"/>
                        </a:spcAft>
                      </a:pPr>
                      <a:r>
                        <a:rPr lang="en-GB" sz="1400" dirty="0">
                          <a:effectLst/>
                        </a:rPr>
                        <a:t> </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Very effective</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Quite effective</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r>
              <a:tr h="641798">
                <a:tc>
                  <a:txBody>
                    <a:bodyPr/>
                    <a:lstStyle/>
                    <a:p>
                      <a:pPr>
                        <a:lnSpc>
                          <a:spcPct val="107000"/>
                        </a:lnSpc>
                        <a:spcBef>
                          <a:spcPts val="1000"/>
                        </a:spcBef>
                        <a:spcAft>
                          <a:spcPts val="800"/>
                        </a:spcAft>
                      </a:pPr>
                      <a:r>
                        <a:rPr lang="en-GB" sz="1400" dirty="0">
                          <a:effectLst/>
                        </a:rPr>
                        <a:t>Local authority head of internal audit</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41%</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49%</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r>
              <a:tr h="408470">
                <a:tc>
                  <a:txBody>
                    <a:bodyPr/>
                    <a:lstStyle/>
                    <a:p>
                      <a:pPr>
                        <a:lnSpc>
                          <a:spcPct val="107000"/>
                        </a:lnSpc>
                        <a:spcBef>
                          <a:spcPts val="1000"/>
                        </a:spcBef>
                        <a:spcAft>
                          <a:spcPts val="800"/>
                        </a:spcAft>
                      </a:pPr>
                      <a:r>
                        <a:rPr lang="en-GB" sz="1400" dirty="0">
                          <a:effectLst/>
                        </a:rPr>
                        <a:t>PCC CFO</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61%</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28%</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r>
              <a:tr h="408470">
                <a:tc>
                  <a:txBody>
                    <a:bodyPr/>
                    <a:lstStyle/>
                    <a:p>
                      <a:pPr>
                        <a:lnSpc>
                          <a:spcPct val="107000"/>
                        </a:lnSpc>
                        <a:spcBef>
                          <a:spcPts val="1000"/>
                        </a:spcBef>
                        <a:spcAft>
                          <a:spcPts val="800"/>
                        </a:spcAft>
                      </a:pPr>
                      <a:r>
                        <a:rPr lang="en-GB" sz="1400" dirty="0">
                          <a:effectLst/>
                        </a:rPr>
                        <a:t>Local authority chair</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51%</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43%</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r>
              <a:tr h="408470">
                <a:tc>
                  <a:txBody>
                    <a:bodyPr/>
                    <a:lstStyle/>
                    <a:p>
                      <a:pPr>
                        <a:lnSpc>
                          <a:spcPct val="107000"/>
                        </a:lnSpc>
                        <a:spcBef>
                          <a:spcPts val="1000"/>
                        </a:spcBef>
                        <a:spcAft>
                          <a:spcPts val="800"/>
                        </a:spcAft>
                      </a:pPr>
                      <a:r>
                        <a:rPr lang="en-GB" sz="1400" dirty="0">
                          <a:effectLst/>
                        </a:rPr>
                        <a:t>Police chair</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53%</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29%</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xmlns="" val="3201634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what would heads of audit like to see?</a:t>
            </a:r>
            <a:endParaRPr lang="en-GB" dirty="0"/>
          </a:p>
        </p:txBody>
      </p:sp>
      <p:sp>
        <p:nvSpPr>
          <p:cNvPr id="3" name="Content Placeholder 2"/>
          <p:cNvSpPr>
            <a:spLocks noGrp="1"/>
          </p:cNvSpPr>
          <p:nvPr>
            <p:ph sz="half" idx="1"/>
          </p:nvPr>
        </p:nvSpPr>
        <p:spPr/>
        <p:txBody>
          <a:bodyPr/>
          <a:lstStyle/>
          <a:p>
            <a:pPr lvl="0"/>
            <a:endParaRPr lang="en-GB" sz="1800" i="1" dirty="0" smtClean="0"/>
          </a:p>
          <a:p>
            <a:pPr lvl="0"/>
            <a:r>
              <a:rPr lang="en-GB" sz="1800" i="1" dirty="0" smtClean="0"/>
              <a:t>Support </a:t>
            </a:r>
            <a:r>
              <a:rPr lang="en-GB" sz="1800" i="1" dirty="0"/>
              <a:t>and understanding is pretty good. </a:t>
            </a:r>
            <a:r>
              <a:rPr lang="en-GB" sz="1800" i="1" dirty="0" smtClean="0"/>
              <a:t>However, </a:t>
            </a:r>
            <a:r>
              <a:rPr lang="en-GB" sz="1800" i="1" dirty="0"/>
              <a:t>there is always scope to challenge management more about the issues</a:t>
            </a:r>
            <a:r>
              <a:rPr lang="en-GB" sz="1800" i="1" dirty="0" smtClean="0"/>
              <a:t> internal audit </a:t>
            </a:r>
            <a:r>
              <a:rPr lang="en-GB" sz="1800" i="1" dirty="0"/>
              <a:t>might have reported and certainly over the timely implementation of recommendations.</a:t>
            </a:r>
            <a:endParaRPr lang="en-GB" sz="1800" dirty="0"/>
          </a:p>
          <a:p>
            <a:pPr marL="0" indent="0" algn="r">
              <a:buNone/>
            </a:pPr>
            <a:r>
              <a:rPr lang="en-GB" sz="1800" dirty="0"/>
              <a:t>Head of audit, English metropolitan district council</a:t>
            </a:r>
          </a:p>
          <a:p>
            <a:endParaRPr lang="en-GB" sz="1800" dirty="0"/>
          </a:p>
        </p:txBody>
      </p:sp>
      <p:sp>
        <p:nvSpPr>
          <p:cNvPr id="5" name="Rectangle 4"/>
          <p:cNvSpPr/>
          <p:nvPr/>
        </p:nvSpPr>
        <p:spPr>
          <a:xfrm>
            <a:off x="251520" y="6317928"/>
            <a:ext cx="4501553" cy="246221"/>
          </a:xfrm>
          <a:prstGeom prst="rect">
            <a:avLst/>
          </a:prstGeom>
        </p:spPr>
        <p:txBody>
          <a:bodyPr wrap="none">
            <a:spAutoFit/>
          </a:bodyPr>
          <a:lstStyle/>
          <a:p>
            <a:pPr lvl="0" algn="l"/>
            <a:r>
              <a:rPr lang="en-GB" sz="1000" dirty="0">
                <a:solidFill>
                  <a:srgbClr val="333333"/>
                </a:solidFill>
                <a:latin typeface="Verdana"/>
              </a:rPr>
              <a:t>Copyright © CIPFA 2016 protected under UK and international law</a:t>
            </a:r>
          </a:p>
        </p:txBody>
      </p:sp>
    </p:spTree>
    <p:extLst>
      <p:ext uri="{BB962C8B-B14F-4D97-AF65-F5344CB8AC3E}">
        <p14:creationId xmlns:p14="http://schemas.microsoft.com/office/powerpoint/2010/main" xmlns="" val="40900686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Knowledge and understanding</a:t>
            </a:r>
            <a:endParaRPr lang="en-GB" dirty="0"/>
          </a:p>
        </p:txBody>
      </p:sp>
      <p:graphicFrame>
        <p:nvGraphicFramePr>
          <p:cNvPr id="4" name="Content Placeholder 3"/>
          <p:cNvGraphicFramePr>
            <a:graphicFrameLocks noGrp="1"/>
          </p:cNvGraphicFramePr>
          <p:nvPr>
            <p:ph sz="half" idx="1"/>
          </p:nvPr>
        </p:nvGraphicFramePr>
        <p:xfrm>
          <a:off x="250825" y="2205038"/>
          <a:ext cx="8569325" cy="3887787"/>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251520" y="6317928"/>
            <a:ext cx="4501553" cy="246221"/>
          </a:xfrm>
          <a:prstGeom prst="rect">
            <a:avLst/>
          </a:prstGeom>
        </p:spPr>
        <p:txBody>
          <a:bodyPr wrap="none">
            <a:spAutoFit/>
          </a:bodyPr>
          <a:lstStyle/>
          <a:p>
            <a:pPr lvl="0" algn="l"/>
            <a:r>
              <a:rPr lang="en-GB" sz="1000" dirty="0">
                <a:solidFill>
                  <a:srgbClr val="333333"/>
                </a:solidFill>
                <a:latin typeface="Verdana"/>
              </a:rPr>
              <a:t>Copyright © CIPFA 2016 protected under UK and international law</a:t>
            </a:r>
          </a:p>
        </p:txBody>
      </p:sp>
    </p:spTree>
    <p:extLst>
      <p:ext uri="{BB962C8B-B14F-4D97-AF65-F5344CB8AC3E}">
        <p14:creationId xmlns:p14="http://schemas.microsoft.com/office/powerpoint/2010/main" xmlns="" val="22172569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Effectiveness of internal audit</a:t>
            </a:r>
            <a:endParaRPr lang="en-GB" dirty="0"/>
          </a:p>
        </p:txBody>
      </p:sp>
      <p:sp>
        <p:nvSpPr>
          <p:cNvPr id="4" name="Rectangle 3"/>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xmlns="" val="2279989670"/>
              </p:ext>
            </p:extLst>
          </p:nvPr>
        </p:nvGraphicFramePr>
        <p:xfrm>
          <a:off x="250825" y="1980406"/>
          <a:ext cx="8569325" cy="41124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5177196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the results tell us?</a:t>
            </a:r>
            <a:endParaRPr lang="en-GB" dirty="0"/>
          </a:p>
        </p:txBody>
      </p:sp>
      <p:sp>
        <p:nvSpPr>
          <p:cNvPr id="3" name="Content Placeholder 2"/>
          <p:cNvSpPr>
            <a:spLocks noGrp="1"/>
          </p:cNvSpPr>
          <p:nvPr>
            <p:ph sz="half" idx="1"/>
          </p:nvPr>
        </p:nvSpPr>
        <p:spPr/>
        <p:txBody>
          <a:bodyPr/>
          <a:lstStyle/>
          <a:p>
            <a:r>
              <a:rPr lang="en-GB" sz="1800" dirty="0" smtClean="0"/>
              <a:t>Committees are </a:t>
            </a:r>
            <a:r>
              <a:rPr lang="en-GB" sz="1800" dirty="0"/>
              <a:t>providing good support to </a:t>
            </a:r>
            <a:r>
              <a:rPr lang="en-GB" sz="1800" dirty="0" smtClean="0"/>
              <a:t>internal audit</a:t>
            </a:r>
          </a:p>
          <a:p>
            <a:endParaRPr lang="en-GB" sz="1800" dirty="0"/>
          </a:p>
          <a:p>
            <a:pPr marL="0" indent="0">
              <a:spcBef>
                <a:spcPts val="600"/>
              </a:spcBef>
              <a:spcAft>
                <a:spcPts val="600"/>
              </a:spcAft>
              <a:buNone/>
            </a:pPr>
            <a:r>
              <a:rPr lang="en-GB" sz="1800" dirty="0" smtClean="0"/>
              <a:t>Scope for improvement:</a:t>
            </a:r>
          </a:p>
          <a:p>
            <a:pPr>
              <a:spcBef>
                <a:spcPts val="600"/>
              </a:spcBef>
              <a:spcAft>
                <a:spcPts val="600"/>
              </a:spcAft>
            </a:pPr>
            <a:r>
              <a:rPr lang="en-GB" sz="1800" dirty="0" smtClean="0"/>
              <a:t>developing </a:t>
            </a:r>
            <a:r>
              <a:rPr lang="en-GB" sz="1800" dirty="0"/>
              <a:t>the knowledge and understanding of the audit committee </a:t>
            </a:r>
            <a:r>
              <a:rPr lang="en-GB" sz="1800" dirty="0" smtClean="0"/>
              <a:t>members</a:t>
            </a:r>
          </a:p>
          <a:p>
            <a:pPr>
              <a:spcBef>
                <a:spcPts val="600"/>
              </a:spcBef>
              <a:spcAft>
                <a:spcPts val="600"/>
              </a:spcAft>
            </a:pPr>
            <a:r>
              <a:rPr lang="en-GB" sz="1800" dirty="0" smtClean="0"/>
              <a:t>more </a:t>
            </a:r>
            <a:r>
              <a:rPr lang="en-GB" sz="1800" dirty="0"/>
              <a:t>questioning and constructive </a:t>
            </a:r>
            <a:r>
              <a:rPr lang="en-GB" sz="1800" dirty="0" smtClean="0"/>
              <a:t>challenge</a:t>
            </a:r>
          </a:p>
          <a:p>
            <a:pPr>
              <a:spcBef>
                <a:spcPts val="600"/>
              </a:spcBef>
              <a:spcAft>
                <a:spcPts val="600"/>
              </a:spcAft>
            </a:pPr>
            <a:r>
              <a:rPr lang="en-GB" sz="1800" dirty="0" smtClean="0"/>
              <a:t>improving </a:t>
            </a:r>
            <a:r>
              <a:rPr lang="en-GB" sz="1800" dirty="0"/>
              <a:t>dialogue between some internal auditors and the audit committee </a:t>
            </a:r>
          </a:p>
        </p:txBody>
      </p:sp>
      <p:sp>
        <p:nvSpPr>
          <p:cNvPr id="4" name="Rectangle 3"/>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spTree>
    <p:extLst>
      <p:ext uri="{BB962C8B-B14F-4D97-AF65-F5344CB8AC3E}">
        <p14:creationId xmlns:p14="http://schemas.microsoft.com/office/powerpoint/2010/main" xmlns="" val="1803296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results: effectiveness</a:t>
            </a:r>
            <a:endParaRPr lang="en-GB" dirty="0"/>
          </a:p>
        </p:txBody>
      </p:sp>
      <p:sp>
        <p:nvSpPr>
          <p:cNvPr id="4" name="Rectangle 3"/>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xmlns="" val="3514851540"/>
              </p:ext>
            </p:extLst>
          </p:nvPr>
        </p:nvGraphicFramePr>
        <p:xfrm>
          <a:off x="251520" y="1772816"/>
          <a:ext cx="8568630" cy="45451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0931081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Barriers to improvement</a:t>
            </a:r>
            <a:endParaRPr lang="en-GB" dirty="0"/>
          </a:p>
        </p:txBody>
      </p:sp>
      <p:sp>
        <p:nvSpPr>
          <p:cNvPr id="4" name="Rectangle 3"/>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xmlns="" val="4287974532"/>
              </p:ext>
            </p:extLst>
          </p:nvPr>
        </p:nvGraphicFramePr>
        <p:xfrm>
          <a:off x="250825" y="1772816"/>
          <a:ext cx="8569325" cy="43200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473509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Barriers – views of chairs</a:t>
            </a:r>
            <a:endParaRPr lang="en-GB" dirty="0"/>
          </a:p>
        </p:txBody>
      </p:sp>
      <p:sp>
        <p:nvSpPr>
          <p:cNvPr id="5" name="Rectangle 4"/>
          <p:cNvSpPr/>
          <p:nvPr/>
        </p:nvSpPr>
        <p:spPr>
          <a:xfrm>
            <a:off x="251520" y="6317928"/>
            <a:ext cx="4501553" cy="246221"/>
          </a:xfrm>
          <a:prstGeom prst="rect">
            <a:avLst/>
          </a:prstGeom>
        </p:spPr>
        <p:txBody>
          <a:bodyPr wrap="none">
            <a:spAutoFit/>
          </a:bodyPr>
          <a:lstStyle/>
          <a:p>
            <a:pPr lvl="0" algn="l"/>
            <a:r>
              <a:rPr lang="en-GB" sz="1000" dirty="0">
                <a:solidFill>
                  <a:srgbClr val="333333"/>
                </a:solidFill>
                <a:latin typeface="Verdana"/>
              </a:rPr>
              <a:t>Copyright © CIPFA 2016 protected under UK and international law</a:t>
            </a: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xmlns="" val="272051936"/>
              </p:ext>
            </p:extLst>
          </p:nvPr>
        </p:nvGraphicFramePr>
        <p:xfrm>
          <a:off x="21569" y="1844824"/>
          <a:ext cx="7993583" cy="44731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8921531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the results tell us?</a:t>
            </a:r>
            <a:endParaRPr lang="en-GB" dirty="0"/>
          </a:p>
        </p:txBody>
      </p:sp>
      <p:sp>
        <p:nvSpPr>
          <p:cNvPr id="3" name="Content Placeholder 2"/>
          <p:cNvSpPr>
            <a:spLocks noGrp="1"/>
          </p:cNvSpPr>
          <p:nvPr>
            <p:ph sz="half" idx="1"/>
          </p:nvPr>
        </p:nvSpPr>
        <p:spPr/>
        <p:txBody>
          <a:bodyPr/>
          <a:lstStyle/>
          <a:p>
            <a:r>
              <a:rPr lang="en-GB" sz="1800" dirty="0" smtClean="0"/>
              <a:t>It is possible to attract capable people – but you need to get the best out of them</a:t>
            </a:r>
          </a:p>
          <a:p>
            <a:endParaRPr lang="en-GB" sz="1800" dirty="0"/>
          </a:p>
          <a:p>
            <a:r>
              <a:rPr lang="en-GB" sz="1800" dirty="0" smtClean="0"/>
              <a:t>Councillors have more engagement with organisation than appointed independents, but may lack knowledge and skills</a:t>
            </a:r>
          </a:p>
          <a:p>
            <a:endParaRPr lang="en-GB" sz="1800" dirty="0" smtClean="0"/>
          </a:p>
          <a:p>
            <a:r>
              <a:rPr lang="en-GB" sz="1800" dirty="0" smtClean="0"/>
              <a:t>Is the blended approach the best?</a:t>
            </a:r>
          </a:p>
          <a:p>
            <a:endParaRPr lang="en-GB" sz="1800" dirty="0"/>
          </a:p>
        </p:txBody>
      </p:sp>
      <p:sp>
        <p:nvSpPr>
          <p:cNvPr id="4" name="Rectangle 3"/>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spTree>
    <p:extLst>
      <p:ext uri="{BB962C8B-B14F-4D97-AF65-F5344CB8AC3E}">
        <p14:creationId xmlns:p14="http://schemas.microsoft.com/office/powerpoint/2010/main" xmlns="" val="35000575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Looking to the future</a:t>
            </a:r>
            <a:endParaRPr lang="en-GB" dirty="0"/>
          </a:p>
        </p:txBody>
      </p:sp>
      <p:sp>
        <p:nvSpPr>
          <p:cNvPr id="3" name="Content Placeholder 2"/>
          <p:cNvSpPr>
            <a:spLocks noGrp="1"/>
          </p:cNvSpPr>
          <p:nvPr>
            <p:ph sz="half" idx="1"/>
          </p:nvPr>
        </p:nvSpPr>
        <p:spPr/>
        <p:txBody>
          <a:bodyPr/>
          <a:lstStyle/>
          <a:p>
            <a:pPr>
              <a:spcBef>
                <a:spcPts val="600"/>
              </a:spcBef>
              <a:spcAft>
                <a:spcPts val="600"/>
              </a:spcAft>
            </a:pPr>
            <a:r>
              <a:rPr lang="en-GB" sz="1800" dirty="0" smtClean="0"/>
              <a:t>Combined authorities</a:t>
            </a:r>
          </a:p>
          <a:p>
            <a:pPr>
              <a:spcBef>
                <a:spcPts val="600"/>
              </a:spcBef>
              <a:spcAft>
                <a:spcPts val="600"/>
              </a:spcAft>
            </a:pPr>
            <a:r>
              <a:rPr lang="en-GB" sz="1800" dirty="0" smtClean="0"/>
              <a:t>New external audit arrangements</a:t>
            </a:r>
          </a:p>
          <a:p>
            <a:pPr>
              <a:spcBef>
                <a:spcPts val="600"/>
              </a:spcBef>
              <a:spcAft>
                <a:spcPts val="600"/>
              </a:spcAft>
            </a:pPr>
            <a:r>
              <a:rPr lang="en-GB" sz="1800" dirty="0" smtClean="0"/>
              <a:t>Emergency services collaboration</a:t>
            </a:r>
          </a:p>
          <a:p>
            <a:pPr>
              <a:spcBef>
                <a:spcPts val="600"/>
              </a:spcBef>
              <a:spcAft>
                <a:spcPts val="600"/>
              </a:spcAft>
            </a:pPr>
            <a:r>
              <a:rPr lang="en-GB" sz="1800" dirty="0" smtClean="0"/>
              <a:t>New PSIAS</a:t>
            </a:r>
          </a:p>
          <a:p>
            <a:pPr>
              <a:spcBef>
                <a:spcPts val="600"/>
              </a:spcBef>
              <a:spcAft>
                <a:spcPts val="600"/>
              </a:spcAft>
            </a:pPr>
            <a:r>
              <a:rPr lang="en-GB" sz="1800" dirty="0" smtClean="0"/>
              <a:t>2016 governance framework and impact on annual governance statement</a:t>
            </a:r>
            <a:endParaRPr lang="en-GB" sz="1800" dirty="0"/>
          </a:p>
        </p:txBody>
      </p:sp>
      <p:sp>
        <p:nvSpPr>
          <p:cNvPr id="4" name="Rectangle 3"/>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spTree>
    <p:extLst>
      <p:ext uri="{BB962C8B-B14F-4D97-AF65-F5344CB8AC3E}">
        <p14:creationId xmlns:p14="http://schemas.microsoft.com/office/powerpoint/2010/main" xmlns="" val="19175755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you feel about your audit committee?</a:t>
            </a:r>
            <a:endParaRPr lang="en-GB" dirty="0"/>
          </a:p>
        </p:txBody>
      </p:sp>
      <p:pic>
        <p:nvPicPr>
          <p:cNvPr id="4" name="Content Placeholder 3"/>
          <p:cNvPicPr>
            <a:picLocks noGrp="1" noChangeAspect="1"/>
          </p:cNvPicPr>
          <p:nvPr>
            <p:ph sz="half" idx="1"/>
          </p:nvPr>
        </p:nvPicPr>
        <p:blipFill>
          <a:blip r:embed="rId3" cstate="print">
            <a:extLst>
              <a:ext uri="{28A0092B-C50C-407E-A947-70E740481C1C}">
                <a14:useLocalDpi xmlns:a14="http://schemas.microsoft.com/office/drawing/2010/main" xmlns="" val="0"/>
              </a:ext>
            </a:extLst>
          </a:blip>
          <a:stretch>
            <a:fillRect/>
          </a:stretch>
        </p:blipFill>
        <p:spPr>
          <a:xfrm>
            <a:off x="755576" y="1980406"/>
            <a:ext cx="2519809" cy="2519809"/>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rot="10800000">
            <a:off x="6462008" y="4293096"/>
            <a:ext cx="2358464" cy="2358464"/>
          </a:xfrm>
          <a:prstGeom prst="rect">
            <a:avLst/>
          </a:prstGeom>
          <a:solidFill>
            <a:srgbClr val="652D89"/>
          </a:solidFill>
          <a:scene3d>
            <a:camera prst="orthographicFront">
              <a:rot lat="21299999" lon="0" rev="0"/>
            </a:camera>
            <a:lightRig rig="threePt" dir="t"/>
          </a:scene3d>
        </p:spPr>
      </p:pic>
      <p:sp>
        <p:nvSpPr>
          <p:cNvPr id="7" name="TextBox 6"/>
          <p:cNvSpPr txBox="1"/>
          <p:nvPr/>
        </p:nvSpPr>
        <p:spPr>
          <a:xfrm>
            <a:off x="3707904" y="3356992"/>
            <a:ext cx="2340024" cy="1569660"/>
          </a:xfrm>
          <a:prstGeom prst="rect">
            <a:avLst/>
          </a:prstGeom>
          <a:noFill/>
        </p:spPr>
        <p:txBody>
          <a:bodyPr wrap="square" rtlCol="0">
            <a:spAutoFit/>
          </a:bodyPr>
          <a:lstStyle/>
          <a:p>
            <a:r>
              <a:rPr lang="en-GB" sz="9600" dirty="0" smtClean="0">
                <a:solidFill>
                  <a:srgbClr val="652D89"/>
                </a:solidFill>
              </a:rPr>
              <a:t>?</a:t>
            </a:r>
            <a:endParaRPr lang="en-GB" sz="9600" dirty="0">
              <a:solidFill>
                <a:srgbClr val="652D89"/>
              </a:solidFill>
            </a:endParaRPr>
          </a:p>
        </p:txBody>
      </p:sp>
      <p:sp>
        <p:nvSpPr>
          <p:cNvPr id="8" name="Rectangle 7"/>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spTree>
    <p:extLst>
      <p:ext uri="{BB962C8B-B14F-4D97-AF65-F5344CB8AC3E}">
        <p14:creationId xmlns:p14="http://schemas.microsoft.com/office/powerpoint/2010/main" xmlns="" val="9218384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Summing up</a:t>
            </a:r>
            <a:endParaRPr lang="en-GB" dirty="0"/>
          </a:p>
        </p:txBody>
      </p:sp>
      <p:sp>
        <p:nvSpPr>
          <p:cNvPr id="3" name="Content Placeholder 2"/>
          <p:cNvSpPr>
            <a:spLocks noGrp="1"/>
          </p:cNvSpPr>
          <p:nvPr>
            <p:ph sz="half" idx="1"/>
          </p:nvPr>
        </p:nvSpPr>
        <p:spPr/>
        <p:txBody>
          <a:bodyPr/>
          <a:lstStyle/>
          <a:p>
            <a:r>
              <a:rPr lang="en-GB" sz="1800" dirty="0" smtClean="0"/>
              <a:t>Most audit committees are supportive of internal audit</a:t>
            </a:r>
          </a:p>
          <a:p>
            <a:r>
              <a:rPr lang="en-GB" sz="1800" dirty="0" smtClean="0"/>
              <a:t>……… But improvements can be made to their knowledge and skills</a:t>
            </a:r>
          </a:p>
          <a:p>
            <a:endParaRPr lang="en-GB" sz="1800" dirty="0"/>
          </a:p>
          <a:p>
            <a:r>
              <a:rPr lang="en-GB" sz="1800" dirty="0" smtClean="0"/>
              <a:t>Audit committees could have more impact by challenging more and following through on risks and recommendations</a:t>
            </a:r>
          </a:p>
          <a:p>
            <a:endParaRPr lang="en-GB" sz="1800" dirty="0"/>
          </a:p>
          <a:p>
            <a:r>
              <a:rPr lang="en-GB" sz="1800" dirty="0" smtClean="0"/>
              <a:t>Most internal auditors are meeting the needs of their audit committees</a:t>
            </a:r>
          </a:p>
          <a:p>
            <a:r>
              <a:rPr lang="en-GB" sz="1800" dirty="0" smtClean="0"/>
              <a:t>……….But some could engage better</a:t>
            </a:r>
          </a:p>
          <a:p>
            <a:endParaRPr lang="en-GB" sz="1800" dirty="0"/>
          </a:p>
          <a:p>
            <a:r>
              <a:rPr lang="en-GB" sz="1800" dirty="0" smtClean="0"/>
              <a:t>Audit committees could be more effective, particularly in relation to assurance on partnerships and explaining their role</a:t>
            </a:r>
            <a:endParaRPr lang="en-GB" sz="1800" dirty="0"/>
          </a:p>
        </p:txBody>
      </p:sp>
      <p:sp>
        <p:nvSpPr>
          <p:cNvPr id="4" name="Rectangle 3"/>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spTree>
    <p:extLst>
      <p:ext uri="{BB962C8B-B14F-4D97-AF65-F5344CB8AC3E}">
        <p14:creationId xmlns:p14="http://schemas.microsoft.com/office/powerpoint/2010/main" xmlns="" val="32546037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Access the survey reports</a:t>
            </a:r>
            <a:endParaRPr lang="en-GB" dirty="0"/>
          </a:p>
        </p:txBody>
      </p:sp>
      <p:sp>
        <p:nvSpPr>
          <p:cNvPr id="3" name="Content Placeholder 2"/>
          <p:cNvSpPr>
            <a:spLocks noGrp="1"/>
          </p:cNvSpPr>
          <p:nvPr>
            <p:ph sz="half" idx="1"/>
          </p:nvPr>
        </p:nvSpPr>
        <p:spPr/>
        <p:txBody>
          <a:bodyPr/>
          <a:lstStyle/>
          <a:p>
            <a:r>
              <a:rPr lang="en-GB" sz="1800" dirty="0" smtClean="0"/>
              <a:t>Six briefings available to download:</a:t>
            </a:r>
          </a:p>
          <a:p>
            <a:endParaRPr lang="en-GB" sz="1800" dirty="0" smtClean="0"/>
          </a:p>
          <a:p>
            <a:pPr marL="0" indent="0">
              <a:buNone/>
            </a:pPr>
            <a:r>
              <a:rPr lang="en-GB" sz="1800" dirty="0">
                <a:hlinkClick r:id="rId2"/>
              </a:rPr>
              <a:t>http://</a:t>
            </a:r>
            <a:r>
              <a:rPr lang="en-GB" sz="1800" dirty="0" smtClean="0">
                <a:hlinkClick r:id="rId2"/>
              </a:rPr>
              <a:t>www.cipfa.org/services/networks/better-governance-forum/corporate-governance-documentation/cipfa-survey-of-audit-committees-in-local-authorities-and-police</a:t>
            </a:r>
            <a:r>
              <a:rPr lang="en-GB" sz="1800" dirty="0" smtClean="0"/>
              <a:t> </a:t>
            </a:r>
          </a:p>
          <a:p>
            <a:pPr marL="0" indent="0">
              <a:buNone/>
            </a:pPr>
            <a:endParaRPr lang="en-GB" sz="1800" dirty="0"/>
          </a:p>
          <a:p>
            <a:pPr marL="0" indent="0">
              <a:buNone/>
            </a:pPr>
            <a:r>
              <a:rPr lang="en-GB" sz="1800" dirty="0" smtClean="0"/>
              <a:t>Other audit committee materials:</a:t>
            </a:r>
          </a:p>
          <a:p>
            <a:r>
              <a:rPr lang="en-GB" sz="1800" dirty="0" smtClean="0">
                <a:hlinkClick r:id="rId3"/>
              </a:rPr>
              <a:t>Audit Committee Update Issue 21</a:t>
            </a:r>
            <a:endParaRPr lang="en-GB" sz="1800" dirty="0" smtClean="0"/>
          </a:p>
          <a:p>
            <a:endParaRPr lang="en-GB" sz="1800" dirty="0"/>
          </a:p>
          <a:p>
            <a:r>
              <a:rPr lang="en-GB" sz="1800" dirty="0">
                <a:hlinkClick r:id="rId4"/>
              </a:rPr>
              <a:t>Support for Audit </a:t>
            </a:r>
            <a:r>
              <a:rPr lang="en-GB" sz="1800" dirty="0" smtClean="0">
                <a:hlinkClick r:id="rId4"/>
              </a:rPr>
              <a:t>Committees </a:t>
            </a:r>
            <a:endParaRPr lang="en-GB" sz="1800" dirty="0"/>
          </a:p>
        </p:txBody>
      </p:sp>
      <p:sp>
        <p:nvSpPr>
          <p:cNvPr id="4" name="Rectangle 3"/>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spTree>
    <p:extLst>
      <p:ext uri="{BB962C8B-B14F-4D97-AF65-F5344CB8AC3E}">
        <p14:creationId xmlns:p14="http://schemas.microsoft.com/office/powerpoint/2010/main" xmlns="" val="42759297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300" name="Picture 4" descr="http://www.clickstart.org.uk/assets/img/sites/pages/9913/questions.jpg"/>
          <p:cNvPicPr>
            <a:picLocks noChangeAspect="1" noChangeArrowheads="1"/>
          </p:cNvPicPr>
          <p:nvPr/>
        </p:nvPicPr>
        <p:blipFill>
          <a:blip r:embed="rId3" cstate="print">
            <a:lum bright="70000" contrast="-70000"/>
            <a:extLst>
              <a:ext uri="{28A0092B-C50C-407E-A947-70E740481C1C}">
                <a14:useLocalDpi xmlns:a14="http://schemas.microsoft.com/office/drawing/2010/main" xmlns="" val="0"/>
              </a:ext>
            </a:extLst>
          </a:blip>
          <a:srcRect/>
          <a:stretch>
            <a:fillRect/>
          </a:stretch>
        </p:blipFill>
        <p:spPr bwMode="auto">
          <a:xfrm>
            <a:off x="109331" y="924340"/>
            <a:ext cx="7182673" cy="5387008"/>
          </a:xfrm>
          <a:prstGeom prst="rect">
            <a:avLst/>
          </a:prstGeom>
          <a:noFill/>
          <a:effectLst>
            <a:reflection endPos="0" dir="5400000" sy="-100000" algn="bl" rotWithShape="0"/>
          </a:effectLst>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938213" y="2332038"/>
            <a:ext cx="4495800" cy="923925"/>
          </a:xfrm>
          <a:prstGeom prst="rect">
            <a:avLst/>
          </a:prstGeom>
          <a:noFill/>
        </p:spPr>
        <p:txBody>
          <a:bodyPr wrap="none">
            <a:spAutoFit/>
          </a:bodyPr>
          <a:lstStyle/>
          <a:p>
            <a:pPr>
              <a:defRPr/>
            </a:pPr>
            <a:r>
              <a:rPr lang="en-GB" sz="5400" b="1" dirty="0">
                <a:solidFill>
                  <a:srgbClr val="7030A0"/>
                </a:solidFill>
                <a:latin typeface="Verdana" pitchFamily="34" charset="0"/>
              </a:rPr>
              <a:t>Questions</a:t>
            </a:r>
            <a:r>
              <a:rPr lang="en-GB" sz="5400" b="1" dirty="0">
                <a:solidFill>
                  <a:srgbClr val="7030A0"/>
                </a:solidFill>
                <a:latin typeface="Verdana"/>
              </a:rPr>
              <a:t>?</a:t>
            </a:r>
          </a:p>
        </p:txBody>
      </p:sp>
      <p:sp>
        <p:nvSpPr>
          <p:cNvPr id="106500" name="Rectangle 1"/>
          <p:cNvSpPr>
            <a:spLocks noChangeArrowheads="1"/>
          </p:cNvSpPr>
          <p:nvPr/>
        </p:nvSpPr>
        <p:spPr bwMode="auto">
          <a:xfrm>
            <a:off x="5972175" y="5029200"/>
            <a:ext cx="1028700" cy="819150"/>
          </a:xfrm>
          <a:prstGeom prst="rect">
            <a:avLst/>
          </a:prstGeom>
          <a:solidFill>
            <a:schemeClr val="bg1"/>
          </a:solidFill>
          <a:ln>
            <a:noFill/>
          </a:ln>
          <a:extLst>
            <a:ext uri="{91240B29-F687-4F45-9708-019B960494DF}">
              <a14:hiddenLine xmlns:a14="http://schemas.microsoft.com/office/drawing/2010/main" xmlns="" w="9525" algn="ctr">
                <a:solidFill>
                  <a:srgbClr val="000000"/>
                </a:solidFill>
                <a:round/>
                <a:headEnd/>
                <a:tailEnd/>
              </a14:hiddenLine>
            </a:ext>
          </a:extLst>
        </p:spPr>
        <p:txBody>
          <a:bodyPr wrap="none" anchor="ctr"/>
          <a:lstStyle>
            <a:lvl1pPr eaLnBrk="0" hangingPunct="0">
              <a:spcBef>
                <a:spcPct val="20000"/>
              </a:spcBef>
              <a:buFont typeface="Wingdings" pitchFamily="2" charset="2"/>
              <a:buChar char="§"/>
              <a:defRPr>
                <a:solidFill>
                  <a:srgbClr val="333333"/>
                </a:solidFill>
                <a:latin typeface="Verdana" pitchFamily="34" charset="0"/>
              </a:defRPr>
            </a:lvl1pPr>
            <a:lvl2pPr marL="742950" indent="-285750" eaLnBrk="0" hangingPunct="0">
              <a:spcBef>
                <a:spcPct val="20000"/>
              </a:spcBef>
              <a:buFont typeface="Wingdings" pitchFamily="2" charset="2"/>
              <a:buChar char="§"/>
              <a:defRPr sz="1600">
                <a:solidFill>
                  <a:srgbClr val="333333"/>
                </a:solidFill>
                <a:latin typeface="Verdana" pitchFamily="34" charset="0"/>
              </a:defRPr>
            </a:lvl2pPr>
            <a:lvl3pPr marL="1143000" indent="-228600" eaLnBrk="0" hangingPunct="0">
              <a:spcBef>
                <a:spcPct val="20000"/>
              </a:spcBef>
              <a:buFont typeface="Wingdings" pitchFamily="2" charset="2"/>
              <a:buChar char="§"/>
              <a:defRPr sz="1400">
                <a:solidFill>
                  <a:srgbClr val="333333"/>
                </a:solidFill>
                <a:latin typeface="Verdana" pitchFamily="34" charset="0"/>
              </a:defRPr>
            </a:lvl3pPr>
            <a:lvl4pPr marL="1600200" indent="-228600" eaLnBrk="0" hangingPunct="0">
              <a:spcBef>
                <a:spcPct val="20000"/>
              </a:spcBef>
              <a:buFont typeface="Wingdings" pitchFamily="2" charset="2"/>
              <a:buChar char="§"/>
              <a:defRPr sz="1400">
                <a:solidFill>
                  <a:srgbClr val="333333"/>
                </a:solidFill>
                <a:latin typeface="Verdana" pitchFamily="34" charset="0"/>
              </a:defRPr>
            </a:lvl4pPr>
            <a:lvl5pPr marL="2057400" indent="-228600" eaLnBrk="0" hangingPunct="0">
              <a:spcBef>
                <a:spcPct val="20000"/>
              </a:spcBef>
              <a:buFont typeface="Wingdings" pitchFamily="2" charset="2"/>
              <a:buChar char="§"/>
              <a:defRPr sz="1400">
                <a:solidFill>
                  <a:srgbClr val="333333"/>
                </a:solidFill>
                <a:latin typeface="Verdana" pitchFamily="34" charset="0"/>
              </a:defRPr>
            </a:lvl5pPr>
            <a:lvl6pPr marL="2514600" indent="-228600" eaLnBrk="0" fontAlgn="base" hangingPunct="0">
              <a:spcBef>
                <a:spcPct val="20000"/>
              </a:spcBef>
              <a:spcAft>
                <a:spcPct val="0"/>
              </a:spcAft>
              <a:buFont typeface="Wingdings" pitchFamily="2" charset="2"/>
              <a:buChar char="§"/>
              <a:defRPr sz="1400">
                <a:solidFill>
                  <a:srgbClr val="333333"/>
                </a:solidFill>
                <a:latin typeface="Verdana" pitchFamily="34" charset="0"/>
              </a:defRPr>
            </a:lvl6pPr>
            <a:lvl7pPr marL="2971800" indent="-228600" eaLnBrk="0" fontAlgn="base" hangingPunct="0">
              <a:spcBef>
                <a:spcPct val="20000"/>
              </a:spcBef>
              <a:spcAft>
                <a:spcPct val="0"/>
              </a:spcAft>
              <a:buFont typeface="Wingdings" pitchFamily="2" charset="2"/>
              <a:buChar char="§"/>
              <a:defRPr sz="1400">
                <a:solidFill>
                  <a:srgbClr val="333333"/>
                </a:solidFill>
                <a:latin typeface="Verdana" pitchFamily="34" charset="0"/>
              </a:defRPr>
            </a:lvl7pPr>
            <a:lvl8pPr marL="3429000" indent="-228600" eaLnBrk="0" fontAlgn="base" hangingPunct="0">
              <a:spcBef>
                <a:spcPct val="20000"/>
              </a:spcBef>
              <a:spcAft>
                <a:spcPct val="0"/>
              </a:spcAft>
              <a:buFont typeface="Wingdings" pitchFamily="2" charset="2"/>
              <a:buChar char="§"/>
              <a:defRPr sz="1400">
                <a:solidFill>
                  <a:srgbClr val="333333"/>
                </a:solidFill>
                <a:latin typeface="Verdana" pitchFamily="34" charset="0"/>
              </a:defRPr>
            </a:lvl8pPr>
            <a:lvl9pPr marL="3886200" indent="-228600" eaLnBrk="0" fontAlgn="base" hangingPunct="0">
              <a:spcBef>
                <a:spcPct val="20000"/>
              </a:spcBef>
              <a:spcAft>
                <a:spcPct val="0"/>
              </a:spcAft>
              <a:buFont typeface="Wingdings" pitchFamily="2" charset="2"/>
              <a:buChar char="§"/>
              <a:defRPr sz="1400">
                <a:solidFill>
                  <a:srgbClr val="333333"/>
                </a:solidFill>
                <a:latin typeface="Verdana" pitchFamily="34" charset="0"/>
              </a:defRPr>
            </a:lvl9pPr>
          </a:lstStyle>
          <a:p>
            <a:pPr eaLnBrk="1" hangingPunct="1">
              <a:spcBef>
                <a:spcPct val="0"/>
              </a:spcBef>
              <a:buFontTx/>
              <a:buNone/>
            </a:pPr>
            <a:endParaRPr lang="en-US" altLang="en-US" dirty="0">
              <a:latin typeface="Arial" pitchFamily="34" charset="0"/>
            </a:endParaRPr>
          </a:p>
        </p:txBody>
      </p:sp>
      <p:sp>
        <p:nvSpPr>
          <p:cNvPr id="106501" name="TextBox 4"/>
          <p:cNvSpPr txBox="1">
            <a:spLocks noChangeArrowheads="1"/>
          </p:cNvSpPr>
          <p:nvPr/>
        </p:nvSpPr>
        <p:spPr bwMode="auto">
          <a:xfrm>
            <a:off x="5121275" y="4694238"/>
            <a:ext cx="3932680" cy="923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spcBef>
                <a:spcPct val="20000"/>
              </a:spcBef>
              <a:buFont typeface="Wingdings" pitchFamily="2" charset="2"/>
              <a:buChar char="§"/>
              <a:defRPr>
                <a:solidFill>
                  <a:srgbClr val="333333"/>
                </a:solidFill>
                <a:latin typeface="Verdana" pitchFamily="34" charset="0"/>
              </a:defRPr>
            </a:lvl1pPr>
            <a:lvl2pPr marL="742950" indent="-285750" eaLnBrk="0" hangingPunct="0">
              <a:spcBef>
                <a:spcPct val="20000"/>
              </a:spcBef>
              <a:buFont typeface="Wingdings" pitchFamily="2" charset="2"/>
              <a:buChar char="§"/>
              <a:defRPr sz="1600">
                <a:solidFill>
                  <a:srgbClr val="333333"/>
                </a:solidFill>
                <a:latin typeface="Verdana" pitchFamily="34" charset="0"/>
              </a:defRPr>
            </a:lvl2pPr>
            <a:lvl3pPr marL="1143000" indent="-228600" eaLnBrk="0" hangingPunct="0">
              <a:spcBef>
                <a:spcPct val="20000"/>
              </a:spcBef>
              <a:buFont typeface="Wingdings" pitchFamily="2" charset="2"/>
              <a:buChar char="§"/>
              <a:defRPr sz="1400">
                <a:solidFill>
                  <a:srgbClr val="333333"/>
                </a:solidFill>
                <a:latin typeface="Verdana" pitchFamily="34" charset="0"/>
              </a:defRPr>
            </a:lvl3pPr>
            <a:lvl4pPr marL="1600200" indent="-228600" eaLnBrk="0" hangingPunct="0">
              <a:spcBef>
                <a:spcPct val="20000"/>
              </a:spcBef>
              <a:buFont typeface="Wingdings" pitchFamily="2" charset="2"/>
              <a:buChar char="§"/>
              <a:defRPr sz="1400">
                <a:solidFill>
                  <a:srgbClr val="333333"/>
                </a:solidFill>
                <a:latin typeface="Verdana" pitchFamily="34" charset="0"/>
              </a:defRPr>
            </a:lvl4pPr>
            <a:lvl5pPr marL="2057400" indent="-228600" eaLnBrk="0" hangingPunct="0">
              <a:spcBef>
                <a:spcPct val="20000"/>
              </a:spcBef>
              <a:buFont typeface="Wingdings" pitchFamily="2" charset="2"/>
              <a:buChar char="§"/>
              <a:defRPr sz="1400">
                <a:solidFill>
                  <a:srgbClr val="333333"/>
                </a:solidFill>
                <a:latin typeface="Verdana" pitchFamily="34" charset="0"/>
              </a:defRPr>
            </a:lvl5pPr>
            <a:lvl6pPr marL="2514600" indent="-228600" eaLnBrk="0" fontAlgn="base" hangingPunct="0">
              <a:spcBef>
                <a:spcPct val="20000"/>
              </a:spcBef>
              <a:spcAft>
                <a:spcPct val="0"/>
              </a:spcAft>
              <a:buFont typeface="Wingdings" pitchFamily="2" charset="2"/>
              <a:buChar char="§"/>
              <a:defRPr sz="1400">
                <a:solidFill>
                  <a:srgbClr val="333333"/>
                </a:solidFill>
                <a:latin typeface="Verdana" pitchFamily="34" charset="0"/>
              </a:defRPr>
            </a:lvl6pPr>
            <a:lvl7pPr marL="2971800" indent="-228600" eaLnBrk="0" fontAlgn="base" hangingPunct="0">
              <a:spcBef>
                <a:spcPct val="20000"/>
              </a:spcBef>
              <a:spcAft>
                <a:spcPct val="0"/>
              </a:spcAft>
              <a:buFont typeface="Wingdings" pitchFamily="2" charset="2"/>
              <a:buChar char="§"/>
              <a:defRPr sz="1400">
                <a:solidFill>
                  <a:srgbClr val="333333"/>
                </a:solidFill>
                <a:latin typeface="Verdana" pitchFamily="34" charset="0"/>
              </a:defRPr>
            </a:lvl7pPr>
            <a:lvl8pPr marL="3429000" indent="-228600" eaLnBrk="0" fontAlgn="base" hangingPunct="0">
              <a:spcBef>
                <a:spcPct val="20000"/>
              </a:spcBef>
              <a:spcAft>
                <a:spcPct val="0"/>
              </a:spcAft>
              <a:buFont typeface="Wingdings" pitchFamily="2" charset="2"/>
              <a:buChar char="§"/>
              <a:defRPr sz="1400">
                <a:solidFill>
                  <a:srgbClr val="333333"/>
                </a:solidFill>
                <a:latin typeface="Verdana" pitchFamily="34" charset="0"/>
              </a:defRPr>
            </a:lvl8pPr>
            <a:lvl9pPr marL="3886200" indent="-228600" eaLnBrk="0" fontAlgn="base" hangingPunct="0">
              <a:spcBef>
                <a:spcPct val="20000"/>
              </a:spcBef>
              <a:spcAft>
                <a:spcPct val="0"/>
              </a:spcAft>
              <a:buFont typeface="Wingdings" pitchFamily="2" charset="2"/>
              <a:buChar char="§"/>
              <a:defRPr sz="1400">
                <a:solidFill>
                  <a:srgbClr val="333333"/>
                </a:solidFill>
                <a:latin typeface="Verdana" pitchFamily="34" charset="0"/>
              </a:defRPr>
            </a:lvl9pPr>
          </a:lstStyle>
          <a:p>
            <a:pPr algn="l" eaLnBrk="1" hangingPunct="1">
              <a:spcBef>
                <a:spcPct val="0"/>
              </a:spcBef>
              <a:buFontTx/>
              <a:buNone/>
            </a:pPr>
            <a:r>
              <a:rPr lang="en-GB" altLang="en-US" dirty="0" smtClean="0">
                <a:solidFill>
                  <a:srgbClr val="5D2884"/>
                </a:solidFill>
              </a:rPr>
              <a:t>Diana Melville</a:t>
            </a:r>
            <a:endParaRPr lang="en-GB" altLang="en-US" dirty="0">
              <a:solidFill>
                <a:srgbClr val="5D2884"/>
              </a:solidFill>
            </a:endParaRPr>
          </a:p>
          <a:p>
            <a:pPr algn="l" eaLnBrk="1" hangingPunct="1">
              <a:spcBef>
                <a:spcPct val="0"/>
              </a:spcBef>
              <a:buFontTx/>
              <a:buNone/>
            </a:pPr>
            <a:r>
              <a:rPr lang="en-GB" altLang="en-US" dirty="0" smtClean="0">
                <a:solidFill>
                  <a:srgbClr val="5D2884"/>
                </a:solidFill>
              </a:rPr>
              <a:t>CIPFA Better Governance Forum</a:t>
            </a:r>
          </a:p>
          <a:p>
            <a:pPr algn="l" eaLnBrk="1" hangingPunct="1">
              <a:spcBef>
                <a:spcPct val="0"/>
              </a:spcBef>
              <a:buFontTx/>
              <a:buNone/>
            </a:pPr>
            <a:r>
              <a:rPr lang="en-GB" altLang="en-US" dirty="0" smtClean="0">
                <a:solidFill>
                  <a:srgbClr val="5D2884"/>
                </a:solidFill>
              </a:rPr>
              <a:t>E</a:t>
            </a:r>
            <a:r>
              <a:rPr lang="en-GB" altLang="en-US" dirty="0">
                <a:solidFill>
                  <a:srgbClr val="5D2884"/>
                </a:solidFill>
              </a:rPr>
              <a:t>: </a:t>
            </a:r>
            <a:r>
              <a:rPr lang="en-GB" altLang="en-US" dirty="0" smtClean="0">
                <a:solidFill>
                  <a:srgbClr val="5D2884"/>
                </a:solidFill>
                <a:hlinkClick r:id="rId4"/>
              </a:rPr>
              <a:t>diana.melville@cipfa.org</a:t>
            </a:r>
            <a:r>
              <a:rPr lang="en-GB" altLang="en-US" dirty="0" smtClean="0">
                <a:solidFill>
                  <a:srgbClr val="5D2884"/>
                </a:solidFill>
              </a:rPr>
              <a:t> </a:t>
            </a:r>
          </a:p>
        </p:txBody>
      </p:sp>
      <p:sp>
        <p:nvSpPr>
          <p:cNvPr id="2" name="TextBox 1"/>
          <p:cNvSpPr txBox="1"/>
          <p:nvPr/>
        </p:nvSpPr>
        <p:spPr>
          <a:xfrm>
            <a:off x="2411760" y="6165304"/>
            <a:ext cx="6336704" cy="369332"/>
          </a:xfrm>
          <a:prstGeom prst="rect">
            <a:avLst/>
          </a:prstGeom>
          <a:noFill/>
        </p:spPr>
        <p:txBody>
          <a:bodyPr wrap="square" rtlCol="0">
            <a:spAutoFit/>
          </a:bodyPr>
          <a:lstStyle/>
          <a:p>
            <a:r>
              <a:rPr lang="en-GB" dirty="0">
                <a:solidFill>
                  <a:srgbClr val="333333"/>
                </a:solidFill>
              </a:rPr>
              <a:t>www.cipfa.org/Services/Networks/Better-Governance-Forum</a:t>
            </a:r>
          </a:p>
        </p:txBody>
      </p:sp>
      <p:sp>
        <p:nvSpPr>
          <p:cNvPr id="8" name="Footer Placeholder 7"/>
          <p:cNvSpPr>
            <a:spLocks noGrp="1"/>
          </p:cNvSpPr>
          <p:nvPr>
            <p:ph type="ftr" sz="quarter" idx="11"/>
          </p:nvPr>
        </p:nvSpPr>
        <p:spPr>
          <a:xfrm>
            <a:off x="109538" y="6296025"/>
            <a:ext cx="2856872" cy="400110"/>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2017 </a:t>
            </a:r>
          </a:p>
          <a:p>
            <a:pPr algn="l"/>
            <a:r>
              <a:rPr lang="en-GB" sz="1000" dirty="0" smtClean="0">
                <a:solidFill>
                  <a:srgbClr val="333333"/>
                </a:solidFill>
                <a:latin typeface="Verdana"/>
              </a:rPr>
              <a:t>protected </a:t>
            </a:r>
            <a:r>
              <a:rPr lang="en-GB" sz="1000" dirty="0">
                <a:solidFill>
                  <a:srgbClr val="333333"/>
                </a:solidFill>
                <a:latin typeface="Verdana"/>
              </a:rPr>
              <a:t>under UK and international law</a:t>
            </a:r>
          </a:p>
        </p:txBody>
      </p:sp>
    </p:spTree>
    <p:extLst>
      <p:ext uri="{BB962C8B-B14F-4D97-AF65-F5344CB8AC3E}">
        <p14:creationId xmlns:p14="http://schemas.microsoft.com/office/powerpoint/2010/main" xmlns="" val="1156959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Mutual benefit</a:t>
            </a:r>
            <a:endParaRPr lang="en-GB" dirty="0"/>
          </a:p>
        </p:txBody>
      </p:sp>
      <p:sp>
        <p:nvSpPr>
          <p:cNvPr id="3" name="Content Placeholder 2"/>
          <p:cNvSpPr>
            <a:spLocks noGrp="1"/>
          </p:cNvSpPr>
          <p:nvPr>
            <p:ph sz="half" idx="1"/>
          </p:nvPr>
        </p:nvSpPr>
        <p:spPr/>
        <p:txBody>
          <a:bodyPr/>
          <a:lstStyle/>
          <a:p>
            <a:pPr marL="0" indent="0">
              <a:buNone/>
            </a:pPr>
            <a:r>
              <a:rPr lang="en-GB" sz="1800" dirty="0" smtClean="0"/>
              <a:t>Mission of internal audit:</a:t>
            </a:r>
          </a:p>
          <a:p>
            <a:pPr marL="0" indent="0">
              <a:buNone/>
            </a:pPr>
            <a:endParaRPr lang="en-GB" sz="1800" dirty="0"/>
          </a:p>
          <a:p>
            <a:pPr marL="0" indent="0">
              <a:buNone/>
            </a:pPr>
            <a:r>
              <a:rPr lang="en-GB" sz="1800" b="1" i="1" dirty="0" smtClean="0"/>
              <a:t>To </a:t>
            </a:r>
            <a:r>
              <a:rPr lang="en-GB" sz="1800" b="1" i="1" dirty="0"/>
              <a:t>enhance and protect organisational value </a:t>
            </a:r>
            <a:r>
              <a:rPr lang="en-GB" sz="1800" i="1" dirty="0"/>
              <a:t>by providing risk-based and objective assurance, advice and </a:t>
            </a:r>
            <a:r>
              <a:rPr lang="en-GB" sz="1800" i="1" dirty="0" smtClean="0"/>
              <a:t>insight.</a:t>
            </a:r>
          </a:p>
          <a:p>
            <a:pPr marL="0" indent="0">
              <a:buNone/>
            </a:pPr>
            <a:endParaRPr lang="en-GB" sz="1800" dirty="0" smtClean="0"/>
          </a:p>
          <a:p>
            <a:pPr marL="0" indent="0">
              <a:buNone/>
            </a:pPr>
            <a:r>
              <a:rPr lang="en-GB" sz="1800" dirty="0" smtClean="0"/>
              <a:t>Core Principles for the Professional Practice of Internal Auditing include:</a:t>
            </a:r>
          </a:p>
          <a:p>
            <a:pPr marL="0" indent="0">
              <a:buNone/>
            </a:pPr>
            <a:endParaRPr lang="en-GB" sz="1800" dirty="0" smtClean="0"/>
          </a:p>
          <a:p>
            <a:r>
              <a:rPr lang="en-GB" sz="1800" dirty="0" smtClean="0"/>
              <a:t>aligns with the strategies, objectives and risks of the organisation</a:t>
            </a:r>
          </a:p>
          <a:p>
            <a:r>
              <a:rPr lang="en-GB" sz="1800" dirty="0" smtClean="0"/>
              <a:t>promotes organisational improvement</a:t>
            </a:r>
          </a:p>
          <a:p>
            <a:endParaRPr lang="en-GB" sz="1800" dirty="0"/>
          </a:p>
          <a:p>
            <a:pPr marL="0" lvl="0" indent="0" algn="r">
              <a:buNone/>
            </a:pPr>
            <a:r>
              <a:rPr lang="en-GB" sz="1800" dirty="0"/>
              <a:t>PSIAS 2016</a:t>
            </a:r>
          </a:p>
          <a:p>
            <a:pPr marL="0" indent="0">
              <a:buNone/>
            </a:pPr>
            <a:endParaRPr lang="en-GB" sz="1800" dirty="0" smtClean="0"/>
          </a:p>
        </p:txBody>
      </p:sp>
      <p:sp>
        <p:nvSpPr>
          <p:cNvPr id="4" name="Rectangle 3"/>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spTree>
    <p:extLst>
      <p:ext uri="{BB962C8B-B14F-4D97-AF65-F5344CB8AC3E}">
        <p14:creationId xmlns:p14="http://schemas.microsoft.com/office/powerpoint/2010/main" xmlns="" val="1034020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fade">
                                      <p:cBhvr>
                                        <p:cTn id="19" dur="500"/>
                                        <p:tgtEl>
                                          <p:spTgt spid="3">
                                            <p:txEl>
                                              <p:pRg st="7" end="7"/>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fade">
                                      <p:cBhvr>
                                        <p:cTn id="2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Purpose of audit committees:</a:t>
            </a:r>
            <a:br>
              <a:rPr lang="en-GB" dirty="0"/>
            </a:br>
            <a:endParaRPr lang="en-GB" dirty="0"/>
          </a:p>
        </p:txBody>
      </p:sp>
      <p:sp>
        <p:nvSpPr>
          <p:cNvPr id="3" name="Content Placeholder 2"/>
          <p:cNvSpPr>
            <a:spLocks noGrp="1"/>
          </p:cNvSpPr>
          <p:nvPr>
            <p:ph sz="half" idx="1"/>
          </p:nvPr>
        </p:nvSpPr>
        <p:spPr>
          <a:xfrm>
            <a:off x="251520" y="2205038"/>
            <a:ext cx="6552728" cy="3888258"/>
          </a:xfrm>
        </p:spPr>
        <p:txBody>
          <a:bodyPr/>
          <a:lstStyle/>
          <a:p>
            <a:pPr marL="0" lvl="0" indent="0">
              <a:buNone/>
            </a:pPr>
            <a:endParaRPr lang="en-GB" sz="1800" i="1" dirty="0" smtClean="0"/>
          </a:p>
          <a:p>
            <a:pPr marL="0" lvl="0" indent="0">
              <a:buNone/>
            </a:pPr>
            <a:r>
              <a:rPr lang="en-GB" sz="1800" i="1" dirty="0" smtClean="0"/>
              <a:t>Audit </a:t>
            </a:r>
            <a:r>
              <a:rPr lang="en-GB" sz="1800" i="1" dirty="0"/>
              <a:t>committees are a key component of an authority’s governance framework. Their function is to provide an independent and high level resource to support good governance and strong public financial management.</a:t>
            </a:r>
          </a:p>
          <a:p>
            <a:pPr marL="0" lvl="0" indent="0" algn="r">
              <a:buNone/>
            </a:pPr>
            <a:r>
              <a:rPr lang="en-GB" sz="1800" dirty="0"/>
              <a:t>CIPFA’s Position Statement: Audit Committees in</a:t>
            </a:r>
          </a:p>
          <a:p>
            <a:pPr marL="0" lvl="0" indent="0" algn="r">
              <a:buNone/>
            </a:pPr>
            <a:r>
              <a:rPr lang="en-GB" sz="1800" dirty="0"/>
              <a:t>Local Authorities and Police 2013 </a:t>
            </a:r>
          </a:p>
          <a:p>
            <a:pPr marL="0" indent="0">
              <a:buNone/>
            </a:pPr>
            <a:endParaRPr lang="en-GB" sz="1800" dirty="0"/>
          </a:p>
        </p:txBody>
      </p:sp>
      <p:sp>
        <p:nvSpPr>
          <p:cNvPr id="4" name="Rectangle 3"/>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pic>
        <p:nvPicPr>
          <p:cNvPr id="5" name="Picture 4"/>
          <p:cNvPicPr>
            <a:picLocks noChangeAspect="1"/>
          </p:cNvPicPr>
          <p:nvPr/>
        </p:nvPicPr>
        <p:blipFill>
          <a:blip r:embed="rId3" cstate="print"/>
          <a:stretch>
            <a:fillRect/>
          </a:stretch>
        </p:blipFill>
        <p:spPr>
          <a:xfrm>
            <a:off x="7020272" y="3708361"/>
            <a:ext cx="2023403" cy="2855788"/>
          </a:xfrm>
          <a:prstGeom prst="rect">
            <a:avLst/>
          </a:prstGeom>
          <a:ln w="6350">
            <a:solidFill>
              <a:schemeClr val="tx1"/>
            </a:solidFill>
          </a:ln>
        </p:spPr>
      </p:pic>
    </p:spTree>
    <p:extLst>
      <p:ext uri="{BB962C8B-B14F-4D97-AF65-F5344CB8AC3E}">
        <p14:creationId xmlns:p14="http://schemas.microsoft.com/office/powerpoint/2010/main" xmlns="" val="2814145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Assuring, supporting, advising, guiding</a:t>
            </a:r>
            <a:endParaRPr lang="en-GB" dirty="0"/>
          </a:p>
        </p:txBody>
      </p:sp>
      <p:sp>
        <p:nvSpPr>
          <p:cNvPr id="3" name="Content Placeholder 2"/>
          <p:cNvSpPr>
            <a:spLocks noGrp="1"/>
          </p:cNvSpPr>
          <p:nvPr>
            <p:ph sz="half" idx="1"/>
          </p:nvPr>
        </p:nvSpPr>
        <p:spPr>
          <a:xfrm>
            <a:off x="251520" y="2205038"/>
            <a:ext cx="3456384" cy="3888258"/>
          </a:xfrm>
        </p:spPr>
        <p:txBody>
          <a:bodyPr/>
          <a:lstStyle/>
          <a:p>
            <a:pPr marL="0" indent="0">
              <a:buNone/>
            </a:pPr>
            <a:endParaRPr lang="en-GB" sz="1800" dirty="0" smtClean="0"/>
          </a:p>
          <a:p>
            <a:pPr marL="0" indent="0">
              <a:buNone/>
            </a:pPr>
            <a:r>
              <a:rPr lang="en-GB" sz="1800" dirty="0" smtClean="0"/>
              <a:t>Audit </a:t>
            </a:r>
            <a:r>
              <a:rPr lang="en-GB" sz="1800" dirty="0"/>
              <a:t>committees add value </a:t>
            </a:r>
            <a:r>
              <a:rPr lang="en-GB" sz="1800" dirty="0" smtClean="0"/>
              <a:t>by </a:t>
            </a:r>
            <a:r>
              <a:rPr lang="en-GB" sz="1800" dirty="0"/>
              <a:t>supporting </a:t>
            </a:r>
            <a:r>
              <a:rPr lang="en-GB" sz="1800" dirty="0" smtClean="0"/>
              <a:t>improvement across </a:t>
            </a:r>
            <a:r>
              <a:rPr lang="en-GB" sz="1800" dirty="0"/>
              <a:t>a range of </a:t>
            </a:r>
            <a:r>
              <a:rPr lang="en-GB" sz="1800" dirty="0" smtClean="0"/>
              <a:t>objectives:</a:t>
            </a:r>
            <a:endParaRPr lang="en-GB" sz="1800" dirty="0"/>
          </a:p>
        </p:txBody>
      </p:sp>
      <p:sp>
        <p:nvSpPr>
          <p:cNvPr id="4" name="Rectangle 3"/>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pic>
        <p:nvPicPr>
          <p:cNvPr id="5" name="Picture 4"/>
          <p:cNvPicPr>
            <a:picLocks noChangeAspect="1"/>
          </p:cNvPicPr>
          <p:nvPr/>
        </p:nvPicPr>
        <p:blipFill>
          <a:blip r:embed="rId3" cstate="print"/>
          <a:stretch>
            <a:fillRect/>
          </a:stretch>
        </p:blipFill>
        <p:spPr>
          <a:xfrm>
            <a:off x="3851920" y="1846879"/>
            <a:ext cx="5292080" cy="4467559"/>
          </a:xfrm>
          <a:prstGeom prst="rect">
            <a:avLst/>
          </a:prstGeom>
        </p:spPr>
      </p:pic>
    </p:spTree>
    <p:extLst>
      <p:ext uri="{BB962C8B-B14F-4D97-AF65-F5344CB8AC3E}">
        <p14:creationId xmlns:p14="http://schemas.microsoft.com/office/powerpoint/2010/main" xmlns="" val="29190583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committee’s oversight of internal audit</a:t>
            </a:r>
            <a:endParaRPr lang="en-GB" dirty="0"/>
          </a:p>
        </p:txBody>
      </p:sp>
      <p:sp>
        <p:nvSpPr>
          <p:cNvPr id="3" name="Content Placeholder 2"/>
          <p:cNvSpPr>
            <a:spLocks noGrp="1"/>
          </p:cNvSpPr>
          <p:nvPr>
            <p:ph sz="half" idx="1"/>
          </p:nvPr>
        </p:nvSpPr>
        <p:spPr/>
        <p:txBody>
          <a:bodyPr/>
          <a:lstStyle/>
          <a:p>
            <a:pPr marL="0" indent="0">
              <a:buNone/>
            </a:pPr>
            <a:r>
              <a:rPr lang="en-GB" sz="1800" dirty="0" smtClean="0"/>
              <a:t>Internal audit needs the audit committee to fulfil many of ‘the board’ roles in the PSIAS, including:</a:t>
            </a:r>
          </a:p>
          <a:p>
            <a:endParaRPr lang="en-GB" sz="1800" dirty="0" smtClean="0"/>
          </a:p>
          <a:p>
            <a:r>
              <a:rPr lang="en-GB" sz="1800" dirty="0" smtClean="0"/>
              <a:t>approving the </a:t>
            </a:r>
            <a:r>
              <a:rPr lang="en-GB" sz="1800" dirty="0"/>
              <a:t>internal audit </a:t>
            </a:r>
            <a:r>
              <a:rPr lang="en-GB" sz="1800" dirty="0" smtClean="0"/>
              <a:t>charter</a:t>
            </a:r>
          </a:p>
          <a:p>
            <a:r>
              <a:rPr lang="en-GB" sz="1800" dirty="0" smtClean="0"/>
              <a:t>approving the risk-based </a:t>
            </a:r>
            <a:r>
              <a:rPr lang="en-GB" sz="1800" dirty="0"/>
              <a:t>internal audit </a:t>
            </a:r>
            <a:r>
              <a:rPr lang="en-GB" sz="1800" dirty="0" smtClean="0"/>
              <a:t>plan</a:t>
            </a:r>
          </a:p>
          <a:p>
            <a:r>
              <a:rPr lang="en-GB" sz="1800" dirty="0" smtClean="0"/>
              <a:t>approving the </a:t>
            </a:r>
            <a:r>
              <a:rPr lang="en-GB" sz="1800" dirty="0"/>
              <a:t>internal audit budget and resource </a:t>
            </a:r>
            <a:r>
              <a:rPr lang="en-GB" sz="1800" dirty="0" smtClean="0"/>
              <a:t>plan</a:t>
            </a:r>
          </a:p>
          <a:p>
            <a:r>
              <a:rPr lang="en-GB" sz="1800" dirty="0" smtClean="0"/>
              <a:t>audit reporting</a:t>
            </a:r>
          </a:p>
          <a:p>
            <a:r>
              <a:rPr lang="en-GB" sz="1800" dirty="0" smtClean="0"/>
              <a:t>reviewing inappropriate </a:t>
            </a:r>
            <a:r>
              <a:rPr lang="en-GB" sz="1800" dirty="0"/>
              <a:t>scope or resource limitations.</a:t>
            </a:r>
          </a:p>
        </p:txBody>
      </p:sp>
      <p:sp>
        <p:nvSpPr>
          <p:cNvPr id="4" name="Rectangle 3"/>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spTree>
    <p:extLst>
      <p:ext uri="{BB962C8B-B14F-4D97-AF65-F5344CB8AC3E}">
        <p14:creationId xmlns:p14="http://schemas.microsoft.com/office/powerpoint/2010/main" xmlns="" val="2820436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Does a poor audit committee matter??</a:t>
            </a:r>
            <a:endParaRPr lang="en-GB" dirty="0"/>
          </a:p>
        </p:txBody>
      </p:sp>
      <p:sp>
        <p:nvSpPr>
          <p:cNvPr id="3" name="Content Placeholder 2"/>
          <p:cNvSpPr>
            <a:spLocks noGrp="1"/>
          </p:cNvSpPr>
          <p:nvPr>
            <p:ph sz="half" idx="1"/>
          </p:nvPr>
        </p:nvSpPr>
        <p:spPr>
          <a:xfrm>
            <a:off x="251520" y="2205038"/>
            <a:ext cx="8587680" cy="4043362"/>
          </a:xfrm>
        </p:spPr>
        <p:txBody>
          <a:bodyPr/>
          <a:lstStyle/>
          <a:p>
            <a:pPr marL="0" indent="0">
              <a:buNone/>
            </a:pPr>
            <a:r>
              <a:rPr lang="en-GB" sz="1800" dirty="0" smtClean="0"/>
              <a:t>To the organisation:</a:t>
            </a:r>
          </a:p>
          <a:p>
            <a:r>
              <a:rPr lang="en-GB" sz="1800" dirty="0" smtClean="0"/>
              <a:t>governance is weaker</a:t>
            </a:r>
          </a:p>
          <a:p>
            <a:r>
              <a:rPr lang="en-GB" sz="1800" dirty="0" smtClean="0"/>
              <a:t>audit is less effective</a:t>
            </a:r>
          </a:p>
          <a:p>
            <a:r>
              <a:rPr lang="en-GB" sz="1800" dirty="0" smtClean="0"/>
              <a:t>weaknesses, risks and control failings not addressed</a:t>
            </a:r>
          </a:p>
          <a:p>
            <a:r>
              <a:rPr lang="en-GB" sz="1800" dirty="0" smtClean="0"/>
              <a:t>accountability is reduced.</a:t>
            </a:r>
          </a:p>
          <a:p>
            <a:endParaRPr lang="en-GB" sz="1800" dirty="0"/>
          </a:p>
          <a:p>
            <a:endParaRPr lang="en-GB" sz="1800" dirty="0" smtClean="0"/>
          </a:p>
          <a:p>
            <a:pPr marL="0" indent="0">
              <a:buNone/>
            </a:pPr>
            <a:r>
              <a:rPr lang="en-GB" sz="1800" dirty="0" smtClean="0"/>
              <a:t>To internal audit:</a:t>
            </a:r>
          </a:p>
          <a:p>
            <a:r>
              <a:rPr lang="en-GB" sz="1800" dirty="0" smtClean="0"/>
              <a:t>less support for audit</a:t>
            </a:r>
          </a:p>
          <a:p>
            <a:r>
              <a:rPr lang="en-GB" sz="1800" dirty="0" smtClean="0"/>
              <a:t>lower profile</a:t>
            </a:r>
          </a:p>
          <a:p>
            <a:r>
              <a:rPr lang="en-GB" sz="1800" dirty="0" smtClean="0"/>
              <a:t>audit issues not escalated</a:t>
            </a:r>
          </a:p>
          <a:p>
            <a:r>
              <a:rPr lang="en-GB" sz="1800" dirty="0" smtClean="0"/>
              <a:t>more difficult to meet professional standards.</a:t>
            </a:r>
            <a:endParaRPr lang="en-GB" sz="1800" dirty="0"/>
          </a:p>
        </p:txBody>
      </p:sp>
      <p:sp>
        <p:nvSpPr>
          <p:cNvPr id="4" name="Rectangle 3"/>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spTree>
    <p:extLst>
      <p:ext uri="{BB962C8B-B14F-4D97-AF65-F5344CB8AC3E}">
        <p14:creationId xmlns:p14="http://schemas.microsoft.com/office/powerpoint/2010/main" xmlns="" val="3717737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how good are audit committees?</a:t>
            </a:r>
            <a:endParaRPr lang="en-GB" dirty="0"/>
          </a:p>
        </p:txBody>
      </p:sp>
      <p:sp>
        <p:nvSpPr>
          <p:cNvPr id="3" name="Content Placeholder 2"/>
          <p:cNvSpPr>
            <a:spLocks noGrp="1"/>
          </p:cNvSpPr>
          <p:nvPr>
            <p:ph sz="half" idx="1"/>
          </p:nvPr>
        </p:nvSpPr>
        <p:spPr/>
        <p:txBody>
          <a:bodyPr/>
          <a:lstStyle/>
          <a:p>
            <a:pPr marL="0" indent="0">
              <a:buNone/>
            </a:pPr>
            <a:r>
              <a:rPr lang="en-GB" sz="1800" dirty="0" smtClean="0"/>
              <a:t>Working well – effectiveness </a:t>
            </a:r>
            <a:r>
              <a:rPr lang="en-GB" sz="1800" dirty="0"/>
              <a:t>of the audit committee in supporting </a:t>
            </a:r>
            <a:r>
              <a:rPr lang="en-GB" sz="1800" dirty="0" smtClean="0"/>
              <a:t>internal audit:</a:t>
            </a:r>
          </a:p>
          <a:p>
            <a:pPr marL="0" indent="0">
              <a:buNone/>
            </a:pPr>
            <a:endParaRPr lang="en-GB" sz="1800" dirty="0"/>
          </a:p>
          <a:p>
            <a:pPr marL="0" indent="0">
              <a:buNone/>
            </a:pPr>
            <a:endParaRPr lang="en-GB" sz="1800" dirty="0" smtClean="0"/>
          </a:p>
          <a:p>
            <a:pPr marL="0" indent="0">
              <a:buNone/>
            </a:pPr>
            <a:endParaRPr lang="en-GB" sz="1800" dirty="0"/>
          </a:p>
          <a:p>
            <a:pPr marL="0" indent="0">
              <a:buNone/>
            </a:pPr>
            <a:endParaRPr lang="en-GB" sz="1800" dirty="0" smtClean="0"/>
          </a:p>
          <a:p>
            <a:pPr marL="0" indent="0">
              <a:buNone/>
            </a:pPr>
            <a:endParaRPr lang="en-GB" sz="1800" dirty="0"/>
          </a:p>
          <a:p>
            <a:pPr marL="0" indent="0">
              <a:buNone/>
            </a:pPr>
            <a:endParaRPr lang="en-GB" sz="1800" dirty="0" smtClean="0"/>
          </a:p>
          <a:p>
            <a:pPr marL="0" indent="0">
              <a:buNone/>
            </a:pPr>
            <a:endParaRPr lang="en-GB" sz="1800" dirty="0"/>
          </a:p>
          <a:p>
            <a:pPr marL="0" indent="0">
              <a:buNone/>
            </a:pPr>
            <a:endParaRPr lang="en-GB" sz="1800" dirty="0" smtClean="0"/>
          </a:p>
          <a:p>
            <a:pPr marL="0" indent="0">
              <a:buNone/>
            </a:pPr>
            <a:endParaRPr lang="en-GB" sz="1800" dirty="0"/>
          </a:p>
          <a:p>
            <a:pPr marL="0" indent="0" algn="r">
              <a:buNone/>
            </a:pPr>
            <a:r>
              <a:rPr lang="en-GB" sz="1600" i="1" dirty="0" smtClean="0"/>
              <a:t>Source: CIPFA Survey of Audit Committees 2016</a:t>
            </a:r>
            <a:endParaRPr lang="en-GB" sz="1600" i="1" dirty="0"/>
          </a:p>
        </p:txBody>
      </p:sp>
      <p:sp>
        <p:nvSpPr>
          <p:cNvPr id="4" name="Rectangle 3"/>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graphicFrame>
        <p:nvGraphicFramePr>
          <p:cNvPr id="5" name="Table 4"/>
          <p:cNvGraphicFramePr>
            <a:graphicFrameLocks noGrp="1"/>
          </p:cNvGraphicFramePr>
          <p:nvPr>
            <p:extLst>
              <p:ext uri="{D42A27DB-BD31-4B8C-83A1-F6EECF244321}">
                <p14:modId xmlns:p14="http://schemas.microsoft.com/office/powerpoint/2010/main" xmlns="" val="3385045861"/>
              </p:ext>
            </p:extLst>
          </p:nvPr>
        </p:nvGraphicFramePr>
        <p:xfrm>
          <a:off x="395536" y="3140968"/>
          <a:ext cx="6552728" cy="2448273"/>
        </p:xfrm>
        <a:graphic>
          <a:graphicData uri="http://schemas.openxmlformats.org/drawingml/2006/table">
            <a:tbl>
              <a:tblPr firstRow="1" firstCol="1" bandRow="1">
                <a:tableStyleId>{85BE263C-DBD7-4A20-BB59-AAB30ACAA65A}</a:tableStyleId>
              </a:tblPr>
              <a:tblGrid>
                <a:gridCol w="2580893"/>
                <a:gridCol w="1900561"/>
                <a:gridCol w="2071274"/>
              </a:tblGrid>
              <a:tr h="462164">
                <a:tc>
                  <a:txBody>
                    <a:bodyPr/>
                    <a:lstStyle/>
                    <a:p>
                      <a:pPr>
                        <a:lnSpc>
                          <a:spcPct val="107000"/>
                        </a:lnSpc>
                        <a:spcBef>
                          <a:spcPts val="1000"/>
                        </a:spcBef>
                        <a:spcAft>
                          <a:spcPts val="800"/>
                        </a:spcAft>
                      </a:pPr>
                      <a:r>
                        <a:rPr lang="en-GB" sz="1400" dirty="0">
                          <a:effectLst/>
                        </a:rPr>
                        <a:t> </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solidFill>
                      <a:srgbClr val="00B0E8"/>
                    </a:solidFill>
                  </a:tcPr>
                </a:tc>
                <a:tc>
                  <a:txBody>
                    <a:bodyPr/>
                    <a:lstStyle/>
                    <a:p>
                      <a:pPr algn="r">
                        <a:lnSpc>
                          <a:spcPct val="107000"/>
                        </a:lnSpc>
                        <a:spcBef>
                          <a:spcPts val="1000"/>
                        </a:spcBef>
                        <a:spcAft>
                          <a:spcPts val="800"/>
                        </a:spcAft>
                      </a:pPr>
                      <a:r>
                        <a:rPr lang="en-GB" sz="1400" dirty="0">
                          <a:effectLst/>
                        </a:rPr>
                        <a:t>Very effective</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Quite effective</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r>
              <a:tr h="599617">
                <a:tc>
                  <a:txBody>
                    <a:bodyPr/>
                    <a:lstStyle/>
                    <a:p>
                      <a:pPr>
                        <a:lnSpc>
                          <a:spcPct val="107000"/>
                        </a:lnSpc>
                        <a:spcBef>
                          <a:spcPts val="1000"/>
                        </a:spcBef>
                        <a:spcAft>
                          <a:spcPts val="800"/>
                        </a:spcAft>
                      </a:pPr>
                      <a:r>
                        <a:rPr lang="en-GB" sz="1400" dirty="0">
                          <a:effectLst/>
                        </a:rPr>
                        <a:t>Local authority head of internal audit</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59%</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37%</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r>
              <a:tr h="462164">
                <a:tc>
                  <a:txBody>
                    <a:bodyPr/>
                    <a:lstStyle/>
                    <a:p>
                      <a:pPr>
                        <a:lnSpc>
                          <a:spcPct val="107000"/>
                        </a:lnSpc>
                        <a:spcBef>
                          <a:spcPts val="1000"/>
                        </a:spcBef>
                        <a:spcAft>
                          <a:spcPts val="800"/>
                        </a:spcAft>
                      </a:pPr>
                      <a:r>
                        <a:rPr lang="en-GB" sz="1400" dirty="0">
                          <a:effectLst/>
                        </a:rPr>
                        <a:t>PCC CFO</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79%</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21%</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r>
              <a:tr h="462164">
                <a:tc>
                  <a:txBody>
                    <a:bodyPr/>
                    <a:lstStyle/>
                    <a:p>
                      <a:pPr>
                        <a:lnSpc>
                          <a:spcPct val="107000"/>
                        </a:lnSpc>
                        <a:spcBef>
                          <a:spcPts val="1000"/>
                        </a:spcBef>
                        <a:spcAft>
                          <a:spcPts val="800"/>
                        </a:spcAft>
                      </a:pPr>
                      <a:r>
                        <a:rPr lang="en-GB" sz="1400" dirty="0">
                          <a:effectLst/>
                        </a:rPr>
                        <a:t>Local authority chair</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66%</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31%</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r>
              <a:tr h="462164">
                <a:tc>
                  <a:txBody>
                    <a:bodyPr/>
                    <a:lstStyle/>
                    <a:p>
                      <a:pPr>
                        <a:lnSpc>
                          <a:spcPct val="107000"/>
                        </a:lnSpc>
                        <a:spcBef>
                          <a:spcPts val="1000"/>
                        </a:spcBef>
                        <a:spcAft>
                          <a:spcPts val="800"/>
                        </a:spcAft>
                      </a:pPr>
                      <a:r>
                        <a:rPr lang="en-GB" sz="1400" dirty="0">
                          <a:effectLst/>
                        </a:rPr>
                        <a:t>Police chair</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53%</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Bef>
                          <a:spcPts val="1000"/>
                        </a:spcBef>
                        <a:spcAft>
                          <a:spcPts val="800"/>
                        </a:spcAft>
                      </a:pPr>
                      <a:r>
                        <a:rPr lang="en-GB" sz="1400" dirty="0">
                          <a:effectLst/>
                        </a:rPr>
                        <a:t>47%</a:t>
                      </a:r>
                      <a:endParaRPr lang="en-GB" sz="14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xmlns="" val="1331581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Positive views:</a:t>
            </a:r>
            <a:endParaRPr lang="en-GB" dirty="0"/>
          </a:p>
        </p:txBody>
      </p:sp>
      <p:sp>
        <p:nvSpPr>
          <p:cNvPr id="3" name="Content Placeholder 2"/>
          <p:cNvSpPr>
            <a:spLocks noGrp="1"/>
          </p:cNvSpPr>
          <p:nvPr>
            <p:ph sz="half" idx="1"/>
          </p:nvPr>
        </p:nvSpPr>
        <p:spPr/>
        <p:txBody>
          <a:bodyPr/>
          <a:lstStyle/>
          <a:p>
            <a:pPr lvl="0"/>
            <a:r>
              <a:rPr lang="en-GB" sz="1600" i="1" dirty="0"/>
              <a:t>The support from the audit committee is first class and it is difficult to identify how it could better support the work of internal audit. The committee is focused on addressing control issues and making a difference in terms of how the</a:t>
            </a:r>
            <a:r>
              <a:rPr lang="en-GB" sz="1600" i="1" dirty="0" smtClean="0"/>
              <a:t> council </a:t>
            </a:r>
            <a:r>
              <a:rPr lang="en-GB" sz="1600" i="1" dirty="0"/>
              <a:t>ensures that it provides value for money.</a:t>
            </a:r>
            <a:endParaRPr lang="en-GB" sz="1600" dirty="0"/>
          </a:p>
          <a:p>
            <a:pPr marL="0" indent="0" algn="r">
              <a:buNone/>
            </a:pPr>
            <a:r>
              <a:rPr lang="en-GB" sz="1600" dirty="0"/>
              <a:t>Head of audit, English unitary </a:t>
            </a:r>
            <a:r>
              <a:rPr lang="en-GB" sz="1600" dirty="0" smtClean="0"/>
              <a:t>council</a:t>
            </a:r>
            <a:r>
              <a:rPr lang="en-GB" sz="1800" dirty="0"/>
              <a:t> </a:t>
            </a:r>
          </a:p>
          <a:p>
            <a:pPr lvl="0"/>
            <a:endParaRPr lang="en-GB" sz="1600" i="1" dirty="0" smtClean="0"/>
          </a:p>
          <a:p>
            <a:pPr lvl="0"/>
            <a:r>
              <a:rPr lang="en-GB" sz="1600" i="1" dirty="0" smtClean="0"/>
              <a:t>I </a:t>
            </a:r>
            <a:r>
              <a:rPr lang="en-GB" sz="1600" i="1" dirty="0"/>
              <a:t>have always found them to be very supportive. They are willing to call responsible officers to account via attendance at committee to explain improvement plans if and when audit assurance ratings show weaknesses, or for more understanding on the management of key risks. They have always shown concern for internal audit resources being adequate and appear to appreciate the work and role of internal audit.</a:t>
            </a:r>
            <a:endParaRPr lang="en-GB" sz="1600" dirty="0"/>
          </a:p>
          <a:p>
            <a:pPr marL="0" indent="0" algn="r">
              <a:buNone/>
            </a:pPr>
            <a:r>
              <a:rPr lang="en-GB" sz="1600" dirty="0"/>
              <a:t>Head of audit, English district council</a:t>
            </a:r>
          </a:p>
          <a:p>
            <a:endParaRPr lang="en-GB" sz="1600" dirty="0"/>
          </a:p>
        </p:txBody>
      </p:sp>
      <p:sp>
        <p:nvSpPr>
          <p:cNvPr id="4" name="Rectangle 3"/>
          <p:cNvSpPr/>
          <p:nvPr/>
        </p:nvSpPr>
        <p:spPr>
          <a:xfrm>
            <a:off x="251520" y="6317928"/>
            <a:ext cx="4501553" cy="246221"/>
          </a:xfrm>
          <a:prstGeom prst="rect">
            <a:avLst/>
          </a:prstGeom>
        </p:spPr>
        <p:txBody>
          <a:bodyPr wrap="none">
            <a:spAutoFit/>
          </a:bodyPr>
          <a:lstStyle/>
          <a:p>
            <a:pPr algn="l"/>
            <a:r>
              <a:rPr lang="en-GB" sz="1000" dirty="0">
                <a:solidFill>
                  <a:srgbClr val="333333"/>
                </a:solidFill>
                <a:latin typeface="Verdana"/>
              </a:rPr>
              <a:t>Copyright © CIPFA </a:t>
            </a:r>
            <a:r>
              <a:rPr lang="en-GB" sz="1000" dirty="0" smtClean="0">
                <a:solidFill>
                  <a:srgbClr val="333333"/>
                </a:solidFill>
                <a:latin typeface="Verdana"/>
              </a:rPr>
              <a:t>2016 </a:t>
            </a:r>
            <a:r>
              <a:rPr lang="en-GB" sz="1000" dirty="0">
                <a:solidFill>
                  <a:srgbClr val="333333"/>
                </a:solidFill>
                <a:latin typeface="Verdana"/>
              </a:rPr>
              <a:t>protected under UK and international law</a:t>
            </a:r>
          </a:p>
        </p:txBody>
      </p:sp>
    </p:spTree>
    <p:extLst>
      <p:ext uri="{BB962C8B-B14F-4D97-AF65-F5344CB8AC3E}">
        <p14:creationId xmlns:p14="http://schemas.microsoft.com/office/powerpoint/2010/main" xmlns="" val="1058463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CIPFA PP_MasterTemplate">
  <a:themeElements>
    <a:clrScheme name="Default Design 13">
      <a:dk1>
        <a:srgbClr val="333333"/>
      </a:dk1>
      <a:lt1>
        <a:srgbClr val="FFFFFF"/>
      </a:lt1>
      <a:dk2>
        <a:srgbClr val="000000"/>
      </a:dk2>
      <a:lt2>
        <a:srgbClr val="808080"/>
      </a:lt2>
      <a:accent1>
        <a:srgbClr val="F68933"/>
      </a:accent1>
      <a:accent2>
        <a:srgbClr val="00B0E8"/>
      </a:accent2>
      <a:accent3>
        <a:srgbClr val="FFFFFF"/>
      </a:accent3>
      <a:accent4>
        <a:srgbClr val="2A2A2A"/>
      </a:accent4>
      <a:accent5>
        <a:srgbClr val="FAC4AD"/>
      </a:accent5>
      <a:accent6>
        <a:srgbClr val="009FD2"/>
      </a:accent6>
      <a:hlink>
        <a:srgbClr val="652D89"/>
      </a:hlink>
      <a:folHlink>
        <a:srgbClr val="5AAE41"/>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3333"/>
        </a:dk1>
        <a:lt1>
          <a:srgbClr val="FFFFFF"/>
        </a:lt1>
        <a:dk2>
          <a:srgbClr val="000000"/>
        </a:dk2>
        <a:lt2>
          <a:srgbClr val="808080"/>
        </a:lt2>
        <a:accent1>
          <a:srgbClr val="F68933"/>
        </a:accent1>
        <a:accent2>
          <a:srgbClr val="00B0E8"/>
        </a:accent2>
        <a:accent3>
          <a:srgbClr val="FFFFFF"/>
        </a:accent3>
        <a:accent4>
          <a:srgbClr val="2A2A2A"/>
        </a:accent4>
        <a:accent5>
          <a:srgbClr val="FAC4AD"/>
        </a:accent5>
        <a:accent6>
          <a:srgbClr val="009FD2"/>
        </a:accent6>
        <a:hlink>
          <a:srgbClr val="652D89"/>
        </a:hlink>
        <a:folHlink>
          <a:srgbClr val="5AAE4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IPFA PP_MasterTemplate">
  <a:themeElements>
    <a:clrScheme name="Default Design 13">
      <a:dk1>
        <a:srgbClr val="333333"/>
      </a:dk1>
      <a:lt1>
        <a:srgbClr val="FFFFFF"/>
      </a:lt1>
      <a:dk2>
        <a:srgbClr val="000000"/>
      </a:dk2>
      <a:lt2>
        <a:srgbClr val="808080"/>
      </a:lt2>
      <a:accent1>
        <a:srgbClr val="F68933"/>
      </a:accent1>
      <a:accent2>
        <a:srgbClr val="00B0E8"/>
      </a:accent2>
      <a:accent3>
        <a:srgbClr val="FFFFFF"/>
      </a:accent3>
      <a:accent4>
        <a:srgbClr val="2A2A2A"/>
      </a:accent4>
      <a:accent5>
        <a:srgbClr val="FAC4AD"/>
      </a:accent5>
      <a:accent6>
        <a:srgbClr val="009FD2"/>
      </a:accent6>
      <a:hlink>
        <a:srgbClr val="652D89"/>
      </a:hlink>
      <a:folHlink>
        <a:srgbClr val="5AAE41"/>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3333"/>
        </a:dk1>
        <a:lt1>
          <a:srgbClr val="FFFFFF"/>
        </a:lt1>
        <a:dk2>
          <a:srgbClr val="000000"/>
        </a:dk2>
        <a:lt2>
          <a:srgbClr val="808080"/>
        </a:lt2>
        <a:accent1>
          <a:srgbClr val="F68933"/>
        </a:accent1>
        <a:accent2>
          <a:srgbClr val="00B0E8"/>
        </a:accent2>
        <a:accent3>
          <a:srgbClr val="FFFFFF"/>
        </a:accent3>
        <a:accent4>
          <a:srgbClr val="2A2A2A"/>
        </a:accent4>
        <a:accent5>
          <a:srgbClr val="FAC4AD"/>
        </a:accent5>
        <a:accent6>
          <a:srgbClr val="009FD2"/>
        </a:accent6>
        <a:hlink>
          <a:srgbClr val="652D89"/>
        </a:hlink>
        <a:folHlink>
          <a:srgbClr val="5AAE41"/>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CIPFA PP_MasterTemplate</Template>
  <TotalTime>831</TotalTime>
  <Words>1044</Words>
  <Application>Microsoft Office PowerPoint</Application>
  <PresentationFormat>On-screen Show (4:3)</PresentationFormat>
  <Paragraphs>205</Paragraphs>
  <Slides>22</Slides>
  <Notes>20</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CIPFA PP_MasterTemplate</vt:lpstr>
      <vt:lpstr>1_CIPFA PP_MasterTemplate</vt:lpstr>
      <vt:lpstr>Mutual benefit?  The audit committee and internal audit</vt:lpstr>
      <vt:lpstr>How do you feel about your audit committee?</vt:lpstr>
      <vt:lpstr>Mutual benefit</vt:lpstr>
      <vt:lpstr>Purpose of audit committees: </vt:lpstr>
      <vt:lpstr>Assuring, supporting, advising, guiding</vt:lpstr>
      <vt:lpstr>The committee’s oversight of internal audit</vt:lpstr>
      <vt:lpstr>Does a poor audit committee matter??</vt:lpstr>
      <vt:lpstr>So how good are audit committees?</vt:lpstr>
      <vt:lpstr>Positive views:</vt:lpstr>
      <vt:lpstr>Do audit committees challenge enough?</vt:lpstr>
      <vt:lpstr>So what would heads of audit like to see?</vt:lpstr>
      <vt:lpstr>Knowledge and understanding</vt:lpstr>
      <vt:lpstr>Effectiveness of internal audit</vt:lpstr>
      <vt:lpstr>What do the results tell us?</vt:lpstr>
      <vt:lpstr>Other results: effectiveness</vt:lpstr>
      <vt:lpstr>Barriers to improvement</vt:lpstr>
      <vt:lpstr>Barriers – views of chairs</vt:lpstr>
      <vt:lpstr>What do the results tell us?</vt:lpstr>
      <vt:lpstr>Looking to the future</vt:lpstr>
      <vt:lpstr>Summing up</vt:lpstr>
      <vt:lpstr>Access the survey reports</vt:lpstr>
      <vt:lpstr>Slide 22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Do’s &amp; dont’s</dc:title>
  <dc:creator>Spencer, Mia</dc:creator>
  <cp:lastModifiedBy>User</cp:lastModifiedBy>
  <cp:revision>41</cp:revision>
  <dcterms:created xsi:type="dcterms:W3CDTF">2017-03-08T09:28:55Z</dcterms:created>
  <dcterms:modified xsi:type="dcterms:W3CDTF">2017-03-26T13:52:13Z</dcterms:modified>
</cp:coreProperties>
</file>