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FE593-EB25-473B-86FA-C1CF22172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BDADAC-CE71-4029-904B-F9B1314BFB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AEFFC-A0C3-42D1-BC15-D1C6E971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F7ACB-A307-4F07-A637-87676D637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4C2D9-3316-484D-BE19-1B9D3F91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57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67CE5-96C2-4FEC-B283-C0A1D5194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9B69EC-FC8A-453F-8B1B-D61CC8EBA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7F84A-918E-407F-8A50-F1B206665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3A809-659A-4146-A615-226E39ACF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55A34-E002-4E7D-B81B-E7B22FBB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33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92E465-F135-45DB-8B60-D3A976727C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100832-0C40-467A-8DFA-8E53D02A1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61829-7AAC-4D64-9F45-36EEEBAD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742C5-C736-422A-A300-01E3B670C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16D95-1432-4A0D-B9C9-D354B47C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84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5FD3-BCCF-4A37-A3C4-0ABE28A98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80E51-8AC4-4D86-9FDD-BBD4CC130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79817-777E-4AF9-BBB0-45420140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262AD-59AB-4242-B2C8-4F5977E9B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5C149-1B57-4E45-9E8F-075E62CA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5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58D83-5A6A-40B8-8C92-88618410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5394E-0439-480E-B4D8-5153DF1F9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06A63-6417-4436-859F-D755A5C65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D8E00-0E8A-4325-B0C9-71E1A50C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B1104-FE20-4DD8-9091-D0559A896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92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61202-4751-4B81-8501-6E53077E8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B1987-154F-4BE8-94E5-EF128FB7C2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F62436-D542-4B0F-89C9-2AB11DB24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B40D3-1C01-4923-8DF1-839F73F8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68600F-187E-4DC0-B76F-87C2E1ECA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0DB77-7666-47F5-9F43-FD429E4FB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85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BD16F-41CB-45AE-82FA-2323C1D93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0A13B-E3A8-4CB9-979D-1BAE6BCBB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03A31-A995-49B5-AB65-FA2F06011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AE61D7-70D0-4054-9952-221FA333F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3FD47-A649-4F6A-8EF8-A34BBBFCE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EA02C-5BDD-4293-A4BE-509917F71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44F81E-E6F3-49BA-96F2-5CF862C5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0ACB09-C0B3-400F-9566-6CC8AA12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30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E8CFB-C744-4A57-A7FC-22807B03E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034721-05A0-4A2D-8EE5-8D121AD3D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086F4B-FF5F-48EA-B4B3-D5D9EEDA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6796BD-96CC-4A3F-BBEC-9E895B68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6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891A25-A39E-4355-8922-11600AC33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0C4CA8-23D5-4830-8F60-A1CFED0BD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6422C-DABA-4089-80E0-2E2C5E08E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21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52E26-49F2-489C-B313-DB020B24A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7AAD5-8788-43CB-BDDE-4E62AE81C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D1C97-BB39-4997-BD10-3035319E2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9494C-BB08-4E14-97A6-8F76EBFC8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D4EA-CE82-41DC-B032-253AB1C2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57200-FFF2-4837-A826-8A6FCEEE5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35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05BC2-3772-40AE-8726-0185572C1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9A81C-F2D8-4F64-9108-FB35E7CDBF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47EEF-7515-407C-B3B8-BB3A20B84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1FDA5-A844-4BE9-9AAA-CA86E4DD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541BA-6828-4FF0-A81E-F7597C433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F5F6D-8F04-47A9-A084-3734B48BC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58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F51F39-D887-4EA4-987A-895EC2FF1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AFEA2-6F9E-405C-946A-3AF2F3DAB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48226-DDBD-41D5-BF72-24693EB85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A055-267A-4C88-8E06-C23F66A6AB9B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8D433-1DA7-450B-8A05-909EDFEAF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19EF5-277E-4812-B663-B41AD8151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C761-4033-4AD9-91B1-F7DFB94411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2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2FFBED-B361-4596-945A-4394358FE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5774"/>
            <a:ext cx="12192000" cy="196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2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05305D7-09F7-4940-A00A-182C3CCA9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8" y="2773016"/>
            <a:ext cx="6362700" cy="12477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730791-725D-444C-92DF-7595D934F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" y="303040"/>
            <a:ext cx="6400800" cy="15144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1BAB15-B4C1-4949-85B3-656409F5B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2087" y="3878812"/>
            <a:ext cx="6362700" cy="14573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BF84DE-278E-42C8-AFBC-06200C9113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524" y="5308458"/>
            <a:ext cx="6505575" cy="13620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80D5231-7C18-47BD-A7BF-BADCA3DD4A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587" y="1267013"/>
            <a:ext cx="641032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44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5436E-93C8-4195-9265-3133FADB4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We love data – who doesn’t?!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C6865-8D90-42D5-A635-DB92944A3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800" b="1" dirty="0"/>
              <a:t>Data taken from the ONS latest release on gender pay gap 2022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The pay gap </a:t>
            </a:r>
            <a:r>
              <a:rPr lang="en-GB" sz="2800" dirty="0">
                <a:solidFill>
                  <a:srgbClr val="FF0000"/>
                </a:solidFill>
              </a:rPr>
              <a:t>was improving until 2020</a:t>
            </a:r>
            <a:r>
              <a:rPr lang="en-GB" sz="2800" dirty="0"/>
              <a:t>…and then it’s started to increase again.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  <a:latin typeface="Calibri" panose="020F0502020204030204" pitchFamily="34" charset="0"/>
              </a:rPr>
              <a:t>The pay gap for full time employees in 2019 was 9%. In 2021 it was 7.7%. In 2022 it increased to 8.3%.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</a:rPr>
              <a:t>But the 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</a:rPr>
              <a:t>long term trend is still positive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effectLst/>
              <a:latin typeface="Calibri" panose="020F0502020204030204" pitchFamily="34" charset="0"/>
            </a:endParaRPr>
          </a:p>
          <a:p>
            <a:endParaRPr lang="en-GB" sz="2800" dirty="0"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Age</a:t>
            </a:r>
            <a:r>
              <a:rPr lang="en-GB" sz="2800" dirty="0">
                <a:effectLst/>
                <a:latin typeface="Calibri" panose="020F0502020204030204" pitchFamily="34" charset="0"/>
              </a:rPr>
              <a:t> - For the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under 40's</a:t>
            </a:r>
            <a:r>
              <a:rPr lang="en-GB" sz="2800" dirty="0">
                <a:effectLst/>
                <a:latin typeface="Calibri" panose="020F0502020204030204" pitchFamily="34" charset="0"/>
              </a:rPr>
              <a:t>,  the pay gap for full-time employees is low, at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3.2% </a:t>
            </a:r>
            <a:r>
              <a:rPr lang="en-GB" sz="2800" dirty="0">
                <a:effectLst/>
                <a:latin typeface="Calibri" panose="020F0502020204030204" pitchFamily="34" charset="0"/>
              </a:rPr>
              <a:t>or below. This has been the case since 2017.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</a:rPr>
              <a:t>For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40 to 49 years and older</a:t>
            </a:r>
            <a:r>
              <a:rPr lang="en-GB" sz="2800" dirty="0">
                <a:effectLst/>
                <a:latin typeface="Calibri" panose="020F0502020204030204" pitchFamily="34" charset="0"/>
              </a:rPr>
              <a:t>, the gender pay gap for full-time employees is over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10.9%.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811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C5D9E-2463-4BF9-BF24-8613E5A2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Interesting stats on pay gap by profession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86B83-4F2D-4371-B589-9F146A2D0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 font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</a:rPr>
              <a:t>Gender pay gap (ONS, 2022) </a:t>
            </a:r>
          </a:p>
          <a:p>
            <a:pPr marL="0" indent="0" rtl="0" fontAlgn="ctr"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effectLst/>
              <a:latin typeface="Calibri" panose="020F050202020403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</a:rPr>
              <a:t>Finance Managers and Directors = 28%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A</a:t>
            </a:r>
            <a:r>
              <a:rPr lang="en-GB" dirty="0">
                <a:effectLst/>
                <a:latin typeface="Calibri" panose="020F0502020204030204" pitchFamily="34" charset="0"/>
              </a:rPr>
              <a:t>ccounting </a:t>
            </a:r>
            <a:r>
              <a:rPr lang="en-GB" dirty="0">
                <a:latin typeface="Calibri" panose="020F0502020204030204" pitchFamily="34" charset="0"/>
              </a:rPr>
              <a:t>T</a:t>
            </a:r>
            <a:r>
              <a:rPr lang="en-GB" dirty="0">
                <a:effectLst/>
                <a:latin typeface="Calibri" panose="020F0502020204030204" pitchFamily="34" charset="0"/>
              </a:rPr>
              <a:t>echnicians = 20%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</a:rPr>
              <a:t>Financial </a:t>
            </a:r>
            <a:r>
              <a:rPr lang="en-GB" dirty="0">
                <a:latin typeface="Calibri" panose="020F0502020204030204" pitchFamily="34" charset="0"/>
              </a:rPr>
              <a:t>A</a:t>
            </a:r>
            <a:r>
              <a:rPr lang="en-GB" dirty="0">
                <a:effectLst/>
                <a:latin typeface="Calibri" panose="020F0502020204030204" pitchFamily="34" charset="0"/>
              </a:rPr>
              <a:t>ccounts </a:t>
            </a:r>
            <a:r>
              <a:rPr lang="en-GB" dirty="0">
                <a:latin typeface="Calibri" panose="020F0502020204030204" pitchFamily="34" charset="0"/>
              </a:rPr>
              <a:t>M</a:t>
            </a:r>
            <a:r>
              <a:rPr lang="en-GB" dirty="0">
                <a:effectLst/>
                <a:latin typeface="Calibri" panose="020F0502020204030204" pitchFamily="34" charset="0"/>
              </a:rPr>
              <a:t>anagers = 19%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C</a:t>
            </a:r>
            <a:r>
              <a:rPr lang="en-GB" dirty="0">
                <a:effectLst/>
                <a:latin typeface="Calibri" panose="020F0502020204030204" pitchFamily="34" charset="0"/>
              </a:rPr>
              <a:t>hartered and Certified </a:t>
            </a:r>
            <a:r>
              <a:rPr lang="en-GB" dirty="0">
                <a:latin typeface="Calibri" panose="020F0502020204030204" pitchFamily="34" charset="0"/>
              </a:rPr>
              <a:t>A</a:t>
            </a:r>
            <a:r>
              <a:rPr lang="en-GB" dirty="0">
                <a:effectLst/>
                <a:latin typeface="Calibri" panose="020F0502020204030204" pitchFamily="34" charset="0"/>
              </a:rPr>
              <a:t>ccountants = 7%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</a:rPr>
              <a:t>Finance Professionals = 3%</a:t>
            </a:r>
          </a:p>
          <a:p>
            <a:pPr marL="0" indent="0" rtl="0" fontAlgn="ctr"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effectLst/>
              <a:latin typeface="Calibri" panose="020F0502020204030204" pitchFamily="34" charset="0"/>
            </a:endParaRPr>
          </a:p>
          <a:p>
            <a:pPr marL="0" indent="0" rtl="0" font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</a:rPr>
              <a:t>It's no coincidence that </a:t>
            </a: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the largest pay gaps are in the highest earners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98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6851-6728-4D3B-A6E2-7E311FC5B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Factors that may affect the gender pay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363FF-F1CF-4130-82C8-EC7FEC7EC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</a:rPr>
              <a:t>Women are more likely than men to leave their job because of a </a:t>
            </a: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longer commute</a:t>
            </a:r>
            <a:r>
              <a:rPr lang="en-GB" dirty="0">
                <a:effectLst/>
                <a:latin typeface="Calibri" panose="020F0502020204030204" pitchFamily="34" charset="0"/>
              </a:rPr>
              <a:t>, 2019 analysis by the Office for National Statistics.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</a:rPr>
              <a:t>Women are not equally represented at the </a:t>
            </a: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top of organisations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</a:rPr>
              <a:t>The increased gap for ages 40 to 49 and 50 to 59 may capture the differential impact of </a:t>
            </a: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taking time out of the labour market</a:t>
            </a:r>
            <a:r>
              <a:rPr lang="en-GB" dirty="0">
                <a:effectLst/>
                <a:latin typeface="Calibri" panose="020F0502020204030204" pitchFamily="34" charset="0"/>
              </a:rPr>
              <a:t>. One possible reason for taking time out is having children.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</a:rPr>
              <a:t>Somebody who has more years of service is likely to be paid more than someone who has just started.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Other factors could be structural (e.g. bias in recruitment), behavioural, or physical (such as menopause)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957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B0526-E1F7-4DE0-94DD-64B51733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Changing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F7611-97AB-4485-9A14-AE6E1DE24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values have changed </a:t>
            </a:r>
          </a:p>
          <a:p>
            <a:r>
              <a:rPr lang="en-GB" dirty="0"/>
              <a:t>Our working conditions have changed (finance sector) </a:t>
            </a:r>
          </a:p>
          <a:p>
            <a:r>
              <a:rPr lang="en-GB" dirty="0">
                <a:latin typeface="Calibri" panose="020F0502020204030204" pitchFamily="34" charset="0"/>
              </a:rPr>
              <a:t>W</a:t>
            </a:r>
            <a:r>
              <a:rPr lang="en-GB" dirty="0">
                <a:effectLst/>
                <a:latin typeface="Calibri" panose="020F0502020204030204" pitchFamily="34" charset="0"/>
              </a:rPr>
              <a:t>ork is more </a:t>
            </a:r>
            <a:r>
              <a:rPr lang="en-GB" dirty="0">
                <a:latin typeface="Calibri" panose="020F0502020204030204" pitchFamily="34" charset="0"/>
              </a:rPr>
              <a:t>than the pay; </a:t>
            </a:r>
            <a:r>
              <a:rPr lang="en-GB" dirty="0">
                <a:effectLst/>
                <a:latin typeface="Calibri" panose="020F0502020204030204" pitchFamily="34" charset="0"/>
              </a:rPr>
              <a:t>working conditions, relationships and feeling supported for the work we do. </a:t>
            </a:r>
          </a:p>
          <a:p>
            <a:r>
              <a:rPr lang="en-GB" dirty="0">
                <a:effectLst/>
                <a:latin typeface="Calibri" panose="020F0502020204030204" pitchFamily="34" charset="0"/>
              </a:rPr>
              <a:t>And there is still so much to talk about with issues of inclusion, diversity and equality in the workplace and wider society.</a:t>
            </a:r>
          </a:p>
          <a:p>
            <a:r>
              <a:rPr lang="en-GB" dirty="0">
                <a:latin typeface="Calibri" panose="020F0502020204030204" pitchFamily="34" charset="0"/>
              </a:rPr>
              <a:t>We can all make a difference – with ourselves and to those around us.</a:t>
            </a:r>
            <a:endParaRPr lang="en-GB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94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D7D83-85A4-4DFA-865C-A9737E4FD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Today’s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CCC74-8340-4438-96D9-FE7243006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speakers today will talk us through the barriers </a:t>
            </a:r>
          </a:p>
          <a:p>
            <a:r>
              <a:rPr lang="en-GB" dirty="0"/>
              <a:t>Look into the data </a:t>
            </a:r>
          </a:p>
          <a:p>
            <a:r>
              <a:rPr lang="en-GB" dirty="0"/>
              <a:t>Look at some of the reasons why women don’t take those next steps</a:t>
            </a:r>
          </a:p>
          <a:p>
            <a:r>
              <a:rPr lang="en-GB" dirty="0"/>
              <a:t>Recognise any barriers that may be holding you back  </a:t>
            </a:r>
          </a:p>
          <a:p>
            <a:r>
              <a:rPr lang="en-GB" dirty="0"/>
              <a:t>Break down some of the barriers </a:t>
            </a:r>
          </a:p>
          <a:p>
            <a:r>
              <a:rPr lang="en-GB" dirty="0"/>
              <a:t>Inspire you </a:t>
            </a:r>
          </a:p>
        </p:txBody>
      </p:sp>
    </p:spTree>
    <p:extLst>
      <p:ext uri="{BB962C8B-B14F-4D97-AF65-F5344CB8AC3E}">
        <p14:creationId xmlns:p14="http://schemas.microsoft.com/office/powerpoint/2010/main" val="60984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FE37B-5036-498E-BE06-063489C50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CB98C-4827-4744-B9E3-6EF1BA00F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Refreshments </a:t>
            </a:r>
          </a:p>
          <a:p>
            <a:r>
              <a:rPr lang="en-GB" dirty="0"/>
              <a:t>Toilets </a:t>
            </a:r>
          </a:p>
          <a:p>
            <a:r>
              <a:rPr lang="en-GB" dirty="0"/>
              <a:t>Phones</a:t>
            </a:r>
          </a:p>
          <a:p>
            <a:r>
              <a:rPr lang="en-GB" dirty="0"/>
              <a:t>Questions and conversation </a:t>
            </a:r>
          </a:p>
          <a:p>
            <a:r>
              <a:rPr lang="en-GB" dirty="0"/>
              <a:t>Think about what you can take away – work and home life </a:t>
            </a:r>
          </a:p>
          <a:p>
            <a:r>
              <a:rPr lang="en-GB" dirty="0"/>
              <a:t>Photos </a:t>
            </a:r>
          </a:p>
          <a:p>
            <a:r>
              <a:rPr lang="en-GB" dirty="0"/>
              <a:t>Fire alarm </a:t>
            </a:r>
          </a:p>
          <a:p>
            <a:r>
              <a:rPr lang="en-GB" dirty="0"/>
              <a:t>Support during the day </a:t>
            </a:r>
          </a:p>
        </p:txBody>
      </p:sp>
    </p:spTree>
    <p:extLst>
      <p:ext uri="{BB962C8B-B14F-4D97-AF65-F5344CB8AC3E}">
        <p14:creationId xmlns:p14="http://schemas.microsoft.com/office/powerpoint/2010/main" val="1481921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443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We love data – who doesn’t?! </vt:lpstr>
      <vt:lpstr>Interesting stats on pay gap by profession</vt:lpstr>
      <vt:lpstr>Factors that may affect the gender pay gap</vt:lpstr>
      <vt:lpstr>Changing times</vt:lpstr>
      <vt:lpstr>Today’s event</vt:lpstr>
      <vt:lpstr>Housekeeping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Savage, Judith</dc:creator>
  <cp:lastModifiedBy>Savage, Judith</cp:lastModifiedBy>
  <cp:revision>6</cp:revision>
  <dcterms:created xsi:type="dcterms:W3CDTF">2018-11-05T14:43:13Z</dcterms:created>
  <dcterms:modified xsi:type="dcterms:W3CDTF">2023-01-17T19:10:20Z</dcterms:modified>
</cp:coreProperties>
</file>