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4"/>
  </p:sldMasterIdLst>
  <p:notesMasterIdLst>
    <p:notesMasterId r:id="rId9"/>
  </p:notesMasterIdLst>
  <p:sldIdLst>
    <p:sldId id="257" r:id="rId5"/>
    <p:sldId id="268" r:id="rId6"/>
    <p:sldId id="269" r:id="rId7"/>
    <p:sldId id="27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0" autoAdjust="0"/>
    <p:restoredTop sz="85031" autoAdjust="0"/>
  </p:normalViewPr>
  <p:slideViewPr>
    <p:cSldViewPr snapToGrid="0" showGuides="1">
      <p:cViewPr varScale="1">
        <p:scale>
          <a:sx n="59" d="100"/>
          <a:sy n="59" d="100"/>
        </p:scale>
        <p:origin x="88" y="2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45" d="100"/>
          <a:sy n="45" d="100"/>
        </p:scale>
        <p:origin x="2644" y="6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/>
              <a:t>Career</a:t>
            </a:r>
            <a:r>
              <a:rPr lang="en-GB" baseline="0" dirty="0"/>
              <a:t> Path </a:t>
            </a:r>
            <a:endParaRPr lang="en-GB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Career</c:v>
                </c:pt>
              </c:strCache>
            </c:strRef>
          </c:tx>
          <c:spPr>
            <a:solidFill>
              <a:schemeClr val="accent6"/>
            </a:solidFill>
            <a:ln>
              <a:solidFill>
                <a:schemeClr val="accent6"/>
              </a:solidFill>
            </a:ln>
            <a:effectLst/>
            <a:sp3d>
              <a:contourClr>
                <a:schemeClr val="accent6"/>
              </a:contourClr>
            </a:sp3d>
          </c:spPr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2018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CDF-4A48-A8A4-D5FB9124B9B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CIFPA role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  <a:sp3d>
              <a:contourClr>
                <a:schemeClr val="tx2">
                  <a:lumMod val="60000"/>
                  <a:lumOff val="40000"/>
                </a:schemeClr>
              </a:contourClr>
            </a:sp3d>
          </c:spPr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2018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CDF-4A48-A8A4-D5FB9124B9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670290176"/>
        <c:axId val="1670284768"/>
        <c:axId val="0"/>
      </c:bar3DChart>
      <c:catAx>
        <c:axId val="1670290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70284768"/>
        <c:crosses val="autoZero"/>
        <c:auto val="1"/>
        <c:lblAlgn val="ctr"/>
        <c:lblOffset val="100"/>
        <c:noMultiLvlLbl val="0"/>
      </c:catAx>
      <c:valAx>
        <c:axId val="16702847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70290176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0630403161981954"/>
          <c:y val="0.13555208048132944"/>
          <c:w val="0.18445209401646409"/>
          <c:h val="5.813965319016885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1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5ED44C-DE34-4BD8-975E-37E50BF3F4BA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EFBB53-BC34-43C7-B84B-18DCD91C7B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85731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F189F6EE-53B6-42EC-967C-4C5AC84FBCC0}"/>
              </a:ext>
            </a:extLst>
          </p:cNvPr>
          <p:cNvSpPr/>
          <p:nvPr userDrawn="1"/>
        </p:nvSpPr>
        <p:spPr>
          <a:xfrm>
            <a:off x="0" y="0"/>
            <a:ext cx="12192000" cy="6857940"/>
          </a:xfrm>
          <a:prstGeom prst="rect">
            <a:avLst/>
          </a:prstGeom>
          <a:solidFill>
            <a:srgbClr val="5A4B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aseline="0"/>
          </a:p>
        </p:txBody>
      </p:sp>
      <p:sp>
        <p:nvSpPr>
          <p:cNvPr id="13" name="object 7">
            <a:extLst>
              <a:ext uri="{FF2B5EF4-FFF2-40B4-BE49-F238E27FC236}">
                <a16:creationId xmlns:a16="http://schemas.microsoft.com/office/drawing/2014/main" id="{00F3B09C-9886-4D53-A132-150AC7EED976}"/>
              </a:ext>
            </a:extLst>
          </p:cNvPr>
          <p:cNvSpPr/>
          <p:nvPr userDrawn="1"/>
        </p:nvSpPr>
        <p:spPr>
          <a:xfrm>
            <a:off x="2213921" y="1737166"/>
            <a:ext cx="7119781" cy="5120544"/>
          </a:xfrm>
          <a:custGeom>
            <a:avLst/>
            <a:gdLst/>
            <a:ahLst/>
            <a:cxnLst/>
            <a:rect l="l" t="t" r="r" b="b"/>
            <a:pathLst>
              <a:path w="11741150" h="8444230">
                <a:moveTo>
                  <a:pt x="8478129" y="0"/>
                </a:moveTo>
                <a:lnTo>
                  <a:pt x="0" y="0"/>
                </a:lnTo>
                <a:lnTo>
                  <a:pt x="3262298" y="8443816"/>
                </a:lnTo>
                <a:lnTo>
                  <a:pt x="11740689" y="8443816"/>
                </a:lnTo>
                <a:lnTo>
                  <a:pt x="8478129" y="0"/>
                </a:lnTo>
                <a:close/>
              </a:path>
            </a:pathLst>
          </a:custGeom>
          <a:solidFill>
            <a:srgbClr val="312C62"/>
          </a:solidFill>
        </p:spPr>
        <p:txBody>
          <a:bodyPr wrap="square" lIns="0" tIns="0" rIns="0" bIns="0" rtlCol="0"/>
          <a:lstStyle/>
          <a:p>
            <a:endParaRPr baseline="0">
              <a:solidFill>
                <a:srgbClr val="002060"/>
              </a:solidFill>
            </a:endParaRPr>
          </a:p>
        </p:txBody>
      </p:sp>
      <p:sp>
        <p:nvSpPr>
          <p:cNvPr id="14" name="object 11">
            <a:extLst>
              <a:ext uri="{FF2B5EF4-FFF2-40B4-BE49-F238E27FC236}">
                <a16:creationId xmlns:a16="http://schemas.microsoft.com/office/drawing/2014/main" id="{C5EF8DD7-1931-4376-B653-6CB6B76BAD2E}"/>
              </a:ext>
            </a:extLst>
          </p:cNvPr>
          <p:cNvSpPr/>
          <p:nvPr userDrawn="1"/>
        </p:nvSpPr>
        <p:spPr>
          <a:xfrm>
            <a:off x="654674" y="634954"/>
            <a:ext cx="1328461" cy="504045"/>
          </a:xfrm>
          <a:custGeom>
            <a:avLst/>
            <a:gdLst/>
            <a:ahLst/>
            <a:cxnLst/>
            <a:rect l="l" t="t" r="r" b="b"/>
            <a:pathLst>
              <a:path w="2190750" h="831214">
                <a:moveTo>
                  <a:pt x="532955" y="144754"/>
                </a:moveTo>
                <a:lnTo>
                  <a:pt x="505421" y="104444"/>
                </a:lnTo>
                <a:lnTo>
                  <a:pt x="471055" y="69532"/>
                </a:lnTo>
                <a:lnTo>
                  <a:pt x="430745" y="40894"/>
                </a:lnTo>
                <a:lnTo>
                  <a:pt x="385381" y="19367"/>
                </a:lnTo>
                <a:lnTo>
                  <a:pt x="335851" y="5829"/>
                </a:lnTo>
                <a:lnTo>
                  <a:pt x="283070" y="1117"/>
                </a:lnTo>
                <a:lnTo>
                  <a:pt x="232181" y="5486"/>
                </a:lnTo>
                <a:lnTo>
                  <a:pt x="184289" y="18059"/>
                </a:lnTo>
                <a:lnTo>
                  <a:pt x="140195" y="38100"/>
                </a:lnTo>
                <a:lnTo>
                  <a:pt x="100685" y="64820"/>
                </a:lnTo>
                <a:lnTo>
                  <a:pt x="66573" y="97459"/>
                </a:lnTo>
                <a:lnTo>
                  <a:pt x="38646" y="135255"/>
                </a:lnTo>
                <a:lnTo>
                  <a:pt x="17716" y="177457"/>
                </a:lnTo>
                <a:lnTo>
                  <a:pt x="4559" y="223278"/>
                </a:lnTo>
                <a:lnTo>
                  <a:pt x="0" y="271957"/>
                </a:lnTo>
                <a:lnTo>
                  <a:pt x="4559" y="320649"/>
                </a:lnTo>
                <a:lnTo>
                  <a:pt x="17716" y="366483"/>
                </a:lnTo>
                <a:lnTo>
                  <a:pt x="38646" y="408698"/>
                </a:lnTo>
                <a:lnTo>
                  <a:pt x="66573" y="446506"/>
                </a:lnTo>
                <a:lnTo>
                  <a:pt x="100685" y="479158"/>
                </a:lnTo>
                <a:lnTo>
                  <a:pt x="140195" y="505891"/>
                </a:lnTo>
                <a:lnTo>
                  <a:pt x="184289" y="525932"/>
                </a:lnTo>
                <a:lnTo>
                  <a:pt x="232181" y="538518"/>
                </a:lnTo>
                <a:lnTo>
                  <a:pt x="283070" y="542886"/>
                </a:lnTo>
                <a:lnTo>
                  <a:pt x="334302" y="538454"/>
                </a:lnTo>
                <a:lnTo>
                  <a:pt x="382498" y="525665"/>
                </a:lnTo>
                <a:lnTo>
                  <a:pt x="426834" y="505333"/>
                </a:lnTo>
                <a:lnTo>
                  <a:pt x="466496" y="478205"/>
                </a:lnTo>
                <a:lnTo>
                  <a:pt x="500659" y="445109"/>
                </a:lnTo>
                <a:lnTo>
                  <a:pt x="528510" y="406793"/>
                </a:lnTo>
                <a:lnTo>
                  <a:pt x="438569" y="356501"/>
                </a:lnTo>
                <a:lnTo>
                  <a:pt x="410654" y="391896"/>
                </a:lnTo>
                <a:lnTo>
                  <a:pt x="374269" y="419290"/>
                </a:lnTo>
                <a:lnTo>
                  <a:pt x="331152" y="436981"/>
                </a:lnTo>
                <a:lnTo>
                  <a:pt x="283070" y="443255"/>
                </a:lnTo>
                <a:lnTo>
                  <a:pt x="235470" y="437134"/>
                </a:lnTo>
                <a:lnTo>
                  <a:pt x="192709" y="419874"/>
                </a:lnTo>
                <a:lnTo>
                  <a:pt x="156489" y="393090"/>
                </a:lnTo>
                <a:lnTo>
                  <a:pt x="128511" y="358419"/>
                </a:lnTo>
                <a:lnTo>
                  <a:pt x="110477" y="317500"/>
                </a:lnTo>
                <a:lnTo>
                  <a:pt x="104089" y="271957"/>
                </a:lnTo>
                <a:lnTo>
                  <a:pt x="110477" y="226441"/>
                </a:lnTo>
                <a:lnTo>
                  <a:pt x="128511" y="185521"/>
                </a:lnTo>
                <a:lnTo>
                  <a:pt x="156489" y="150863"/>
                </a:lnTo>
                <a:lnTo>
                  <a:pt x="192709" y="124079"/>
                </a:lnTo>
                <a:lnTo>
                  <a:pt x="235470" y="106819"/>
                </a:lnTo>
                <a:lnTo>
                  <a:pt x="283070" y="100698"/>
                </a:lnTo>
                <a:lnTo>
                  <a:pt x="332193" y="107238"/>
                </a:lnTo>
                <a:lnTo>
                  <a:pt x="376097" y="125653"/>
                </a:lnTo>
                <a:lnTo>
                  <a:pt x="412889" y="154139"/>
                </a:lnTo>
                <a:lnTo>
                  <a:pt x="440690" y="190868"/>
                </a:lnTo>
                <a:lnTo>
                  <a:pt x="532955" y="144754"/>
                </a:lnTo>
                <a:close/>
              </a:path>
              <a:path w="2190750" h="831214">
                <a:moveTo>
                  <a:pt x="678294" y="9321"/>
                </a:moveTo>
                <a:lnTo>
                  <a:pt x="577380" y="9321"/>
                </a:lnTo>
                <a:lnTo>
                  <a:pt x="577380" y="533336"/>
                </a:lnTo>
                <a:lnTo>
                  <a:pt x="678294" y="533336"/>
                </a:lnTo>
                <a:lnTo>
                  <a:pt x="678294" y="9321"/>
                </a:lnTo>
                <a:close/>
              </a:path>
              <a:path w="2190750" h="831214">
                <a:moveTo>
                  <a:pt x="1105827" y="172135"/>
                </a:moveTo>
                <a:lnTo>
                  <a:pt x="1102880" y="138023"/>
                </a:lnTo>
                <a:lnTo>
                  <a:pt x="1093825" y="106654"/>
                </a:lnTo>
                <a:lnTo>
                  <a:pt x="1088986" y="97790"/>
                </a:lnTo>
                <a:lnTo>
                  <a:pt x="1078534" y="78638"/>
                </a:lnTo>
                <a:lnTo>
                  <a:pt x="1056868" y="54597"/>
                </a:lnTo>
                <a:lnTo>
                  <a:pt x="1029055" y="35229"/>
                </a:lnTo>
                <a:lnTo>
                  <a:pt x="1007389" y="26123"/>
                </a:lnTo>
                <a:lnTo>
                  <a:pt x="1007389" y="172135"/>
                </a:lnTo>
                <a:lnTo>
                  <a:pt x="1006424" y="184988"/>
                </a:lnTo>
                <a:lnTo>
                  <a:pt x="988872" y="221386"/>
                </a:lnTo>
                <a:lnTo>
                  <a:pt x="938098" y="244475"/>
                </a:lnTo>
                <a:lnTo>
                  <a:pt x="910234" y="246430"/>
                </a:lnTo>
                <a:lnTo>
                  <a:pt x="846340" y="246430"/>
                </a:lnTo>
                <a:lnTo>
                  <a:pt x="846340" y="97790"/>
                </a:lnTo>
                <a:lnTo>
                  <a:pt x="910234" y="97942"/>
                </a:lnTo>
                <a:lnTo>
                  <a:pt x="959993" y="105232"/>
                </a:lnTo>
                <a:lnTo>
                  <a:pt x="997559" y="134150"/>
                </a:lnTo>
                <a:lnTo>
                  <a:pt x="1007389" y="172135"/>
                </a:lnTo>
                <a:lnTo>
                  <a:pt x="1007389" y="26123"/>
                </a:lnTo>
                <a:lnTo>
                  <a:pt x="995299" y="21031"/>
                </a:lnTo>
                <a:lnTo>
                  <a:pt x="955662" y="12293"/>
                </a:lnTo>
                <a:lnTo>
                  <a:pt x="910234" y="9321"/>
                </a:lnTo>
                <a:lnTo>
                  <a:pt x="747915" y="9321"/>
                </a:lnTo>
                <a:lnTo>
                  <a:pt x="747915" y="533336"/>
                </a:lnTo>
                <a:lnTo>
                  <a:pt x="846340" y="533336"/>
                </a:lnTo>
                <a:lnTo>
                  <a:pt x="846340" y="334949"/>
                </a:lnTo>
                <a:lnTo>
                  <a:pt x="910234" y="334949"/>
                </a:lnTo>
                <a:lnTo>
                  <a:pt x="955662" y="331965"/>
                </a:lnTo>
                <a:lnTo>
                  <a:pt x="995299" y="323227"/>
                </a:lnTo>
                <a:lnTo>
                  <a:pt x="1056868" y="289712"/>
                </a:lnTo>
                <a:lnTo>
                  <a:pt x="1089037" y="246430"/>
                </a:lnTo>
                <a:lnTo>
                  <a:pt x="1093825" y="237655"/>
                </a:lnTo>
                <a:lnTo>
                  <a:pt x="1102880" y="206248"/>
                </a:lnTo>
                <a:lnTo>
                  <a:pt x="1105827" y="172135"/>
                </a:lnTo>
                <a:close/>
              </a:path>
              <a:path w="2190750" h="831214">
                <a:moveTo>
                  <a:pt x="1500822" y="9321"/>
                </a:moveTo>
                <a:lnTo>
                  <a:pt x="1137627" y="9321"/>
                </a:lnTo>
                <a:lnTo>
                  <a:pt x="1137627" y="533336"/>
                </a:lnTo>
                <a:lnTo>
                  <a:pt x="1236116" y="533336"/>
                </a:lnTo>
                <a:lnTo>
                  <a:pt x="1236116" y="315937"/>
                </a:lnTo>
                <a:lnTo>
                  <a:pt x="1382064" y="315937"/>
                </a:lnTo>
                <a:lnTo>
                  <a:pt x="1417066" y="227482"/>
                </a:lnTo>
                <a:lnTo>
                  <a:pt x="1236116" y="227482"/>
                </a:lnTo>
                <a:lnTo>
                  <a:pt x="1236116" y="97942"/>
                </a:lnTo>
                <a:lnTo>
                  <a:pt x="1465821" y="97942"/>
                </a:lnTo>
                <a:lnTo>
                  <a:pt x="1500822" y="9321"/>
                </a:lnTo>
                <a:close/>
              </a:path>
              <a:path w="2190750" h="831214">
                <a:moveTo>
                  <a:pt x="1859546" y="533336"/>
                </a:moveTo>
                <a:lnTo>
                  <a:pt x="1808302" y="403631"/>
                </a:lnTo>
                <a:lnTo>
                  <a:pt x="1773555" y="315671"/>
                </a:lnTo>
                <a:lnTo>
                  <a:pt x="1707095" y="147485"/>
                </a:lnTo>
                <a:lnTo>
                  <a:pt x="1673466" y="62395"/>
                </a:lnTo>
                <a:lnTo>
                  <a:pt x="1673466" y="315671"/>
                </a:lnTo>
                <a:lnTo>
                  <a:pt x="1547596" y="315671"/>
                </a:lnTo>
                <a:lnTo>
                  <a:pt x="1610652" y="147485"/>
                </a:lnTo>
                <a:lnTo>
                  <a:pt x="1673466" y="315671"/>
                </a:lnTo>
                <a:lnTo>
                  <a:pt x="1673466" y="62395"/>
                </a:lnTo>
                <a:lnTo>
                  <a:pt x="1652536" y="9423"/>
                </a:lnTo>
                <a:lnTo>
                  <a:pt x="1568691" y="9423"/>
                </a:lnTo>
                <a:lnTo>
                  <a:pt x="1361554" y="533336"/>
                </a:lnTo>
                <a:lnTo>
                  <a:pt x="1465922" y="533336"/>
                </a:lnTo>
                <a:lnTo>
                  <a:pt x="1514576" y="403631"/>
                </a:lnTo>
                <a:lnTo>
                  <a:pt x="1706219" y="403631"/>
                </a:lnTo>
                <a:lnTo>
                  <a:pt x="1754555" y="533336"/>
                </a:lnTo>
                <a:lnTo>
                  <a:pt x="1859546" y="533336"/>
                </a:lnTo>
                <a:close/>
              </a:path>
              <a:path w="2190750" h="831214">
                <a:moveTo>
                  <a:pt x="2190699" y="830986"/>
                </a:moveTo>
                <a:lnTo>
                  <a:pt x="1869617" y="0"/>
                </a:lnTo>
                <a:lnTo>
                  <a:pt x="1837232" y="0"/>
                </a:lnTo>
                <a:lnTo>
                  <a:pt x="2158301" y="830986"/>
                </a:lnTo>
                <a:lnTo>
                  <a:pt x="2190699" y="83098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baseline="0"/>
          </a:p>
        </p:txBody>
      </p:sp>
      <p:sp>
        <p:nvSpPr>
          <p:cNvPr id="2" name="Title 1"/>
          <p:cNvSpPr>
            <a:spLocks noGrp="1"/>
          </p:cNvSpPr>
          <p:nvPr userDrawn="1">
            <p:ph type="ctrTitle"/>
          </p:nvPr>
        </p:nvSpPr>
        <p:spPr>
          <a:xfrm>
            <a:off x="658970" y="1299214"/>
            <a:ext cx="10874218" cy="2955918"/>
          </a:xfrm>
        </p:spPr>
        <p:txBody>
          <a:bodyPr lIns="0" tIns="0" rIns="0" bIns="0"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>
            <a:off x="635424" y="4670246"/>
            <a:ext cx="7779791" cy="914400"/>
          </a:xfrm>
        </p:spPr>
        <p:txBody>
          <a:bodyPr lIns="0" tIns="0" rIns="0" bIns="0"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10"/>
          </p:nvPr>
        </p:nvSpPr>
        <p:spPr>
          <a:xfrm>
            <a:off x="658813" y="6356350"/>
            <a:ext cx="2743200" cy="365125"/>
          </a:xfrm>
        </p:spPr>
        <p:txBody>
          <a:bodyPr/>
          <a:lstStyle/>
          <a:p>
            <a:fld id="{1621D089-71FB-46F7-AF90-6B3420FA20E1}" type="datetime1">
              <a:rPr lang="en-US" smtClean="0"/>
              <a:t>1/17/2023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Copyright © CIPFA 2020 protected under UK and international law</a:t>
            </a:r>
            <a:endParaRPr lang="en-US" dirty="0"/>
          </a:p>
        </p:txBody>
      </p:sp>
      <p:sp>
        <p:nvSpPr>
          <p:cNvPr id="17" name="object 12">
            <a:extLst>
              <a:ext uri="{FF2B5EF4-FFF2-40B4-BE49-F238E27FC236}">
                <a16:creationId xmlns:a16="http://schemas.microsoft.com/office/drawing/2014/main" id="{D2865E8E-653A-41DC-B818-BEFAC5539999}"/>
              </a:ext>
            </a:extLst>
          </p:cNvPr>
          <p:cNvSpPr txBox="1"/>
          <p:nvPr userDrawn="1"/>
        </p:nvSpPr>
        <p:spPr>
          <a:xfrm>
            <a:off x="635424" y="5881535"/>
            <a:ext cx="2125838" cy="343991"/>
          </a:xfrm>
          <a:prstGeom prst="rect">
            <a:avLst/>
          </a:prstGeom>
        </p:spPr>
        <p:txBody>
          <a:bodyPr vert="horz" wrap="square" lIns="0" tIns="7797" rIns="0" bIns="0" rtlCol="0">
            <a:spAutoFit/>
          </a:bodyPr>
          <a:lstStyle/>
          <a:p>
            <a:pPr marL="5776" marR="2310">
              <a:spcBef>
                <a:spcPts val="61"/>
              </a:spcBef>
            </a:pPr>
            <a:r>
              <a:rPr sz="1100" b="1" spc="-2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1100" b="1" spc="-5" dirty="0">
                <a:solidFill>
                  <a:srgbClr val="FFFFFF"/>
                </a:solidFill>
                <a:latin typeface="Arial"/>
                <a:cs typeface="Arial"/>
              </a:rPr>
              <a:t>Chartered </a:t>
            </a:r>
            <a:r>
              <a:rPr sz="1100" b="1" spc="-7" dirty="0">
                <a:solidFill>
                  <a:srgbClr val="FFFFFF"/>
                </a:solidFill>
                <a:latin typeface="Arial"/>
                <a:cs typeface="Arial"/>
              </a:rPr>
              <a:t>Institute </a:t>
            </a:r>
            <a:r>
              <a:rPr sz="1100" b="1" spc="-2" dirty="0">
                <a:solidFill>
                  <a:srgbClr val="FFFFFF"/>
                </a:solidFill>
                <a:latin typeface="Arial"/>
                <a:cs typeface="Arial"/>
              </a:rPr>
              <a:t>of  </a:t>
            </a:r>
            <a:r>
              <a:rPr sz="1100" b="1" spc="-9" dirty="0">
                <a:solidFill>
                  <a:srgbClr val="FFFFFF"/>
                </a:solidFill>
                <a:latin typeface="Arial"/>
                <a:cs typeface="Arial"/>
              </a:rPr>
              <a:t>Public Finance </a:t>
            </a:r>
            <a:r>
              <a:rPr sz="1100" b="1" spc="9" dirty="0">
                <a:solidFill>
                  <a:srgbClr val="FFFFFF"/>
                </a:solidFill>
                <a:latin typeface="Arial"/>
                <a:cs typeface="Arial"/>
              </a:rPr>
              <a:t>&amp;</a:t>
            </a:r>
            <a:r>
              <a:rPr sz="1100" b="1" spc="-66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-7" dirty="0">
                <a:solidFill>
                  <a:srgbClr val="FFFFFF"/>
                </a:solidFill>
                <a:latin typeface="Arial"/>
                <a:cs typeface="Arial"/>
              </a:rPr>
              <a:t>Accountancy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>
          <a:xfrm>
            <a:off x="10518631" y="6356350"/>
            <a:ext cx="1530927" cy="365125"/>
          </a:xfr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lIns="0" tIns="0" rIns="0" bIns="0" anchor="t" anchorCtr="0"/>
          <a:lstStyle>
            <a:lvl1pPr marL="0" indent="0">
              <a:buClr>
                <a:schemeClr val="tx2"/>
              </a:buClr>
              <a:buFont typeface="Arial" panose="020B0604020202020204" pitchFamily="34" charset="0"/>
              <a:buNone/>
              <a:defRPr>
                <a:solidFill>
                  <a:schemeClr val="tx2"/>
                </a:solidFill>
              </a:defRPr>
            </a:lvl1pPr>
            <a:lvl2pPr marL="685800" indent="-182880"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</a:defRPr>
            </a:lvl2pPr>
            <a:lvl3pPr marL="1143000" indent="-182880"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</a:defRPr>
            </a:lvl3pPr>
            <a:lvl4pPr marL="1600200" indent="-182880"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</a:defRPr>
            </a:lvl4pPr>
            <a:lvl5pPr marL="2057400" indent="-182880"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503B1-F469-4BBC-B819-07F080819AF4}" type="datetime1">
              <a:rPr lang="en-US" smtClean="0"/>
              <a:t>1/17/2023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z="1100" dirty="0">
                <a:solidFill>
                  <a:srgbClr val="333333"/>
                </a:solidFill>
                <a:latin typeface="Verdana"/>
              </a:rPr>
              <a:t>Copyright © CIPFA 2020 protected under UK and international law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813" y="1271016"/>
            <a:ext cx="10874375" cy="3282696"/>
          </a:xfrm>
        </p:spPr>
        <p:txBody>
          <a:bodyPr lIns="0" tIns="0" rIns="0" bIns="0" anchor="b">
            <a:normAutofit/>
          </a:bodyPr>
          <a:lstStyle>
            <a:lvl1pPr>
              <a:defRPr sz="5900" b="0" spc="-1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8813" y="4672584"/>
            <a:ext cx="7315200" cy="914400"/>
          </a:xfrm>
        </p:spPr>
        <p:txBody>
          <a:bodyPr lIns="0" tIns="0" rIns="0" bIns="0"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9AE57-0A2A-41AC-A880-B02A33AC1F48}" type="datetime1">
              <a:rPr lang="en-US" smtClean="0"/>
              <a:t>1/17/2023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Copyright © CIPFA 2020 protected under UK and international law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8814" y="2589193"/>
            <a:ext cx="5308850" cy="3619101"/>
          </a:xfr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4338" y="2589194"/>
            <a:ext cx="5308850" cy="3619101"/>
          </a:xfr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C7C0A-4C12-4144-BBB4-D49442C3E497}" type="datetime1">
              <a:rPr lang="en-US" smtClean="0"/>
              <a:t>1/17/2023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Copyright © CIPFA 2020 protected under UK and international law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8812" y="2838816"/>
            <a:ext cx="527035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8812" y="3715350"/>
            <a:ext cx="5270350" cy="223894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2838" y="2833365"/>
            <a:ext cx="527035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2838" y="3715352"/>
            <a:ext cx="5270350" cy="223894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312E5-63CA-4A2B-9028-210D481F6A3E}" type="datetime1">
              <a:rPr lang="en-US" smtClean="0"/>
              <a:t>1/17/2023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Copyright © CIPFA 2020 protected under UK and international law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2893F-D681-4668-A87D-41EEA0B77E6C}" type="datetime1">
              <a:rPr lang="en-US" smtClean="0"/>
              <a:t>1/17/2023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Copyright © CIPFA 2020 protected under UK and international law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E5243-0271-4783-8715-BA48267FE432}" type="datetime1">
              <a:rPr lang="en-US" smtClean="0"/>
              <a:t>1/17/2023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Copyright © CIPFA 2020 protected under UK and international law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812" y="1232034"/>
            <a:ext cx="2743200" cy="1232033"/>
          </a:xfrm>
        </p:spPr>
        <p:txBody>
          <a:bodyPr anchor="b">
            <a:normAutofit/>
          </a:bodyPr>
          <a:lstStyle>
            <a:lvl1pPr>
              <a:defRPr sz="28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B86CA-431E-42E4-AEF0-249ADBA5861E}" type="datetime1">
              <a:rPr lang="en-US" smtClean="0"/>
              <a:t>1/17/2023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Copyright © CIPFA 2020 protected under UK and international law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812" y="1143000"/>
            <a:ext cx="2743200" cy="1398069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493451" y="1142999"/>
            <a:ext cx="8039737" cy="4955371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786F5-67D3-478D-8E7C-103BEDFC7D79}" type="datetime1">
              <a:rPr lang="en-US" smtClean="0"/>
              <a:t>1/17/2023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r>
              <a:rPr lang="en-GB"/>
              <a:t>Copyright © CIPFA 2020 protected under UK and international law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sv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phic 11">
            <a:extLst>
              <a:ext uri="{FF2B5EF4-FFF2-40B4-BE49-F238E27FC236}">
                <a16:creationId xmlns:a16="http://schemas.microsoft.com/office/drawing/2014/main" id="{B5D2C421-AB7F-49ED-9CB6-3DF774F9C88A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73852" y="233437"/>
            <a:ext cx="1117600" cy="510477"/>
          </a:xfrm>
          <a:prstGeom prst="rect">
            <a:avLst/>
          </a:prstGeom>
        </p:spPr>
      </p:pic>
      <p:sp>
        <p:nvSpPr>
          <p:cNvPr id="13" name="bg object 21">
            <a:extLst>
              <a:ext uri="{FF2B5EF4-FFF2-40B4-BE49-F238E27FC236}">
                <a16:creationId xmlns:a16="http://schemas.microsoft.com/office/drawing/2014/main" id="{EC190276-4D5E-4D0E-89CE-0C29F78C27FB}"/>
              </a:ext>
            </a:extLst>
          </p:cNvPr>
          <p:cNvSpPr/>
          <p:nvPr userDrawn="1"/>
        </p:nvSpPr>
        <p:spPr>
          <a:xfrm>
            <a:off x="1654785" y="911940"/>
            <a:ext cx="5471689" cy="5946060"/>
          </a:xfrm>
          <a:custGeom>
            <a:avLst/>
            <a:gdLst/>
            <a:ahLst/>
            <a:cxnLst/>
            <a:rect l="l" t="t" r="r" b="b"/>
            <a:pathLst>
              <a:path w="8525510" h="9265285">
                <a:moveTo>
                  <a:pt x="4949765" y="0"/>
                </a:moveTo>
                <a:lnTo>
                  <a:pt x="0" y="0"/>
                </a:lnTo>
                <a:lnTo>
                  <a:pt x="3575163" y="9265026"/>
                </a:lnTo>
                <a:lnTo>
                  <a:pt x="8525164" y="9265026"/>
                </a:lnTo>
                <a:lnTo>
                  <a:pt x="4949765" y="0"/>
                </a:lnTo>
                <a:close/>
              </a:path>
            </a:pathLst>
          </a:custGeom>
          <a:solidFill>
            <a:srgbClr val="EEF7F5"/>
          </a:solidFill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7" name="Rectangle 6"/>
          <p:cNvSpPr/>
          <p:nvPr userDrawn="1"/>
        </p:nvSpPr>
        <p:spPr>
          <a:xfrm>
            <a:off x="1" y="758952"/>
            <a:ext cx="3443590" cy="53309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 userDrawn="1">
            <p:ph type="title"/>
          </p:nvPr>
        </p:nvSpPr>
        <p:spPr>
          <a:xfrm>
            <a:off x="658812" y="1446336"/>
            <a:ext cx="10874375" cy="1018927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 userDrawn="1">
            <p:ph type="body" idx="1"/>
          </p:nvPr>
        </p:nvSpPr>
        <p:spPr>
          <a:xfrm>
            <a:off x="658812" y="2633288"/>
            <a:ext cx="10874374" cy="358686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2"/>
          </p:nvPr>
        </p:nvSpPr>
        <p:spPr>
          <a:xfrm>
            <a:off x="658813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81B3B3F-ACA6-490F-9A76-B24BBE730DBA}" type="datetime1">
              <a:rPr lang="en-US" smtClean="0"/>
              <a:t>1/17/2023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GB"/>
              <a:t>Copyright © CIPFA 2020 protected under UK and international law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4"/>
          </p:nvPr>
        </p:nvSpPr>
        <p:spPr>
          <a:xfrm>
            <a:off x="1045125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114000"/>
        </a:lnSpc>
        <a:spcBef>
          <a:spcPts val="0"/>
        </a:spcBef>
        <a:buClr>
          <a:schemeClr val="tx2"/>
        </a:buClr>
        <a:buFont typeface="Wingdings 2" pitchFamily="18" charset="2"/>
        <a:buChar char=""/>
        <a:defRPr sz="22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114000"/>
        </a:lnSpc>
        <a:spcBef>
          <a:spcPts val="250"/>
        </a:spcBef>
        <a:spcAft>
          <a:spcPts val="250"/>
        </a:spcAft>
        <a:buClr>
          <a:schemeClr val="tx2"/>
        </a:buClr>
        <a:buFont typeface="Wingdings 2" pitchFamily="18" charset="2"/>
        <a:buChar char="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114000"/>
        </a:lnSpc>
        <a:spcBef>
          <a:spcPts val="250"/>
        </a:spcBef>
        <a:spcAft>
          <a:spcPts val="250"/>
        </a:spcAft>
        <a:buClr>
          <a:schemeClr val="tx2"/>
        </a:buClr>
        <a:buFont typeface="Wingdings 2" pitchFamily="18" charset="2"/>
        <a:buChar char="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114000"/>
        </a:lnSpc>
        <a:spcBef>
          <a:spcPts val="250"/>
        </a:spcBef>
        <a:spcAft>
          <a:spcPts val="250"/>
        </a:spcAft>
        <a:buClr>
          <a:schemeClr val="tx2"/>
        </a:buClr>
        <a:buFont typeface="Wingdings 2" pitchFamily="18" charset="2"/>
        <a:buChar char="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114000"/>
        </a:lnSpc>
        <a:spcBef>
          <a:spcPts val="250"/>
        </a:spcBef>
        <a:spcAft>
          <a:spcPts val="250"/>
        </a:spcAft>
        <a:buClr>
          <a:schemeClr val="tx2"/>
        </a:buClr>
        <a:buFont typeface="Wingdings 2" pitchFamily="18" charset="2"/>
        <a:buChar char="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415" userDrawn="1">
          <p15:clr>
            <a:srgbClr val="F26B43"/>
          </p15:clr>
        </p15:guide>
        <p15:guide id="2" pos="726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080730F3-8D3E-4894-9F94-00AEAB97D5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dirty="0"/>
              <a:t>Lin Liu </a:t>
            </a:r>
          </a:p>
        </p:txBody>
      </p:sp>
      <p:sp>
        <p:nvSpPr>
          <p:cNvPr id="9" name="Subtitle 8">
            <a:extLst>
              <a:ext uri="{FF2B5EF4-FFF2-40B4-BE49-F238E27FC236}">
                <a16:creationId xmlns:a16="http://schemas.microsoft.com/office/drawing/2014/main" id="{6889AE0A-3751-42EA-8278-8F8802DCAE5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B70A13-A8D3-4ABD-AFC4-4B54F019D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019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36FB41-80C1-4951-836A-968210237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12" name="Content Placeholder 11">
            <a:extLst>
              <a:ext uri="{FF2B5EF4-FFF2-40B4-BE49-F238E27FC236}">
                <a16:creationId xmlns:a16="http://schemas.microsoft.com/office/drawing/2014/main" id="{89863682-21CF-4BB4-E1F3-8648E18BFEB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5402467"/>
              </p:ext>
            </p:extLst>
          </p:nvPr>
        </p:nvGraphicFramePr>
        <p:xfrm>
          <a:off x="657199" y="443962"/>
          <a:ext cx="11600649" cy="47177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992E9706-E6B0-0DD6-7EDE-296A9D0B128E}"/>
              </a:ext>
            </a:extLst>
          </p:cNvPr>
          <p:cNvSpPr txBox="1"/>
          <p:nvPr/>
        </p:nvSpPr>
        <p:spPr>
          <a:xfrm>
            <a:off x="1616528" y="5075405"/>
            <a:ext cx="255024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accent6"/>
                </a:solidFill>
              </a:rPr>
              <a:t>Finance Trainee (Newcastle City Council)</a:t>
            </a:r>
          </a:p>
          <a:p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CIPFA NE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6DE8BD8-0047-4122-A21A-540143448A28}"/>
              </a:ext>
            </a:extLst>
          </p:cNvPr>
          <p:cNvSpPr txBox="1"/>
          <p:nvPr/>
        </p:nvSpPr>
        <p:spPr>
          <a:xfrm>
            <a:off x="4327071" y="5075405"/>
            <a:ext cx="255024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accent6"/>
                </a:solidFill>
              </a:rPr>
              <a:t>Assistant Accountant (Tyne &amp;Wear &amp; Archives &amp; Museums) </a:t>
            </a:r>
          </a:p>
          <a:p>
            <a:r>
              <a:rPr lang="en-GB" sz="1400" dirty="0">
                <a:solidFill>
                  <a:schemeClr val="accent6"/>
                </a:solidFill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CIPFA CSN</a:t>
            </a:r>
          </a:p>
          <a:p>
            <a:endParaRPr lang="en-GB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4283934-E51C-3EA7-4444-74436422DC51}"/>
              </a:ext>
            </a:extLst>
          </p:cNvPr>
          <p:cNvSpPr txBox="1"/>
          <p:nvPr/>
        </p:nvSpPr>
        <p:spPr>
          <a:xfrm>
            <a:off x="6877317" y="5109629"/>
            <a:ext cx="2550245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accent6"/>
                </a:solidFill>
              </a:rPr>
              <a:t>Internal Auditor (Newcastle City Council) </a:t>
            </a:r>
          </a:p>
          <a:p>
            <a:r>
              <a:rPr lang="en-GB" sz="1400" dirty="0">
                <a:solidFill>
                  <a:schemeClr val="accent6"/>
                </a:solidFill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CIPFA NE David Clark Award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6413F6B-DEFD-A963-8E5C-020EAF3A284B}"/>
              </a:ext>
            </a:extLst>
          </p:cNvPr>
          <p:cNvSpPr txBox="1"/>
          <p:nvPr/>
        </p:nvSpPr>
        <p:spPr>
          <a:xfrm>
            <a:off x="9427562" y="5029043"/>
            <a:ext cx="283028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accent6"/>
                </a:solidFill>
              </a:rPr>
              <a:t>Senior Auditor (Cambridgeshire County Council) </a:t>
            </a:r>
          </a:p>
          <a:p>
            <a:r>
              <a:rPr lang="en-GB" sz="1400" dirty="0">
                <a:solidFill>
                  <a:schemeClr val="accent6"/>
                </a:solidFill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CPFA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CSN President </a:t>
            </a:r>
          </a:p>
        </p:txBody>
      </p:sp>
      <p:pic>
        <p:nvPicPr>
          <p:cNvPr id="21" name="Picture 20" descr="A picture containing text&#10;&#10;Description automatically generated">
            <a:extLst>
              <a:ext uri="{FF2B5EF4-FFF2-40B4-BE49-F238E27FC236}">
                <a16:creationId xmlns:a16="http://schemas.microsoft.com/office/drawing/2014/main" id="{21BA44EE-A6D7-269A-2526-41F4C41D73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4973" y="2866727"/>
            <a:ext cx="1594427" cy="1784364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B6ADC71F-53AB-0193-5F4B-06B5C90836DD}"/>
              </a:ext>
            </a:extLst>
          </p:cNvPr>
          <p:cNvSpPr/>
          <p:nvPr/>
        </p:nvSpPr>
        <p:spPr>
          <a:xfrm>
            <a:off x="979714" y="925286"/>
            <a:ext cx="849086" cy="17843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6385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34F996-EAF2-BC00-8796-9EDA2A4DB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FF1F32A-B784-9990-4BBA-501F9BE6CFF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054928" y="1778483"/>
            <a:ext cx="4082143" cy="33010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/>
                </a:solidFill>
              </a:rPr>
              <a:t>Passion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/>
                </a:solidFill>
              </a:rPr>
              <a:t>Commitment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/>
                </a:solidFill>
              </a:rPr>
              <a:t>Persistence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/>
                </a:solidFill>
              </a:rPr>
              <a:t>Growth Mindset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/>
                </a:solidFill>
              </a:rPr>
              <a:t>Serve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/>
                </a:solidFill>
              </a:rPr>
              <a:t>Kindness </a:t>
            </a:r>
          </a:p>
          <a:p>
            <a:endParaRPr lang="en-GB" dirty="0"/>
          </a:p>
        </p:txBody>
      </p:sp>
      <p:pic>
        <p:nvPicPr>
          <p:cNvPr id="6" name="Content Placeholder 5" descr="Question Mark with solid fill">
            <a:extLst>
              <a:ext uri="{FF2B5EF4-FFF2-40B4-BE49-F238E27FC236}">
                <a16:creationId xmlns:a16="http://schemas.microsoft.com/office/drawing/2014/main" id="{D0CBAC9C-4351-2150-E5C0-8A43142622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0592" y="2464573"/>
            <a:ext cx="1929465" cy="1928853"/>
          </a:xfrm>
          <a:prstGeom prst="rect">
            <a:avLst/>
          </a:prstGeom>
        </p:spPr>
      </p:pic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51DFBCA2-BF08-9D0D-25E1-79C4DF3D5A8D}"/>
              </a:ext>
            </a:extLst>
          </p:cNvPr>
          <p:cNvCxnSpPr/>
          <p:nvPr/>
        </p:nvCxnSpPr>
        <p:spPr>
          <a:xfrm>
            <a:off x="2188028" y="3374571"/>
            <a:ext cx="1763486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67543B1-DDA4-2A6A-7BCE-4AA221216D5D}"/>
              </a:ext>
            </a:extLst>
          </p:cNvPr>
          <p:cNvCxnSpPr>
            <a:cxnSpLocks/>
          </p:cNvCxnSpPr>
          <p:nvPr/>
        </p:nvCxnSpPr>
        <p:spPr>
          <a:xfrm>
            <a:off x="8274112" y="3374571"/>
            <a:ext cx="1425059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CD5C35D2-601B-7657-7EB2-D0432DAF7407}"/>
              </a:ext>
            </a:extLst>
          </p:cNvPr>
          <p:cNvSpPr txBox="1"/>
          <p:nvPr/>
        </p:nvSpPr>
        <p:spPr>
          <a:xfrm>
            <a:off x="10003972" y="3112961"/>
            <a:ext cx="22414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Resilience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7E9C420-99BE-A2C6-C3CD-634E45058FC5}"/>
              </a:ext>
            </a:extLst>
          </p:cNvPr>
          <p:cNvSpPr/>
          <p:nvPr/>
        </p:nvSpPr>
        <p:spPr>
          <a:xfrm>
            <a:off x="164255" y="2813957"/>
            <a:ext cx="1972066" cy="1121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/>
              <a:t>Positivity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75551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8F936-6BBA-8766-2978-BE22D71F4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044CEE-7476-4C7B-6101-B04A0DFD00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6600" dirty="0"/>
              <a:t>Thank you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D73DC5-4A62-55A9-0814-6224F44CE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631404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CIPFA colours">
      <a:dk1>
        <a:sysClr val="windowText" lastClr="000000"/>
      </a:dk1>
      <a:lt1>
        <a:sysClr val="window" lastClr="FFFFFF"/>
      </a:lt1>
      <a:dk2>
        <a:srgbClr val="312C62"/>
      </a:dk2>
      <a:lt2>
        <a:srgbClr val="C7C4C3"/>
      </a:lt2>
      <a:accent1>
        <a:srgbClr val="5A4B9A"/>
      </a:accent1>
      <a:accent2>
        <a:srgbClr val="EA5042"/>
      </a:accent2>
      <a:accent3>
        <a:srgbClr val="958B87"/>
      </a:accent3>
      <a:accent4>
        <a:srgbClr val="F8AF61"/>
      </a:accent4>
      <a:accent5>
        <a:srgbClr val="83C0EA"/>
      </a:accent5>
      <a:accent6>
        <a:srgbClr val="00958D"/>
      </a:accent6>
      <a:hlink>
        <a:srgbClr val="5A4B9A"/>
      </a:hlink>
      <a:folHlink>
        <a:srgbClr val="5A4B9A"/>
      </a:folHlink>
    </a:clrScheme>
    <a:fontScheme name="Georgia+Arial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7F9BB96518EE94284603DF3A6945AA6" ma:contentTypeVersion="4" ma:contentTypeDescription="Create a new document." ma:contentTypeScope="" ma:versionID="b1593fd5706649517ea608046e822dd8">
  <xsd:schema xmlns:xsd="http://www.w3.org/2001/XMLSchema" xmlns:xs="http://www.w3.org/2001/XMLSchema" xmlns:p="http://schemas.microsoft.com/office/2006/metadata/properties" xmlns:ns2="67771abf-ad60-4003-ae34-29ac518974fe" targetNamespace="http://schemas.microsoft.com/office/2006/metadata/properties" ma:root="true" ma:fieldsID="5236dc6354fa75135792e5282c78eb20" ns2:_="">
    <xsd:import namespace="67771abf-ad60-4003-ae34-29ac518974f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771abf-ad60-4003-ae34-29ac518974f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4D4F6D6-83C9-4512-82CE-9C3F2D19760B}">
  <ds:schemaRefs>
    <ds:schemaRef ds:uri="http://purl.org/dc/dcmitype/"/>
    <ds:schemaRef ds:uri="67771abf-ad60-4003-ae34-29ac518974fe"/>
    <ds:schemaRef ds:uri="http://purl.org/dc/elements/1.1/"/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DC6C9556-DC1A-4DB3-A20D-C5EE42E71F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771abf-ad60-4003-ae34-29ac518974f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6609DAA-2440-4AA7-9108-3F0A2765153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EDI National Student Forum September</Template>
  <TotalTime>56</TotalTime>
  <Words>66</Words>
  <Application>Microsoft Office PowerPoint</Application>
  <PresentationFormat>Widescreen</PresentationFormat>
  <Paragraphs>28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Georgia</vt:lpstr>
      <vt:lpstr>Verdana</vt:lpstr>
      <vt:lpstr>Wingdings 2</vt:lpstr>
      <vt:lpstr>Frame</vt:lpstr>
      <vt:lpstr>Lin Liu 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CIPFA EDI Update</dc:title>
  <dc:creator>Sweeting, Alison</dc:creator>
  <cp:lastModifiedBy>Lin Liu</cp:lastModifiedBy>
  <cp:revision>3</cp:revision>
  <dcterms:created xsi:type="dcterms:W3CDTF">2022-10-17T07:46:23Z</dcterms:created>
  <dcterms:modified xsi:type="dcterms:W3CDTF">2023-01-17T23:21:43Z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0x01010097F9BB96518EE94284603DF3A6945AA6</vt:lpwstr>
  </property>
</Properties>
</file>