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1" r:id="rId4"/>
    <p:sldMasterId id="2147483703" r:id="rId5"/>
    <p:sldMasterId id="2147483648" r:id="rId6"/>
    <p:sldMasterId id="2147483682" r:id="rId7"/>
    <p:sldMasterId id="2147483716" r:id="rId8"/>
    <p:sldMasterId id="2147483740" r:id="rId9"/>
  </p:sldMasterIdLst>
  <p:notesMasterIdLst>
    <p:notesMasterId r:id="rId29"/>
  </p:notesMasterIdLst>
  <p:sldIdLst>
    <p:sldId id="256" r:id="rId10"/>
    <p:sldId id="383" r:id="rId11"/>
    <p:sldId id="384" r:id="rId12"/>
    <p:sldId id="385" r:id="rId13"/>
    <p:sldId id="386" r:id="rId14"/>
    <p:sldId id="377" r:id="rId15"/>
    <p:sldId id="298" r:id="rId16"/>
    <p:sldId id="299" r:id="rId17"/>
    <p:sldId id="300" r:id="rId18"/>
    <p:sldId id="399" r:id="rId19"/>
    <p:sldId id="400" r:id="rId20"/>
    <p:sldId id="405" r:id="rId21"/>
    <p:sldId id="387" r:id="rId22"/>
    <p:sldId id="406" r:id="rId23"/>
    <p:sldId id="388" r:id="rId24"/>
    <p:sldId id="380" r:id="rId25"/>
    <p:sldId id="381" r:id="rId26"/>
    <p:sldId id="407" r:id="rId27"/>
    <p:sldId id="296" r:id="rId28"/>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2" autoAdjust="0"/>
    <p:restoredTop sz="81646" autoAdjust="0"/>
  </p:normalViewPr>
  <p:slideViewPr>
    <p:cSldViewPr snapToGrid="0">
      <p:cViewPr varScale="1">
        <p:scale>
          <a:sx n="79" d="100"/>
          <a:sy n="79" d="100"/>
        </p:scale>
        <p:origin x="145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Haynes" userId="03f85182-2b4f-4d8a-b4b2-6cc19603cf68" providerId="ADAL" clId="{4261B1EF-8696-45E9-85A9-838DF5BDA9B9}"/>
    <pc:docChg chg="delSld modSld">
      <pc:chgData name="Kathryn Haynes" userId="03f85182-2b4f-4d8a-b4b2-6cc19603cf68" providerId="ADAL" clId="{4261B1EF-8696-45E9-85A9-838DF5BDA9B9}" dt="2023-01-23T12:03:24.698" v="28" actId="2696"/>
      <pc:docMkLst>
        <pc:docMk/>
      </pc:docMkLst>
      <pc:sldChg chg="del">
        <pc:chgData name="Kathryn Haynes" userId="03f85182-2b4f-4d8a-b4b2-6cc19603cf68" providerId="ADAL" clId="{4261B1EF-8696-45E9-85A9-838DF5BDA9B9}" dt="2023-01-23T12:03:24.698" v="28" actId="2696"/>
        <pc:sldMkLst>
          <pc:docMk/>
          <pc:sldMk cId="3068806781" sldId="382"/>
        </pc:sldMkLst>
      </pc:sldChg>
      <pc:sldChg chg="modSp mod">
        <pc:chgData name="Kathryn Haynes" userId="03f85182-2b4f-4d8a-b4b2-6cc19603cf68" providerId="ADAL" clId="{4261B1EF-8696-45E9-85A9-838DF5BDA9B9}" dt="2023-01-23T12:02:51.155" v="27" actId="20577"/>
        <pc:sldMkLst>
          <pc:docMk/>
          <pc:sldMk cId="1193086166" sldId="407"/>
        </pc:sldMkLst>
        <pc:spChg chg="mod">
          <ac:chgData name="Kathryn Haynes" userId="03f85182-2b4f-4d8a-b4b2-6cc19603cf68" providerId="ADAL" clId="{4261B1EF-8696-45E9-85A9-838DF5BDA9B9}" dt="2023-01-23T12:02:51.155" v="27" actId="20577"/>
          <ac:spMkLst>
            <pc:docMk/>
            <pc:sldMk cId="1193086166" sldId="407"/>
            <ac:spMk id="2" creationId="{74774E97-4E16-0C6E-BA5E-9DD9C990766A}"/>
          </ac:spMkLst>
        </pc:spChg>
      </pc:sldChg>
      <pc:sldMasterChg chg="delSldLayout">
        <pc:chgData name="Kathryn Haynes" userId="03f85182-2b4f-4d8a-b4b2-6cc19603cf68" providerId="ADAL" clId="{4261B1EF-8696-45E9-85A9-838DF5BDA9B9}" dt="2023-01-23T12:03:24.698" v="28" actId="2696"/>
        <pc:sldMasterMkLst>
          <pc:docMk/>
          <pc:sldMasterMk cId="2150571490" sldId="2147483648"/>
        </pc:sldMasterMkLst>
        <pc:sldLayoutChg chg="del">
          <pc:chgData name="Kathryn Haynes" userId="03f85182-2b4f-4d8a-b4b2-6cc19603cf68" providerId="ADAL" clId="{4261B1EF-8696-45E9-85A9-838DF5BDA9B9}" dt="2023-01-23T12:03:24.698" v="28" actId="2696"/>
          <pc:sldLayoutMkLst>
            <pc:docMk/>
            <pc:sldMasterMk cId="2150571490" sldId="2147483648"/>
            <pc:sldLayoutMk cId="2894190281" sldId="214748372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13239F2D-2C6D-4DE8-AF03-44B950F7AF50}" type="datetimeFigureOut">
              <a:rPr lang="en-GB" smtClean="0"/>
              <a:t>23/01/2023</a:t>
            </a:fld>
            <a:endParaRPr lang="en-GB" dirty="0"/>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996955-19C8-447B-9AC7-DE00E46E6816}" type="slidenum">
              <a:rPr lang="en-GB" smtClean="0"/>
              <a:t>‹#›</a:t>
            </a:fld>
            <a:endParaRPr lang="en-GB" dirty="0"/>
          </a:p>
        </p:txBody>
      </p:sp>
    </p:spTree>
    <p:extLst>
      <p:ext uri="{BB962C8B-B14F-4D97-AF65-F5344CB8AC3E}">
        <p14:creationId xmlns:p14="http://schemas.microsoft.com/office/powerpoint/2010/main" val="414779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Six major accounting bodies plus AIA and AAT.</a:t>
            </a:r>
          </a:p>
          <a:p>
            <a:r>
              <a:rPr lang="en-GB" dirty="0"/>
              <a:t>20 year set of data.</a:t>
            </a:r>
          </a:p>
          <a:p>
            <a:r>
              <a:rPr lang="en-GB" dirty="0"/>
              <a:t>Overall, the accountancy bodies collect data on their members and students concerning six of the nine protected characteristics under the Equality Act 2010; seven bodies collect data on age and sex, six on race, and five on disability, for example. Three of the bodies also collect data on socio-economic background (Figure 9). Figure 20 shows the number of bodies that collect diversity data on their own workforce in respect of the protected characteristics; all nine of the protected characteristics were used by at least one of the bodies to record diversity information on their workforce. All the bodies have diversity policies/statements in place.</a:t>
            </a:r>
          </a:p>
        </p:txBody>
      </p:sp>
      <p:sp>
        <p:nvSpPr>
          <p:cNvPr id="4" name="Slide Number Placeholder 3"/>
          <p:cNvSpPr>
            <a:spLocks noGrp="1"/>
          </p:cNvSpPr>
          <p:nvPr>
            <p:ph type="sldNum" sz="quarter" idx="5"/>
          </p:nvPr>
        </p:nvSpPr>
        <p:spPr/>
        <p:txBody>
          <a:bodyPr/>
          <a:lstStyle/>
          <a:p>
            <a:fld id="{32996955-19C8-447B-9AC7-DE00E46E6816}" type="slidenum">
              <a:rPr lang="en-GB" smtClean="0"/>
              <a:t>2</a:t>
            </a:fld>
            <a:endParaRPr lang="en-GB" dirty="0"/>
          </a:p>
        </p:txBody>
      </p:sp>
    </p:spTree>
    <p:extLst>
      <p:ext uri="{BB962C8B-B14F-4D97-AF65-F5344CB8AC3E}">
        <p14:creationId xmlns:p14="http://schemas.microsoft.com/office/powerpoint/2010/main" val="408742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996955-19C8-447B-9AC7-DE00E46E6816}" type="slidenum">
              <a:rPr lang="en-GB" smtClean="0"/>
              <a:t>4</a:t>
            </a:fld>
            <a:endParaRPr lang="en-GB" dirty="0"/>
          </a:p>
        </p:txBody>
      </p:sp>
    </p:spTree>
    <p:extLst>
      <p:ext uri="{BB962C8B-B14F-4D97-AF65-F5344CB8AC3E}">
        <p14:creationId xmlns:p14="http://schemas.microsoft.com/office/powerpoint/2010/main" val="221982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Embodiment - </a:t>
            </a:r>
            <a:r>
              <a:rPr lang="en-GB" dirty="0"/>
              <a:t>refers to the perception that one’s body represents, or embodies, a particular form of identity</a:t>
            </a:r>
          </a:p>
        </p:txBody>
      </p:sp>
      <p:sp>
        <p:nvSpPr>
          <p:cNvPr id="4" name="Slide Number Placeholder 3"/>
          <p:cNvSpPr>
            <a:spLocks noGrp="1"/>
          </p:cNvSpPr>
          <p:nvPr>
            <p:ph type="sldNum" sz="quarter" idx="5"/>
          </p:nvPr>
        </p:nvSpPr>
        <p:spPr/>
        <p:txBody>
          <a:bodyPr/>
          <a:lstStyle/>
          <a:p>
            <a:fld id="{32996955-19C8-447B-9AC7-DE00E46E6816}" type="slidenum">
              <a:rPr lang="en-GB" smtClean="0"/>
              <a:t>9</a:t>
            </a:fld>
            <a:endParaRPr lang="en-GB" dirty="0"/>
          </a:p>
        </p:txBody>
      </p:sp>
    </p:spTree>
    <p:extLst>
      <p:ext uri="{BB962C8B-B14F-4D97-AF65-F5344CB8AC3E}">
        <p14:creationId xmlns:p14="http://schemas.microsoft.com/office/powerpoint/2010/main" val="306596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Not always explicit.</a:t>
            </a:r>
          </a:p>
          <a:p>
            <a:r>
              <a:rPr lang="en-GB" dirty="0"/>
              <a:t>WHAT IS PROFESSIONAL?’ – PROFESSIONAL APPEARANCE</a:t>
            </a:r>
          </a:p>
        </p:txBody>
      </p:sp>
      <p:sp>
        <p:nvSpPr>
          <p:cNvPr id="4" name="Slide Number Placeholder 3"/>
          <p:cNvSpPr>
            <a:spLocks noGrp="1"/>
          </p:cNvSpPr>
          <p:nvPr>
            <p:ph type="sldNum" sz="quarter" idx="10"/>
          </p:nvPr>
        </p:nvSpPr>
        <p:spPr/>
        <p:txBody>
          <a:bodyPr/>
          <a:lstStyle/>
          <a:p>
            <a:pPr>
              <a:defRPr/>
            </a:pPr>
            <a:fld id="{4EB2B1C8-33C1-457C-B31A-6D7560BAE53B}" type="slidenum">
              <a:rPr lang="en-GB" smtClean="0"/>
              <a:pPr>
                <a:defRPr/>
              </a:pPr>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latin typeface="Arial" pitchFamily="-109" charset="0"/>
                <a:ea typeface="ＭＳ Ｐゴシック" pitchFamily="-109" charset="-128"/>
                <a:cs typeface="ＭＳ Ｐゴシック" pitchFamily="-109" charset="-128"/>
              </a:rPr>
              <a:t>The exact nature of required professional self – presentation, through dress and appearance, however, is difficult to define and is not always explicit.  For women, in particular, this form of professional embodied identity may be difficult to negotiate because the informal rules governing women’s attire and appearance are not as explicit or traditional as the archetypal professional male suit</a:t>
            </a:r>
            <a:endParaRPr lang="en-GB" dirty="0"/>
          </a:p>
        </p:txBody>
      </p:sp>
      <p:sp>
        <p:nvSpPr>
          <p:cNvPr id="4" name="Slide Number Placeholder 3"/>
          <p:cNvSpPr>
            <a:spLocks noGrp="1"/>
          </p:cNvSpPr>
          <p:nvPr>
            <p:ph type="sldNum" sz="quarter" idx="10"/>
          </p:nvPr>
        </p:nvSpPr>
        <p:spPr/>
        <p:txBody>
          <a:bodyPr/>
          <a:lstStyle/>
          <a:p>
            <a:pPr>
              <a:defRPr/>
            </a:pPr>
            <a:fld id="{4EB2B1C8-33C1-457C-B31A-6D7560BAE53B}" type="slidenum">
              <a:rPr lang="en-GB" smtClean="0"/>
              <a:pPr>
                <a:defRPr/>
              </a:pPr>
              <a:t>11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latin typeface="Arial" pitchFamily="-109" charset="0"/>
                <a:ea typeface="ＭＳ Ｐゴシック" pitchFamily="-109" charset="-128"/>
                <a:cs typeface="ＭＳ Ｐゴシック" pitchFamily="-109" charset="-128"/>
              </a:rPr>
              <a:t>Women who are deemed as acting contrary to femininity and embody more masculine attributes required by the law profession are subject to negative characterisations:</a:t>
            </a:r>
          </a:p>
          <a:p>
            <a:endParaRPr lang="en-GB" sz="1200" kern="1200" dirty="0">
              <a:solidFill>
                <a:schemeClr val="tx1"/>
              </a:solidFill>
              <a:latin typeface="Arial" pitchFamily="-109" charset="0"/>
              <a:ea typeface="ＭＳ Ｐゴシック" pitchFamily="-109" charset="-128"/>
              <a:cs typeface="ＭＳ Ｐゴシック" pitchFamily="-109" charset="-128"/>
            </a:endParaRPr>
          </a:p>
          <a:p>
            <a:r>
              <a:rPr lang="en-GB" sz="1200" kern="1200" dirty="0">
                <a:solidFill>
                  <a:schemeClr val="tx1"/>
                </a:solidFill>
                <a:latin typeface="Arial" pitchFamily="-109" charset="0"/>
                <a:ea typeface="ＭＳ Ｐゴシック" pitchFamily="-109" charset="-128"/>
                <a:cs typeface="ＭＳ Ｐゴシック" pitchFamily="-109" charset="-128"/>
              </a:rPr>
              <a:t>So that elusive and ephemeral professional demeanour which encapsulates body language, manner and speech may have differential sets of criteria for men and women, so that what is regarded as professional for a man may be regarded as too masculine for a woman</a:t>
            </a:r>
            <a:endParaRPr lang="en-GB" dirty="0"/>
          </a:p>
        </p:txBody>
      </p:sp>
      <p:sp>
        <p:nvSpPr>
          <p:cNvPr id="4" name="Slide Number Placeholder 3"/>
          <p:cNvSpPr>
            <a:spLocks noGrp="1"/>
          </p:cNvSpPr>
          <p:nvPr>
            <p:ph type="sldNum" sz="quarter" idx="10"/>
          </p:nvPr>
        </p:nvSpPr>
        <p:spPr/>
        <p:txBody>
          <a:bodyPr/>
          <a:lstStyle/>
          <a:p>
            <a:pPr>
              <a:defRPr/>
            </a:pPr>
            <a:fld id="{4EB2B1C8-33C1-457C-B31A-6D7560BAE53B}" type="slidenum">
              <a:rPr lang="en-GB" smtClean="0"/>
              <a:pPr>
                <a:defRPr/>
              </a:pPr>
              <a:t>12</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Accounting underpins institutions under neo-liberal and globalised capitalism</a:t>
            </a:r>
          </a:p>
          <a:p>
            <a:endParaRPr lang="en-GB" dirty="0"/>
          </a:p>
        </p:txBody>
      </p:sp>
      <p:sp>
        <p:nvSpPr>
          <p:cNvPr id="4" name="Slide Number Placeholder 3"/>
          <p:cNvSpPr>
            <a:spLocks noGrp="1"/>
          </p:cNvSpPr>
          <p:nvPr>
            <p:ph type="sldNum" sz="quarter" idx="5"/>
          </p:nvPr>
        </p:nvSpPr>
        <p:spPr/>
        <p:txBody>
          <a:bodyPr/>
          <a:lstStyle/>
          <a:p>
            <a:fld id="{32996955-19C8-447B-9AC7-DE00E46E6816}" type="slidenum">
              <a:rPr lang="en-GB" smtClean="0"/>
              <a:t>16</a:t>
            </a:fld>
            <a:endParaRPr lang="en-GB" dirty="0"/>
          </a:p>
        </p:txBody>
      </p:sp>
    </p:spTree>
    <p:extLst>
      <p:ext uri="{BB962C8B-B14F-4D97-AF65-F5344CB8AC3E}">
        <p14:creationId xmlns:p14="http://schemas.microsoft.com/office/powerpoint/2010/main" val="1250197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Contemporary feminist approaches which address the interaction of gender, race, sexuality and class with economic exploitation under global capitalism hold high relevance for research and feminist activism </a:t>
            </a:r>
          </a:p>
          <a:p>
            <a:r>
              <a:rPr lang="en-GB" dirty="0"/>
              <a:t>Feminist research on the interrelationship of gender and accounting could investigate the role, purpose and effect of accounting in interacting with globalised and localised contexts in which different forms of oppression and inequality are constituted, while also recognising the variety of alternative organisational and individual responses and forms of resistance aiming to create more justice and equality in the world, and providing insights into the further transformation of accounting’s gendered and gendering role in our global society</a:t>
            </a:r>
          </a:p>
        </p:txBody>
      </p:sp>
      <p:sp>
        <p:nvSpPr>
          <p:cNvPr id="4" name="Slide Number Placeholder 3"/>
          <p:cNvSpPr>
            <a:spLocks noGrp="1"/>
          </p:cNvSpPr>
          <p:nvPr>
            <p:ph type="sldNum" sz="quarter" idx="5"/>
          </p:nvPr>
        </p:nvSpPr>
        <p:spPr/>
        <p:txBody>
          <a:bodyPr/>
          <a:lstStyle/>
          <a:p>
            <a:fld id="{32996955-19C8-447B-9AC7-DE00E46E6816}" type="slidenum">
              <a:rPr lang="en-GB" smtClean="0"/>
              <a:t>18</a:t>
            </a:fld>
            <a:endParaRPr lang="en-GB" dirty="0"/>
          </a:p>
        </p:txBody>
      </p:sp>
    </p:spTree>
    <p:extLst>
      <p:ext uri="{BB962C8B-B14F-4D97-AF65-F5344CB8AC3E}">
        <p14:creationId xmlns:p14="http://schemas.microsoft.com/office/powerpoint/2010/main" val="3187669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996955-19C8-447B-9AC7-DE00E46E6816}" type="slidenum">
              <a:rPr lang="en-GB" smtClean="0"/>
              <a:t>19</a:t>
            </a:fld>
            <a:endParaRPr lang="en-GB" dirty="0"/>
          </a:p>
        </p:txBody>
      </p:sp>
    </p:spTree>
    <p:extLst>
      <p:ext uri="{BB962C8B-B14F-4D97-AF65-F5344CB8AC3E}">
        <p14:creationId xmlns:p14="http://schemas.microsoft.com/office/powerpoint/2010/main" val="226506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White Title Slide no TOT">
    <p:spTree>
      <p:nvGrpSpPr>
        <p:cNvPr id="1" name=""/>
        <p:cNvGrpSpPr/>
        <p:nvPr/>
      </p:nvGrpSpPr>
      <p:grpSpPr>
        <a:xfrm>
          <a:off x="0" y="0"/>
          <a:ext cx="0" cy="0"/>
          <a:chOff x="0" y="0"/>
          <a:chExt cx="0" cy="0"/>
        </a:xfrm>
      </p:grpSpPr>
      <p:sp>
        <p:nvSpPr>
          <p:cNvPr id="2" name="Title 1"/>
          <p:cNvSpPr>
            <a:spLocks noGrp="1"/>
          </p:cNvSpPr>
          <p:nvPr>
            <p:ph type="ctrTitle"/>
          </p:nvPr>
        </p:nvSpPr>
        <p:spPr>
          <a:xfrm>
            <a:off x="477253" y="2177716"/>
            <a:ext cx="9829800" cy="1424322"/>
          </a:xfrm>
        </p:spPr>
        <p:txBody>
          <a:bodyPr anchor="b">
            <a:normAutofit/>
          </a:bodyPr>
          <a:lstStyle>
            <a:lvl1pPr algn="l">
              <a:defRPr sz="5400">
                <a:latin typeface="Azo Sans Medium" panose="020B0703030303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77253" y="3638134"/>
            <a:ext cx="9144000" cy="1655762"/>
          </a:xfrm>
        </p:spPr>
        <p:txBody>
          <a:bodyPr/>
          <a:lstStyle>
            <a:lvl1pPr marL="0" indent="0" algn="l">
              <a:buNone/>
              <a:defRPr sz="2400">
                <a:latin typeface="Azo Sans Thin" panose="020B0303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23/01/2023</a:t>
            </a:fld>
            <a:endParaRPr lang="en-GB" dirty="0"/>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dirty="0"/>
          </a:p>
        </p:txBody>
      </p:sp>
    </p:spTree>
    <p:extLst>
      <p:ext uri="{BB962C8B-B14F-4D97-AF65-F5344CB8AC3E}">
        <p14:creationId xmlns:p14="http://schemas.microsoft.com/office/powerpoint/2010/main" val="301580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Slides Section Break Shor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dirty="0"/>
          </a:p>
        </p:txBody>
      </p:sp>
      <p:sp>
        <p:nvSpPr>
          <p:cNvPr id="6" name="Date Placeholder 2"/>
          <p:cNvSpPr>
            <a:spLocks noGrp="1"/>
          </p:cNvSpPr>
          <p:nvPr>
            <p:ph type="dt" sz="half" idx="10"/>
          </p:nvPr>
        </p:nvSpPr>
        <p:spPr>
          <a:xfrm>
            <a:off x="455427" y="6356350"/>
            <a:ext cx="2743200" cy="365125"/>
          </a:xfrm>
        </p:spPr>
        <p:txBody>
          <a:bodyPr/>
          <a:lstStyle/>
          <a:p>
            <a:fld id="{1370C4FA-0DA2-470F-BFEF-56E857E51CBE}" type="datetimeFigureOut">
              <a:rPr lang="en-GB" smtClean="0"/>
              <a:t>23/01/2023</a:t>
            </a:fld>
            <a:endParaRPr lang="en-GB" dirty="0"/>
          </a:p>
        </p:txBody>
      </p:sp>
      <p:sp>
        <p:nvSpPr>
          <p:cNvPr id="9" name="Text Placeholder 2"/>
          <p:cNvSpPr>
            <a:spLocks noGrp="1"/>
          </p:cNvSpPr>
          <p:nvPr>
            <p:ph type="body" idx="1" hasCustomPrompt="1"/>
          </p:nvPr>
        </p:nvSpPr>
        <p:spPr>
          <a:xfrm>
            <a:off x="455427" y="4821615"/>
            <a:ext cx="7772400" cy="1298705"/>
          </a:xfrm>
        </p:spPr>
        <p:txBody>
          <a:bodyPr/>
          <a:lstStyle>
            <a:lvl1pPr marL="0" indent="0">
              <a:buNone/>
              <a:defRPr sz="2400" baseline="0">
                <a:solidFill>
                  <a:schemeClr val="tx1"/>
                </a:solidFill>
                <a:latin typeface="Azo Sans Thin" panose="020B0303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12" name="Title 1"/>
          <p:cNvSpPr>
            <a:spLocks noGrp="1"/>
          </p:cNvSpPr>
          <p:nvPr>
            <p:ph type="title" hasCustomPrompt="1"/>
          </p:nvPr>
        </p:nvSpPr>
        <p:spPr>
          <a:xfrm>
            <a:off x="455427" y="394139"/>
            <a:ext cx="7772400" cy="4312052"/>
          </a:xfrm>
        </p:spPr>
        <p:txBody>
          <a:bodyPr anchor="t">
            <a:normAutofit/>
          </a:bodyPr>
          <a:lstStyle>
            <a:lvl1pPr>
              <a:defRPr sz="6600"/>
            </a:lvl1pPr>
          </a:lstStyle>
          <a:p>
            <a:r>
              <a:rPr lang="en-US" dirty="0"/>
              <a:t>Section Title</a:t>
            </a:r>
            <a:endParaRPr lang="en-GB" dirty="0"/>
          </a:p>
        </p:txBody>
      </p:sp>
    </p:spTree>
    <p:extLst>
      <p:ext uri="{BB962C8B-B14F-4D97-AF65-F5344CB8AC3E}">
        <p14:creationId xmlns:p14="http://schemas.microsoft.com/office/powerpoint/2010/main" val="4059473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Slides Section Break Lon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5427" y="6356350"/>
            <a:ext cx="2743200" cy="365125"/>
          </a:xfrm>
        </p:spPr>
        <p:txBody>
          <a:bodyPr/>
          <a:lstStyle/>
          <a:p>
            <a:fld id="{1370C4FA-0DA2-470F-BFEF-56E857E51CBE}" type="datetimeFigureOut">
              <a:rPr lang="en-GB" smtClean="0"/>
              <a:t>23/01/2023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16F8A46-E344-42B0-8AFF-66A3024D4E24}" type="slidenum">
              <a:rPr lang="en-GB" smtClean="0"/>
              <a:t>‹#›</a:t>
            </a:fld>
            <a:endParaRPr lang="en-GB" dirty="0"/>
          </a:p>
        </p:txBody>
      </p:sp>
      <p:sp>
        <p:nvSpPr>
          <p:cNvPr id="7" name="Title 1"/>
          <p:cNvSpPr>
            <a:spLocks noGrp="1"/>
          </p:cNvSpPr>
          <p:nvPr>
            <p:ph type="title" hasCustomPrompt="1"/>
          </p:nvPr>
        </p:nvSpPr>
        <p:spPr>
          <a:xfrm>
            <a:off x="455427" y="1741269"/>
            <a:ext cx="10515600" cy="2852737"/>
          </a:xfrm>
        </p:spPr>
        <p:txBody>
          <a:bodyPr anchor="b"/>
          <a:lstStyle>
            <a:lvl1pPr>
              <a:defRPr sz="6000" baseline="0"/>
            </a:lvl1pPr>
          </a:lstStyle>
          <a:p>
            <a:r>
              <a:rPr lang="en-US" dirty="0"/>
              <a:t>Section Title</a:t>
            </a:r>
            <a:endParaRPr lang="en-GB" dirty="0"/>
          </a:p>
        </p:txBody>
      </p:sp>
      <p:sp>
        <p:nvSpPr>
          <p:cNvPr id="8" name="Text Placeholder 2"/>
          <p:cNvSpPr>
            <a:spLocks noGrp="1"/>
          </p:cNvSpPr>
          <p:nvPr>
            <p:ph type="body" idx="1" hasCustomPrompt="1"/>
          </p:nvPr>
        </p:nvSpPr>
        <p:spPr>
          <a:xfrm>
            <a:off x="455427" y="4709857"/>
            <a:ext cx="10515600" cy="1411324"/>
          </a:xfrm>
        </p:spPr>
        <p:txBody>
          <a:bodyPr/>
          <a:lstStyle>
            <a:lvl1pPr marL="0" indent="0">
              <a:buNone/>
              <a:defRPr sz="2400" baseline="0">
                <a:solidFill>
                  <a:schemeClr val="tx1"/>
                </a:solidFill>
                <a:latin typeface="Azo Sans Thin" panose="020B0303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411771"/>
            <a:ext cx="1567542" cy="475633"/>
          </a:xfrm>
          <a:prstGeom prst="rect">
            <a:avLst/>
          </a:prstGeom>
        </p:spPr>
      </p:pic>
    </p:spTree>
    <p:extLst>
      <p:ext uri="{BB962C8B-B14F-4D97-AF65-F5344CB8AC3E}">
        <p14:creationId xmlns:p14="http://schemas.microsoft.com/office/powerpoint/2010/main" val="2529438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Logo Only">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881" y="2413398"/>
            <a:ext cx="6694239" cy="2031205"/>
          </a:xfrm>
          <a:prstGeom prst="rect">
            <a:avLst/>
          </a:prstGeom>
        </p:spPr>
      </p:pic>
    </p:spTree>
    <p:extLst>
      <p:ext uri="{BB962C8B-B14F-4D97-AF65-F5344CB8AC3E}">
        <p14:creationId xmlns:p14="http://schemas.microsoft.com/office/powerpoint/2010/main" val="15306898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2032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Rectangle 6"/>
          <p:cNvSpPr>
            <a:spLocks noGrp="1" noChangeArrowheads="1"/>
          </p:cNvSpPr>
          <p:nvPr>
            <p:ph type="ftr" sz="quarter" idx="11"/>
          </p:nvPr>
        </p:nvSpPr>
        <p:spPr/>
        <p:txBody>
          <a:bodyPr/>
          <a:lstStyle>
            <a:lvl1pPr>
              <a:defRPr dirty="0"/>
            </a:lvl1pPr>
          </a:lstStyle>
          <a:p>
            <a:pPr>
              <a:defRPr/>
            </a:pPr>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E53582C2-7450-4662-87AC-EC6906B00356}" type="slidenum">
              <a:rPr lang="en-US"/>
              <a:pPr>
                <a:defRPr/>
              </a:pPr>
              <a:t>‹#›</a:t>
            </a:fld>
            <a:endParaRPr lang="en-US" dirty="0"/>
          </a:p>
        </p:txBody>
      </p:sp>
      <p:sp>
        <p:nvSpPr>
          <p:cNvPr id="8" name="Date Placeholder 7"/>
          <p:cNvSpPr>
            <a:spLocks noGrp="1"/>
          </p:cNvSpPr>
          <p:nvPr>
            <p:ph type="dt" sz="half" idx="13"/>
          </p:nvPr>
        </p:nvSpPr>
        <p:spPr/>
        <p:txBody>
          <a:bodyPr/>
          <a:lstStyle/>
          <a:p>
            <a:pPr>
              <a:defRPr/>
            </a:pPr>
            <a:endParaRPr lang="en-US"/>
          </a:p>
        </p:txBody>
      </p:sp>
      <p:sp>
        <p:nvSpPr>
          <p:cNvPr id="58370" name="Rectangle 2"/>
          <p:cNvSpPr>
            <a:spLocks noChangeArrowheads="1"/>
          </p:cNvSpPr>
          <p:nvPr userDrawn="1"/>
        </p:nvSpPr>
        <p:spPr bwMode="auto">
          <a:xfrm>
            <a:off x="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sz="1800"/>
          </a:p>
        </p:txBody>
      </p:sp>
      <p:sp>
        <p:nvSpPr>
          <p:cNvPr id="58371" name="Rectangle 3"/>
          <p:cNvSpPr>
            <a:spLocks noChangeArrowheads="1"/>
          </p:cNvSpPr>
          <p:nvPr userDrawn="1"/>
        </p:nvSpPr>
        <p:spPr bwMode="auto">
          <a:xfrm>
            <a:off x="1" y="5963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3712" y="6093296"/>
            <a:ext cx="1920213" cy="504056"/>
          </a:xfrm>
          <a:prstGeom prst="rect">
            <a:avLst/>
          </a:prstGeom>
        </p:spPr>
      </p:pic>
    </p:spTree>
    <p:extLst>
      <p:ext uri="{BB962C8B-B14F-4D97-AF65-F5344CB8AC3E}">
        <p14:creationId xmlns:p14="http://schemas.microsoft.com/office/powerpoint/2010/main" val="3534123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Slides no TOT">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1972" y="411771"/>
            <a:ext cx="1558109" cy="472771"/>
          </a:xfrm>
          <a:prstGeom prst="rect">
            <a:avLst/>
          </a:prstGeom>
        </p:spPr>
      </p:pic>
      <p:sp>
        <p:nvSpPr>
          <p:cNvPr id="13"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23/01/2023</a:t>
            </a:fld>
            <a:endParaRPr lang="en-GB" dirty="0"/>
          </a:p>
        </p:txBody>
      </p:sp>
      <p:sp>
        <p:nvSpPr>
          <p:cNvPr id="15"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70818361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ck Slides no TOT Logo Left">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13"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23/01/2023</a:t>
            </a:fld>
            <a:endParaRPr lang="en-GB" dirty="0"/>
          </a:p>
        </p:txBody>
      </p:sp>
      <p:sp>
        <p:nvSpPr>
          <p:cNvPr id="8" name="Title Placeholder 1"/>
          <p:cNvSpPr>
            <a:spLocks noGrp="1"/>
          </p:cNvSpPr>
          <p:nvPr>
            <p:ph type="title"/>
          </p:nvPr>
        </p:nvSpPr>
        <p:spPr>
          <a:xfrm>
            <a:off x="2554013" y="411771"/>
            <a:ext cx="8417013"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509291"/>
            <a:ext cx="1558109" cy="472771"/>
          </a:xfrm>
          <a:prstGeom prst="rect">
            <a:avLst/>
          </a:prstGeom>
        </p:spPr>
      </p:pic>
    </p:spTree>
    <p:extLst>
      <p:ext uri="{BB962C8B-B14F-4D97-AF65-F5344CB8AC3E}">
        <p14:creationId xmlns:p14="http://schemas.microsoft.com/office/powerpoint/2010/main" val="326193727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ck Slides bot LOGO no TOT ">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9074" y="5940577"/>
            <a:ext cx="1558109" cy="472771"/>
          </a:xfrm>
          <a:prstGeom prst="rect">
            <a:avLst/>
          </a:prstGeom>
        </p:spPr>
      </p:pic>
      <p:sp>
        <p:nvSpPr>
          <p:cNvPr id="13"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23/01/2023</a:t>
            </a:fld>
            <a:endParaRPr lang="en-GB" dirty="0"/>
          </a:p>
        </p:txBody>
      </p:sp>
      <p:sp>
        <p:nvSpPr>
          <p:cNvPr id="14" name="Title Placeholder 1"/>
          <p:cNvSpPr>
            <a:spLocks noGrp="1"/>
          </p:cNvSpPr>
          <p:nvPr>
            <p:ph type="title"/>
          </p:nvPr>
        </p:nvSpPr>
        <p:spPr>
          <a:xfrm>
            <a:off x="455427" y="411771"/>
            <a:ext cx="11261756"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5249549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White Slides TOT &amp; LOGO">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7297" y="268633"/>
            <a:ext cx="1558109" cy="472771"/>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8441" y="6299109"/>
            <a:ext cx="2300152" cy="479606"/>
          </a:xfrm>
          <a:prstGeom prst="rect">
            <a:avLst/>
          </a:prstGeom>
        </p:spPr>
      </p:pic>
      <p:sp>
        <p:nvSpPr>
          <p:cNvPr id="1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23/01/2023</a:t>
            </a:fld>
            <a:endParaRPr lang="en-GB" dirty="0"/>
          </a:p>
        </p:txBody>
      </p:sp>
      <p:sp>
        <p:nvSpPr>
          <p:cNvPr id="15"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9"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1874414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ck Slides Section Break Sho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370C4FA-0DA2-470F-BFEF-56E857E51CBE}" type="datetimeFigureOut">
              <a:rPr lang="en-GB" smtClean="0"/>
              <a:t>23/01/2023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Title 1"/>
          <p:cNvSpPr>
            <a:spLocks noGrp="1"/>
          </p:cNvSpPr>
          <p:nvPr>
            <p:ph type="title" hasCustomPrompt="1"/>
          </p:nvPr>
        </p:nvSpPr>
        <p:spPr>
          <a:xfrm>
            <a:off x="455427" y="394139"/>
            <a:ext cx="7772400" cy="4312052"/>
          </a:xfrm>
        </p:spPr>
        <p:txBody>
          <a:bodyPr anchor="t">
            <a:normAutofit/>
          </a:bodyPr>
          <a:lstStyle>
            <a:lvl1pPr>
              <a:defRPr sz="6600"/>
            </a:lvl1pPr>
          </a:lstStyle>
          <a:p>
            <a:r>
              <a:rPr lang="en-US" dirty="0"/>
              <a:t>Section Title</a:t>
            </a:r>
            <a:endParaRPr lang="en-GB" dirty="0"/>
          </a:p>
        </p:txBody>
      </p:sp>
      <p:sp>
        <p:nvSpPr>
          <p:cNvPr id="6" name="Text Placeholder 2"/>
          <p:cNvSpPr>
            <a:spLocks noGrp="1"/>
          </p:cNvSpPr>
          <p:nvPr>
            <p:ph type="body" idx="1" hasCustomPrompt="1"/>
          </p:nvPr>
        </p:nvSpPr>
        <p:spPr>
          <a:xfrm>
            <a:off x="455427" y="4821615"/>
            <a:ext cx="7772400" cy="1298705"/>
          </a:xfrm>
        </p:spPr>
        <p:txBody>
          <a:bodyPr/>
          <a:lstStyle>
            <a:lvl1pPr marL="0" indent="0">
              <a:buNone/>
              <a:defRPr sz="2400" baseline="0">
                <a:solidFill>
                  <a:schemeClr val="tx1"/>
                </a:solidFill>
                <a:latin typeface="Azo Sans Thin" panose="020B0303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9637" y="426293"/>
            <a:ext cx="1558109" cy="472771"/>
          </a:xfrm>
          <a:prstGeom prst="rect">
            <a:avLst/>
          </a:prstGeom>
        </p:spPr>
      </p:pic>
    </p:spTree>
    <p:extLst>
      <p:ext uri="{BB962C8B-B14F-4D97-AF65-F5344CB8AC3E}">
        <p14:creationId xmlns:p14="http://schemas.microsoft.com/office/powerpoint/2010/main" val="133306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White Title Slide TOT">
    <p:spTree>
      <p:nvGrpSpPr>
        <p:cNvPr id="1" name=""/>
        <p:cNvGrpSpPr/>
        <p:nvPr/>
      </p:nvGrpSpPr>
      <p:grpSpPr>
        <a:xfrm>
          <a:off x="0" y="0"/>
          <a:ext cx="0" cy="0"/>
          <a:chOff x="0" y="0"/>
          <a:chExt cx="0" cy="0"/>
        </a:xfrm>
      </p:grpSpPr>
      <p:sp>
        <p:nvSpPr>
          <p:cNvPr id="2" name="Title 1"/>
          <p:cNvSpPr>
            <a:spLocks noGrp="1"/>
          </p:cNvSpPr>
          <p:nvPr>
            <p:ph type="ctrTitle"/>
          </p:nvPr>
        </p:nvSpPr>
        <p:spPr>
          <a:xfrm>
            <a:off x="477253" y="2177716"/>
            <a:ext cx="9829800" cy="1424322"/>
          </a:xfrm>
        </p:spPr>
        <p:txBody>
          <a:bodyPr anchor="b">
            <a:normAutofit/>
          </a:bodyPr>
          <a:lstStyle>
            <a:lvl1pPr algn="l">
              <a:defRPr sz="5400">
                <a:latin typeface="Azo Sans Medium" panose="020B0703030303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77253" y="3638134"/>
            <a:ext cx="9144000" cy="1655762"/>
          </a:xfrm>
        </p:spPr>
        <p:txBody>
          <a:bodyPr/>
          <a:lstStyle>
            <a:lvl1pPr marL="0" indent="0" algn="l">
              <a:buNone/>
              <a:defRPr sz="2400">
                <a:latin typeface="Azo Sans Thin" panose="020B0303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23/01/2023</a:t>
            </a:fld>
            <a:endParaRPr lang="en-GB" dirty="0"/>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4696" y="5968092"/>
            <a:ext cx="2296304" cy="478804"/>
          </a:xfrm>
          <a:prstGeom prst="rect">
            <a:avLst/>
          </a:prstGeom>
        </p:spPr>
      </p:pic>
    </p:spTree>
    <p:extLst>
      <p:ext uri="{BB962C8B-B14F-4D97-AF65-F5344CB8AC3E}">
        <p14:creationId xmlns:p14="http://schemas.microsoft.com/office/powerpoint/2010/main" val="2157786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Slides Section Break Lo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427" y="1741269"/>
            <a:ext cx="10515600" cy="2852737"/>
          </a:xfrm>
        </p:spPr>
        <p:txBody>
          <a:bodyPr anchor="b"/>
          <a:lstStyle>
            <a:lvl1pPr>
              <a:defRPr sz="6000" baseline="0"/>
            </a:lvl1pPr>
          </a:lstStyle>
          <a:p>
            <a:r>
              <a:rPr lang="en-US" dirty="0"/>
              <a:t>Section Title</a:t>
            </a:r>
            <a:endParaRPr lang="en-GB" dirty="0"/>
          </a:p>
        </p:txBody>
      </p:sp>
      <p:sp>
        <p:nvSpPr>
          <p:cNvPr id="4" name="Date Placeholder 3"/>
          <p:cNvSpPr>
            <a:spLocks noGrp="1"/>
          </p:cNvSpPr>
          <p:nvPr>
            <p:ph type="dt" sz="half" idx="10"/>
          </p:nvPr>
        </p:nvSpPr>
        <p:spPr/>
        <p:txBody>
          <a:bodyPr/>
          <a:lstStyle/>
          <a:p>
            <a:fld id="{1370C4FA-0DA2-470F-BFEF-56E857E51CBE}" type="datetimeFigureOut">
              <a:rPr lang="en-GB" smtClean="0"/>
              <a:t>23/01/2023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16F8A46-E344-42B0-8AFF-66A3024D4E24}" type="slidenum">
              <a:rPr lang="en-GB" smtClean="0"/>
              <a:t>‹#›</a:t>
            </a:fld>
            <a:endParaRPr lang="en-GB" dirty="0"/>
          </a:p>
        </p:txBody>
      </p:sp>
      <p:sp>
        <p:nvSpPr>
          <p:cNvPr id="9" name="Text Placeholder 2"/>
          <p:cNvSpPr>
            <a:spLocks noGrp="1"/>
          </p:cNvSpPr>
          <p:nvPr>
            <p:ph type="body" idx="1" hasCustomPrompt="1"/>
          </p:nvPr>
        </p:nvSpPr>
        <p:spPr>
          <a:xfrm>
            <a:off x="455427" y="4709857"/>
            <a:ext cx="10515600" cy="1411324"/>
          </a:xfrm>
        </p:spPr>
        <p:txBody>
          <a:bodyPr/>
          <a:lstStyle>
            <a:lvl1pPr marL="0" indent="0">
              <a:buNone/>
              <a:defRPr sz="2400" baseline="0">
                <a:solidFill>
                  <a:schemeClr val="tx1"/>
                </a:solidFill>
                <a:latin typeface="Azo Sans Thin" panose="020B0303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509291"/>
            <a:ext cx="1558109" cy="472771"/>
          </a:xfrm>
          <a:prstGeom prst="rect">
            <a:avLst/>
          </a:prstGeom>
        </p:spPr>
      </p:pic>
    </p:spTree>
    <p:extLst>
      <p:ext uri="{BB962C8B-B14F-4D97-AF65-F5344CB8AC3E}">
        <p14:creationId xmlns:p14="http://schemas.microsoft.com/office/powerpoint/2010/main" val="1869633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White Logo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881" y="2413398"/>
            <a:ext cx="6694239" cy="2031205"/>
          </a:xfrm>
          <a:prstGeom prst="rect">
            <a:avLst/>
          </a:prstGeom>
        </p:spPr>
      </p:pic>
    </p:spTree>
    <p:extLst>
      <p:ext uri="{BB962C8B-B14F-4D97-AF65-F5344CB8AC3E}">
        <p14:creationId xmlns:p14="http://schemas.microsoft.com/office/powerpoint/2010/main" val="23790201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ck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6245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Slides no TO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7"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23/01/2023</a:t>
            </a:fld>
            <a:endParaRPr lang="en-GB" dirty="0"/>
          </a:p>
        </p:txBody>
      </p:sp>
      <p:sp>
        <p:nvSpPr>
          <p:cNvPr id="9"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122300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Slides bot LOGO no TOT ">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5379" y="5939146"/>
            <a:ext cx="1567542" cy="475633"/>
          </a:xfrm>
          <a:prstGeom prst="rect">
            <a:avLst/>
          </a:prstGeom>
        </p:spPr>
      </p:pic>
      <p:sp>
        <p:nvSpPr>
          <p:cNvPr id="7" name="Text Placeholder 2"/>
          <p:cNvSpPr>
            <a:spLocks noGrp="1"/>
          </p:cNvSpPr>
          <p:nvPr>
            <p:ph idx="1"/>
          </p:nvPr>
        </p:nvSpPr>
        <p:spPr>
          <a:xfrm>
            <a:off x="455427" y="1825625"/>
            <a:ext cx="11261756" cy="3947854"/>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23/01/2023</a:t>
            </a:fld>
            <a:endParaRPr lang="en-GB" dirty="0"/>
          </a:p>
        </p:txBody>
      </p:sp>
      <p:sp>
        <p:nvSpPr>
          <p:cNvPr id="9" name="Title Placeholder 1"/>
          <p:cNvSpPr>
            <a:spLocks noGrp="1"/>
          </p:cNvSpPr>
          <p:nvPr>
            <p:ph type="title"/>
          </p:nvPr>
        </p:nvSpPr>
        <p:spPr>
          <a:xfrm>
            <a:off x="455427" y="411771"/>
            <a:ext cx="1127749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757412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Slides TOT &amp; LOG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5362" y="6299510"/>
            <a:ext cx="2296304" cy="478804"/>
          </a:xfrm>
          <a:prstGeom prst="rect">
            <a:avLst/>
          </a:prstGeom>
        </p:spPr>
      </p:pic>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9"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23/01/2023</a:t>
            </a:fld>
            <a:endParaRPr lang="en-GB" dirty="0"/>
          </a:p>
        </p:txBody>
      </p:sp>
      <p:sp>
        <p:nvSpPr>
          <p:cNvPr id="11"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819061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Slides no TOT Logo Lef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411771"/>
            <a:ext cx="1567542" cy="475633"/>
          </a:xfrm>
          <a:prstGeom prst="rect">
            <a:avLst/>
          </a:prstGeom>
        </p:spPr>
      </p:pic>
      <p:sp>
        <p:nvSpPr>
          <p:cNvPr id="7"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23/01/2023</a:t>
            </a:fld>
            <a:endParaRPr lang="en-GB" dirty="0"/>
          </a:p>
        </p:txBody>
      </p:sp>
      <p:sp>
        <p:nvSpPr>
          <p:cNvPr id="9" name="Title Placeholder 1"/>
          <p:cNvSpPr>
            <a:spLocks noGrp="1"/>
          </p:cNvSpPr>
          <p:nvPr>
            <p:ph type="title"/>
          </p:nvPr>
        </p:nvSpPr>
        <p:spPr>
          <a:xfrm>
            <a:off x="2554013" y="411771"/>
            <a:ext cx="8417013"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790953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Slides Section Break Shor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dirty="0"/>
          </a:p>
        </p:txBody>
      </p:sp>
      <p:sp>
        <p:nvSpPr>
          <p:cNvPr id="6" name="Date Placeholder 2"/>
          <p:cNvSpPr>
            <a:spLocks noGrp="1"/>
          </p:cNvSpPr>
          <p:nvPr>
            <p:ph type="dt" sz="half" idx="10"/>
          </p:nvPr>
        </p:nvSpPr>
        <p:spPr>
          <a:xfrm>
            <a:off x="455427" y="6356350"/>
            <a:ext cx="2743200" cy="365125"/>
          </a:xfrm>
        </p:spPr>
        <p:txBody>
          <a:bodyPr/>
          <a:lstStyle/>
          <a:p>
            <a:fld id="{1370C4FA-0DA2-470F-BFEF-56E857E51CBE}" type="datetimeFigureOut">
              <a:rPr lang="en-GB" smtClean="0"/>
              <a:t>23/01/2023</a:t>
            </a:fld>
            <a:endParaRPr lang="en-GB" dirty="0"/>
          </a:p>
        </p:txBody>
      </p:sp>
      <p:sp>
        <p:nvSpPr>
          <p:cNvPr id="9" name="Text Placeholder 2"/>
          <p:cNvSpPr>
            <a:spLocks noGrp="1"/>
          </p:cNvSpPr>
          <p:nvPr>
            <p:ph type="body" idx="1" hasCustomPrompt="1"/>
          </p:nvPr>
        </p:nvSpPr>
        <p:spPr>
          <a:xfrm>
            <a:off x="455427" y="4821615"/>
            <a:ext cx="7772400" cy="1298705"/>
          </a:xfrm>
        </p:spPr>
        <p:txBody>
          <a:bodyPr/>
          <a:lstStyle>
            <a:lvl1pPr marL="0" indent="0">
              <a:buNone/>
              <a:defRPr sz="2400" baseline="0">
                <a:solidFill>
                  <a:schemeClr val="tx1"/>
                </a:solidFill>
                <a:latin typeface="Azo Sans Thin" panose="020B0303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12" name="Title 1"/>
          <p:cNvSpPr>
            <a:spLocks noGrp="1"/>
          </p:cNvSpPr>
          <p:nvPr>
            <p:ph type="title" hasCustomPrompt="1"/>
          </p:nvPr>
        </p:nvSpPr>
        <p:spPr>
          <a:xfrm>
            <a:off x="455427" y="394139"/>
            <a:ext cx="7772400" cy="4312052"/>
          </a:xfrm>
        </p:spPr>
        <p:txBody>
          <a:bodyPr anchor="t">
            <a:normAutofit/>
          </a:bodyPr>
          <a:lstStyle>
            <a:lvl1pPr>
              <a:defRPr sz="6600"/>
            </a:lvl1pPr>
          </a:lstStyle>
          <a:p>
            <a:r>
              <a:rPr lang="en-US" dirty="0"/>
              <a:t>Section Title</a:t>
            </a:r>
            <a:endParaRPr lang="en-GB" dirty="0"/>
          </a:p>
        </p:txBody>
      </p:sp>
    </p:spTree>
    <p:extLst>
      <p:ext uri="{BB962C8B-B14F-4D97-AF65-F5344CB8AC3E}">
        <p14:creationId xmlns:p14="http://schemas.microsoft.com/office/powerpoint/2010/main" val="4206728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Slides Section Break Lon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5427" y="6356350"/>
            <a:ext cx="2743200" cy="365125"/>
          </a:xfrm>
        </p:spPr>
        <p:txBody>
          <a:bodyPr/>
          <a:lstStyle/>
          <a:p>
            <a:fld id="{1370C4FA-0DA2-470F-BFEF-56E857E51CBE}" type="datetimeFigureOut">
              <a:rPr lang="en-GB" smtClean="0"/>
              <a:t>23/01/2023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16F8A46-E344-42B0-8AFF-66A3024D4E24}" type="slidenum">
              <a:rPr lang="en-GB" smtClean="0"/>
              <a:t>‹#›</a:t>
            </a:fld>
            <a:endParaRPr lang="en-GB" dirty="0"/>
          </a:p>
        </p:txBody>
      </p:sp>
      <p:sp>
        <p:nvSpPr>
          <p:cNvPr id="7" name="Title 1"/>
          <p:cNvSpPr>
            <a:spLocks noGrp="1"/>
          </p:cNvSpPr>
          <p:nvPr>
            <p:ph type="title" hasCustomPrompt="1"/>
          </p:nvPr>
        </p:nvSpPr>
        <p:spPr>
          <a:xfrm>
            <a:off x="455427" y="1741269"/>
            <a:ext cx="10515600" cy="2852737"/>
          </a:xfrm>
        </p:spPr>
        <p:txBody>
          <a:bodyPr anchor="b"/>
          <a:lstStyle>
            <a:lvl1pPr>
              <a:defRPr sz="6000" baseline="0"/>
            </a:lvl1pPr>
          </a:lstStyle>
          <a:p>
            <a:r>
              <a:rPr lang="en-US" dirty="0"/>
              <a:t>Section Title</a:t>
            </a:r>
            <a:endParaRPr lang="en-GB" dirty="0"/>
          </a:p>
        </p:txBody>
      </p:sp>
      <p:sp>
        <p:nvSpPr>
          <p:cNvPr id="8" name="Text Placeholder 2"/>
          <p:cNvSpPr>
            <a:spLocks noGrp="1"/>
          </p:cNvSpPr>
          <p:nvPr>
            <p:ph type="body" idx="1" hasCustomPrompt="1"/>
          </p:nvPr>
        </p:nvSpPr>
        <p:spPr>
          <a:xfrm>
            <a:off x="455427" y="4709857"/>
            <a:ext cx="10515600" cy="1411324"/>
          </a:xfrm>
        </p:spPr>
        <p:txBody>
          <a:bodyPr/>
          <a:lstStyle>
            <a:lvl1pPr marL="0" indent="0">
              <a:buNone/>
              <a:defRPr sz="2400" baseline="0">
                <a:solidFill>
                  <a:schemeClr val="tx1"/>
                </a:solidFill>
                <a:latin typeface="Azo Sans Thin" panose="020B0303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411771"/>
            <a:ext cx="1567542" cy="475633"/>
          </a:xfrm>
          <a:prstGeom prst="rect">
            <a:avLst/>
          </a:prstGeom>
        </p:spPr>
      </p:pic>
    </p:spTree>
    <p:extLst>
      <p:ext uri="{BB962C8B-B14F-4D97-AF65-F5344CB8AC3E}">
        <p14:creationId xmlns:p14="http://schemas.microsoft.com/office/powerpoint/2010/main" val="3308633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White Logo Only">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881" y="2413398"/>
            <a:ext cx="6694239" cy="2031205"/>
          </a:xfrm>
          <a:prstGeom prst="rect">
            <a:avLst/>
          </a:prstGeom>
        </p:spPr>
      </p:pic>
    </p:spTree>
    <p:extLst>
      <p:ext uri="{BB962C8B-B14F-4D97-AF65-F5344CB8AC3E}">
        <p14:creationId xmlns:p14="http://schemas.microsoft.com/office/powerpoint/2010/main" val="41968340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96002" y="692696"/>
            <a:ext cx="12095999" cy="6804000"/>
          </a:xfrm>
          <a:prstGeom prst="rect">
            <a:avLst/>
          </a:prstGeom>
          <a:noFill/>
          <a:ln w="9525">
            <a:noFill/>
            <a:miter lim="800000"/>
            <a:headEnd/>
            <a:tailEnd/>
          </a:ln>
        </p:spPr>
      </p:pic>
      <p:sp>
        <p:nvSpPr>
          <p:cNvPr id="7" name="Content Placeholder 2"/>
          <p:cNvSpPr>
            <a:spLocks noGrp="1"/>
          </p:cNvSpPr>
          <p:nvPr>
            <p:ph idx="1"/>
          </p:nvPr>
        </p:nvSpPr>
        <p:spPr>
          <a:xfrm>
            <a:off x="609600" y="1600201"/>
            <a:ext cx="10972800" cy="4525963"/>
          </a:xfrm>
          <a:prstGeom prst="rect">
            <a:avLst/>
          </a:prstGeom>
        </p:spPr>
        <p:txBody>
          <a:bodyPr/>
          <a:lstStyle>
            <a:lvl1pPr>
              <a:defRPr>
                <a:solidFill>
                  <a:srgbClr val="00457C"/>
                </a:solidFill>
              </a:defRPr>
            </a:lvl1pPr>
            <a:lvl2pPr>
              <a:defRPr>
                <a:solidFill>
                  <a:srgbClr val="00457C"/>
                </a:solidFill>
              </a:defRPr>
            </a:lvl2pPr>
            <a:lvl3pPr>
              <a:defRPr>
                <a:solidFill>
                  <a:srgbClr val="00457C"/>
                </a:solidFill>
              </a:defRPr>
            </a:lvl3pPr>
            <a:lvl4pPr>
              <a:defRPr>
                <a:solidFill>
                  <a:srgbClr val="00457C"/>
                </a:solidFill>
              </a:defRPr>
            </a:lvl4pPr>
            <a:lvl5pPr>
              <a:defRPr>
                <a:solidFill>
                  <a:srgbClr val="00457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0"/>
          </p:nvPr>
        </p:nvSpPr>
        <p:spPr>
          <a:xfrm>
            <a:off x="5124451" y="6524626"/>
            <a:ext cx="1943100" cy="365125"/>
          </a:xfrm>
          <a:prstGeom prst="rect">
            <a:avLst/>
          </a:prstGeom>
        </p:spPr>
        <p:txBody>
          <a:bodyPr/>
          <a:lstStyle>
            <a:lvl1pPr>
              <a:defRPr/>
            </a:lvl1pPr>
          </a:lstStyle>
          <a:p>
            <a:pPr>
              <a:defRPr/>
            </a:pPr>
            <a:fld id="{3720AA6D-3D28-4984-AF7F-79430DF7914A}" type="slidenum">
              <a:rPr lang="en-GB"/>
              <a:pPr>
                <a:defRPr/>
              </a:pPr>
              <a:t>‹#›</a:t>
            </a:fld>
            <a:endParaRPr lang="en-GB"/>
          </a:p>
        </p:txBody>
      </p:sp>
      <p:sp>
        <p:nvSpPr>
          <p:cNvPr id="8" name="Title 7"/>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305797209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White 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1273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2F5A-4824-4E44-840D-4D13809BE96D}" type="datetime1">
              <a:rPr lang="en-US" smtClean="0"/>
              <a:t>1/23/2023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2501116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ite Slides no TO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7"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23/01/2023</a:t>
            </a:fld>
            <a:endParaRPr lang="en-GB"/>
          </a:p>
        </p:txBody>
      </p:sp>
      <p:sp>
        <p:nvSpPr>
          <p:cNvPr id="9"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384142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 Slides bot LOGO no TOT ">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5379" y="5939146"/>
            <a:ext cx="1567542" cy="475633"/>
          </a:xfrm>
          <a:prstGeom prst="rect">
            <a:avLst/>
          </a:prstGeom>
        </p:spPr>
      </p:pic>
      <p:sp>
        <p:nvSpPr>
          <p:cNvPr id="7" name="Text Placeholder 2"/>
          <p:cNvSpPr>
            <a:spLocks noGrp="1"/>
          </p:cNvSpPr>
          <p:nvPr>
            <p:ph idx="1"/>
          </p:nvPr>
        </p:nvSpPr>
        <p:spPr>
          <a:xfrm>
            <a:off x="455427" y="1825625"/>
            <a:ext cx="11261756" cy="3947854"/>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23/01/2023</a:t>
            </a:fld>
            <a:endParaRPr lang="en-GB"/>
          </a:p>
        </p:txBody>
      </p:sp>
      <p:sp>
        <p:nvSpPr>
          <p:cNvPr id="9" name="Title Placeholder 1"/>
          <p:cNvSpPr>
            <a:spLocks noGrp="1"/>
          </p:cNvSpPr>
          <p:nvPr>
            <p:ph type="title"/>
          </p:nvPr>
        </p:nvSpPr>
        <p:spPr>
          <a:xfrm>
            <a:off x="455427" y="411771"/>
            <a:ext cx="11277494" cy="1140582"/>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048717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hite Slides TOT &amp; LOG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5362" y="6299510"/>
            <a:ext cx="2296304" cy="47880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9"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23/01/2023</a:t>
            </a:fld>
            <a:endParaRPr lang="en-GB"/>
          </a:p>
        </p:txBody>
      </p:sp>
      <p:sp>
        <p:nvSpPr>
          <p:cNvPr id="11"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812412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 Slides no TOT Logo Lef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411771"/>
            <a:ext cx="1567542" cy="475633"/>
          </a:xfrm>
          <a:prstGeom prst="rect">
            <a:avLst/>
          </a:prstGeom>
        </p:spPr>
      </p:pic>
      <p:sp>
        <p:nvSpPr>
          <p:cNvPr id="7"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23/01/2023</a:t>
            </a:fld>
            <a:endParaRPr lang="en-GB"/>
          </a:p>
        </p:txBody>
      </p:sp>
      <p:sp>
        <p:nvSpPr>
          <p:cNvPr id="9" name="Title Placeholder 1"/>
          <p:cNvSpPr>
            <a:spLocks noGrp="1"/>
          </p:cNvSpPr>
          <p:nvPr>
            <p:ph type="title"/>
          </p:nvPr>
        </p:nvSpPr>
        <p:spPr>
          <a:xfrm>
            <a:off x="2554013" y="411771"/>
            <a:ext cx="8417013" cy="1140582"/>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9794248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ite Slides Section Break Shor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sp>
        <p:nvSpPr>
          <p:cNvPr id="6" name="Date Placeholder 2"/>
          <p:cNvSpPr>
            <a:spLocks noGrp="1"/>
          </p:cNvSpPr>
          <p:nvPr>
            <p:ph type="dt" sz="half" idx="10"/>
          </p:nvPr>
        </p:nvSpPr>
        <p:spPr>
          <a:xfrm>
            <a:off x="455427" y="6356350"/>
            <a:ext cx="2743200" cy="365125"/>
          </a:xfrm>
        </p:spPr>
        <p:txBody>
          <a:bodyPr/>
          <a:lstStyle/>
          <a:p>
            <a:fld id="{1370C4FA-0DA2-470F-BFEF-56E857E51CBE}" type="datetimeFigureOut">
              <a:rPr lang="en-GB" smtClean="0"/>
              <a:t>23/01/2023</a:t>
            </a:fld>
            <a:endParaRPr lang="en-GB"/>
          </a:p>
        </p:txBody>
      </p:sp>
      <p:sp>
        <p:nvSpPr>
          <p:cNvPr id="9" name="Text Placeholder 2"/>
          <p:cNvSpPr>
            <a:spLocks noGrp="1"/>
          </p:cNvSpPr>
          <p:nvPr>
            <p:ph type="body" idx="1" hasCustomPrompt="1"/>
          </p:nvPr>
        </p:nvSpPr>
        <p:spPr>
          <a:xfrm>
            <a:off x="455427" y="4821615"/>
            <a:ext cx="7772400" cy="1298705"/>
          </a:xfrm>
        </p:spPr>
        <p:txBody>
          <a:bodyPr/>
          <a:lstStyle>
            <a:lvl1pPr marL="0" indent="0">
              <a:buNone/>
              <a:defRPr sz="2400" baseline="0">
                <a:solidFill>
                  <a:schemeClr val="tx1"/>
                </a:solidFill>
                <a:latin typeface="Azo Sans Thin" panose="020B0303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 Title Heading</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12" name="Title 1"/>
          <p:cNvSpPr>
            <a:spLocks noGrp="1"/>
          </p:cNvSpPr>
          <p:nvPr>
            <p:ph type="title" hasCustomPrompt="1"/>
          </p:nvPr>
        </p:nvSpPr>
        <p:spPr>
          <a:xfrm>
            <a:off x="455427" y="394139"/>
            <a:ext cx="7772400" cy="4312052"/>
          </a:xfrm>
        </p:spPr>
        <p:txBody>
          <a:bodyPr anchor="t">
            <a:normAutofit/>
          </a:bodyPr>
          <a:lstStyle>
            <a:lvl1pPr>
              <a:defRPr sz="6600"/>
            </a:lvl1pPr>
          </a:lstStyle>
          <a:p>
            <a:r>
              <a:rPr lang="en-US"/>
              <a:t>Section Title</a:t>
            </a:r>
            <a:endParaRPr lang="en-GB"/>
          </a:p>
        </p:txBody>
      </p:sp>
    </p:spTree>
    <p:extLst>
      <p:ext uri="{BB962C8B-B14F-4D97-AF65-F5344CB8AC3E}">
        <p14:creationId xmlns:p14="http://schemas.microsoft.com/office/powerpoint/2010/main" val="3818989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 Slides Section Break Lon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5427" y="6356350"/>
            <a:ext cx="2743200" cy="365125"/>
          </a:xfrm>
        </p:spPr>
        <p:txBody>
          <a:bodyPr/>
          <a:lstStyle/>
          <a:p>
            <a:fld id="{1370C4FA-0DA2-470F-BFEF-56E857E51CBE}" type="datetimeFigureOut">
              <a:rPr lang="en-GB" smtClean="0"/>
              <a:t>23/01/2023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16F8A46-E344-42B0-8AFF-66A3024D4E24}" type="slidenum">
              <a:rPr lang="en-GB" smtClean="0"/>
              <a:t>‹#›</a:t>
            </a:fld>
            <a:endParaRPr lang="en-GB"/>
          </a:p>
        </p:txBody>
      </p:sp>
      <p:sp>
        <p:nvSpPr>
          <p:cNvPr id="7" name="Title 1"/>
          <p:cNvSpPr>
            <a:spLocks noGrp="1"/>
          </p:cNvSpPr>
          <p:nvPr>
            <p:ph type="title" hasCustomPrompt="1"/>
          </p:nvPr>
        </p:nvSpPr>
        <p:spPr>
          <a:xfrm>
            <a:off x="455427" y="1741269"/>
            <a:ext cx="10515600" cy="2852737"/>
          </a:xfrm>
        </p:spPr>
        <p:txBody>
          <a:bodyPr anchor="b"/>
          <a:lstStyle>
            <a:lvl1pPr>
              <a:defRPr sz="6000" baseline="0"/>
            </a:lvl1pPr>
          </a:lstStyle>
          <a:p>
            <a:r>
              <a:rPr lang="en-US"/>
              <a:t>Section Title</a:t>
            </a:r>
            <a:endParaRPr lang="en-GB"/>
          </a:p>
        </p:txBody>
      </p:sp>
      <p:sp>
        <p:nvSpPr>
          <p:cNvPr id="8" name="Text Placeholder 2"/>
          <p:cNvSpPr>
            <a:spLocks noGrp="1"/>
          </p:cNvSpPr>
          <p:nvPr>
            <p:ph type="body" idx="1" hasCustomPrompt="1"/>
          </p:nvPr>
        </p:nvSpPr>
        <p:spPr>
          <a:xfrm>
            <a:off x="455427" y="4709857"/>
            <a:ext cx="10515600" cy="1411324"/>
          </a:xfrm>
        </p:spPr>
        <p:txBody>
          <a:bodyPr/>
          <a:lstStyle>
            <a:lvl1pPr marL="0" indent="0">
              <a:buNone/>
              <a:defRPr sz="2400" baseline="0">
                <a:solidFill>
                  <a:schemeClr val="tx1"/>
                </a:solidFill>
                <a:latin typeface="Azo Sans Thin" panose="020B0303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 Title Heading</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411771"/>
            <a:ext cx="1567542" cy="475633"/>
          </a:xfrm>
          <a:prstGeom prst="rect">
            <a:avLst/>
          </a:prstGeom>
        </p:spPr>
      </p:pic>
    </p:spTree>
    <p:extLst>
      <p:ext uri="{BB962C8B-B14F-4D97-AF65-F5344CB8AC3E}">
        <p14:creationId xmlns:p14="http://schemas.microsoft.com/office/powerpoint/2010/main" val="18827754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White Logo Only">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881" y="2413398"/>
            <a:ext cx="6694239" cy="2031205"/>
          </a:xfrm>
          <a:prstGeom prst="rect">
            <a:avLst/>
          </a:prstGeom>
        </p:spPr>
      </p:pic>
    </p:spTree>
    <p:extLst>
      <p:ext uri="{BB962C8B-B14F-4D97-AF65-F5344CB8AC3E}">
        <p14:creationId xmlns:p14="http://schemas.microsoft.com/office/powerpoint/2010/main" val="13174153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White 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3686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Black Title Slide no TOT">
    <p:spTree>
      <p:nvGrpSpPr>
        <p:cNvPr id="1" name=""/>
        <p:cNvGrpSpPr/>
        <p:nvPr/>
      </p:nvGrpSpPr>
      <p:grpSpPr>
        <a:xfrm>
          <a:off x="0" y="0"/>
          <a:ext cx="0" cy="0"/>
          <a:chOff x="0" y="0"/>
          <a:chExt cx="0" cy="0"/>
        </a:xfrm>
      </p:grpSpPr>
      <p:sp>
        <p:nvSpPr>
          <p:cNvPr id="2" name="Title 1"/>
          <p:cNvSpPr>
            <a:spLocks noGrp="1"/>
          </p:cNvSpPr>
          <p:nvPr>
            <p:ph type="ctrTitle"/>
          </p:nvPr>
        </p:nvSpPr>
        <p:spPr>
          <a:xfrm>
            <a:off x="477253" y="2177716"/>
            <a:ext cx="9829800" cy="1424322"/>
          </a:xfrm>
        </p:spPr>
        <p:txBody>
          <a:bodyPr anchor="b">
            <a:normAutofit/>
          </a:bodyPr>
          <a:lstStyle>
            <a:lvl1pPr algn="l">
              <a:defRPr sz="5400">
                <a:latin typeface="Azo Sans Medium" panose="020B0703030303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77253" y="3638134"/>
            <a:ext cx="9144000" cy="1655762"/>
          </a:xfrm>
        </p:spPr>
        <p:txBody>
          <a:bodyPr/>
          <a:lstStyle>
            <a:lvl1pPr marL="0" indent="0" algn="l">
              <a:buNone/>
              <a:defRPr sz="2400">
                <a:latin typeface="Azo Sans Thin" panose="020B0303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23/01/2023</a:t>
            </a:fld>
            <a:endParaRPr lang="en-GB" dirty="0"/>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dirty="0"/>
          </a:p>
        </p:txBody>
      </p:sp>
    </p:spTree>
    <p:extLst>
      <p:ext uri="{BB962C8B-B14F-4D97-AF65-F5344CB8AC3E}">
        <p14:creationId xmlns:p14="http://schemas.microsoft.com/office/powerpoint/2010/main" val="27627413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D6E445-E828-4123-AB3E-5AFDECFE68A5}"/>
              </a:ext>
            </a:extLst>
          </p:cNvPr>
          <p:cNvSpPr>
            <a:spLocks noGrp="1"/>
          </p:cNvSpPr>
          <p:nvPr>
            <p:ph type="dt" sz="half" idx="10"/>
          </p:nvPr>
        </p:nvSpPr>
        <p:spPr/>
        <p:txBody>
          <a:bodyPr/>
          <a:lstStyle/>
          <a:p>
            <a:fld id="{C2C6AC5B-8500-4B5D-BEE7-D5BEDE824C1D}" type="datetimeFigureOut">
              <a:rPr lang="en-GB" smtClean="0"/>
              <a:t>23/01/2023</a:t>
            </a:fld>
            <a:endParaRPr lang="en-GB"/>
          </a:p>
        </p:txBody>
      </p:sp>
      <p:sp>
        <p:nvSpPr>
          <p:cNvPr id="3" name="Footer Placeholder 2">
            <a:extLst>
              <a:ext uri="{FF2B5EF4-FFF2-40B4-BE49-F238E27FC236}">
                <a16:creationId xmlns:a16="http://schemas.microsoft.com/office/drawing/2014/main" id="{9C4371A9-4E4D-4655-B9F4-02C81374A0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A7D2064-8C7C-4325-87C9-76DCA66BD3D6}"/>
              </a:ext>
            </a:extLst>
          </p:cNvPr>
          <p:cNvSpPr>
            <a:spLocks noGrp="1"/>
          </p:cNvSpPr>
          <p:nvPr>
            <p:ph type="sldNum" sz="quarter" idx="12"/>
          </p:nvPr>
        </p:nvSpPr>
        <p:spPr/>
        <p:txBody>
          <a:bodyPr/>
          <a:lstStyle/>
          <a:p>
            <a:fld id="{60F8220F-249E-4A6C-A41D-F0B47446DF53}" type="slidenum">
              <a:rPr lang="en-GB" smtClean="0"/>
              <a:t>‹#›</a:t>
            </a:fld>
            <a:endParaRPr lang="en-GB"/>
          </a:p>
        </p:txBody>
      </p:sp>
    </p:spTree>
    <p:extLst>
      <p:ext uri="{BB962C8B-B14F-4D97-AF65-F5344CB8AC3E}">
        <p14:creationId xmlns:p14="http://schemas.microsoft.com/office/powerpoint/2010/main" val="34184310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White Title Slide no TOT">
    <p:spTree>
      <p:nvGrpSpPr>
        <p:cNvPr id="1" name=""/>
        <p:cNvGrpSpPr/>
        <p:nvPr/>
      </p:nvGrpSpPr>
      <p:grpSpPr>
        <a:xfrm>
          <a:off x="0" y="0"/>
          <a:ext cx="0" cy="0"/>
          <a:chOff x="0" y="0"/>
          <a:chExt cx="0" cy="0"/>
        </a:xfrm>
      </p:grpSpPr>
      <p:sp>
        <p:nvSpPr>
          <p:cNvPr id="2" name="Title 1"/>
          <p:cNvSpPr>
            <a:spLocks noGrp="1"/>
          </p:cNvSpPr>
          <p:nvPr>
            <p:ph type="ctrTitle"/>
          </p:nvPr>
        </p:nvSpPr>
        <p:spPr>
          <a:xfrm>
            <a:off x="477253" y="2177716"/>
            <a:ext cx="9829800" cy="1424322"/>
          </a:xfrm>
        </p:spPr>
        <p:txBody>
          <a:bodyPr anchor="b">
            <a:normAutofit/>
          </a:bodyPr>
          <a:lstStyle>
            <a:lvl1pPr algn="l">
              <a:defRPr sz="5400">
                <a:latin typeface="Azo Sans Medium" panose="020B0703030303020204" pitchFamily="34" charset="0"/>
              </a:defRPr>
            </a:lvl1pPr>
          </a:lstStyle>
          <a:p>
            <a:r>
              <a:rPr lang="en-GB"/>
              <a:t>Click to edit Master title style</a:t>
            </a:r>
          </a:p>
        </p:txBody>
      </p:sp>
      <p:sp>
        <p:nvSpPr>
          <p:cNvPr id="3" name="Subtitle 2"/>
          <p:cNvSpPr>
            <a:spLocks noGrp="1"/>
          </p:cNvSpPr>
          <p:nvPr>
            <p:ph type="subTitle" idx="1"/>
          </p:nvPr>
        </p:nvSpPr>
        <p:spPr>
          <a:xfrm>
            <a:off x="477253" y="3638134"/>
            <a:ext cx="9144000" cy="1655762"/>
          </a:xfrm>
        </p:spPr>
        <p:txBody>
          <a:bodyPr/>
          <a:lstStyle>
            <a:lvl1pPr marL="0" indent="0" algn="l">
              <a:buNone/>
              <a:defRPr sz="2400">
                <a:latin typeface="Azo Sans Thin" panose="020B0303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23/01/2023</a:t>
            </a:fld>
            <a:endParaRPr lang="en-GB"/>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a:p>
        </p:txBody>
      </p:sp>
    </p:spTree>
    <p:extLst>
      <p:ext uri="{BB962C8B-B14F-4D97-AF65-F5344CB8AC3E}">
        <p14:creationId xmlns:p14="http://schemas.microsoft.com/office/powerpoint/2010/main" val="3291306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Black Title Slide TOT">
    <p:spTree>
      <p:nvGrpSpPr>
        <p:cNvPr id="1" name=""/>
        <p:cNvGrpSpPr/>
        <p:nvPr/>
      </p:nvGrpSpPr>
      <p:grpSpPr>
        <a:xfrm>
          <a:off x="0" y="0"/>
          <a:ext cx="0" cy="0"/>
          <a:chOff x="0" y="0"/>
          <a:chExt cx="0" cy="0"/>
        </a:xfrm>
      </p:grpSpPr>
      <p:sp>
        <p:nvSpPr>
          <p:cNvPr id="2" name="Title 1"/>
          <p:cNvSpPr>
            <a:spLocks noGrp="1"/>
          </p:cNvSpPr>
          <p:nvPr>
            <p:ph type="ctrTitle"/>
          </p:nvPr>
        </p:nvSpPr>
        <p:spPr>
          <a:xfrm>
            <a:off x="477253" y="2177716"/>
            <a:ext cx="9829800" cy="1424322"/>
          </a:xfrm>
        </p:spPr>
        <p:txBody>
          <a:bodyPr anchor="b">
            <a:normAutofit/>
          </a:bodyPr>
          <a:lstStyle>
            <a:lvl1pPr algn="l">
              <a:defRPr sz="5400">
                <a:latin typeface="Azo Sans Medium" panose="020B0703030303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77253" y="3638134"/>
            <a:ext cx="9144000" cy="1655762"/>
          </a:xfrm>
        </p:spPr>
        <p:txBody>
          <a:bodyPr/>
          <a:lstStyle>
            <a:lvl1pPr marL="0" indent="0" algn="l">
              <a:buNone/>
              <a:defRPr sz="2400">
                <a:latin typeface="Azo Sans Thin" panose="020B0303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8C93EA8F-5D32-42A5-B63F-842A0F047210}" type="datetimeFigureOut">
              <a:rPr lang="en-GB" smtClean="0"/>
              <a:pPr/>
              <a:t>23/01/2023</a:t>
            </a:fld>
            <a:endParaRPr lang="en-GB" dirty="0"/>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0848" y="5980132"/>
            <a:ext cx="2300152" cy="479606"/>
          </a:xfrm>
          <a:prstGeom prst="rect">
            <a:avLst/>
          </a:prstGeom>
        </p:spPr>
      </p:pic>
    </p:spTree>
    <p:extLst>
      <p:ext uri="{BB962C8B-B14F-4D97-AF65-F5344CB8AC3E}">
        <p14:creationId xmlns:p14="http://schemas.microsoft.com/office/powerpoint/2010/main" val="387967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Slides no TO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7"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23/01/2023</a:t>
            </a:fld>
            <a:endParaRPr lang="en-GB" dirty="0"/>
          </a:p>
        </p:txBody>
      </p:sp>
      <p:sp>
        <p:nvSpPr>
          <p:cNvPr id="9"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53469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Slides bot LOGO no TOT ">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5379" y="5939146"/>
            <a:ext cx="1567542" cy="475633"/>
          </a:xfrm>
          <a:prstGeom prst="rect">
            <a:avLst/>
          </a:prstGeom>
        </p:spPr>
      </p:pic>
      <p:sp>
        <p:nvSpPr>
          <p:cNvPr id="7" name="Text Placeholder 2"/>
          <p:cNvSpPr>
            <a:spLocks noGrp="1"/>
          </p:cNvSpPr>
          <p:nvPr>
            <p:ph idx="1"/>
          </p:nvPr>
        </p:nvSpPr>
        <p:spPr>
          <a:xfrm>
            <a:off x="455427" y="1825625"/>
            <a:ext cx="11261756" cy="3947854"/>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23/01/2023</a:t>
            </a:fld>
            <a:endParaRPr lang="en-GB" dirty="0"/>
          </a:p>
        </p:txBody>
      </p:sp>
      <p:sp>
        <p:nvSpPr>
          <p:cNvPr id="9" name="Title Placeholder 1"/>
          <p:cNvSpPr>
            <a:spLocks noGrp="1"/>
          </p:cNvSpPr>
          <p:nvPr>
            <p:ph type="title"/>
          </p:nvPr>
        </p:nvSpPr>
        <p:spPr>
          <a:xfrm>
            <a:off x="455427" y="411771"/>
            <a:ext cx="1127749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66798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Slides TOT &amp; LOG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5362" y="6299510"/>
            <a:ext cx="2296304" cy="47880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9"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23/01/2023</a:t>
            </a:fld>
            <a:endParaRPr lang="en-GB" dirty="0"/>
          </a:p>
        </p:txBody>
      </p:sp>
      <p:sp>
        <p:nvSpPr>
          <p:cNvPr id="11"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6359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Slides no TOT Logo Lef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411771"/>
            <a:ext cx="1567542" cy="475633"/>
          </a:xfrm>
          <a:prstGeom prst="rect">
            <a:avLst/>
          </a:prstGeom>
        </p:spPr>
      </p:pic>
      <p:sp>
        <p:nvSpPr>
          <p:cNvPr id="7"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23/01/2023</a:t>
            </a:fld>
            <a:endParaRPr lang="en-GB" dirty="0"/>
          </a:p>
        </p:txBody>
      </p:sp>
      <p:sp>
        <p:nvSpPr>
          <p:cNvPr id="9" name="Title Placeholder 1"/>
          <p:cNvSpPr>
            <a:spLocks noGrp="1"/>
          </p:cNvSpPr>
          <p:nvPr>
            <p:ph type="title"/>
          </p:nvPr>
        </p:nvSpPr>
        <p:spPr>
          <a:xfrm>
            <a:off x="2554013" y="411771"/>
            <a:ext cx="8417013"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04419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3.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9.png"/><Relationship Id="rId5" Type="http://schemas.openxmlformats.org/officeDocument/2006/relationships/slideLayout" Target="../slideLayouts/slideLayout19.xml"/><Relationship Id="rId10" Type="http://schemas.openxmlformats.org/officeDocument/2006/relationships/image" Target="../media/image6.png"/><Relationship Id="rId4" Type="http://schemas.openxmlformats.org/officeDocument/2006/relationships/slideLayout" Target="../slideLayouts/slideLayout1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5.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6.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3EA8F-5D32-42A5-B63F-842A0F047210}" type="datetimeFigureOut">
              <a:rPr lang="en-GB" smtClean="0"/>
              <a:t>23/01/2023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AB18B-998C-433D-808A-7D4CCF0545BB}" type="slidenum">
              <a:rPr lang="en-GB" smtClean="0"/>
              <a:t>‹#›</a:t>
            </a:fld>
            <a:endParaRPr lang="en-GB" dirty="0"/>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2947" y="504410"/>
            <a:ext cx="2614451" cy="793292"/>
          </a:xfrm>
          <a:prstGeom prst="rect">
            <a:avLst/>
          </a:prstGeom>
        </p:spPr>
      </p:pic>
    </p:spTree>
    <p:extLst>
      <p:ext uri="{BB962C8B-B14F-4D97-AF65-F5344CB8AC3E}">
        <p14:creationId xmlns:p14="http://schemas.microsoft.com/office/powerpoint/2010/main" val="2582104768"/>
      </p:ext>
    </p:extLst>
  </p:cSld>
  <p:clrMap bg1="lt1" tx1="dk1" bg2="lt2" tx2="dk2" accent1="accent1" accent2="accent2" accent3="accent3" accent4="accent4" accent5="accent5" accent6="accent6" hlink="hlink" folHlink="folHlink"/>
  <p:sldLayoutIdLst>
    <p:sldLayoutId id="2147483705" r:id="rId1"/>
    <p:sldLayoutId id="2147483702" r:id="rId2"/>
    <p:sldLayoutId id="214748372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3EA8F-5D32-42A5-B63F-842A0F047210}" type="datetimeFigureOut">
              <a:rPr lang="en-GB" smtClean="0"/>
              <a:t>23/01/2023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AB18B-998C-433D-808A-7D4CCF0545BB}" type="slidenum">
              <a:rPr lang="en-GB" smtClean="0"/>
              <a:t>‹#›</a:t>
            </a:fld>
            <a:endParaRPr lang="en-GB"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2950" y="504410"/>
            <a:ext cx="2614448" cy="793293"/>
          </a:xfrm>
          <a:prstGeom prst="rect">
            <a:avLst/>
          </a:prstGeom>
        </p:spPr>
      </p:pic>
    </p:spTree>
    <p:extLst>
      <p:ext uri="{BB962C8B-B14F-4D97-AF65-F5344CB8AC3E}">
        <p14:creationId xmlns:p14="http://schemas.microsoft.com/office/powerpoint/2010/main" val="3498922393"/>
      </p:ext>
    </p:extLst>
  </p:cSld>
  <p:clrMap bg1="dk1" tx1="lt1" bg2="dk2" tx2="lt2" accent1="accent1" accent2="accent2" accent3="accent3" accent4="accent4" accent5="accent5" accent6="accent6" hlink="hlink" folHlink="folHlink"/>
  <p:sldLayoutIdLst>
    <p:sldLayoutId id="2147483704"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11770"/>
            <a:ext cx="9285514"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23/01/2023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2150571490"/>
      </p:ext>
    </p:extLst>
  </p:cSld>
  <p:clrMap bg1="lt1" tx1="dk1" bg2="lt2" tx2="dk2" accent1="accent1" accent2="accent2" accent3="accent3" accent4="accent4" accent5="accent5" accent6="accent6" hlink="hlink" folHlink="folHlink"/>
  <p:sldLayoutIdLst>
    <p:sldLayoutId id="2147483650" r:id="rId1"/>
    <p:sldLayoutId id="2147483709" r:id="rId2"/>
    <p:sldLayoutId id="2147483707" r:id="rId3"/>
    <p:sldLayoutId id="2147483711" r:id="rId4"/>
    <p:sldLayoutId id="2147483654" r:id="rId5"/>
    <p:sldLayoutId id="2147483651" r:id="rId6"/>
    <p:sldLayoutId id="2147483664" r:id="rId7"/>
    <p:sldLayoutId id="2147483713" r:id="rId8"/>
    <p:sldLayoutId id="2147483751"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zo Sans Thin" panose="020B0303030303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23/01/2023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282337" y="278805"/>
            <a:ext cx="1567542" cy="475633"/>
          </a:xfrm>
          <a:prstGeom prst="rect">
            <a:avLst/>
          </a:prstGeom>
        </p:spPr>
      </p:pic>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61838" y="6245516"/>
            <a:ext cx="2203640" cy="459483"/>
          </a:xfrm>
          <a:prstGeom prst="rect">
            <a:avLst/>
          </a:prstGeom>
        </p:spPr>
      </p:pic>
    </p:spTree>
    <p:extLst>
      <p:ext uri="{BB962C8B-B14F-4D97-AF65-F5344CB8AC3E}">
        <p14:creationId xmlns:p14="http://schemas.microsoft.com/office/powerpoint/2010/main" val="2046405293"/>
      </p:ext>
    </p:extLst>
  </p:cSld>
  <p:clrMap bg1="dk1" tx1="lt1" bg2="dk2" tx2="lt2" accent1="accent1" accent2="accent2" accent3="accent3" accent4="accent4" accent5="accent5" accent6="accent6" hlink="hlink" folHlink="folHlink"/>
  <p:sldLayoutIdLst>
    <p:sldLayoutId id="2147483661" r:id="rId1"/>
    <p:sldLayoutId id="2147483712" r:id="rId2"/>
    <p:sldLayoutId id="2147483710" r:id="rId3"/>
    <p:sldLayoutId id="2147483708" r:id="rId4"/>
    <p:sldLayoutId id="2147483690" r:id="rId5"/>
    <p:sldLayoutId id="2147483691" r:id="rId6"/>
    <p:sldLayoutId id="2147483689" r:id="rId7"/>
    <p:sldLayoutId id="2147483714" r:id="rId8"/>
  </p:sldLayoutIdLst>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zo Sans Thin" panose="020B0303030303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11770"/>
            <a:ext cx="9285514"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23/01/2023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302756834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zo Sans Thin" panose="020B0303030303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11770"/>
            <a:ext cx="9285514"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23/01/2023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168071976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zo Sans Thin" panose="020B0303030303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frc.org.uk/auditors/professional-oversight/key-facts-and-trends-in-the-accountancy-professio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researchportal.northumbria.ac.uk/en/publications/accounting-as-gendering-and-gendered-a-review-of-25-years-of-crit"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onlinelibrary.wiley.com/doi/10.1111/j.1468-0432.2011.00583.x"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sciencedirect.com/science/article/abs/pii/S036136820700039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A284-0079-E14B-BCE2-9D105DE474E2}"/>
              </a:ext>
            </a:extLst>
          </p:cNvPr>
          <p:cNvSpPr>
            <a:spLocks noGrp="1"/>
          </p:cNvSpPr>
          <p:nvPr>
            <p:ph type="ctrTitle"/>
          </p:nvPr>
        </p:nvSpPr>
        <p:spPr>
          <a:xfrm>
            <a:off x="1497458" y="3429000"/>
            <a:ext cx="9829800" cy="1424322"/>
          </a:xfrm>
        </p:spPr>
        <p:txBody>
          <a:bodyPr>
            <a:normAutofit fontScale="90000"/>
          </a:bodyPr>
          <a:lstStyle/>
          <a:p>
            <a:pPr>
              <a:lnSpc>
                <a:spcPct val="100000"/>
              </a:lnSpc>
            </a:pPr>
            <a:br>
              <a:rPr lang="en-US" sz="900" u="sng" dirty="0"/>
            </a:br>
            <a:br>
              <a:rPr lang="en-US" dirty="0"/>
            </a:br>
            <a:endParaRPr lang="en-US" dirty="0"/>
          </a:p>
        </p:txBody>
      </p:sp>
      <p:sp>
        <p:nvSpPr>
          <p:cNvPr id="4" name="TextBox 3">
            <a:extLst>
              <a:ext uri="{FF2B5EF4-FFF2-40B4-BE49-F238E27FC236}">
                <a16:creationId xmlns:a16="http://schemas.microsoft.com/office/drawing/2014/main" id="{2D677C3B-804F-DB1D-CAB3-EEE8D5267919}"/>
              </a:ext>
            </a:extLst>
          </p:cNvPr>
          <p:cNvSpPr txBox="1"/>
          <p:nvPr/>
        </p:nvSpPr>
        <p:spPr>
          <a:xfrm>
            <a:off x="1183876" y="1625798"/>
            <a:ext cx="10143382" cy="50783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Azo Sans Medium"/>
                <a:ea typeface="+mn-ea"/>
                <a:cs typeface="+mn-cs"/>
              </a:rPr>
              <a:t>Addressing gender inequalities in accounting &amp; finance: an overview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Ancizar Sans" panose="020B0602040300000003" pitchFamily="34" charset="0"/>
              <a:ea typeface="+mj-ea"/>
              <a:cs typeface="+mj-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Ancizar Sans" panose="020B0602040300000003" pitchFamily="34" charset="0"/>
                <a:ea typeface="+mj-ea"/>
                <a:cs typeface="+mj-cs"/>
              </a:rPr>
              <a:t>Prof. Kathryn Haynes</a:t>
            </a:r>
            <a:br>
              <a:rPr kumimoji="0" lang="en-GB" sz="2800" b="1" i="0" u="none" strike="noStrike" kern="1200" cap="none" spc="0" normalizeH="0" baseline="0" noProof="0" dirty="0">
                <a:ln>
                  <a:noFill/>
                </a:ln>
                <a:solidFill>
                  <a:prstClr val="black"/>
                </a:solidFill>
                <a:effectLst/>
                <a:uLnTx/>
                <a:uFillTx/>
                <a:latin typeface="Ancizar Sans" panose="020B0602040300000003" pitchFamily="34" charset="0"/>
                <a:ea typeface="+mj-ea"/>
                <a:cs typeface="+mj-cs"/>
              </a:rPr>
            </a:br>
            <a:r>
              <a:rPr kumimoji="0" lang="en-GB" sz="2800" b="1" i="0" u="none" strike="noStrike" kern="1200" cap="none" spc="0" normalizeH="0" baseline="0" noProof="0" dirty="0">
                <a:ln>
                  <a:noFill/>
                </a:ln>
                <a:solidFill>
                  <a:prstClr val="black"/>
                </a:solidFill>
                <a:effectLst/>
                <a:uLnTx/>
                <a:uFillTx/>
                <a:latin typeface="Ancizar Sans" panose="020B0602040300000003" pitchFamily="34" charset="0"/>
                <a:ea typeface="+mj-ea"/>
                <a:cs typeface="+mj-cs"/>
              </a:rPr>
              <a:t>Northumbria University, UK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prstClr val="black"/>
              </a:solidFill>
              <a:latin typeface="Ancizar Sans" panose="020B0602040300000003" pitchFamily="34" charset="0"/>
              <a:ea typeface="+mj-ea"/>
              <a:cs typeface="+mj-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Ancizar Sans" panose="020B0602040300000003" pitchFamily="34" charset="0"/>
                <a:ea typeface="+mj-ea"/>
                <a:cs typeface="+mj-cs"/>
              </a:rPr>
              <a:t>Women in Finance event</a:t>
            </a:r>
            <a:br>
              <a:rPr kumimoji="0" lang="en-GB" sz="2800" b="1" i="0" u="none" strike="noStrike" kern="1200" cap="none" spc="0" normalizeH="0" baseline="0" noProof="0" dirty="0">
                <a:ln>
                  <a:noFill/>
                </a:ln>
                <a:solidFill>
                  <a:prstClr val="black"/>
                </a:solidFill>
                <a:effectLst/>
                <a:uLnTx/>
                <a:uFillTx/>
                <a:latin typeface="Ancizar Sans" panose="020B0602040300000003" pitchFamily="34" charset="0"/>
                <a:ea typeface="+mj-ea"/>
                <a:cs typeface="+mj-cs"/>
              </a:rPr>
            </a:br>
            <a:r>
              <a:rPr kumimoji="0" lang="en-GB" sz="2800" b="1" i="0" u="none" strike="noStrike" kern="1200" cap="none" spc="0" normalizeH="0" baseline="0" noProof="0" dirty="0">
                <a:ln>
                  <a:noFill/>
                </a:ln>
                <a:solidFill>
                  <a:prstClr val="black"/>
                </a:solidFill>
                <a:effectLst/>
                <a:uLnTx/>
                <a:uFillTx/>
                <a:latin typeface="Ancizar Sans" panose="020B0602040300000003" pitchFamily="34" charset="0"/>
                <a:ea typeface="+mj-ea"/>
                <a:cs typeface="+mj-cs"/>
              </a:rPr>
              <a:t>18th January 2023</a:t>
            </a:r>
            <a:br>
              <a:rPr kumimoji="0" lang="en-GB" sz="4400" b="1" i="0" u="none" strike="noStrike" kern="1200" cap="none" spc="0" normalizeH="0" baseline="0" noProof="0" dirty="0">
                <a:ln>
                  <a:noFill/>
                </a:ln>
                <a:solidFill>
                  <a:prstClr val="black"/>
                </a:solidFill>
                <a:effectLst/>
                <a:uLnTx/>
                <a:uFillTx/>
                <a:latin typeface="Ancizar Sans" panose="020B0602040300000003" pitchFamily="34" charset="0"/>
                <a:ea typeface="+mj-ea"/>
                <a:cs typeface="+mj-cs"/>
              </a:rPr>
            </a:b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zo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zo Sans"/>
              <a:ea typeface="+mn-ea"/>
              <a:cs typeface="+mn-cs"/>
            </a:endParaRPr>
          </a:p>
        </p:txBody>
      </p:sp>
      <p:pic>
        <p:nvPicPr>
          <p:cNvPr id="3" name="Picture 2">
            <a:extLst>
              <a:ext uri="{FF2B5EF4-FFF2-40B4-BE49-F238E27FC236}">
                <a16:creationId xmlns:a16="http://schemas.microsoft.com/office/drawing/2014/main" id="{36179795-1344-33BC-927B-31F73C19B6DB}"/>
              </a:ext>
            </a:extLst>
          </p:cNvPr>
          <p:cNvPicPr>
            <a:picLocks noChangeAspect="1"/>
          </p:cNvPicPr>
          <p:nvPr/>
        </p:nvPicPr>
        <p:blipFill>
          <a:blip r:embed="rId2"/>
          <a:stretch>
            <a:fillRect/>
          </a:stretch>
        </p:blipFill>
        <p:spPr>
          <a:xfrm>
            <a:off x="8321034" y="4684940"/>
            <a:ext cx="3457607" cy="1446550"/>
          </a:xfrm>
          <a:prstGeom prst="rect">
            <a:avLst/>
          </a:prstGeom>
        </p:spPr>
      </p:pic>
    </p:spTree>
    <p:extLst>
      <p:ext uri="{BB962C8B-B14F-4D97-AF65-F5344CB8AC3E}">
        <p14:creationId xmlns:p14="http://schemas.microsoft.com/office/powerpoint/2010/main" val="164030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Nature of professionalism goes beyond technical attributes to incorporate aspects of behaviour, embodied in the form of required attire, dress and presentation.</a:t>
            </a:r>
          </a:p>
          <a:p>
            <a:r>
              <a:rPr lang="en-GB" dirty="0"/>
              <a:t>“The whole group of first level people will go up to our Headquarters and there will be two or three days training, now 90% of it will be technical, you know, how to audit, how to do that, but they often throw in something light, like business etiquette or how to present yourself, and appropriate dress and appropriate behaviour and how to eat properly.” (Partner A - Accounting firm)</a:t>
            </a:r>
          </a:p>
          <a:p>
            <a:endParaRPr lang="en-GB" dirty="0"/>
          </a:p>
        </p:txBody>
      </p:sp>
      <p:sp>
        <p:nvSpPr>
          <p:cNvPr id="2" name="Title 1"/>
          <p:cNvSpPr>
            <a:spLocks noGrp="1"/>
          </p:cNvSpPr>
          <p:nvPr>
            <p:ph type="title"/>
          </p:nvPr>
        </p:nvSpPr>
        <p:spPr/>
        <p:txBody>
          <a:bodyPr/>
          <a:lstStyle/>
          <a:p>
            <a:r>
              <a:rPr lang="en-GB" dirty="0"/>
              <a:t>What is ‘professional’? - appearance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400" dirty="0"/>
              <a:t>Women have to present themselves in a way that exudes their status and ability as professionals, and adds </a:t>
            </a:r>
            <a:r>
              <a:rPr lang="en-GB" sz="2400" b="1" dirty="0"/>
              <a:t>credibility</a:t>
            </a:r>
            <a:r>
              <a:rPr lang="en-GB" sz="2400" dirty="0"/>
              <a:t> to their competence:</a:t>
            </a:r>
          </a:p>
          <a:p>
            <a:r>
              <a:rPr lang="en-GB" sz="2400" dirty="0"/>
              <a:t>“I certainly find that with women they have got to understand the consequences of the way that they are dressing but if they dress in a way that is not traditionally professional, or too casual, or too sort of trendy that veers away from the business look, I think it effects their credibility and I think it is hard, you know, the Juniors are already struggling with looking young, with not having a lot of experience, maybe not having a lot of confidence yet, and then on top of it your appearance is not emanating this...” (Partner B – Law Firm)</a:t>
            </a:r>
          </a:p>
        </p:txBody>
      </p:sp>
      <p:sp>
        <p:nvSpPr>
          <p:cNvPr id="2" name="Title 1"/>
          <p:cNvSpPr>
            <a:spLocks noGrp="1"/>
          </p:cNvSpPr>
          <p:nvPr>
            <p:ph type="title"/>
          </p:nvPr>
        </p:nvSpPr>
        <p:spPr/>
        <p:txBody>
          <a:bodyPr/>
          <a:lstStyle/>
          <a:p>
            <a:r>
              <a:rPr lang="en-GB" dirty="0"/>
              <a:t>Women’s ‘professional appearance’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Differential sets of embodied for men and women</a:t>
            </a:r>
          </a:p>
          <a:p>
            <a:r>
              <a:rPr lang="en-GB" dirty="0"/>
              <a:t>“If a man had made the same arguments, in the same manner, in the same way as a woman, you know they were just protecting their clients’ interests or whatever, but if a women does it, she is a bitch, So that is one of the things for women, it is more of a problem for women to be taking strong positions and arguing forcefully and striking that balance. If you do it too much you are a bitch, that is how you would be characterised and you know with some people if you do it at </a:t>
            </a:r>
            <a:r>
              <a:rPr lang="en-GB" i="1" dirty="0"/>
              <a:t>all</a:t>
            </a:r>
            <a:r>
              <a:rPr lang="en-GB" dirty="0"/>
              <a:t> you are a bitch”. (Partner A – Law Firm)</a:t>
            </a:r>
          </a:p>
          <a:p>
            <a:endParaRPr lang="en-GB" dirty="0"/>
          </a:p>
        </p:txBody>
      </p:sp>
      <p:sp>
        <p:nvSpPr>
          <p:cNvPr id="2" name="Title 1"/>
          <p:cNvSpPr>
            <a:spLocks noGrp="1"/>
          </p:cNvSpPr>
          <p:nvPr>
            <p:ph type="title"/>
          </p:nvPr>
        </p:nvSpPr>
        <p:spPr/>
        <p:txBody>
          <a:bodyPr/>
          <a:lstStyle/>
          <a:p>
            <a:r>
              <a:rPr lang="en-GB" dirty="0"/>
              <a:t>Negative characterisations of women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56318B-6932-D5CA-51C6-16C731782CB5}"/>
              </a:ext>
            </a:extLst>
          </p:cNvPr>
          <p:cNvSpPr>
            <a:spLocks noGrp="1"/>
          </p:cNvSpPr>
          <p:nvPr>
            <p:ph idx="1"/>
          </p:nvPr>
        </p:nvSpPr>
        <p:spPr/>
        <p:txBody>
          <a:bodyPr/>
          <a:lstStyle/>
          <a:p>
            <a:r>
              <a:rPr lang="en-GB" dirty="0"/>
              <a:t>We have to shift cultures </a:t>
            </a:r>
            <a:r>
              <a:rPr lang="en-GB"/>
              <a:t>and structures</a:t>
            </a:r>
            <a:endParaRPr lang="en-GB" dirty="0"/>
          </a:p>
          <a:p>
            <a:r>
              <a:rPr lang="en-GB" dirty="0"/>
              <a:t>Embrace diversity and difference</a:t>
            </a:r>
          </a:p>
          <a:p>
            <a:r>
              <a:rPr lang="en-GB" dirty="0"/>
              <a:t>We cannot achieve gender equality without men</a:t>
            </a:r>
          </a:p>
          <a:p>
            <a:pPr lvl="1"/>
            <a:r>
              <a:rPr lang="en-GB" dirty="0"/>
              <a:t>Men can take parental leave, share ‘double shift’, challenge peers, call out sexism, address unconscious bias, be an ally, work to change cultures</a:t>
            </a:r>
          </a:p>
          <a:p>
            <a:r>
              <a:rPr lang="en-GB" dirty="0"/>
              <a:t>Men benefit from gender equality</a:t>
            </a:r>
          </a:p>
          <a:p>
            <a:pPr lvl="1"/>
            <a:r>
              <a:rPr lang="en-GB" dirty="0"/>
              <a:t>Restrictive gender roles and stereotypes also harm men and boys e.g. male suicide, violence, toxic masculinity, homophobia, lack of opportunity for family life</a:t>
            </a:r>
          </a:p>
          <a:p>
            <a:endParaRPr lang="en-GB" dirty="0"/>
          </a:p>
        </p:txBody>
      </p:sp>
      <p:sp>
        <p:nvSpPr>
          <p:cNvPr id="3" name="Title 2">
            <a:extLst>
              <a:ext uri="{FF2B5EF4-FFF2-40B4-BE49-F238E27FC236}">
                <a16:creationId xmlns:a16="http://schemas.microsoft.com/office/drawing/2014/main" id="{E48D1A1F-EF30-C1C1-0288-BB42B14847ED}"/>
              </a:ext>
            </a:extLst>
          </p:cNvPr>
          <p:cNvSpPr>
            <a:spLocks noGrp="1"/>
          </p:cNvSpPr>
          <p:nvPr>
            <p:ph type="title"/>
          </p:nvPr>
        </p:nvSpPr>
        <p:spPr/>
        <p:txBody>
          <a:bodyPr/>
          <a:lstStyle/>
          <a:p>
            <a:r>
              <a:rPr lang="en-GB" dirty="0"/>
              <a:t>It is not a question of ‘fix the women’ </a:t>
            </a:r>
          </a:p>
        </p:txBody>
      </p:sp>
    </p:spTree>
    <p:extLst>
      <p:ext uri="{BB962C8B-B14F-4D97-AF65-F5344CB8AC3E}">
        <p14:creationId xmlns:p14="http://schemas.microsoft.com/office/powerpoint/2010/main" val="1717915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8B745C-384B-84A4-AB27-58EE37959B5A}"/>
              </a:ext>
            </a:extLst>
          </p:cNvPr>
          <p:cNvSpPr>
            <a:spLocks noGrp="1"/>
          </p:cNvSpPr>
          <p:nvPr>
            <p:ph idx="1"/>
          </p:nvPr>
        </p:nvSpPr>
        <p:spPr>
          <a:xfrm>
            <a:off x="455427" y="1552353"/>
            <a:ext cx="11261756" cy="4435088"/>
          </a:xfrm>
        </p:spPr>
        <p:txBody>
          <a:bodyPr>
            <a:normAutofit fontScale="85000" lnSpcReduction="10000"/>
          </a:bodyPr>
          <a:lstStyle/>
          <a:p>
            <a:r>
              <a:rPr lang="en-GB" sz="2600" dirty="0"/>
              <a:t>External benefits: </a:t>
            </a:r>
          </a:p>
          <a:p>
            <a:pPr lvl="1">
              <a:lnSpc>
                <a:spcPct val="115000"/>
              </a:lnSpc>
              <a:spcAft>
                <a:spcPts val="1000"/>
              </a:spcAft>
            </a:pPr>
            <a:r>
              <a:rPr lang="en-GB" sz="2600" b="1" dirty="0">
                <a:cs typeface="Times New Roman" panose="02020603050405020304" pitchFamily="18" charset="0"/>
              </a:rPr>
              <a:t>selecting from the widest talent pool, thus attracting more women or a diverse workforce; </a:t>
            </a:r>
          </a:p>
          <a:p>
            <a:pPr lvl="1">
              <a:lnSpc>
                <a:spcPct val="115000"/>
              </a:lnSpc>
              <a:spcAft>
                <a:spcPts val="1000"/>
              </a:spcAft>
            </a:pPr>
            <a:r>
              <a:rPr lang="en-GB" sz="2600" b="1" dirty="0">
                <a:cs typeface="Times New Roman" panose="02020603050405020304" pitchFamily="18" charset="0"/>
              </a:rPr>
              <a:t>marketing gains from increased cultural insights; </a:t>
            </a:r>
          </a:p>
          <a:p>
            <a:pPr lvl="1">
              <a:lnSpc>
                <a:spcPct val="115000"/>
              </a:lnSpc>
              <a:spcAft>
                <a:spcPts val="1000"/>
              </a:spcAft>
            </a:pPr>
            <a:r>
              <a:rPr lang="en-GB" sz="2600" b="1" dirty="0">
                <a:cs typeface="Times New Roman" panose="02020603050405020304" pitchFamily="18" charset="0"/>
              </a:rPr>
              <a:t>avoiding costs of integrating workers poorly or employment tribunals.</a:t>
            </a:r>
          </a:p>
          <a:p>
            <a:r>
              <a:rPr lang="en-GB" sz="2600" dirty="0"/>
              <a:t>Internal benefits:</a:t>
            </a:r>
          </a:p>
          <a:p>
            <a:pPr lvl="1">
              <a:lnSpc>
                <a:spcPct val="115000"/>
              </a:lnSpc>
              <a:spcAft>
                <a:spcPts val="1000"/>
              </a:spcAft>
            </a:pPr>
            <a:r>
              <a:rPr lang="en-GB" sz="2600" b="1" dirty="0">
                <a:effectLst/>
                <a:ea typeface="Calibri" panose="020F0502020204030204" pitchFamily="34" charset="0"/>
                <a:cs typeface="Times New Roman" panose="02020603050405020304" pitchFamily="18" charset="0"/>
              </a:rPr>
              <a:t>increased creativity and problem-solving from exposure to a wider range of perspectives.</a:t>
            </a:r>
          </a:p>
          <a:p>
            <a:pPr lvl="1">
              <a:lnSpc>
                <a:spcPct val="115000"/>
              </a:lnSpc>
              <a:spcAft>
                <a:spcPts val="1000"/>
              </a:spcAft>
            </a:pPr>
            <a:r>
              <a:rPr lang="en-GB" sz="2600" b="1" dirty="0">
                <a:ea typeface="Calibri" panose="020F0502020204030204" pitchFamily="34" charset="0"/>
                <a:cs typeface="Times New Roman" panose="02020603050405020304" pitchFamily="18" charset="0"/>
              </a:rPr>
              <a:t>p</a:t>
            </a:r>
            <a:r>
              <a:rPr lang="en-GB" sz="2600" b="1" dirty="0">
                <a:effectLst/>
                <a:ea typeface="Calibri" panose="020F0502020204030204" pitchFamily="34" charset="0"/>
                <a:cs typeface="Times New Roman" panose="02020603050405020304" pitchFamily="18" charset="0"/>
              </a:rPr>
              <a:t>erformance benefits through improved governance</a:t>
            </a:r>
          </a:p>
          <a:p>
            <a:pPr lvl="1">
              <a:lnSpc>
                <a:spcPct val="115000"/>
              </a:lnSpc>
              <a:spcAft>
                <a:spcPts val="1000"/>
              </a:spcAft>
            </a:pPr>
            <a:r>
              <a:rPr lang="en-GB" sz="2600" b="1" dirty="0">
                <a:effectLst/>
                <a:ea typeface="Calibri" panose="020F0502020204030204" pitchFamily="34" charset="0"/>
                <a:cs typeface="Times New Roman" panose="02020603050405020304" pitchFamily="18" charset="0"/>
              </a:rPr>
              <a:t>a more flexible approach to external environmental changes</a:t>
            </a:r>
            <a:r>
              <a:rPr lang="en-GB" sz="2600" dirty="0">
                <a:effectLst/>
                <a:ea typeface="Calibri" panose="020F0502020204030204" pitchFamily="34" charset="0"/>
                <a:cs typeface="Times New Roman" panose="02020603050405020304" pitchFamily="18" charset="0"/>
              </a:rPr>
              <a:t>.  </a:t>
            </a:r>
          </a:p>
          <a:p>
            <a:endParaRPr lang="en-GB" dirty="0"/>
          </a:p>
        </p:txBody>
      </p:sp>
      <p:sp>
        <p:nvSpPr>
          <p:cNvPr id="3" name="Title 2">
            <a:extLst>
              <a:ext uri="{FF2B5EF4-FFF2-40B4-BE49-F238E27FC236}">
                <a16:creationId xmlns:a16="http://schemas.microsoft.com/office/drawing/2014/main" id="{5D3308A2-A410-90B2-636E-E8A7506F4335}"/>
              </a:ext>
            </a:extLst>
          </p:cNvPr>
          <p:cNvSpPr>
            <a:spLocks noGrp="1"/>
          </p:cNvSpPr>
          <p:nvPr>
            <p:ph type="title"/>
          </p:nvPr>
        </p:nvSpPr>
        <p:spPr/>
        <p:txBody>
          <a:bodyPr/>
          <a:lstStyle/>
          <a:p>
            <a:r>
              <a:rPr lang="en-GB" dirty="0"/>
              <a:t>Business case for diversity</a:t>
            </a:r>
          </a:p>
        </p:txBody>
      </p:sp>
    </p:spTree>
    <p:extLst>
      <p:ext uri="{BB962C8B-B14F-4D97-AF65-F5344CB8AC3E}">
        <p14:creationId xmlns:p14="http://schemas.microsoft.com/office/powerpoint/2010/main" val="3330222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DCD2C4-EF74-4D03-67AA-E813A485EA67}"/>
              </a:ext>
            </a:extLst>
          </p:cNvPr>
          <p:cNvSpPr>
            <a:spLocks noGrp="1"/>
          </p:cNvSpPr>
          <p:nvPr>
            <p:ph idx="1"/>
          </p:nvPr>
        </p:nvSpPr>
        <p:spPr>
          <a:xfrm>
            <a:off x="455427" y="1552353"/>
            <a:ext cx="11261756" cy="4221126"/>
          </a:xfrm>
        </p:spPr>
        <p:txBody>
          <a:bodyPr/>
          <a:lstStyle/>
          <a:p>
            <a:pPr marL="0" indent="0">
              <a:lnSpc>
                <a:spcPct val="115000"/>
              </a:lnSpc>
              <a:spcAft>
                <a:spcPts val="1000"/>
              </a:spcAft>
              <a:buNone/>
            </a:pPr>
            <a:r>
              <a:rPr lang="en-GB" sz="2800" dirty="0">
                <a:effectLst/>
                <a:ea typeface="Calibri" panose="020F0502020204030204" pitchFamily="34" charset="0"/>
                <a:cs typeface="Times New Roman" panose="02020603050405020304" pitchFamily="18" charset="0"/>
              </a:rPr>
              <a:t>If we want to live in a world where social justice matters, where human rights are respected, where we can live in a just and fair society, with freedom from violence, from sexual discrimination and sexual violence, then we have to do more to ensure that respect for gender equality is integrated into our own lives, and those of the organisations we work in, and the institutions, civil society in which we operate at citizens.  </a:t>
            </a:r>
          </a:p>
          <a:p>
            <a:pPr marL="0" indent="0">
              <a:lnSpc>
                <a:spcPct val="115000"/>
              </a:lnSpc>
              <a:spcAft>
                <a:spcPts val="1000"/>
              </a:spcAft>
              <a:buNone/>
            </a:pPr>
            <a:r>
              <a:rPr lang="en-GB" sz="2800" dirty="0">
                <a:effectLst/>
                <a:ea typeface="Calibri" panose="020F0502020204030204" pitchFamily="34" charset="0"/>
                <a:cs typeface="Times New Roman" panose="02020603050405020304" pitchFamily="18" charset="0"/>
              </a:rPr>
              <a:t>It is a matter of </a:t>
            </a:r>
            <a:r>
              <a:rPr lang="en-GB" sz="2800" b="1" dirty="0">
                <a:effectLst/>
                <a:ea typeface="Calibri" panose="020F0502020204030204" pitchFamily="34" charset="0"/>
                <a:cs typeface="Times New Roman" panose="02020603050405020304" pitchFamily="18" charset="0"/>
              </a:rPr>
              <a:t>global citizenship</a:t>
            </a:r>
            <a:r>
              <a:rPr lang="en-GB" sz="2800" dirty="0">
                <a:effectLst/>
                <a:ea typeface="Calibri" panose="020F0502020204030204" pitchFamily="34" charset="0"/>
                <a:cs typeface="Times New Roman" panose="02020603050405020304" pitchFamily="18" charset="0"/>
              </a:rPr>
              <a:t>.  </a:t>
            </a:r>
            <a:endParaRPr lang="en-GB" sz="2400" dirty="0">
              <a:effectLst/>
              <a:ea typeface="Calibri" panose="020F0502020204030204" pitchFamily="34" charset="0"/>
              <a:cs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F280E1DD-E5B4-5890-57BD-E10E021EDF31}"/>
              </a:ext>
            </a:extLst>
          </p:cNvPr>
          <p:cNvSpPr>
            <a:spLocks noGrp="1"/>
          </p:cNvSpPr>
          <p:nvPr>
            <p:ph type="title"/>
          </p:nvPr>
        </p:nvSpPr>
        <p:spPr/>
        <p:txBody>
          <a:bodyPr/>
          <a:lstStyle/>
          <a:p>
            <a:r>
              <a:rPr lang="en-GB" dirty="0"/>
              <a:t>Ethical case for diversity</a:t>
            </a:r>
          </a:p>
        </p:txBody>
      </p:sp>
    </p:spTree>
    <p:extLst>
      <p:ext uri="{BB962C8B-B14F-4D97-AF65-F5344CB8AC3E}">
        <p14:creationId xmlns:p14="http://schemas.microsoft.com/office/powerpoint/2010/main" val="4240429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545EED-929A-44DA-AB44-C63C8F8F3C4E}"/>
              </a:ext>
            </a:extLst>
          </p:cNvPr>
          <p:cNvSpPr>
            <a:spLocks noGrp="1"/>
          </p:cNvSpPr>
          <p:nvPr>
            <p:ph type="title"/>
          </p:nvPr>
        </p:nvSpPr>
        <p:spPr/>
        <p:txBody>
          <a:bodyPr>
            <a:normAutofit fontScale="90000"/>
          </a:bodyPr>
          <a:lstStyle/>
          <a:p>
            <a:r>
              <a:rPr lang="en-GB" dirty="0"/>
              <a:t>The emancipatory potential of accounting &amp; finance – as a tool</a:t>
            </a:r>
          </a:p>
        </p:txBody>
      </p:sp>
      <p:sp>
        <p:nvSpPr>
          <p:cNvPr id="6" name="Content Placeholder 5">
            <a:extLst>
              <a:ext uri="{FF2B5EF4-FFF2-40B4-BE49-F238E27FC236}">
                <a16:creationId xmlns:a16="http://schemas.microsoft.com/office/drawing/2014/main" id="{9D860C70-E620-4887-B1D6-A93875F9B0E6}"/>
              </a:ext>
            </a:extLst>
          </p:cNvPr>
          <p:cNvSpPr>
            <a:spLocks noGrp="1"/>
          </p:cNvSpPr>
          <p:nvPr>
            <p:ph idx="1"/>
          </p:nvPr>
        </p:nvSpPr>
        <p:spPr/>
        <p:txBody>
          <a:bodyPr/>
          <a:lstStyle/>
          <a:p>
            <a:r>
              <a:rPr lang="en-GB" dirty="0"/>
              <a:t>Ambitious and binding national goals</a:t>
            </a:r>
          </a:p>
          <a:p>
            <a:r>
              <a:rPr lang="en-GB" dirty="0"/>
              <a:t>Robust data and accounting metrics in public accounting to address inequalities</a:t>
            </a:r>
          </a:p>
          <a:p>
            <a:r>
              <a:rPr lang="en-GB" dirty="0"/>
              <a:t>Gender responsive budgeting</a:t>
            </a:r>
          </a:p>
          <a:p>
            <a:r>
              <a:rPr lang="en-GB" dirty="0"/>
              <a:t>Holding businesses and organisations to account</a:t>
            </a:r>
          </a:p>
          <a:p>
            <a:pPr lvl="1"/>
            <a:r>
              <a:rPr lang="en-GB" dirty="0"/>
              <a:t>e.g. living wage, supporting inclusivity, flexible working hours, avoiding precarity</a:t>
            </a:r>
          </a:p>
          <a:p>
            <a:pPr lvl="1"/>
            <a:endParaRPr lang="en-GB" dirty="0"/>
          </a:p>
        </p:txBody>
      </p:sp>
    </p:spTree>
    <p:extLst>
      <p:ext uri="{BB962C8B-B14F-4D97-AF65-F5344CB8AC3E}">
        <p14:creationId xmlns:p14="http://schemas.microsoft.com/office/powerpoint/2010/main" val="3182000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3FC4E8-043A-4752-AA4C-C6B8CF6DF225}"/>
              </a:ext>
            </a:extLst>
          </p:cNvPr>
          <p:cNvSpPr>
            <a:spLocks noGrp="1"/>
          </p:cNvSpPr>
          <p:nvPr>
            <p:ph idx="1"/>
          </p:nvPr>
        </p:nvSpPr>
        <p:spPr/>
        <p:txBody>
          <a:bodyPr/>
          <a:lstStyle/>
          <a:p>
            <a:r>
              <a:rPr lang="en-GB" dirty="0"/>
              <a:t>Professions shape society as well as reflect it</a:t>
            </a:r>
          </a:p>
          <a:p>
            <a:endParaRPr lang="en-GB" dirty="0"/>
          </a:p>
          <a:p>
            <a:pPr lvl="1"/>
            <a:r>
              <a:rPr lang="en-GB" dirty="0"/>
              <a:t>Powerful institutions</a:t>
            </a:r>
          </a:p>
          <a:p>
            <a:pPr lvl="1"/>
            <a:endParaRPr lang="en-GB" dirty="0"/>
          </a:p>
          <a:p>
            <a:pPr lvl="1"/>
            <a:r>
              <a:rPr lang="en-GB" dirty="0"/>
              <a:t>Move towards alternative reporting</a:t>
            </a:r>
          </a:p>
          <a:p>
            <a:pPr lvl="1"/>
            <a:endParaRPr lang="en-GB" dirty="0"/>
          </a:p>
          <a:p>
            <a:pPr lvl="1"/>
            <a:r>
              <a:rPr lang="en-GB" dirty="0"/>
              <a:t>Enhancing diversity and inclusivity</a:t>
            </a:r>
          </a:p>
          <a:p>
            <a:pPr marL="457200" lvl="1" indent="0">
              <a:buNone/>
            </a:pPr>
            <a:endParaRPr lang="en-GB" dirty="0"/>
          </a:p>
        </p:txBody>
      </p:sp>
      <p:sp>
        <p:nvSpPr>
          <p:cNvPr id="3" name="Title 2">
            <a:extLst>
              <a:ext uri="{FF2B5EF4-FFF2-40B4-BE49-F238E27FC236}">
                <a16:creationId xmlns:a16="http://schemas.microsoft.com/office/drawing/2014/main" id="{47EFD1F2-AA60-4DD1-913B-03E4E67F6729}"/>
              </a:ext>
            </a:extLst>
          </p:cNvPr>
          <p:cNvSpPr>
            <a:spLocks noGrp="1"/>
          </p:cNvSpPr>
          <p:nvPr>
            <p:ph type="title"/>
          </p:nvPr>
        </p:nvSpPr>
        <p:spPr/>
        <p:txBody>
          <a:bodyPr>
            <a:normAutofit fontScale="90000"/>
          </a:bodyPr>
          <a:lstStyle/>
          <a:p>
            <a:r>
              <a:rPr lang="en-GB" dirty="0"/>
              <a:t>The emancipatory potential of accounting &amp; finance – as a profession</a:t>
            </a:r>
          </a:p>
        </p:txBody>
      </p:sp>
    </p:spTree>
    <p:extLst>
      <p:ext uri="{BB962C8B-B14F-4D97-AF65-F5344CB8AC3E}">
        <p14:creationId xmlns:p14="http://schemas.microsoft.com/office/powerpoint/2010/main" val="2963695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774E97-4E16-0C6E-BA5E-9DD9C990766A}"/>
              </a:ext>
            </a:extLst>
          </p:cNvPr>
          <p:cNvSpPr>
            <a:spLocks noGrp="1"/>
          </p:cNvSpPr>
          <p:nvPr>
            <p:ph idx="1"/>
          </p:nvPr>
        </p:nvSpPr>
        <p:spPr>
          <a:xfrm>
            <a:off x="455427" y="2129424"/>
            <a:ext cx="11261756" cy="4108537"/>
          </a:xfrm>
        </p:spPr>
        <p:txBody>
          <a:bodyPr>
            <a:normAutofit/>
          </a:bodyPr>
          <a:lstStyle/>
          <a:p>
            <a:r>
              <a:rPr lang="en-GB" dirty="0"/>
              <a:t>Leverhulme Trust Major Fellowship </a:t>
            </a:r>
            <a:r>
              <a:rPr lang="en-GB" i="1" dirty="0"/>
              <a:t>Contemporary Feminisms and their Emancipatory Implications for Accounting</a:t>
            </a:r>
            <a:r>
              <a:rPr lang="en-GB" dirty="0"/>
              <a:t>  - 2 year funded project</a:t>
            </a:r>
          </a:p>
          <a:p>
            <a:r>
              <a:rPr lang="en-GB" dirty="0"/>
              <a:t>The role of a feminist perspective is to disrupt, subvert and emancipate from constraining gender norms, cultures and structures</a:t>
            </a:r>
          </a:p>
          <a:p>
            <a:r>
              <a:rPr lang="en-GB" dirty="0"/>
              <a:t>An overview of contemporary feminist approaches and their relevance to accounting (as a tool and as a profession) and organisations</a:t>
            </a:r>
          </a:p>
          <a:p>
            <a:r>
              <a:rPr lang="en-GB" dirty="0"/>
              <a:t>What is the role of accounting in forming and overturning inequalities?</a:t>
            </a:r>
          </a:p>
          <a:p>
            <a:pPr marL="0" indent="0">
              <a:buNone/>
            </a:pPr>
            <a:endParaRPr lang="en-GB" dirty="0"/>
          </a:p>
        </p:txBody>
      </p:sp>
      <p:sp>
        <p:nvSpPr>
          <p:cNvPr id="3" name="Title 2">
            <a:extLst>
              <a:ext uri="{FF2B5EF4-FFF2-40B4-BE49-F238E27FC236}">
                <a16:creationId xmlns:a16="http://schemas.microsoft.com/office/drawing/2014/main" id="{91BC642E-B210-5E79-0A61-59AA666CEF62}"/>
              </a:ext>
            </a:extLst>
          </p:cNvPr>
          <p:cNvSpPr>
            <a:spLocks noGrp="1"/>
          </p:cNvSpPr>
          <p:nvPr>
            <p:ph type="title"/>
          </p:nvPr>
        </p:nvSpPr>
        <p:spPr/>
        <p:txBody>
          <a:bodyPr>
            <a:normAutofit fontScale="90000"/>
          </a:bodyPr>
          <a:lstStyle/>
          <a:p>
            <a:r>
              <a:rPr lang="en-GB" dirty="0"/>
              <a:t>Contemporary feminisms and their emancipatory potential for accounting</a:t>
            </a:r>
          </a:p>
        </p:txBody>
      </p:sp>
      <p:pic>
        <p:nvPicPr>
          <p:cNvPr id="4" name="Picture 3">
            <a:extLst>
              <a:ext uri="{FF2B5EF4-FFF2-40B4-BE49-F238E27FC236}">
                <a16:creationId xmlns:a16="http://schemas.microsoft.com/office/drawing/2014/main" id="{87B48AD0-5851-3F4F-4E3E-F8DC97165D39}"/>
              </a:ext>
            </a:extLst>
          </p:cNvPr>
          <p:cNvPicPr>
            <a:picLocks noChangeAspect="1"/>
          </p:cNvPicPr>
          <p:nvPr/>
        </p:nvPicPr>
        <p:blipFill>
          <a:blip r:embed="rId3"/>
          <a:stretch>
            <a:fillRect/>
          </a:stretch>
        </p:blipFill>
        <p:spPr>
          <a:xfrm>
            <a:off x="4466774" y="5501116"/>
            <a:ext cx="3254799" cy="945113"/>
          </a:xfrm>
          <a:prstGeom prst="rect">
            <a:avLst/>
          </a:prstGeom>
        </p:spPr>
      </p:pic>
    </p:spTree>
    <p:extLst>
      <p:ext uri="{BB962C8B-B14F-4D97-AF65-F5344CB8AC3E}">
        <p14:creationId xmlns:p14="http://schemas.microsoft.com/office/powerpoint/2010/main" val="1193086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3650" y="2517018"/>
            <a:ext cx="11277494" cy="1140582"/>
          </a:xfrm>
        </p:spPr>
        <p:txBody>
          <a:bodyPr>
            <a:normAutofit/>
          </a:bodyPr>
          <a:lstStyle/>
          <a:p>
            <a:pPr algn="ctr"/>
            <a:r>
              <a:rPr lang="en-GB" sz="4000" dirty="0">
                <a:solidFill>
                  <a:srgbClr val="000090"/>
                </a:solidFill>
              </a:rPr>
              <a:t>Thank You</a:t>
            </a:r>
          </a:p>
        </p:txBody>
      </p:sp>
    </p:spTree>
    <p:extLst>
      <p:ext uri="{BB962C8B-B14F-4D97-AF65-F5344CB8AC3E}">
        <p14:creationId xmlns:p14="http://schemas.microsoft.com/office/powerpoint/2010/main" val="129512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7E9F5C-1740-DEA6-8DED-94A9E6D4C2A5}"/>
              </a:ext>
            </a:extLst>
          </p:cNvPr>
          <p:cNvSpPr>
            <a:spLocks noGrp="1"/>
          </p:cNvSpPr>
          <p:nvPr>
            <p:ph idx="1"/>
          </p:nvPr>
        </p:nvSpPr>
        <p:spPr/>
        <p:txBody>
          <a:bodyPr/>
          <a:lstStyle/>
          <a:p>
            <a:r>
              <a:rPr lang="en-GB" dirty="0">
                <a:hlinkClick r:id="rId3"/>
              </a:rPr>
              <a:t>https://www.frc.org.uk/auditors/professional-oversight/key-facts-and-trends-in-the-accountancy-profession</a:t>
            </a:r>
            <a:endParaRPr lang="en-GB" dirty="0"/>
          </a:p>
          <a:p>
            <a:endParaRPr lang="en-GB" dirty="0"/>
          </a:p>
          <a:p>
            <a:endParaRPr lang="en-GB" dirty="0"/>
          </a:p>
          <a:p>
            <a:endParaRPr lang="en-GB" dirty="0"/>
          </a:p>
        </p:txBody>
      </p:sp>
      <p:sp>
        <p:nvSpPr>
          <p:cNvPr id="3" name="Title 2">
            <a:extLst>
              <a:ext uri="{FF2B5EF4-FFF2-40B4-BE49-F238E27FC236}">
                <a16:creationId xmlns:a16="http://schemas.microsoft.com/office/drawing/2014/main" id="{7516E1BE-156F-C3E6-2C44-1E1731B9FA99}"/>
              </a:ext>
            </a:extLst>
          </p:cNvPr>
          <p:cNvSpPr>
            <a:spLocks noGrp="1"/>
          </p:cNvSpPr>
          <p:nvPr>
            <p:ph type="title"/>
          </p:nvPr>
        </p:nvSpPr>
        <p:spPr/>
        <p:txBody>
          <a:bodyPr>
            <a:normAutofit fontScale="90000"/>
          </a:bodyPr>
          <a:lstStyle/>
          <a:p>
            <a:r>
              <a:rPr lang="en-GB" dirty="0"/>
              <a:t>Key Facts and Trends in the Accountancy Profession - Financial Reporting Council</a:t>
            </a:r>
          </a:p>
        </p:txBody>
      </p:sp>
      <p:pic>
        <p:nvPicPr>
          <p:cNvPr id="5" name="Graphic 4">
            <a:extLst>
              <a:ext uri="{FF2B5EF4-FFF2-40B4-BE49-F238E27FC236}">
                <a16:creationId xmlns:a16="http://schemas.microsoft.com/office/drawing/2014/main" id="{E25F6858-35AC-EB05-9B0D-FFCF5ACAE0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32226" y="929942"/>
            <a:ext cx="1433233" cy="622411"/>
          </a:xfrm>
          <a:prstGeom prst="rect">
            <a:avLst/>
          </a:prstGeom>
        </p:spPr>
      </p:pic>
      <p:pic>
        <p:nvPicPr>
          <p:cNvPr id="7" name="Picture 6">
            <a:extLst>
              <a:ext uri="{FF2B5EF4-FFF2-40B4-BE49-F238E27FC236}">
                <a16:creationId xmlns:a16="http://schemas.microsoft.com/office/drawing/2014/main" id="{3FA05DD8-1D17-34EE-2F41-41BCDF3A6DD4}"/>
              </a:ext>
            </a:extLst>
          </p:cNvPr>
          <p:cNvPicPr>
            <a:picLocks noChangeAspect="1"/>
          </p:cNvPicPr>
          <p:nvPr/>
        </p:nvPicPr>
        <p:blipFill>
          <a:blip r:embed="rId6"/>
          <a:stretch>
            <a:fillRect/>
          </a:stretch>
        </p:blipFill>
        <p:spPr>
          <a:xfrm>
            <a:off x="1268498" y="3053928"/>
            <a:ext cx="9635613" cy="1897626"/>
          </a:xfrm>
          <a:prstGeom prst="rect">
            <a:avLst/>
          </a:prstGeom>
        </p:spPr>
      </p:pic>
    </p:spTree>
    <p:extLst>
      <p:ext uri="{BB962C8B-B14F-4D97-AF65-F5344CB8AC3E}">
        <p14:creationId xmlns:p14="http://schemas.microsoft.com/office/powerpoint/2010/main" val="3062295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A8D62866-E6A4-FBDF-AF32-8D5913C85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909"/>
            <a:ext cx="12192000" cy="6650182"/>
          </a:xfrm>
          <a:prstGeom prst="rect">
            <a:avLst/>
          </a:prstGeom>
        </p:spPr>
      </p:pic>
    </p:spTree>
    <p:extLst>
      <p:ext uri="{BB962C8B-B14F-4D97-AF65-F5344CB8AC3E}">
        <p14:creationId xmlns:p14="http://schemas.microsoft.com/office/powerpoint/2010/main" val="287923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A1830EBA-D1E8-3599-2B71-845E82DBA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909"/>
            <a:ext cx="12192000" cy="6650182"/>
          </a:xfrm>
          <a:prstGeom prst="rect">
            <a:avLst/>
          </a:prstGeom>
        </p:spPr>
      </p:pic>
    </p:spTree>
    <p:extLst>
      <p:ext uri="{BB962C8B-B14F-4D97-AF65-F5344CB8AC3E}">
        <p14:creationId xmlns:p14="http://schemas.microsoft.com/office/powerpoint/2010/main" val="317387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7EA8BB1C-7733-7A36-0949-DE9A7B506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909"/>
            <a:ext cx="12192000" cy="6650182"/>
          </a:xfrm>
          <a:prstGeom prst="rect">
            <a:avLst/>
          </a:prstGeom>
        </p:spPr>
      </p:pic>
    </p:spTree>
    <p:extLst>
      <p:ext uri="{BB962C8B-B14F-4D97-AF65-F5344CB8AC3E}">
        <p14:creationId xmlns:p14="http://schemas.microsoft.com/office/powerpoint/2010/main" val="3274464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11954E-220F-4EEC-9653-0292FB603D32}"/>
              </a:ext>
            </a:extLst>
          </p:cNvPr>
          <p:cNvSpPr>
            <a:spLocks noGrp="1"/>
          </p:cNvSpPr>
          <p:nvPr>
            <p:ph type="title"/>
          </p:nvPr>
        </p:nvSpPr>
        <p:spPr/>
        <p:txBody>
          <a:bodyPr/>
          <a:lstStyle/>
          <a:p>
            <a:r>
              <a:rPr lang="en-GB" dirty="0"/>
              <a:t>Gender issues in Accounting &amp; Finance</a:t>
            </a:r>
          </a:p>
        </p:txBody>
      </p:sp>
      <p:pic>
        <p:nvPicPr>
          <p:cNvPr id="9" name="Content Placeholder 8" descr="Text">
            <a:extLst>
              <a:ext uri="{FF2B5EF4-FFF2-40B4-BE49-F238E27FC236}">
                <a16:creationId xmlns:a16="http://schemas.microsoft.com/office/drawing/2014/main" id="{2B79E088-886A-6504-879E-495CCC3671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0918" y="1269402"/>
            <a:ext cx="8907331" cy="5176827"/>
          </a:xfrm>
        </p:spPr>
      </p:pic>
    </p:spTree>
    <p:extLst>
      <p:ext uri="{BB962C8B-B14F-4D97-AF65-F5344CB8AC3E}">
        <p14:creationId xmlns:p14="http://schemas.microsoft.com/office/powerpoint/2010/main" val="1090650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b="1" dirty="0"/>
          </a:p>
        </p:txBody>
      </p:sp>
      <p:sp>
        <p:nvSpPr>
          <p:cNvPr id="4" name="Text Placeholder 3"/>
          <p:cNvSpPr>
            <a:spLocks noGrp="1"/>
          </p:cNvSpPr>
          <p:nvPr>
            <p:ph idx="1"/>
          </p:nvPr>
        </p:nvSpPr>
        <p:spPr>
          <a:xfrm>
            <a:off x="455427" y="1344706"/>
            <a:ext cx="11261756" cy="4428773"/>
          </a:xfrm>
        </p:spPr>
        <p:txBody>
          <a:bodyPr/>
          <a:lstStyle/>
          <a:p>
            <a:r>
              <a:rPr lang="en-AU" dirty="0"/>
              <a:t>Barriers to entry</a:t>
            </a:r>
          </a:p>
          <a:p>
            <a:r>
              <a:rPr lang="en-AU" dirty="0"/>
              <a:t>Individual struggles for admission to professional work</a:t>
            </a:r>
          </a:p>
          <a:p>
            <a:r>
              <a:rPr lang="en-GB" dirty="0"/>
              <a:t>Experiences within their contexts </a:t>
            </a:r>
          </a:p>
          <a:p>
            <a:pPr lvl="1"/>
            <a:r>
              <a:rPr lang="en-GB" dirty="0"/>
              <a:t>Large professional services firms are relatively homogenous, but the geographical, political and cultural context also needs to be addressed to provide insights into areas of difference</a:t>
            </a:r>
          </a:p>
          <a:p>
            <a:r>
              <a:rPr lang="en-AU" dirty="0"/>
              <a:t>Role of accounting &amp; finance profession – the degree to which the profession reflects the shifting demographics of society or actively shapes that society </a:t>
            </a:r>
          </a:p>
          <a:p>
            <a:endParaRPr lang="en-AU" dirty="0"/>
          </a:p>
          <a:p>
            <a:endParaRPr lang="en-AU" dirty="0"/>
          </a:p>
        </p:txBody>
      </p:sp>
      <p:sp>
        <p:nvSpPr>
          <p:cNvPr id="2" name="Title 1"/>
          <p:cNvSpPr>
            <a:spLocks noGrp="1"/>
          </p:cNvSpPr>
          <p:nvPr>
            <p:ph type="title"/>
          </p:nvPr>
        </p:nvSpPr>
        <p:spPr/>
        <p:txBody>
          <a:bodyPr>
            <a:normAutofit fontScale="90000"/>
          </a:bodyPr>
          <a:lstStyle/>
          <a:p>
            <a:r>
              <a:rPr lang="en-GB" b="1" dirty="0"/>
              <a:t>Gendered histories of accounting and finance</a:t>
            </a:r>
            <a:br>
              <a:rPr lang="en-GB" b="1" dirty="0"/>
            </a:br>
            <a:endParaRPr lang="en-AU" dirty="0"/>
          </a:p>
        </p:txBody>
      </p:sp>
    </p:spTree>
    <p:extLst>
      <p:ext uri="{BB962C8B-B14F-4D97-AF65-F5344CB8AC3E}">
        <p14:creationId xmlns:p14="http://schemas.microsoft.com/office/powerpoint/2010/main" val="385891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b="1" dirty="0"/>
          </a:p>
        </p:txBody>
      </p:sp>
      <p:sp>
        <p:nvSpPr>
          <p:cNvPr id="4" name="Text Placeholder 3"/>
          <p:cNvSpPr>
            <a:spLocks noGrp="1"/>
          </p:cNvSpPr>
          <p:nvPr>
            <p:ph idx="1"/>
          </p:nvPr>
        </p:nvSpPr>
        <p:spPr/>
        <p:txBody>
          <a:bodyPr>
            <a:normAutofit lnSpcReduction="10000"/>
          </a:bodyPr>
          <a:lstStyle/>
          <a:p>
            <a:r>
              <a:rPr lang="en-AU" dirty="0"/>
              <a:t>Accounting &amp; finance profession both reflects and shapes reality</a:t>
            </a:r>
          </a:p>
          <a:p>
            <a:r>
              <a:rPr lang="en-AU" dirty="0"/>
              <a:t>A</a:t>
            </a:r>
            <a:r>
              <a:rPr lang="en-GB" dirty="0"/>
              <a:t> historically masculine profession has opened its doors to women in large numbers but many challenges remain:</a:t>
            </a:r>
          </a:p>
          <a:p>
            <a:pPr lvl="1"/>
            <a:r>
              <a:rPr lang="en-GB" dirty="0"/>
              <a:t>Gendered career hierarchies </a:t>
            </a:r>
          </a:p>
          <a:p>
            <a:pPr lvl="1"/>
            <a:r>
              <a:rPr lang="en-GB" dirty="0"/>
              <a:t>Interaction with motherhood/caring </a:t>
            </a:r>
          </a:p>
          <a:p>
            <a:pPr lvl="1"/>
            <a:r>
              <a:rPr lang="en-GB" dirty="0"/>
              <a:t>Work-life issues and choices</a:t>
            </a:r>
          </a:p>
          <a:p>
            <a:pPr lvl="1"/>
            <a:r>
              <a:rPr lang="en-GB" dirty="0"/>
              <a:t>Meritocracy </a:t>
            </a:r>
          </a:p>
          <a:p>
            <a:pPr lvl="1"/>
            <a:r>
              <a:rPr lang="en-GB" dirty="0"/>
              <a:t>Feminisation and segmentation in the profession</a:t>
            </a:r>
            <a:endParaRPr lang="en-AU" dirty="0"/>
          </a:p>
          <a:p>
            <a:pPr marL="0" indent="0">
              <a:buNone/>
            </a:pPr>
            <a:r>
              <a:rPr lang="en-GB" sz="2400" dirty="0">
                <a:solidFill>
                  <a:srgbClr val="0070C0"/>
                </a:solidFill>
                <a:hlinkClick r:id="rId2">
                  <a:extLst>
                    <a:ext uri="{A12FA001-AC4F-418D-AE19-62706E023703}">
                      <ahyp:hlinkClr xmlns:ahyp="http://schemas.microsoft.com/office/drawing/2018/hyperlinkcolor" val="tx"/>
                    </a:ext>
                  </a:extLst>
                </a:hlinkClick>
              </a:rPr>
              <a:t>Accounting as gendering and gendered: A review of 25 years of critical accounting research on gender</a:t>
            </a:r>
            <a:endParaRPr lang="en-GB" sz="2400" dirty="0">
              <a:solidFill>
                <a:srgbClr val="0070C0"/>
              </a:solidFill>
            </a:endParaRPr>
          </a:p>
        </p:txBody>
      </p:sp>
      <p:sp>
        <p:nvSpPr>
          <p:cNvPr id="2" name="Title 1"/>
          <p:cNvSpPr>
            <a:spLocks noGrp="1"/>
          </p:cNvSpPr>
          <p:nvPr>
            <p:ph type="title"/>
          </p:nvPr>
        </p:nvSpPr>
        <p:spPr>
          <a:xfrm>
            <a:off x="455427" y="989703"/>
            <a:ext cx="11277494" cy="562649"/>
          </a:xfrm>
        </p:spPr>
        <p:txBody>
          <a:bodyPr>
            <a:normAutofit fontScale="90000"/>
          </a:bodyPr>
          <a:lstStyle/>
          <a:p>
            <a:r>
              <a:rPr lang="en-GB" b="1" dirty="0"/>
              <a:t>Accounting &amp; finance as a gendered and gendering institution</a:t>
            </a:r>
            <a:br>
              <a:rPr lang="en-GB" b="1" dirty="0"/>
            </a:br>
            <a:endParaRPr lang="en-AU" dirty="0"/>
          </a:p>
        </p:txBody>
      </p:sp>
    </p:spTree>
    <p:extLst>
      <p:ext uri="{BB962C8B-B14F-4D97-AF65-F5344CB8AC3E}">
        <p14:creationId xmlns:p14="http://schemas.microsoft.com/office/powerpoint/2010/main" val="2178317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b="1" dirty="0"/>
          </a:p>
        </p:txBody>
      </p:sp>
      <p:sp>
        <p:nvSpPr>
          <p:cNvPr id="4" name="Text Placeholder 3"/>
          <p:cNvSpPr>
            <a:spLocks noGrp="1"/>
          </p:cNvSpPr>
          <p:nvPr>
            <p:ph idx="1"/>
          </p:nvPr>
        </p:nvSpPr>
        <p:spPr>
          <a:xfrm>
            <a:off x="455427" y="1635162"/>
            <a:ext cx="11261756" cy="4367605"/>
          </a:xfrm>
        </p:spPr>
        <p:txBody>
          <a:bodyPr/>
          <a:lstStyle/>
          <a:p>
            <a:r>
              <a:rPr lang="en-GB" dirty="0"/>
              <a:t>Identity and embodiment</a:t>
            </a:r>
          </a:p>
          <a:p>
            <a:r>
              <a:rPr lang="en-AU" dirty="0"/>
              <a:t>ESRC funded project</a:t>
            </a:r>
          </a:p>
          <a:p>
            <a:pPr lvl="1"/>
            <a:r>
              <a:rPr lang="en-GB" dirty="0">
                <a:solidFill>
                  <a:srgbClr val="0070C0"/>
                </a:solidFill>
                <a:hlinkClick r:id="rId3">
                  <a:extLst>
                    <a:ext uri="{A12FA001-AC4F-418D-AE19-62706E023703}">
                      <ahyp:hlinkClr xmlns:ahyp="http://schemas.microsoft.com/office/drawing/2018/hyperlinkcolor" val="tx"/>
                    </a:ext>
                  </a:extLst>
                </a:hlinkClick>
              </a:rPr>
              <a:t>Body Beautiful? Gender, Identity and the Body in Professional Services Firms</a:t>
            </a:r>
            <a:endParaRPr lang="en-GB" dirty="0">
              <a:solidFill>
                <a:srgbClr val="0070C0"/>
              </a:solidFill>
            </a:endParaRPr>
          </a:p>
          <a:p>
            <a:pPr lvl="1"/>
            <a:r>
              <a:rPr lang="en-GB" dirty="0">
                <a:solidFill>
                  <a:srgbClr val="0070C0"/>
                </a:solidFill>
                <a:hlinkClick r:id="rId4">
                  <a:extLst>
                    <a:ext uri="{A12FA001-AC4F-418D-AE19-62706E023703}">
                      <ahyp:hlinkClr xmlns:ahyp="http://schemas.microsoft.com/office/drawing/2018/hyperlinkcolor" val="tx"/>
                    </a:ext>
                  </a:extLst>
                </a:hlinkClick>
              </a:rPr>
              <a:t>(Re)figuring accounting and maternal bodies: The gendered embodiment of accounting professionals</a:t>
            </a:r>
            <a:endParaRPr lang="en-AU" dirty="0">
              <a:solidFill>
                <a:srgbClr val="0070C0"/>
              </a:solidFill>
            </a:endParaRPr>
          </a:p>
          <a:p>
            <a:r>
              <a:rPr lang="en-GB" dirty="0"/>
              <a:t>Physical body is an important facet of professionalism because it is symbolic of aspects of identity and the self, an embodied representation of a perceived identity</a:t>
            </a:r>
          </a:p>
          <a:p>
            <a:r>
              <a:rPr lang="en-GB" dirty="0"/>
              <a:t>Gendered embodiment in accounting &amp; finance</a:t>
            </a:r>
          </a:p>
          <a:p>
            <a:pPr marL="0" indent="0">
              <a:buNone/>
            </a:pPr>
            <a:endParaRPr lang="en-AU" dirty="0"/>
          </a:p>
        </p:txBody>
      </p:sp>
      <p:sp>
        <p:nvSpPr>
          <p:cNvPr id="2" name="Title 1"/>
          <p:cNvSpPr>
            <a:spLocks noGrp="1"/>
          </p:cNvSpPr>
          <p:nvPr>
            <p:ph type="title"/>
          </p:nvPr>
        </p:nvSpPr>
        <p:spPr>
          <a:xfrm>
            <a:off x="455427" y="1084521"/>
            <a:ext cx="11277494" cy="313974"/>
          </a:xfrm>
        </p:spPr>
        <p:txBody>
          <a:bodyPr>
            <a:normAutofit fontScale="90000"/>
          </a:bodyPr>
          <a:lstStyle/>
          <a:p>
            <a:r>
              <a:rPr lang="en-GB" b="1" dirty="0"/>
              <a:t>Identities and bodies intersecting with gender</a:t>
            </a:r>
            <a:br>
              <a:rPr lang="en-GB" b="1" dirty="0"/>
            </a:br>
            <a:endParaRPr lang="en-AU" dirty="0"/>
          </a:p>
        </p:txBody>
      </p:sp>
    </p:spTree>
    <p:extLst>
      <p:ext uri="{BB962C8B-B14F-4D97-AF65-F5344CB8AC3E}">
        <p14:creationId xmlns:p14="http://schemas.microsoft.com/office/powerpoint/2010/main" val="1381845206"/>
      </p:ext>
    </p:extLst>
  </p:cSld>
  <p:clrMapOvr>
    <a:masterClrMapping/>
  </p:clrMapOvr>
</p:sld>
</file>

<file path=ppt/theme/theme1.xml><?xml version="1.0" encoding="utf-8"?>
<a:theme xmlns:a="http://schemas.openxmlformats.org/drawingml/2006/main" name="White 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NU Brand Font">
      <a:majorFont>
        <a:latin typeface="Azo Sans Medium"/>
        <a:ea typeface=""/>
        <a:cs typeface=""/>
      </a:majorFont>
      <a:minorFont>
        <a:latin typeface="Az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M Research Areas 2017-18" id="{61DEE640-7F42-4444-BE87-A479056318C8}" vid="{3FABD882-B4C6-431E-AB9F-AE0A8A0C3ABB}"/>
    </a:ext>
  </a:extLst>
</a:theme>
</file>

<file path=ppt/theme/theme2.xml><?xml version="1.0" encoding="utf-8"?>
<a:theme xmlns:a="http://schemas.openxmlformats.org/drawingml/2006/main" name="Black 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NU Brand Font">
      <a:majorFont>
        <a:latin typeface="Azo Sans Medium"/>
        <a:ea typeface=""/>
        <a:cs typeface=""/>
      </a:majorFont>
      <a:minorFont>
        <a:latin typeface="Az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M Research Areas 2017-18" id="{61DEE640-7F42-4444-BE87-A479056318C8}" vid="{00D86AAD-5948-4604-AFAF-25FC31CBDAB1}"/>
    </a:ext>
  </a:extLst>
</a:theme>
</file>

<file path=ppt/theme/theme3.xml><?xml version="1.0" encoding="utf-8"?>
<a:theme xmlns:a="http://schemas.openxmlformats.org/drawingml/2006/main" name="White 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NU Brand Font">
      <a:majorFont>
        <a:latin typeface="Azo Sans Medium"/>
        <a:ea typeface=""/>
        <a:cs typeface=""/>
      </a:majorFont>
      <a:minorFont>
        <a:latin typeface="Az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M Research Areas 2017-18" id="{61DEE640-7F42-4444-BE87-A479056318C8}" vid="{10F8E5B6-EC15-4617-A82D-2494296CFC8E}"/>
    </a:ext>
  </a:extLst>
</a:theme>
</file>

<file path=ppt/theme/theme4.xml><?xml version="1.0" encoding="utf-8"?>
<a:theme xmlns:a="http://schemas.openxmlformats.org/drawingml/2006/main" name="Black 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NU Brand Font">
      <a:majorFont>
        <a:latin typeface="Azo Sans Medium"/>
        <a:ea typeface=""/>
        <a:cs typeface=""/>
      </a:majorFont>
      <a:minorFont>
        <a:latin typeface="Az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M Research Areas 2017-18" id="{61DEE640-7F42-4444-BE87-A479056318C8}" vid="{CEE2EE9A-5C3D-41A8-9D62-0A0597555B77}"/>
    </a:ext>
  </a:extLst>
</a:theme>
</file>

<file path=ppt/theme/theme5.xml><?xml version="1.0" encoding="utf-8"?>
<a:theme xmlns:a="http://schemas.openxmlformats.org/drawingml/2006/main" name="1_White 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NU Brand Font">
      <a:majorFont>
        <a:latin typeface="Azo Sans Medium"/>
        <a:ea typeface=""/>
        <a:cs typeface=""/>
      </a:majorFont>
      <a:minorFont>
        <a:latin typeface="Az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M Research Areas 2017-18" id="{61DEE640-7F42-4444-BE87-A479056318C8}" vid="{10F8E5B6-EC15-4617-A82D-2494296CFC8E}"/>
    </a:ext>
  </a:extLst>
</a:theme>
</file>

<file path=ppt/theme/theme6.xml><?xml version="1.0" encoding="utf-8"?>
<a:theme xmlns:a="http://schemas.openxmlformats.org/drawingml/2006/main" name="2_White 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NU Brand Font">
      <a:majorFont>
        <a:latin typeface="Azo Sans Medium"/>
        <a:ea typeface=""/>
        <a:cs typeface=""/>
      </a:majorFont>
      <a:minorFont>
        <a:latin typeface="Az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9381033-4DDE-AB4B-8911-667645ADF666}" vid="{9D85E257-045C-0E47-AF56-AEA209B2C81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63C5F98-4136-4556-82B9-18742D1B2FD5}">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ImageCreateDate xmlns="60C11AE1-E3BF-4593-8A2B-CE8459EEB745" xsi:nil="true"/>
    <PublishingStartDate xmlns="http://schemas.microsoft.com/sharepoint/v3"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7503B588C566E0468339CA50D14C7C96" ma:contentTypeVersion="2" ma:contentTypeDescription="Upload an image." ma:contentTypeScope="" ma:versionID="e95fca7b813fdeb7d47f14c0b49dfdd8">
  <xsd:schema xmlns:xsd="http://www.w3.org/2001/XMLSchema" xmlns:xs="http://www.w3.org/2001/XMLSchema" xmlns:p="http://schemas.microsoft.com/office/2006/metadata/properties" xmlns:ns1="http://schemas.microsoft.com/sharepoint/v3" xmlns:ns2="60C11AE1-E3BF-4593-8A2B-CE8459EEB745" xmlns:ns3="http://schemas.microsoft.com/sharepoint/v3/fields" targetNamespace="http://schemas.microsoft.com/office/2006/metadata/properties" ma:root="true" ma:fieldsID="b4bd68e83fa0ec4de9ea96869bdd3ba8" ns1:_="" ns2:_="" ns3:_="">
    <xsd:import namespace="http://schemas.microsoft.com/sharepoint/v3"/>
    <xsd:import namespace="60C11AE1-E3BF-4593-8A2B-CE8459EEB74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internalName="PublishingStartDate">
      <xsd:simpleType>
        <xsd:restriction base="dms:Unknown"/>
      </xsd:simpleType>
    </xsd:element>
    <xsd:element name="PublishingExpirationDate" ma:index="28"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C11AE1-E3BF-4593-8A2B-CE8459EEB74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1928B8-4EE3-44E3-A3DA-589E26844FC6}">
  <ds:schemaRefs>
    <ds:schemaRef ds:uri="http://schemas.microsoft.com/sharepoint/v3/contenttype/forms"/>
  </ds:schemaRefs>
</ds:datastoreItem>
</file>

<file path=customXml/itemProps2.xml><?xml version="1.0" encoding="utf-8"?>
<ds:datastoreItem xmlns:ds="http://schemas.openxmlformats.org/officeDocument/2006/customXml" ds:itemID="{6D5DB007-3F72-46CD-9C65-144C36337EF5}">
  <ds:schemaRefs>
    <ds:schemaRef ds:uri="http://schemas.openxmlformats.org/package/2006/metadata/core-properties"/>
    <ds:schemaRef ds:uri="http://purl.org/dc/elements/1.1/"/>
    <ds:schemaRef ds:uri="http://www.w3.org/XML/1998/namespace"/>
    <ds:schemaRef ds:uri="http://schemas.microsoft.com/office/2006/documentManagement/types"/>
    <ds:schemaRef ds:uri="http://schemas.microsoft.com/sharepoint/v3/fields"/>
    <ds:schemaRef ds:uri="http://schemas.microsoft.com/office/infopath/2007/PartnerControls"/>
    <ds:schemaRef ds:uri="http://purl.org/dc/dcmitype/"/>
    <ds:schemaRef ds:uri="http://purl.org/dc/terms/"/>
    <ds:schemaRef ds:uri="60C11AE1-E3BF-4593-8A2B-CE8459EEB745"/>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46EB5326-065A-49F7-B71E-DD334A8CA1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0C11AE1-E3BF-4593-8A2B-CE8459EEB745"/>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 PP Slides</Template>
  <TotalTime>17766</TotalTime>
  <Words>1516</Words>
  <Application>Microsoft Office PowerPoint</Application>
  <PresentationFormat>Widescreen</PresentationFormat>
  <Paragraphs>102</Paragraphs>
  <Slides>19</Slides>
  <Notes>9</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19</vt:i4>
      </vt:variant>
    </vt:vector>
  </HeadingPairs>
  <TitlesOfParts>
    <vt:vector size="33" baseType="lpstr">
      <vt:lpstr>Ancizar Sans</vt:lpstr>
      <vt:lpstr>Arial</vt:lpstr>
      <vt:lpstr>Azo Sans</vt:lpstr>
      <vt:lpstr>Azo Sans Medium</vt:lpstr>
      <vt:lpstr>Azo Sans Thin</vt:lpstr>
      <vt:lpstr>Calibri</vt:lpstr>
      <vt:lpstr>Century Gothic</vt:lpstr>
      <vt:lpstr>Wingdings</vt:lpstr>
      <vt:lpstr>White Title Slide</vt:lpstr>
      <vt:lpstr>Black Title Slide</vt:lpstr>
      <vt:lpstr>White Content Slide</vt:lpstr>
      <vt:lpstr>Black Content Slide</vt:lpstr>
      <vt:lpstr>1_White Content Slide</vt:lpstr>
      <vt:lpstr>2_White Content Slide</vt:lpstr>
      <vt:lpstr>  </vt:lpstr>
      <vt:lpstr>Key Facts and Trends in the Accountancy Profession - Financial Reporting Council</vt:lpstr>
      <vt:lpstr>PowerPoint Presentation</vt:lpstr>
      <vt:lpstr>PowerPoint Presentation</vt:lpstr>
      <vt:lpstr>PowerPoint Presentation</vt:lpstr>
      <vt:lpstr>Gender issues in Accounting &amp; Finance</vt:lpstr>
      <vt:lpstr>Gendered histories of accounting and finance </vt:lpstr>
      <vt:lpstr>Accounting &amp; finance as a gendered and gendering institution </vt:lpstr>
      <vt:lpstr>Identities and bodies intersecting with gender </vt:lpstr>
      <vt:lpstr>What is ‘professional’? - appearance</vt:lpstr>
      <vt:lpstr>Women’s ‘professional appearance’</vt:lpstr>
      <vt:lpstr>Negative characterisations of women</vt:lpstr>
      <vt:lpstr>It is not a question of ‘fix the women’ </vt:lpstr>
      <vt:lpstr>Business case for diversity</vt:lpstr>
      <vt:lpstr>Ethical case for diversity</vt:lpstr>
      <vt:lpstr>The emancipatory potential of accounting &amp; finance – as a tool</vt:lpstr>
      <vt:lpstr>The emancipatory potential of accounting &amp; finance – as a profession</vt:lpstr>
      <vt:lpstr>Contemporary feminisms and their emancipatory potential for accounting</vt:lpstr>
      <vt:lpstr>Thank You</vt:lpstr>
    </vt:vector>
  </TitlesOfParts>
  <Company>Northumbria University at Newcastle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APIRA presentation 16 February 2022</dc:title>
  <dc:creator>Kathryn Haynes</dc:creator>
  <cp:keywords/>
  <dc:description/>
  <cp:lastModifiedBy>Kathryn Haynes</cp:lastModifiedBy>
  <cp:revision>111</cp:revision>
  <cp:lastPrinted>2021-03-18T10:02:44Z</cp:lastPrinted>
  <dcterms:created xsi:type="dcterms:W3CDTF">2018-07-02T13:14:03Z</dcterms:created>
  <dcterms:modified xsi:type="dcterms:W3CDTF">2023-01-23T12:03:35Z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0x0101009148F5A04DDD49CBA7127AADA5FB792B00AADE34325A8B49CDA8BB4DB53328F214007503B588C566E0468339CA50D14C7C96</vt:lpwstr>
  </property>
</Properties>
</file>