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66" r:id="rId6"/>
    <p:sldId id="259" r:id="rId7"/>
    <p:sldId id="261" r:id="rId8"/>
    <p:sldId id="262" r:id="rId9"/>
    <p:sldId id="264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 snapToObjects="1">
      <p:cViewPr varScale="1">
        <p:scale>
          <a:sx n="88" d="100"/>
          <a:sy n="88" d="100"/>
        </p:scale>
        <p:origin x="184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CBA0BE-1836-2B4B-B982-C231BDCF5D2C}" type="doc">
      <dgm:prSet loTypeId="urn:microsoft.com/office/officeart/2005/8/layout/defaul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0791BF9-4F55-4C4B-9438-99F400FF748C}">
      <dgm:prSet phldrT="[Text]" custT="1"/>
      <dgm:spPr>
        <a:solidFill>
          <a:schemeClr val="bg1"/>
        </a:solidFill>
        <a:ln w="31750">
          <a:solidFill>
            <a:schemeClr val="tx2">
              <a:lumMod val="75000"/>
            </a:schemeClr>
          </a:solidFill>
        </a:ln>
      </dgm:spPr>
      <dgm:t>
        <a:bodyPr/>
        <a:lstStyle/>
        <a:p>
          <a:pPr algn="l"/>
          <a:r>
            <a:rPr lang="en-GB" sz="1800" b="1" dirty="0">
              <a:solidFill>
                <a:schemeClr val="accent1">
                  <a:lumMod val="50000"/>
                </a:schemeClr>
              </a:solidFill>
            </a:rPr>
            <a:t>Inputs</a:t>
          </a:r>
        </a:p>
        <a:p>
          <a:pPr algn="l"/>
          <a:r>
            <a:rPr lang="en-GB" sz="1800" dirty="0">
              <a:solidFill>
                <a:schemeClr val="accent1">
                  <a:lumMod val="50000"/>
                </a:schemeClr>
              </a:solidFill>
            </a:rPr>
            <a:t>Key cost drivers</a:t>
          </a:r>
        </a:p>
        <a:p>
          <a:pPr algn="l"/>
          <a:r>
            <a:rPr lang="en-GB" sz="1800" dirty="0">
              <a:solidFill>
                <a:schemeClr val="accent1">
                  <a:lumMod val="50000"/>
                </a:schemeClr>
              </a:solidFill>
            </a:rPr>
            <a:t>Economy KPIs </a:t>
          </a:r>
        </a:p>
      </dgm:t>
    </dgm:pt>
    <dgm:pt modelId="{010484FC-DA83-4743-87C6-991855E3C40D}" type="parTrans" cxnId="{78AF8274-3868-9E48-90C1-20D22AE5BA0C}">
      <dgm:prSet/>
      <dgm:spPr/>
      <dgm:t>
        <a:bodyPr/>
        <a:lstStyle/>
        <a:p>
          <a:pPr algn="l"/>
          <a:endParaRPr lang="en-GB"/>
        </a:p>
      </dgm:t>
    </dgm:pt>
    <dgm:pt modelId="{C9A16093-6FC3-DD46-896F-BD85736C8928}" type="sibTrans" cxnId="{78AF8274-3868-9E48-90C1-20D22AE5BA0C}">
      <dgm:prSet/>
      <dgm:spPr/>
      <dgm:t>
        <a:bodyPr/>
        <a:lstStyle/>
        <a:p>
          <a:pPr algn="l"/>
          <a:endParaRPr lang="en-GB"/>
        </a:p>
      </dgm:t>
    </dgm:pt>
    <dgm:pt modelId="{E90B0B55-5FF8-8245-9C9E-44FA36D26EBC}">
      <dgm:prSet phldrT="[Text]" custT="1"/>
      <dgm:spPr>
        <a:solidFill>
          <a:schemeClr val="bg1"/>
        </a:solidFill>
        <a:ln w="31750">
          <a:solidFill>
            <a:schemeClr val="tx2">
              <a:lumMod val="75000"/>
            </a:schemeClr>
          </a:solidFill>
        </a:ln>
      </dgm:spPr>
      <dgm:t>
        <a:bodyPr/>
        <a:lstStyle/>
        <a:p>
          <a:pPr algn="l"/>
          <a:r>
            <a:rPr lang="en-GB" sz="1800" b="1" kern="1200" dirty="0">
              <a:solidFill>
                <a:schemeClr val="accent1">
                  <a:lumMod val="50000"/>
                </a:schemeClr>
              </a:solidFill>
            </a:rPr>
            <a:t>Outcomes</a:t>
          </a:r>
        </a:p>
        <a:p>
          <a:pPr algn="l"/>
          <a:r>
            <a:rPr lang="en-GB" sz="1800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Effectiveness KPIs</a:t>
          </a:r>
        </a:p>
        <a:p>
          <a:pPr algn="l"/>
          <a:r>
            <a:rPr lang="en-GB" sz="1800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Equity KPIs</a:t>
          </a:r>
        </a:p>
      </dgm:t>
    </dgm:pt>
    <dgm:pt modelId="{996B388B-BF8E-9042-B618-9908DD970EB6}" type="parTrans" cxnId="{D7ED9004-FB49-2B47-B2F8-8167F7B9F997}">
      <dgm:prSet/>
      <dgm:spPr/>
      <dgm:t>
        <a:bodyPr/>
        <a:lstStyle/>
        <a:p>
          <a:pPr algn="l"/>
          <a:endParaRPr lang="en-GB"/>
        </a:p>
      </dgm:t>
    </dgm:pt>
    <dgm:pt modelId="{E07F31B8-5C46-314E-B0D4-6DBD7E7BC668}" type="sibTrans" cxnId="{D7ED9004-FB49-2B47-B2F8-8167F7B9F997}">
      <dgm:prSet/>
      <dgm:spPr/>
      <dgm:t>
        <a:bodyPr/>
        <a:lstStyle/>
        <a:p>
          <a:pPr algn="l"/>
          <a:endParaRPr lang="en-GB"/>
        </a:p>
      </dgm:t>
    </dgm:pt>
    <dgm:pt modelId="{4792AAC1-2144-274A-83F2-FDA2B44D63DA}">
      <dgm:prSet phldrT="[Text]" custT="1"/>
      <dgm:spPr>
        <a:solidFill>
          <a:schemeClr val="bg1"/>
        </a:solidFill>
        <a:ln w="31750">
          <a:solidFill>
            <a:schemeClr val="tx2">
              <a:lumMod val="75000"/>
            </a:schemeClr>
          </a:solidFill>
        </a:ln>
      </dgm:spPr>
      <dgm:t>
        <a:bodyPr/>
        <a:lstStyle/>
        <a:p>
          <a:pPr algn="l"/>
          <a:r>
            <a:rPr lang="en-GB" sz="1800" b="1" dirty="0">
              <a:solidFill>
                <a:schemeClr val="accent1">
                  <a:lumMod val="50000"/>
                </a:schemeClr>
              </a:solidFill>
            </a:rPr>
            <a:t>Processes:</a:t>
          </a:r>
        </a:p>
        <a:p>
          <a:pPr algn="l"/>
          <a:r>
            <a:rPr lang="en-GB" sz="1800" dirty="0">
              <a:solidFill>
                <a:schemeClr val="accent1">
                  <a:lumMod val="50000"/>
                </a:schemeClr>
              </a:solidFill>
            </a:rPr>
            <a:t>Efficiency KPIs</a:t>
          </a:r>
        </a:p>
        <a:p>
          <a:pPr algn="l"/>
          <a:r>
            <a:rPr lang="en-GB" sz="1800" dirty="0">
              <a:solidFill>
                <a:schemeClr val="accent1">
                  <a:lumMod val="50000"/>
                </a:schemeClr>
              </a:solidFill>
            </a:rPr>
            <a:t>Cost effectiveness KPIs</a:t>
          </a:r>
        </a:p>
      </dgm:t>
    </dgm:pt>
    <dgm:pt modelId="{491B14BA-5CD3-D14B-8347-ED6BDBA54B2D}" type="parTrans" cxnId="{014B494C-C0D6-B746-BAE5-78BA8D25F5FC}">
      <dgm:prSet/>
      <dgm:spPr/>
      <dgm:t>
        <a:bodyPr/>
        <a:lstStyle/>
        <a:p>
          <a:pPr algn="l"/>
          <a:endParaRPr lang="en-GB"/>
        </a:p>
      </dgm:t>
    </dgm:pt>
    <dgm:pt modelId="{690499F9-9EFA-3F46-804B-15531A8956F8}" type="sibTrans" cxnId="{014B494C-C0D6-B746-BAE5-78BA8D25F5FC}">
      <dgm:prSet/>
      <dgm:spPr/>
      <dgm:t>
        <a:bodyPr/>
        <a:lstStyle/>
        <a:p>
          <a:pPr algn="l"/>
          <a:endParaRPr lang="en-GB"/>
        </a:p>
      </dgm:t>
    </dgm:pt>
    <dgm:pt modelId="{D655BD6A-92A5-AD43-AB11-D81AADF51FCC}">
      <dgm:prSet phldrT="[Text]" custT="1"/>
      <dgm:spPr>
        <a:solidFill>
          <a:schemeClr val="bg1"/>
        </a:solidFill>
        <a:ln w="31750">
          <a:solidFill>
            <a:schemeClr val="tx2">
              <a:lumMod val="75000"/>
            </a:schemeClr>
          </a:solidFill>
        </a:ln>
      </dgm:spPr>
      <dgm:t>
        <a:bodyPr/>
        <a:lstStyle/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accent1">
                  <a:lumMod val="50000"/>
                </a:schemeClr>
              </a:solidFill>
            </a:rPr>
            <a:t>Risks and learning</a:t>
          </a:r>
        </a:p>
        <a:p>
          <a:pPr marL="0" marR="0" lvl="0" indent="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GB" sz="1800" kern="1200" dirty="0">
              <a:solidFill>
                <a:srgbClr val="2FA3EE">
                  <a:lumMod val="50000"/>
                </a:srgbClr>
              </a:solidFill>
              <a:latin typeface="Tw Cen MT" panose="020B0602020104020603"/>
              <a:ea typeface="+mn-ea"/>
              <a:cs typeface="+mn-cs"/>
            </a:rPr>
            <a:t>Risks to VFM</a:t>
          </a: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2FA3EE">
                  <a:lumMod val="50000"/>
                </a:srgbClr>
              </a:solidFill>
              <a:latin typeface="Tw Cen MT" panose="020B0602020104020603"/>
              <a:ea typeface="+mn-ea"/>
              <a:cs typeface="+mn-cs"/>
            </a:rPr>
            <a:t>Lessons learned</a:t>
          </a:r>
        </a:p>
      </dgm:t>
    </dgm:pt>
    <dgm:pt modelId="{BF7DBA8E-7749-1942-9365-9579975FBCA9}" type="parTrans" cxnId="{2E696174-6B64-104A-A8E8-569F99F36545}">
      <dgm:prSet/>
      <dgm:spPr/>
      <dgm:t>
        <a:bodyPr/>
        <a:lstStyle/>
        <a:p>
          <a:pPr algn="l"/>
          <a:endParaRPr lang="en-GB"/>
        </a:p>
      </dgm:t>
    </dgm:pt>
    <dgm:pt modelId="{BDD6F9F7-9B89-2C4B-88FA-C15CE372789C}" type="sibTrans" cxnId="{2E696174-6B64-104A-A8E8-569F99F36545}">
      <dgm:prSet/>
      <dgm:spPr/>
      <dgm:t>
        <a:bodyPr/>
        <a:lstStyle/>
        <a:p>
          <a:pPr algn="l"/>
          <a:endParaRPr lang="en-GB"/>
        </a:p>
      </dgm:t>
    </dgm:pt>
    <dgm:pt modelId="{1D062353-DA0A-F344-A094-D57DC941AB6C}" type="pres">
      <dgm:prSet presAssocID="{CFCBA0BE-1836-2B4B-B982-C231BDCF5D2C}" presName="diagram" presStyleCnt="0">
        <dgm:presLayoutVars>
          <dgm:dir/>
          <dgm:resizeHandles val="exact"/>
        </dgm:presLayoutVars>
      </dgm:prSet>
      <dgm:spPr/>
    </dgm:pt>
    <dgm:pt modelId="{3F9FD7F2-309C-4E4B-A90E-C4A9E9073A68}" type="pres">
      <dgm:prSet presAssocID="{D0791BF9-4F55-4C4B-9438-99F400FF748C}" presName="node" presStyleLbl="node1" presStyleIdx="0" presStyleCnt="4">
        <dgm:presLayoutVars>
          <dgm:bulletEnabled val="1"/>
        </dgm:presLayoutVars>
      </dgm:prSet>
      <dgm:spPr/>
    </dgm:pt>
    <dgm:pt modelId="{FC20208B-A762-F54F-B85B-D4E4191A6B42}" type="pres">
      <dgm:prSet presAssocID="{C9A16093-6FC3-DD46-896F-BD85736C8928}" presName="sibTrans" presStyleCnt="0"/>
      <dgm:spPr/>
    </dgm:pt>
    <dgm:pt modelId="{1CD5A818-BA1B-ED4B-80C4-A21CB0F73378}" type="pres">
      <dgm:prSet presAssocID="{E90B0B55-5FF8-8245-9C9E-44FA36D26EBC}" presName="node" presStyleLbl="node1" presStyleIdx="1" presStyleCnt="4">
        <dgm:presLayoutVars>
          <dgm:bulletEnabled val="1"/>
        </dgm:presLayoutVars>
      </dgm:prSet>
      <dgm:spPr/>
    </dgm:pt>
    <dgm:pt modelId="{765DBD09-C43D-0E4E-B4D8-1E9A0D1B8D6B}" type="pres">
      <dgm:prSet presAssocID="{E07F31B8-5C46-314E-B0D4-6DBD7E7BC668}" presName="sibTrans" presStyleCnt="0"/>
      <dgm:spPr/>
    </dgm:pt>
    <dgm:pt modelId="{B4258C6D-8436-F046-897A-F7ABE054A3F2}" type="pres">
      <dgm:prSet presAssocID="{4792AAC1-2144-274A-83F2-FDA2B44D63DA}" presName="node" presStyleLbl="node1" presStyleIdx="2" presStyleCnt="4">
        <dgm:presLayoutVars>
          <dgm:bulletEnabled val="1"/>
        </dgm:presLayoutVars>
      </dgm:prSet>
      <dgm:spPr/>
    </dgm:pt>
    <dgm:pt modelId="{81297048-84C4-BF48-9E6F-E3AA06A6CBAF}" type="pres">
      <dgm:prSet presAssocID="{690499F9-9EFA-3F46-804B-15531A8956F8}" presName="sibTrans" presStyleCnt="0"/>
      <dgm:spPr/>
    </dgm:pt>
    <dgm:pt modelId="{D1EF4451-8376-A147-AEF6-9B47911CE505}" type="pres">
      <dgm:prSet presAssocID="{D655BD6A-92A5-AD43-AB11-D81AADF51FCC}" presName="node" presStyleLbl="node1" presStyleIdx="3" presStyleCnt="4">
        <dgm:presLayoutVars>
          <dgm:bulletEnabled val="1"/>
        </dgm:presLayoutVars>
      </dgm:prSet>
      <dgm:spPr/>
    </dgm:pt>
  </dgm:ptLst>
  <dgm:cxnLst>
    <dgm:cxn modelId="{D7ED9004-FB49-2B47-B2F8-8167F7B9F997}" srcId="{CFCBA0BE-1836-2B4B-B982-C231BDCF5D2C}" destId="{E90B0B55-5FF8-8245-9C9E-44FA36D26EBC}" srcOrd="1" destOrd="0" parTransId="{996B388B-BF8E-9042-B618-9908DD970EB6}" sibTransId="{E07F31B8-5C46-314E-B0D4-6DBD7E7BC668}"/>
    <dgm:cxn modelId="{5D74BE0F-F548-F84B-AC08-3CA913DA9690}" type="presOf" srcId="{D655BD6A-92A5-AD43-AB11-D81AADF51FCC}" destId="{D1EF4451-8376-A147-AEF6-9B47911CE505}" srcOrd="0" destOrd="0" presId="urn:microsoft.com/office/officeart/2005/8/layout/default"/>
    <dgm:cxn modelId="{C6A8DF44-63E3-3C49-8D45-D1E65DD99764}" type="presOf" srcId="{D0791BF9-4F55-4C4B-9438-99F400FF748C}" destId="{3F9FD7F2-309C-4E4B-A90E-C4A9E9073A68}" srcOrd="0" destOrd="0" presId="urn:microsoft.com/office/officeart/2005/8/layout/default"/>
    <dgm:cxn modelId="{014B494C-C0D6-B746-BAE5-78BA8D25F5FC}" srcId="{CFCBA0BE-1836-2B4B-B982-C231BDCF5D2C}" destId="{4792AAC1-2144-274A-83F2-FDA2B44D63DA}" srcOrd="2" destOrd="0" parTransId="{491B14BA-5CD3-D14B-8347-ED6BDBA54B2D}" sibTransId="{690499F9-9EFA-3F46-804B-15531A8956F8}"/>
    <dgm:cxn modelId="{2E696174-6B64-104A-A8E8-569F99F36545}" srcId="{CFCBA0BE-1836-2B4B-B982-C231BDCF5D2C}" destId="{D655BD6A-92A5-AD43-AB11-D81AADF51FCC}" srcOrd="3" destOrd="0" parTransId="{BF7DBA8E-7749-1942-9365-9579975FBCA9}" sibTransId="{BDD6F9F7-9B89-2C4B-88FA-C15CE372789C}"/>
    <dgm:cxn modelId="{78AF8274-3868-9E48-90C1-20D22AE5BA0C}" srcId="{CFCBA0BE-1836-2B4B-B982-C231BDCF5D2C}" destId="{D0791BF9-4F55-4C4B-9438-99F400FF748C}" srcOrd="0" destOrd="0" parTransId="{010484FC-DA83-4743-87C6-991855E3C40D}" sibTransId="{C9A16093-6FC3-DD46-896F-BD85736C8928}"/>
    <dgm:cxn modelId="{66F234A6-8E99-6648-9A5C-D4980AD8172A}" type="presOf" srcId="{E90B0B55-5FF8-8245-9C9E-44FA36D26EBC}" destId="{1CD5A818-BA1B-ED4B-80C4-A21CB0F73378}" srcOrd="0" destOrd="0" presId="urn:microsoft.com/office/officeart/2005/8/layout/default"/>
    <dgm:cxn modelId="{80B298BE-CB37-9848-9A6A-CCF4EBB0534D}" type="presOf" srcId="{CFCBA0BE-1836-2B4B-B982-C231BDCF5D2C}" destId="{1D062353-DA0A-F344-A094-D57DC941AB6C}" srcOrd="0" destOrd="0" presId="urn:microsoft.com/office/officeart/2005/8/layout/default"/>
    <dgm:cxn modelId="{E4F176D3-DCE3-3149-A93C-593F36F1F3F2}" type="presOf" srcId="{4792AAC1-2144-274A-83F2-FDA2B44D63DA}" destId="{B4258C6D-8436-F046-897A-F7ABE054A3F2}" srcOrd="0" destOrd="0" presId="urn:microsoft.com/office/officeart/2005/8/layout/default"/>
    <dgm:cxn modelId="{B63DB2BF-7F72-3745-9A29-20BA58638A93}" type="presParOf" srcId="{1D062353-DA0A-F344-A094-D57DC941AB6C}" destId="{3F9FD7F2-309C-4E4B-A90E-C4A9E9073A68}" srcOrd="0" destOrd="0" presId="urn:microsoft.com/office/officeart/2005/8/layout/default"/>
    <dgm:cxn modelId="{19BDAFE2-7EEC-1943-8284-C628E7A8D472}" type="presParOf" srcId="{1D062353-DA0A-F344-A094-D57DC941AB6C}" destId="{FC20208B-A762-F54F-B85B-D4E4191A6B42}" srcOrd="1" destOrd="0" presId="urn:microsoft.com/office/officeart/2005/8/layout/default"/>
    <dgm:cxn modelId="{320E3E24-1742-DD45-9064-361338441C44}" type="presParOf" srcId="{1D062353-DA0A-F344-A094-D57DC941AB6C}" destId="{1CD5A818-BA1B-ED4B-80C4-A21CB0F73378}" srcOrd="2" destOrd="0" presId="urn:microsoft.com/office/officeart/2005/8/layout/default"/>
    <dgm:cxn modelId="{02624A65-926B-FB4A-9E41-46540CB9E755}" type="presParOf" srcId="{1D062353-DA0A-F344-A094-D57DC941AB6C}" destId="{765DBD09-C43D-0E4E-B4D8-1E9A0D1B8D6B}" srcOrd="3" destOrd="0" presId="urn:microsoft.com/office/officeart/2005/8/layout/default"/>
    <dgm:cxn modelId="{E03A807B-7250-1145-A890-D1DB8ED73796}" type="presParOf" srcId="{1D062353-DA0A-F344-A094-D57DC941AB6C}" destId="{B4258C6D-8436-F046-897A-F7ABE054A3F2}" srcOrd="4" destOrd="0" presId="urn:microsoft.com/office/officeart/2005/8/layout/default"/>
    <dgm:cxn modelId="{7C80F244-E239-394C-909E-C151B55137BA}" type="presParOf" srcId="{1D062353-DA0A-F344-A094-D57DC941AB6C}" destId="{81297048-84C4-BF48-9E6F-E3AA06A6CBAF}" srcOrd="5" destOrd="0" presId="urn:microsoft.com/office/officeart/2005/8/layout/default"/>
    <dgm:cxn modelId="{E66BAECC-855E-FE4B-BA16-D6211357A1BC}" type="presParOf" srcId="{1D062353-DA0A-F344-A094-D57DC941AB6C}" destId="{D1EF4451-8376-A147-AEF6-9B47911CE50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FD7F2-309C-4E4B-A90E-C4A9E9073A68}">
      <dsp:nvSpPr>
        <dsp:cNvPr id="0" name=""/>
        <dsp:cNvSpPr/>
      </dsp:nvSpPr>
      <dsp:spPr>
        <a:xfrm>
          <a:off x="615" y="299113"/>
          <a:ext cx="2398533" cy="1439120"/>
        </a:xfrm>
        <a:prstGeom prst="rect">
          <a:avLst/>
        </a:prstGeom>
        <a:solidFill>
          <a:schemeClr val="bg1"/>
        </a:solidFill>
        <a:ln w="3175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accent1">
                  <a:lumMod val="50000"/>
                </a:schemeClr>
              </a:solidFill>
            </a:rPr>
            <a:t>Inputs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accent1">
                  <a:lumMod val="50000"/>
                </a:schemeClr>
              </a:solidFill>
            </a:rPr>
            <a:t>Key cost drivers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accent1">
                  <a:lumMod val="50000"/>
                </a:schemeClr>
              </a:solidFill>
            </a:rPr>
            <a:t>Economy KPIs </a:t>
          </a:r>
        </a:p>
      </dsp:txBody>
      <dsp:txXfrm>
        <a:off x="615" y="299113"/>
        <a:ext cx="2398533" cy="1439120"/>
      </dsp:txXfrm>
    </dsp:sp>
    <dsp:sp modelId="{1CD5A818-BA1B-ED4B-80C4-A21CB0F73378}">
      <dsp:nvSpPr>
        <dsp:cNvPr id="0" name=""/>
        <dsp:cNvSpPr/>
      </dsp:nvSpPr>
      <dsp:spPr>
        <a:xfrm>
          <a:off x="2639002" y="299113"/>
          <a:ext cx="2398533" cy="1439120"/>
        </a:xfrm>
        <a:prstGeom prst="rect">
          <a:avLst/>
        </a:prstGeom>
        <a:solidFill>
          <a:schemeClr val="bg1"/>
        </a:solidFill>
        <a:ln w="3175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accent1">
                  <a:lumMod val="50000"/>
                </a:schemeClr>
              </a:solidFill>
            </a:rPr>
            <a:t>Outcomes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Effectiveness KPIs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Equity KPIs</a:t>
          </a:r>
        </a:p>
      </dsp:txBody>
      <dsp:txXfrm>
        <a:off x="2639002" y="299113"/>
        <a:ext cx="2398533" cy="1439120"/>
      </dsp:txXfrm>
    </dsp:sp>
    <dsp:sp modelId="{B4258C6D-8436-F046-897A-F7ABE054A3F2}">
      <dsp:nvSpPr>
        <dsp:cNvPr id="0" name=""/>
        <dsp:cNvSpPr/>
      </dsp:nvSpPr>
      <dsp:spPr>
        <a:xfrm>
          <a:off x="615" y="1978087"/>
          <a:ext cx="2398533" cy="1439120"/>
        </a:xfrm>
        <a:prstGeom prst="rect">
          <a:avLst/>
        </a:prstGeom>
        <a:solidFill>
          <a:schemeClr val="bg1"/>
        </a:solidFill>
        <a:ln w="3175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accent1">
                  <a:lumMod val="50000"/>
                </a:schemeClr>
              </a:solidFill>
            </a:rPr>
            <a:t>Processes: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accent1">
                  <a:lumMod val="50000"/>
                </a:schemeClr>
              </a:solidFill>
            </a:rPr>
            <a:t>Efficiency KPIs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accent1">
                  <a:lumMod val="50000"/>
                </a:schemeClr>
              </a:solidFill>
            </a:rPr>
            <a:t>Cost effectiveness KPIs</a:t>
          </a:r>
        </a:p>
      </dsp:txBody>
      <dsp:txXfrm>
        <a:off x="615" y="1978087"/>
        <a:ext cx="2398533" cy="1439120"/>
      </dsp:txXfrm>
    </dsp:sp>
    <dsp:sp modelId="{D1EF4451-8376-A147-AEF6-9B47911CE505}">
      <dsp:nvSpPr>
        <dsp:cNvPr id="0" name=""/>
        <dsp:cNvSpPr/>
      </dsp:nvSpPr>
      <dsp:spPr>
        <a:xfrm>
          <a:off x="2639002" y="1978087"/>
          <a:ext cx="2398533" cy="1439120"/>
        </a:xfrm>
        <a:prstGeom prst="rect">
          <a:avLst/>
        </a:prstGeom>
        <a:solidFill>
          <a:schemeClr val="bg1"/>
        </a:solidFill>
        <a:ln w="3175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accent1">
                  <a:lumMod val="50000"/>
                </a:schemeClr>
              </a:solidFill>
            </a:rPr>
            <a:t>Risks and learning</a:t>
          </a:r>
        </a:p>
        <a:p>
          <a:pPr marL="0" marR="0" lvl="0" indent="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GB" sz="1800" kern="1200" dirty="0">
              <a:solidFill>
                <a:srgbClr val="2FA3EE">
                  <a:lumMod val="50000"/>
                </a:srgbClr>
              </a:solidFill>
              <a:latin typeface="Tw Cen MT" panose="020B0602020104020603"/>
              <a:ea typeface="+mn-ea"/>
              <a:cs typeface="+mn-cs"/>
            </a:rPr>
            <a:t>Risks to VFM</a:t>
          </a: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2FA3EE">
                  <a:lumMod val="50000"/>
                </a:srgbClr>
              </a:solidFill>
              <a:latin typeface="Tw Cen MT" panose="020B0602020104020603"/>
              <a:ea typeface="+mn-ea"/>
              <a:cs typeface="+mn-cs"/>
            </a:rPr>
            <a:t>Lessons learned</a:t>
          </a:r>
        </a:p>
      </dsp:txBody>
      <dsp:txXfrm>
        <a:off x="2639002" y="1978087"/>
        <a:ext cx="2398533" cy="1439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CA55B-F06F-B428-B423-0CCCDDD518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Delivering value for money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7BC9EA-B109-34D7-E7FA-51B4C850F6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Philip Gibby</a:t>
            </a:r>
          </a:p>
        </p:txBody>
      </p:sp>
    </p:spTree>
    <p:extLst>
      <p:ext uri="{BB962C8B-B14F-4D97-AF65-F5344CB8AC3E}">
        <p14:creationId xmlns:p14="http://schemas.microsoft.com/office/powerpoint/2010/main" val="2708545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9820C-228B-278B-684A-60CE77FF6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033" y="-376090"/>
            <a:ext cx="4267825" cy="3221305"/>
          </a:xfrm>
        </p:spPr>
        <p:txBody>
          <a:bodyPr/>
          <a:lstStyle/>
          <a:p>
            <a:pPr algn="l"/>
            <a:r>
              <a:rPr lang="en-US" dirty="0"/>
              <a:t>Developing a VFM framework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3D5BE2F-8062-C7C7-995A-53A67927CE2D}"/>
              </a:ext>
            </a:extLst>
          </p:cNvPr>
          <p:cNvSpPr/>
          <p:nvPr/>
        </p:nvSpPr>
        <p:spPr>
          <a:xfrm>
            <a:off x="5923357" y="779848"/>
            <a:ext cx="4753201" cy="5142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For each E: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A6A0F5B-CD7B-CF73-27F2-D3CFE77F54F3}"/>
              </a:ext>
            </a:extLst>
          </p:cNvPr>
          <p:cNvSpPr/>
          <p:nvPr/>
        </p:nvSpPr>
        <p:spPr>
          <a:xfrm>
            <a:off x="3802743" y="1410083"/>
            <a:ext cx="1952271" cy="465517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3175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2">
                    <a:lumMod val="20000"/>
                    <a:lumOff val="80000"/>
                  </a:schemeClr>
                </a:solidFill>
              </a:rPr>
              <a:t>KPI: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4835179-6AC8-6F0D-5BFC-DAEE0F0FFFFE}"/>
              </a:ext>
            </a:extLst>
          </p:cNvPr>
          <p:cNvSpPr/>
          <p:nvPr/>
        </p:nvSpPr>
        <p:spPr>
          <a:xfrm>
            <a:off x="3802744" y="4451765"/>
            <a:ext cx="1952271" cy="7274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Actions to address key risk: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979A85B-22E0-E9FC-3B56-46AA1613F961}"/>
              </a:ext>
            </a:extLst>
          </p:cNvPr>
          <p:cNvSpPr/>
          <p:nvPr/>
        </p:nvSpPr>
        <p:spPr>
          <a:xfrm>
            <a:off x="3802743" y="1969461"/>
            <a:ext cx="1952271" cy="10225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How we will measure progress: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C5DE520-E99F-082C-56E3-D75510A4F424}"/>
              </a:ext>
            </a:extLst>
          </p:cNvPr>
          <p:cNvSpPr/>
          <p:nvPr/>
        </p:nvSpPr>
        <p:spPr>
          <a:xfrm>
            <a:off x="3802743" y="5316379"/>
            <a:ext cx="1952271" cy="111619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What is reported: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E64FBEB-ED9F-B6D3-0E6A-B7CE3AF64F4E}"/>
              </a:ext>
            </a:extLst>
          </p:cNvPr>
          <p:cNvSpPr/>
          <p:nvPr/>
        </p:nvSpPr>
        <p:spPr>
          <a:xfrm>
            <a:off x="5906054" y="1408410"/>
            <a:ext cx="5759982" cy="46719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3175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Specification of each KPI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0B33377-0EFB-FC37-A332-F784566D681D}"/>
              </a:ext>
            </a:extLst>
          </p:cNvPr>
          <p:cNvSpPr/>
          <p:nvPr/>
        </p:nvSpPr>
        <p:spPr>
          <a:xfrm>
            <a:off x="5923357" y="1965231"/>
            <a:ext cx="5746130" cy="10225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Definition of terms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Explanation of how the data will need to be collected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Summary of how it should be analysed and reported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67FA873-13A0-58C0-12A2-0C69FAA37090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 flipV="1">
            <a:off x="5755014" y="1642005"/>
            <a:ext cx="151040" cy="837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AAA9CB-57D9-12E1-D8BC-2A1F823DF73E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 flipV="1">
            <a:off x="5755014" y="2476494"/>
            <a:ext cx="168343" cy="4230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7A3341-C4DE-6A60-7079-C185D50B6300}"/>
              </a:ext>
            </a:extLst>
          </p:cNvPr>
          <p:cNvCxnSpPr/>
          <p:nvPr/>
        </p:nvCxnSpPr>
        <p:spPr>
          <a:xfrm>
            <a:off x="5725652" y="5939191"/>
            <a:ext cx="189136" cy="0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22FF1CE-FA07-CD5B-0124-B427AB4ED626}"/>
              </a:ext>
            </a:extLst>
          </p:cNvPr>
          <p:cNvSpPr/>
          <p:nvPr/>
        </p:nvSpPr>
        <p:spPr>
          <a:xfrm>
            <a:off x="5906054" y="4447820"/>
            <a:ext cx="5746130" cy="73144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The planned mitigations, governance arrangements etc to manage the risks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CD948FB-B5F8-781F-3AE4-4EFEAADFDE8D}"/>
              </a:ext>
            </a:extLst>
          </p:cNvPr>
          <p:cNvSpPr/>
          <p:nvPr/>
        </p:nvSpPr>
        <p:spPr>
          <a:xfrm>
            <a:off x="3802743" y="3814308"/>
            <a:ext cx="1952271" cy="532978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3175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2">
                    <a:lumMod val="20000"/>
                    <a:lumOff val="80000"/>
                  </a:schemeClr>
                </a:solidFill>
              </a:rPr>
              <a:t>Key </a:t>
            </a:r>
            <a:r>
              <a:rPr lang="en-GB">
                <a:solidFill>
                  <a:schemeClr val="tx2">
                    <a:lumMod val="20000"/>
                    <a:lumOff val="80000"/>
                  </a:schemeClr>
                </a:solidFill>
              </a:rPr>
              <a:t>risk: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286CA1B-5E31-9FE9-FFC1-9E514E82E4A3}"/>
              </a:ext>
            </a:extLst>
          </p:cNvPr>
          <p:cNvSpPr/>
          <p:nvPr/>
        </p:nvSpPr>
        <p:spPr>
          <a:xfrm>
            <a:off x="5906054" y="3814308"/>
            <a:ext cx="5759982" cy="532978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3175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Summary of the main risks that might lead to the KPI not being achieved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7E32B64-5300-F745-635E-993A901146EC}"/>
              </a:ext>
            </a:extLst>
          </p:cNvPr>
          <p:cNvSpPr/>
          <p:nvPr/>
        </p:nvSpPr>
        <p:spPr>
          <a:xfrm>
            <a:off x="5906054" y="5318052"/>
            <a:ext cx="5746130" cy="111619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Progress against each KPI; any changes in risk; examples of good practice identified in managing risks or achievements; and any actions required to mitigate risks that have arisen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C92021-5591-75E6-D342-B9BAACB20941}"/>
              </a:ext>
            </a:extLst>
          </p:cNvPr>
          <p:cNvCxnSpPr>
            <a:cxnSpLocks/>
            <a:stCxn id="6" idx="3"/>
            <a:endCxn id="14" idx="1"/>
          </p:cNvCxnSpPr>
          <p:nvPr/>
        </p:nvCxnSpPr>
        <p:spPr>
          <a:xfrm flipV="1">
            <a:off x="5755015" y="4813541"/>
            <a:ext cx="151039" cy="1972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7C712CD-DA40-C932-BFE7-915450FDAAE6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5755014" y="4080797"/>
            <a:ext cx="151040" cy="0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81251D3-EEAC-A1A1-7110-C39DA7F040AC}"/>
              </a:ext>
            </a:extLst>
          </p:cNvPr>
          <p:cNvSpPr/>
          <p:nvPr/>
        </p:nvSpPr>
        <p:spPr>
          <a:xfrm>
            <a:off x="3839701" y="3088291"/>
            <a:ext cx="1952271" cy="6117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Comparator: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1C22536-0636-01D3-32AF-E61C47BB1957}"/>
              </a:ext>
            </a:extLst>
          </p:cNvPr>
          <p:cNvSpPr/>
          <p:nvPr/>
        </p:nvSpPr>
        <p:spPr>
          <a:xfrm>
            <a:off x="5943012" y="3088291"/>
            <a:ext cx="5759982" cy="6117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Specification of benchmark (over time, between projects within programme or from elsewhere)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10B2DFD-67F9-5855-7452-3EAA41193E58}"/>
              </a:ext>
            </a:extLst>
          </p:cNvPr>
          <p:cNvCxnSpPr/>
          <p:nvPr/>
        </p:nvCxnSpPr>
        <p:spPr>
          <a:xfrm>
            <a:off x="5755014" y="3461807"/>
            <a:ext cx="206439" cy="0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84E7548-5C3C-1D43-B9FF-9EBF60C41C13}"/>
              </a:ext>
            </a:extLst>
          </p:cNvPr>
          <p:cNvSpPr/>
          <p:nvPr/>
        </p:nvSpPr>
        <p:spPr>
          <a:xfrm>
            <a:off x="637824" y="2492271"/>
            <a:ext cx="2813719" cy="287723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Code of practice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to provide guidance on KPI measurement, risk management and reporting requirements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12136127-738B-3499-0EB8-D425EF435CD6}"/>
              </a:ext>
            </a:extLst>
          </p:cNvPr>
          <p:cNvSpPr/>
          <p:nvPr/>
        </p:nvSpPr>
        <p:spPr>
          <a:xfrm>
            <a:off x="3413246" y="1321480"/>
            <a:ext cx="378671" cy="5218820"/>
          </a:xfrm>
          <a:prstGeom prst="leftBrace">
            <a:avLst>
              <a:gd name="adj1" fmla="val 8333"/>
              <a:gd name="adj2" fmla="val 44525"/>
            </a:avLst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64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94AD9-87B9-04A1-2871-A30B306D76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3846286"/>
            <a:ext cx="10363826" cy="58057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/>
              <a:t>Phil@GibbyConsulting.com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10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3A196-AFBF-35BA-0898-1A18A8264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Context – </a:t>
            </a:r>
            <a:r>
              <a:rPr lang="en-US" cap="none" dirty="0"/>
              <a:t>From Audit To Delivery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2F3EF-A0B4-D90D-73B6-FF3A7FFE8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777" y="2125486"/>
            <a:ext cx="3273192" cy="18913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ADD37F-1724-3A35-B01E-BFEFD4D97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464" y="4972610"/>
            <a:ext cx="2434063" cy="908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F8C469-8735-55CB-3893-2B5203021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495" y="3080899"/>
            <a:ext cx="2959100" cy="147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893362-3277-5675-DE92-19E925A30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1510" y="3698125"/>
            <a:ext cx="2540000" cy="133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A7D4E4-F5F0-6A03-4888-C1CBF05F76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8713" y="4190871"/>
            <a:ext cx="2565400" cy="1092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3133BB-1EE8-43FD-1EA1-8AFAB3064FFE}"/>
              </a:ext>
            </a:extLst>
          </p:cNvPr>
          <p:cNvSpPr txBox="1"/>
          <p:nvPr/>
        </p:nvSpPr>
        <p:spPr>
          <a:xfrm>
            <a:off x="8397845" y="3584583"/>
            <a:ext cx="2894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Focus is in the field of international development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FAACEFC5-E1EB-BAC4-784F-DAD318D58C82}"/>
              </a:ext>
            </a:extLst>
          </p:cNvPr>
          <p:cNvSpPr/>
          <p:nvPr/>
        </p:nvSpPr>
        <p:spPr>
          <a:xfrm>
            <a:off x="7432687" y="2125486"/>
            <a:ext cx="950644" cy="3636685"/>
          </a:xfrm>
          <a:prstGeom prst="rightBrace">
            <a:avLst/>
          </a:prstGeom>
          <a:ln w="317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74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10D26-4336-0C99-F342-F59DF646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15394"/>
            <a:ext cx="10364451" cy="1596177"/>
          </a:xfrm>
        </p:spPr>
        <p:txBody>
          <a:bodyPr/>
          <a:lstStyle/>
          <a:p>
            <a:r>
              <a:rPr lang="en-US" dirty="0"/>
              <a:t>The Genealogy of Value for Money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667393-9F69-8095-141A-2178E972F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289" y="1323851"/>
            <a:ext cx="12256575" cy="555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489C2-AD14-1E66-B536-64E471EB3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What is VFM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98FB3-B3A2-DD36-9932-95DCCB66C32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maximising the impact of each pound spent to improve poor people’s lives (FCDO)</a:t>
            </a:r>
          </a:p>
          <a:p>
            <a:r>
              <a:rPr lang="en-GB" dirty="0"/>
              <a:t>the optimal use of resources to achieve the intended outcomes (</a:t>
            </a:r>
            <a:r>
              <a:rPr lang="en-GB" dirty="0" err="1"/>
              <a:t>NAo</a:t>
            </a:r>
            <a:r>
              <a:rPr lang="en-GB" dirty="0"/>
              <a:t>)</a:t>
            </a:r>
          </a:p>
          <a:p>
            <a:r>
              <a:rPr lang="en-GB" dirty="0"/>
              <a:t>The optimum combination of whole-life cost and quality (or fitness for purpose) to meet the user’s requirements (OECD) </a:t>
            </a:r>
          </a:p>
          <a:p>
            <a:r>
              <a:rPr lang="en-GB" dirty="0"/>
              <a:t>a utility derived from every purchase or every sum of money spent (PWC)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4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C2E8F-859A-78C1-EFBD-150B2FFE5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Phone is best </a:t>
            </a:r>
            <a:r>
              <a:rPr lang="en-US" dirty="0" err="1"/>
              <a:t>vfm</a:t>
            </a:r>
            <a:r>
              <a:rPr lang="en-US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AF0DD2-2989-BF75-D54C-742AA9705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23256">
            <a:off x="1644650" y="1922123"/>
            <a:ext cx="2012950" cy="2228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C54DF5-7BBF-314B-E323-82C3B6CC5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61354">
            <a:off x="5048600" y="1824167"/>
            <a:ext cx="1701742" cy="2424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415C3F-D578-9C4D-EFD9-480F1B35C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7130">
            <a:off x="8610021" y="2042746"/>
            <a:ext cx="1729475" cy="19876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177494-5CE8-B638-53E1-8E73AAC9FE50}"/>
              </a:ext>
            </a:extLst>
          </p:cNvPr>
          <p:cNvSpPr txBox="1"/>
          <p:nvPr/>
        </p:nvSpPr>
        <p:spPr>
          <a:xfrm>
            <a:off x="1742375" y="4385231"/>
            <a:ext cx="16995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Galaxy S22 5G</a:t>
            </a:r>
          </a:p>
          <a:p>
            <a:r>
              <a:rPr lang="en-US" dirty="0"/>
              <a:t>Graphite</a:t>
            </a:r>
          </a:p>
          <a:p>
            <a:r>
              <a:rPr lang="en-US" dirty="0"/>
              <a:t>128 GB</a:t>
            </a:r>
          </a:p>
          <a:p>
            <a:endParaRPr lang="en-US" dirty="0"/>
          </a:p>
          <a:p>
            <a:r>
              <a:rPr lang="en-US" dirty="0"/>
              <a:t>£769.00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8CFF2B-49B3-4912-37D1-0C53EA450141}"/>
              </a:ext>
            </a:extLst>
          </p:cNvPr>
          <p:cNvSpPr txBox="1"/>
          <p:nvPr/>
        </p:nvSpPr>
        <p:spPr>
          <a:xfrm>
            <a:off x="8625006" y="4385231"/>
            <a:ext cx="14688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iPhone 13 Pro</a:t>
            </a:r>
          </a:p>
          <a:p>
            <a:r>
              <a:rPr lang="en-US" dirty="0"/>
              <a:t>Graphite</a:t>
            </a:r>
          </a:p>
          <a:p>
            <a:r>
              <a:rPr lang="en-US" dirty="0"/>
              <a:t>128 GB</a:t>
            </a:r>
          </a:p>
          <a:p>
            <a:endParaRPr lang="en-US" dirty="0"/>
          </a:p>
          <a:p>
            <a:r>
              <a:rPr lang="en-US" dirty="0"/>
              <a:t>£949.00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B25C7-0043-F24D-3744-21BAF7A53853}"/>
              </a:ext>
            </a:extLst>
          </p:cNvPr>
          <p:cNvSpPr txBox="1"/>
          <p:nvPr/>
        </p:nvSpPr>
        <p:spPr>
          <a:xfrm>
            <a:off x="5065486" y="4385231"/>
            <a:ext cx="22947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Vodaphone Nokia 105</a:t>
            </a:r>
          </a:p>
          <a:p>
            <a:r>
              <a:rPr lang="en-US" dirty="0"/>
              <a:t>Black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£11.00</a:t>
            </a:r>
          </a:p>
        </p:txBody>
      </p:sp>
    </p:spTree>
    <p:extLst>
      <p:ext uri="{BB962C8B-B14F-4D97-AF65-F5344CB8AC3E}">
        <p14:creationId xmlns:p14="http://schemas.microsoft.com/office/powerpoint/2010/main" val="1768028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36044-F302-0DB0-1AE8-63C7BDB6BD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21432" y="2179674"/>
            <a:ext cx="7475483" cy="42586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Gallie (1956) set out seven  ‘conditions of ‘essential </a:t>
            </a:r>
            <a:r>
              <a:rPr lang="en-GB" dirty="0" err="1"/>
              <a:t>contestedness</a:t>
            </a:r>
            <a:r>
              <a:rPr lang="en-GB" dirty="0"/>
              <a:t>’: </a:t>
            </a:r>
          </a:p>
          <a:p>
            <a:r>
              <a:rPr lang="en-GB" dirty="0"/>
              <a:t>it must be </a:t>
            </a:r>
            <a:r>
              <a:rPr lang="en-GB" dirty="0" err="1"/>
              <a:t>appraisive</a:t>
            </a:r>
            <a:r>
              <a:rPr lang="en-GB" dirty="0"/>
              <a:t> </a:t>
            </a:r>
          </a:p>
          <a:p>
            <a:r>
              <a:rPr lang="en-GB" dirty="0"/>
              <a:t>achievement is internally complex as there are a number of aspects to be valued</a:t>
            </a:r>
          </a:p>
          <a:p>
            <a:r>
              <a:rPr lang="en-GB" dirty="0"/>
              <a:t>the concept can be described in a range of different ways</a:t>
            </a:r>
          </a:p>
          <a:p>
            <a:r>
              <a:rPr lang="en-GB" dirty="0"/>
              <a:t>the process of accreditation is open to changing external factors that cannot be predicted </a:t>
            </a:r>
          </a:p>
          <a:p>
            <a:r>
              <a:rPr lang="en-GB" dirty="0"/>
              <a:t>each party is aware that the accreditation process is likely to be contested by others</a:t>
            </a:r>
          </a:p>
          <a:p>
            <a:r>
              <a:rPr lang="en-GB" dirty="0"/>
              <a:t>the concept is ‘derived from an original exemplar whose authority is acknowledged by all the contestant users of the concept’</a:t>
            </a:r>
          </a:p>
          <a:p>
            <a:r>
              <a:rPr lang="en-GB" dirty="0"/>
              <a:t>the plausibility of the original exemplar enables the competition amongst parties to be sustained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3A0C7A-D8C1-87FA-23F2-23273CD18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5300"/>
            <a:ext cx="3695700" cy="50927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65E2C08-08CE-6273-417D-BFDE917F45FF}"/>
              </a:ext>
            </a:extLst>
          </p:cNvPr>
          <p:cNvSpPr/>
          <p:nvPr/>
        </p:nvSpPr>
        <p:spPr>
          <a:xfrm>
            <a:off x="3120571" y="1248229"/>
            <a:ext cx="802312" cy="827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8830C-5496-F896-3421-4E09EE2A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464" y="863797"/>
            <a:ext cx="10364451" cy="1596177"/>
          </a:xfrm>
        </p:spPr>
        <p:txBody>
          <a:bodyPr/>
          <a:lstStyle/>
          <a:p>
            <a:pPr algn="l"/>
            <a:r>
              <a:rPr lang="en-US" dirty="0"/>
              <a:t>Value for money is an ‘essentially contested concept’</a:t>
            </a:r>
          </a:p>
        </p:txBody>
      </p:sp>
    </p:spTree>
    <p:extLst>
      <p:ext uri="{BB962C8B-B14F-4D97-AF65-F5344CB8AC3E}">
        <p14:creationId xmlns:p14="http://schemas.microsoft.com/office/powerpoint/2010/main" val="1800577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2AE99-CBF6-11ED-73AC-794D7A0AB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8331825" cy="1596177"/>
          </a:xfrm>
        </p:spPr>
        <p:txBody>
          <a:bodyPr/>
          <a:lstStyle/>
          <a:p>
            <a:pPr algn="r"/>
            <a:r>
              <a:rPr lang="en-US" dirty="0"/>
              <a:t>Demonstrating VFM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5E6E46-37D7-EBF6-6E5E-15066C1B9945}"/>
              </a:ext>
            </a:extLst>
          </p:cNvPr>
          <p:cNvGrpSpPr/>
          <p:nvPr/>
        </p:nvGrpSpPr>
        <p:grpSpPr>
          <a:xfrm>
            <a:off x="1283037" y="593592"/>
            <a:ext cx="6336965" cy="6568493"/>
            <a:chOff x="4135078" y="41350"/>
            <a:chExt cx="6923253" cy="71762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8FF934D-68F6-882B-7FD8-B77C1CA0265C}"/>
                </a:ext>
              </a:extLst>
            </p:cNvPr>
            <p:cNvGrpSpPr/>
            <p:nvPr/>
          </p:nvGrpSpPr>
          <p:grpSpPr>
            <a:xfrm>
              <a:off x="4135078" y="41350"/>
              <a:ext cx="5717080" cy="5986031"/>
              <a:chOff x="4901038" y="18252"/>
              <a:chExt cx="5717080" cy="5986031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7B52E58E-9F9D-D9DC-C40B-E8DC67F90D0B}"/>
                  </a:ext>
                </a:extLst>
              </p:cNvPr>
              <p:cNvSpPr/>
              <p:nvPr/>
            </p:nvSpPr>
            <p:spPr>
              <a:xfrm>
                <a:off x="7018866" y="2647078"/>
                <a:ext cx="2980266" cy="2980266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22026" tIns="720973" rIns="622026" bIns="773095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400" kern="1200" dirty="0"/>
                  <a:t>3. Setting suitable KPIs</a:t>
                </a: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EB26B6E4-699D-37C9-9FDB-10B027360D8E}"/>
                  </a:ext>
                </a:extLst>
              </p:cNvPr>
              <p:cNvSpPr/>
              <p:nvPr/>
            </p:nvSpPr>
            <p:spPr>
              <a:xfrm>
                <a:off x="5284893" y="1942651"/>
                <a:ext cx="2167466" cy="2167466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68526" tIns="571824" rIns="568526" bIns="571824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400" kern="1200" dirty="0"/>
                  <a:t>2. Developing the framework</a:t>
                </a: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78E9FA4E-BC8F-8D3B-8A68-5EDC1BAC6498}"/>
                  </a:ext>
                </a:extLst>
              </p:cNvPr>
              <p:cNvSpPr/>
              <p:nvPr/>
            </p:nvSpPr>
            <p:spPr>
              <a:xfrm>
                <a:off x="6260252" y="208677"/>
                <a:ext cx="2600961" cy="2600961"/>
              </a:xfrm>
              <a:custGeom>
                <a:avLst/>
                <a:gdLst>
                  <a:gd name="connsiteX0" fmla="*/ 1589033 w 2123675"/>
                  <a:gd name="connsiteY0" fmla="*/ 537873 h 2123675"/>
                  <a:gd name="connsiteX1" fmla="*/ 1902347 w 2123675"/>
                  <a:gd name="connsiteY1" fmla="*/ 443446 h 2123675"/>
                  <a:gd name="connsiteX2" fmla="*/ 2017635 w 2123675"/>
                  <a:gd name="connsiteY2" fmla="*/ 643130 h 2123675"/>
                  <a:gd name="connsiteX3" fmla="*/ 1779202 w 2123675"/>
                  <a:gd name="connsiteY3" fmla="*/ 867255 h 2123675"/>
                  <a:gd name="connsiteX4" fmla="*/ 1779202 w 2123675"/>
                  <a:gd name="connsiteY4" fmla="*/ 1256420 h 2123675"/>
                  <a:gd name="connsiteX5" fmla="*/ 2017635 w 2123675"/>
                  <a:gd name="connsiteY5" fmla="*/ 1480545 h 2123675"/>
                  <a:gd name="connsiteX6" fmla="*/ 1902347 w 2123675"/>
                  <a:gd name="connsiteY6" fmla="*/ 1680229 h 2123675"/>
                  <a:gd name="connsiteX7" fmla="*/ 1589033 w 2123675"/>
                  <a:gd name="connsiteY7" fmla="*/ 1585802 h 2123675"/>
                  <a:gd name="connsiteX8" fmla="*/ 1252006 w 2123675"/>
                  <a:gd name="connsiteY8" fmla="*/ 1780385 h 2123675"/>
                  <a:gd name="connsiteX9" fmla="*/ 1177125 w 2123675"/>
                  <a:gd name="connsiteY9" fmla="*/ 2098936 h 2123675"/>
                  <a:gd name="connsiteX10" fmla="*/ 946550 w 2123675"/>
                  <a:gd name="connsiteY10" fmla="*/ 2098936 h 2123675"/>
                  <a:gd name="connsiteX11" fmla="*/ 871669 w 2123675"/>
                  <a:gd name="connsiteY11" fmla="*/ 1780385 h 2123675"/>
                  <a:gd name="connsiteX12" fmla="*/ 534642 w 2123675"/>
                  <a:gd name="connsiteY12" fmla="*/ 1585802 h 2123675"/>
                  <a:gd name="connsiteX13" fmla="*/ 221328 w 2123675"/>
                  <a:gd name="connsiteY13" fmla="*/ 1680229 h 2123675"/>
                  <a:gd name="connsiteX14" fmla="*/ 106040 w 2123675"/>
                  <a:gd name="connsiteY14" fmla="*/ 1480545 h 2123675"/>
                  <a:gd name="connsiteX15" fmla="*/ 344473 w 2123675"/>
                  <a:gd name="connsiteY15" fmla="*/ 1256420 h 2123675"/>
                  <a:gd name="connsiteX16" fmla="*/ 344473 w 2123675"/>
                  <a:gd name="connsiteY16" fmla="*/ 867255 h 2123675"/>
                  <a:gd name="connsiteX17" fmla="*/ 106040 w 2123675"/>
                  <a:gd name="connsiteY17" fmla="*/ 643130 h 2123675"/>
                  <a:gd name="connsiteX18" fmla="*/ 221328 w 2123675"/>
                  <a:gd name="connsiteY18" fmla="*/ 443446 h 2123675"/>
                  <a:gd name="connsiteX19" fmla="*/ 534642 w 2123675"/>
                  <a:gd name="connsiteY19" fmla="*/ 537873 h 2123675"/>
                  <a:gd name="connsiteX20" fmla="*/ 871669 w 2123675"/>
                  <a:gd name="connsiteY20" fmla="*/ 343290 h 2123675"/>
                  <a:gd name="connsiteX21" fmla="*/ 946550 w 2123675"/>
                  <a:gd name="connsiteY21" fmla="*/ 24739 h 2123675"/>
                  <a:gd name="connsiteX22" fmla="*/ 1177125 w 2123675"/>
                  <a:gd name="connsiteY22" fmla="*/ 24739 h 2123675"/>
                  <a:gd name="connsiteX23" fmla="*/ 1252006 w 2123675"/>
                  <a:gd name="connsiteY23" fmla="*/ 343290 h 2123675"/>
                  <a:gd name="connsiteX24" fmla="*/ 1589033 w 2123675"/>
                  <a:gd name="connsiteY24" fmla="*/ 537873 h 212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23675" h="2123675">
                    <a:moveTo>
                      <a:pt x="1366897" y="537190"/>
                    </a:moveTo>
                    <a:lnTo>
                      <a:pt x="1594045" y="396507"/>
                    </a:lnTo>
                    <a:lnTo>
                      <a:pt x="1727168" y="529630"/>
                    </a:lnTo>
                    <a:lnTo>
                      <a:pt x="1586485" y="756778"/>
                    </a:lnTo>
                    <a:cubicBezTo>
                      <a:pt x="1640670" y="849967"/>
                      <a:pt x="1669056" y="955907"/>
                      <a:pt x="1668725" y="1063703"/>
                    </a:cubicBezTo>
                    <a:lnTo>
                      <a:pt x="1904134" y="1190078"/>
                    </a:lnTo>
                    <a:lnTo>
                      <a:pt x="1855408" y="1371927"/>
                    </a:lnTo>
                    <a:lnTo>
                      <a:pt x="1588350" y="1363666"/>
                    </a:lnTo>
                    <a:cubicBezTo>
                      <a:pt x="1534739" y="1457186"/>
                      <a:pt x="1457186" y="1534739"/>
                      <a:pt x="1363666" y="1588351"/>
                    </a:cubicBezTo>
                    <a:lnTo>
                      <a:pt x="1371926" y="1855408"/>
                    </a:lnTo>
                    <a:lnTo>
                      <a:pt x="1190078" y="1904134"/>
                    </a:lnTo>
                    <a:lnTo>
                      <a:pt x="1063703" y="1668725"/>
                    </a:lnTo>
                    <a:cubicBezTo>
                      <a:pt x="955907" y="1669057"/>
                      <a:pt x="849967" y="1640670"/>
                      <a:pt x="756778" y="1586485"/>
                    </a:cubicBezTo>
                    <a:lnTo>
                      <a:pt x="529630" y="1727168"/>
                    </a:lnTo>
                    <a:lnTo>
                      <a:pt x="396507" y="1594045"/>
                    </a:lnTo>
                    <a:lnTo>
                      <a:pt x="537190" y="1366897"/>
                    </a:lnTo>
                    <a:cubicBezTo>
                      <a:pt x="483005" y="1273708"/>
                      <a:pt x="454619" y="1167768"/>
                      <a:pt x="454950" y="1059972"/>
                    </a:cubicBezTo>
                    <a:lnTo>
                      <a:pt x="219541" y="933597"/>
                    </a:lnTo>
                    <a:lnTo>
                      <a:pt x="268267" y="751748"/>
                    </a:lnTo>
                    <a:lnTo>
                      <a:pt x="535325" y="760009"/>
                    </a:lnTo>
                    <a:cubicBezTo>
                      <a:pt x="588936" y="666489"/>
                      <a:pt x="666489" y="588936"/>
                      <a:pt x="760009" y="535324"/>
                    </a:cubicBezTo>
                    <a:lnTo>
                      <a:pt x="751749" y="268267"/>
                    </a:lnTo>
                    <a:lnTo>
                      <a:pt x="933597" y="219541"/>
                    </a:lnTo>
                    <a:lnTo>
                      <a:pt x="1059972" y="454950"/>
                    </a:lnTo>
                    <a:cubicBezTo>
                      <a:pt x="1167768" y="454618"/>
                      <a:pt x="1273708" y="483005"/>
                      <a:pt x="1366897" y="53719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27287" tIns="727287" rIns="727288" bIns="727288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400" kern="1200" dirty="0"/>
                  <a:t>1. Defining the VFM strategy</a:t>
                </a:r>
              </a:p>
            </p:txBody>
          </p:sp>
          <p:sp>
            <p:nvSpPr>
              <p:cNvPr id="11" name="Circular Arrow 10">
                <a:extLst>
                  <a:ext uri="{FF2B5EF4-FFF2-40B4-BE49-F238E27FC236}">
                    <a16:creationId xmlns:a16="http://schemas.microsoft.com/office/drawing/2014/main" id="{A7637C68-0FC7-6CF5-1A65-A8C0F8B16473}"/>
                  </a:ext>
                </a:extLst>
              </p:cNvPr>
              <p:cNvSpPr/>
              <p:nvPr/>
            </p:nvSpPr>
            <p:spPr>
              <a:xfrm>
                <a:off x="6803377" y="2189542"/>
                <a:ext cx="3814741" cy="3814741"/>
              </a:xfrm>
              <a:prstGeom prst="circularArrow">
                <a:avLst>
                  <a:gd name="adj1" fmla="val 4181"/>
                  <a:gd name="adj2" fmla="val 335511"/>
                  <a:gd name="adj3" fmla="val 21325074"/>
                  <a:gd name="adj4" fmla="val 15812321"/>
                  <a:gd name="adj5" fmla="val 5469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Shape 11">
                <a:extLst>
                  <a:ext uri="{FF2B5EF4-FFF2-40B4-BE49-F238E27FC236}">
                    <a16:creationId xmlns:a16="http://schemas.microsoft.com/office/drawing/2014/main" id="{CCA7726C-6064-23CB-B781-F33DBBE01240}"/>
                  </a:ext>
                </a:extLst>
              </p:cNvPr>
              <p:cNvSpPr/>
              <p:nvPr/>
            </p:nvSpPr>
            <p:spPr>
              <a:xfrm>
                <a:off x="4901038" y="1457818"/>
                <a:ext cx="2771648" cy="2771648"/>
              </a:xfrm>
              <a:prstGeom prst="leftCircularArrow">
                <a:avLst>
                  <a:gd name="adj1" fmla="val 6452"/>
                  <a:gd name="adj2" fmla="val 429999"/>
                  <a:gd name="adj3" fmla="val 10489124"/>
                  <a:gd name="adj4" fmla="val 14837806"/>
                  <a:gd name="adj5" fmla="val 7527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Circular Arrow 12">
                <a:extLst>
                  <a:ext uri="{FF2B5EF4-FFF2-40B4-BE49-F238E27FC236}">
                    <a16:creationId xmlns:a16="http://schemas.microsoft.com/office/drawing/2014/main" id="{525EDD51-06C3-28B6-7091-0EA38753F9B8}"/>
                  </a:ext>
                </a:extLst>
              </p:cNvPr>
              <p:cNvSpPr/>
              <p:nvPr/>
            </p:nvSpPr>
            <p:spPr>
              <a:xfrm>
                <a:off x="6066535" y="18252"/>
                <a:ext cx="2988394" cy="2988394"/>
              </a:xfrm>
              <a:prstGeom prst="circularArrow">
                <a:avLst>
                  <a:gd name="adj1" fmla="val 5984"/>
                  <a:gd name="adj2" fmla="val 394124"/>
                  <a:gd name="adj3" fmla="val 13313824"/>
                  <a:gd name="adj4" fmla="val 10508221"/>
                  <a:gd name="adj5" fmla="val 6981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2652380-A4A0-460C-BF40-079EF31C10AA}"/>
                </a:ext>
              </a:extLst>
            </p:cNvPr>
            <p:cNvSpPr/>
            <p:nvPr/>
          </p:nvSpPr>
          <p:spPr>
            <a:xfrm>
              <a:off x="8480402" y="4566709"/>
              <a:ext cx="2167466" cy="2167466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8526" tIns="571824" rIns="568526" bIns="571824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/>
                <a:t>4. Managing the risks</a:t>
              </a:r>
            </a:p>
          </p:txBody>
        </p:sp>
        <p:sp>
          <p:nvSpPr>
            <p:cNvPr id="7" name="Circular Arrow 6">
              <a:extLst>
                <a:ext uri="{FF2B5EF4-FFF2-40B4-BE49-F238E27FC236}">
                  <a16:creationId xmlns:a16="http://schemas.microsoft.com/office/drawing/2014/main" id="{98CF453F-E8AE-815E-6B3C-CDA8966D80FD}"/>
                </a:ext>
              </a:extLst>
            </p:cNvPr>
            <p:cNvSpPr/>
            <p:nvPr/>
          </p:nvSpPr>
          <p:spPr>
            <a:xfrm rot="20939276" flipH="1">
              <a:off x="8069937" y="4229158"/>
              <a:ext cx="2988394" cy="2988394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4" name="Pentagon 13">
            <a:extLst>
              <a:ext uri="{FF2B5EF4-FFF2-40B4-BE49-F238E27FC236}">
                <a16:creationId xmlns:a16="http://schemas.microsoft.com/office/drawing/2014/main" id="{EBBFE493-0D5D-FB61-E076-04933AB99F03}"/>
              </a:ext>
            </a:extLst>
          </p:cNvPr>
          <p:cNvSpPr/>
          <p:nvPr/>
        </p:nvSpPr>
        <p:spPr>
          <a:xfrm>
            <a:off x="7265967" y="5836486"/>
            <a:ext cx="2775481" cy="523886"/>
          </a:xfrm>
          <a:prstGeom prst="homePlat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5. Demonstrate </a:t>
            </a:r>
            <a:r>
              <a:rPr lang="en-US" dirty="0" err="1"/>
              <a:t>vfm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14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F5BAA-0F1C-8EA9-5067-A0F2045B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VFM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20D66-CE61-4004-D604-273A7C2618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are we trying to achieve?</a:t>
            </a:r>
          </a:p>
          <a:p>
            <a:r>
              <a:rPr lang="en-US" dirty="0"/>
              <a:t>Stakeholder analysis – what are their expectations?</a:t>
            </a:r>
          </a:p>
          <a:p>
            <a:r>
              <a:rPr lang="en-US" dirty="0"/>
              <a:t>Which activities/responsibilities do we need to focus upon most?</a:t>
            </a:r>
          </a:p>
          <a:p>
            <a:r>
              <a:rPr lang="en-US" dirty="0"/>
              <a:t>How do we seek to balance economy, efficiency, effectiveness, Equity </a:t>
            </a:r>
            <a:r>
              <a:rPr lang="en-US" dirty="0" err="1"/>
              <a:t>etc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831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29C06-9109-1FF6-5E4B-E7D474B30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DEVELOPIng</a:t>
            </a:r>
            <a:r>
              <a:rPr lang="en-US" dirty="0"/>
              <a:t> a VFM Framework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027D3FE-AC82-E9DC-4D62-074F7CB5E9F0}"/>
              </a:ext>
            </a:extLst>
          </p:cNvPr>
          <p:cNvSpPr/>
          <p:nvPr/>
        </p:nvSpPr>
        <p:spPr>
          <a:xfrm>
            <a:off x="2850103" y="2084863"/>
            <a:ext cx="5440555" cy="42170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5CE3717-F651-0BDD-5F62-9289D310AF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8258485"/>
              </p:ext>
            </p:extLst>
          </p:nvPr>
        </p:nvGraphicFramePr>
        <p:xfrm>
          <a:off x="3051306" y="2262118"/>
          <a:ext cx="5038151" cy="3716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196462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1509</TotalTime>
  <Words>491</Words>
  <Application>Microsoft Macintosh PowerPoint</Application>
  <PresentationFormat>Widescreen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Tw Cen MT</vt:lpstr>
      <vt:lpstr>Droplet</vt:lpstr>
      <vt:lpstr>Delivering value for money</vt:lpstr>
      <vt:lpstr>Context – From Audit To Delivery</vt:lpstr>
      <vt:lpstr>The Genealogy of Value for Money</vt:lpstr>
      <vt:lpstr>What is VFM</vt:lpstr>
      <vt:lpstr>Which Phone is best vfm?</vt:lpstr>
      <vt:lpstr>Value for money is an ‘essentially contested concept’</vt:lpstr>
      <vt:lpstr>Demonstrating VFM</vt:lpstr>
      <vt:lpstr>Defining a VFM strategy</vt:lpstr>
      <vt:lpstr>DEVELOPIng a VFM Framework</vt:lpstr>
      <vt:lpstr>Developing a VFM framework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Delivering value for money</dc:title>
  <dc:creator>Phil Gibby</dc:creator>
  <cp:lastModifiedBy>Phil Gibby</cp:lastModifiedBy>
  <cp:revision>3</cp:revision>
  <dcterms:created xsi:type="dcterms:W3CDTF">2022-07-12T08:07:42Z</dcterms:created>
  <dcterms:modified xsi:type="dcterms:W3CDTF">2022-07-13T09:17:12Z</dcterms:modified>
</cp:coreProperties>
</file>