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57" r:id="rId5"/>
    <p:sldId id="353" r:id="rId6"/>
    <p:sldId id="348" r:id="rId7"/>
    <p:sldId id="355" r:id="rId8"/>
    <p:sldId id="338" r:id="rId9"/>
    <p:sldId id="351" r:id="rId10"/>
    <p:sldId id="358" r:id="rId11"/>
    <p:sldId id="356" r:id="rId12"/>
    <p:sldId id="361" r:id="rId13"/>
    <p:sldId id="326" r:id="rId14"/>
    <p:sldId id="314" r:id="rId15"/>
    <p:sldId id="315" r:id="rId16"/>
    <p:sldId id="337" r:id="rId17"/>
    <p:sldId id="347" r:id="rId18"/>
    <p:sldId id="329" r:id="rId19"/>
    <p:sldId id="324" r:id="rId20"/>
  </p:sldIdLst>
  <p:sldSz cx="9144000" cy="6858000" type="screen4x3"/>
  <p:notesSz cx="9926638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on Schooler" initials="MS" lastIdx="2" clrIdx="0">
    <p:extLst>
      <p:ext uri="{19B8F6BF-5375-455C-9EA6-DF929625EA0E}">
        <p15:presenceInfo xmlns:p15="http://schemas.microsoft.com/office/powerpoint/2012/main" userId="S::marion.schooler@nnpa.org.uk::3bf950be-a0fa-456a-9528-8447c470c55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55BE7F-8423-C352-82BD-4D7414E87468}" v="34" dt="2021-11-11T09:28:13.216"/>
    <p1510:client id="{69FE6AB6-9338-B0B2-DF9A-3E9D8FA3A83D}" v="218" dt="2021-11-10T20:18:27.751"/>
    <p1510:client id="{81492AEB-BB82-4C85-8F0D-702A0AE800BA}" v="96" dt="2021-11-10T09:38:25.004"/>
    <p1510:client id="{9A48584B-CDB0-0BF8-B868-DDE4A7F943F4}" v="86" dt="2021-11-10T16:39:59.995"/>
    <p1510:client id="{E95AFD16-F1B7-258A-FC54-0FBCFAE13402}" v="46" dt="2021-11-11T09:18:05.5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https://nnpaorguk.sharepoint.com/sites/PerformanceMonitoring/Shared%20Documents/Performance/State%20of%20the%20Park%20Report/Maps%20and%20Data/Visitors/Visitor%20Numbers%20-%20STEAM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Visitors to Northumberland National Park Visitor Centres</a:t>
            </a:r>
          </a:p>
        </c:rich>
      </c:tx>
      <c:layout>
        <c:manualLayout>
          <c:xMode val="edge"/>
          <c:yMode val="edge"/>
          <c:x val="0.16159312875450113"/>
          <c:y val="1.846722068328716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219337794847422"/>
          <c:y val="0.20916904777484532"/>
          <c:w val="0.77936536888843222"/>
          <c:h val="0.55395351204368148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STEAM!$A$5</c:f>
              <c:strCache>
                <c:ptCount val="1"/>
                <c:pt idx="0">
                  <c:v>National Park Centres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c:spPr>
          <c:invertIfNegative val="0"/>
          <c:cat>
            <c:strRef>
              <c:f>STEAM!$D$1:$O$1</c:f>
              <c:strCache>
                <c:ptCount val="12"/>
                <c:pt idx="0">
                  <c:v>2009/10</c:v>
                </c:pt>
                <c:pt idx="1">
                  <c:v>2010/11</c:v>
                </c:pt>
                <c:pt idx="2">
                  <c:v>2011/12</c:v>
                </c:pt>
                <c:pt idx="3">
                  <c:v>2012/13</c:v>
                </c:pt>
                <c:pt idx="4">
                  <c:v>2013/14</c:v>
                </c:pt>
                <c:pt idx="5">
                  <c:v>2014/15</c:v>
                </c:pt>
                <c:pt idx="6">
                  <c:v>2015/16</c:v>
                </c:pt>
                <c:pt idx="7">
                  <c:v>2016/17</c:v>
                </c:pt>
                <c:pt idx="8">
                  <c:v>2017/18</c:v>
                </c:pt>
                <c:pt idx="9">
                  <c:v>2018/19</c:v>
                </c:pt>
                <c:pt idx="10">
                  <c:v>2019/20</c:v>
                </c:pt>
                <c:pt idx="11">
                  <c:v>2020/21</c:v>
                </c:pt>
              </c:strCache>
            </c:strRef>
          </c:cat>
          <c:val>
            <c:numRef>
              <c:f>STEAM!$D$5:$O$5</c:f>
              <c:numCache>
                <c:formatCode>#,##0</c:formatCode>
                <c:ptCount val="12"/>
                <c:pt idx="0">
                  <c:v>131937</c:v>
                </c:pt>
                <c:pt idx="1">
                  <c:v>109716</c:v>
                </c:pt>
                <c:pt idx="2">
                  <c:v>92998</c:v>
                </c:pt>
                <c:pt idx="3">
                  <c:v>78867</c:v>
                </c:pt>
                <c:pt idx="4">
                  <c:v>42498</c:v>
                </c:pt>
                <c:pt idx="5">
                  <c:v>44364</c:v>
                </c:pt>
                <c:pt idx="6">
                  <c:v>29609</c:v>
                </c:pt>
                <c:pt idx="7">
                  <c:v>29609</c:v>
                </c:pt>
                <c:pt idx="8">
                  <c:v>110278</c:v>
                </c:pt>
                <c:pt idx="9">
                  <c:v>146446</c:v>
                </c:pt>
                <c:pt idx="10">
                  <c:v>140519</c:v>
                </c:pt>
                <c:pt idx="11">
                  <c:v>48933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3C8-45DE-95FE-DFB64C6073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238951136"/>
        <c:axId val="-1238952224"/>
      </c:barChart>
      <c:catAx>
        <c:axId val="-12389511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en-US"/>
          </a:p>
        </c:txPr>
        <c:crossAx val="-1238952224"/>
        <c:crosses val="autoZero"/>
        <c:auto val="1"/>
        <c:lblAlgn val="ctr"/>
        <c:lblOffset val="100"/>
        <c:noMultiLvlLbl val="0"/>
      </c:catAx>
      <c:valAx>
        <c:axId val="-123895222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en-US"/>
          </a:p>
        </c:txPr>
        <c:crossAx val="-12389511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0.15723</cdr:x>
      <cdr:y>0.26604</cdr:y>
    </cdr:from>
    <cdr:to>
      <cdr:x>0.61235</cdr:x>
      <cdr:y>0.61999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xmlns="" id="{4967774F-5E15-400E-B9F3-FDD8B3C05366}"/>
            </a:ext>
          </a:extLst>
        </cdr:cNvPr>
        <cdr:cNvCxnSpPr/>
      </cdr:nvCxnSpPr>
      <cdr:spPr>
        <a:xfrm xmlns:a="http://schemas.openxmlformats.org/drawingml/2006/main">
          <a:off x="635000" y="1062182"/>
          <a:ext cx="1838036" cy="1413163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0.63293</cdr:x>
      <cdr:y>0.28455</cdr:y>
    </cdr:from>
    <cdr:to>
      <cdr:x>0.7793</cdr:x>
      <cdr:y>0.62924</cdr:y>
    </cdr:to>
    <cdr:cxnSp macro="">
      <cdr:nvCxnSpPr>
        <cdr:cNvPr id="4" name="Straight Arrow Connector 3">
          <a:extLst xmlns:a="http://schemas.openxmlformats.org/drawingml/2006/main">
            <a:ext uri="{FF2B5EF4-FFF2-40B4-BE49-F238E27FC236}">
              <a16:creationId xmlns:a16="http://schemas.microsoft.com/office/drawing/2014/main" xmlns="" id="{1F1D0425-ADD1-48D2-9C91-8F32C8A6A4AB}"/>
            </a:ext>
          </a:extLst>
        </cdr:cNvPr>
        <cdr:cNvCxnSpPr/>
      </cdr:nvCxnSpPr>
      <cdr:spPr>
        <a:xfrm xmlns:a="http://schemas.openxmlformats.org/drawingml/2006/main" flipV="1">
          <a:off x="2556164" y="1136073"/>
          <a:ext cx="591127" cy="1376219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0.88107</cdr:x>
      <cdr:y>0.28281</cdr:y>
    </cdr:from>
    <cdr:to>
      <cdr:x>0.88107</cdr:x>
      <cdr:y>0.39501</cdr:y>
    </cdr:to>
    <cdr:cxnSp macro="">
      <cdr:nvCxnSpPr>
        <cdr:cNvPr id="8" name="Straight Arrow Connector 7">
          <a:extLst xmlns:a="http://schemas.openxmlformats.org/drawingml/2006/main">
            <a:ext uri="{FF2B5EF4-FFF2-40B4-BE49-F238E27FC236}">
              <a16:creationId xmlns:a16="http://schemas.microsoft.com/office/drawing/2014/main" xmlns="" id="{63D92DBD-6C44-4439-8BB3-602A776284E4}"/>
            </a:ext>
          </a:extLst>
        </cdr:cNvPr>
        <cdr:cNvCxnSpPr/>
      </cdr:nvCxnSpPr>
      <cdr:spPr>
        <a:xfrm xmlns:a="http://schemas.openxmlformats.org/drawingml/2006/main">
          <a:off x="3558309" y="1129145"/>
          <a:ext cx="0" cy="447965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0.21669</cdr:x>
      <cdr:y>0.22671</cdr:y>
    </cdr:from>
    <cdr:to>
      <cdr:x>0.51858</cdr:x>
      <cdr:y>0.35164</cdr:y>
    </cdr:to>
    <cdr:sp macro="" textlink="">
      <cdr:nvSpPr>
        <cdr:cNvPr id="10" name="TextBox 9">
          <a:extLst xmlns:a="http://schemas.openxmlformats.org/drawingml/2006/main">
            <a:ext uri="{FF2B5EF4-FFF2-40B4-BE49-F238E27FC236}">
              <a16:creationId xmlns:a16="http://schemas.microsoft.com/office/drawing/2014/main" xmlns="" id="{2AF84DA7-56B0-4632-9F4B-27E2C555BF28}"/>
            </a:ext>
          </a:extLst>
        </cdr:cNvPr>
        <cdr:cNvSpPr txBox="1"/>
      </cdr:nvSpPr>
      <cdr:spPr>
        <a:xfrm xmlns:a="http://schemas.openxmlformats.org/drawingml/2006/main">
          <a:off x="875144" y="905163"/>
          <a:ext cx="1219201" cy="4987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100" dirty="0"/>
            <a:t>Funding cuts and centre closures</a:t>
          </a:r>
        </a:p>
      </cdr:txBody>
    </cdr:sp>
  </cdr:relSizeAnchor>
  <cdr:relSizeAnchor xmlns:cdr="http://schemas.openxmlformats.org/drawingml/2006/chartDrawing">
    <cdr:from>
      <cdr:x>0.56279</cdr:x>
      <cdr:y>0.28145</cdr:y>
    </cdr:from>
    <cdr:to>
      <cdr:x>0.86468</cdr:x>
      <cdr:y>0.40637</cdr:y>
    </cdr:to>
    <cdr:sp macro="" textlink="">
      <cdr:nvSpPr>
        <cdr:cNvPr id="11" name="TextBox 1">
          <a:extLst xmlns:a="http://schemas.openxmlformats.org/drawingml/2006/main">
            <a:ext uri="{FF2B5EF4-FFF2-40B4-BE49-F238E27FC236}">
              <a16:creationId xmlns:a16="http://schemas.microsoft.com/office/drawing/2014/main" xmlns="" id="{BAA54ECF-ED4F-41E3-BFFA-1F9F3C28856F}"/>
            </a:ext>
          </a:extLst>
        </cdr:cNvPr>
        <cdr:cNvSpPr txBox="1"/>
      </cdr:nvSpPr>
      <cdr:spPr>
        <a:xfrm xmlns:a="http://schemas.openxmlformats.org/drawingml/2006/main">
          <a:off x="2272901" y="1123693"/>
          <a:ext cx="1219201" cy="4987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100" dirty="0"/>
            <a:t>Sill Opens</a:t>
          </a:r>
        </a:p>
      </cdr:txBody>
    </cdr:sp>
  </cdr:relSizeAnchor>
  <cdr:relSizeAnchor xmlns:cdr="http://schemas.openxmlformats.org/drawingml/2006/chartDrawing">
    <cdr:from>
      <cdr:x>0.81361</cdr:x>
      <cdr:y>0.21804</cdr:y>
    </cdr:from>
    <cdr:to>
      <cdr:x>1</cdr:x>
      <cdr:y>0.34296</cdr:y>
    </cdr:to>
    <cdr:sp macro="" textlink="">
      <cdr:nvSpPr>
        <cdr:cNvPr id="12" name="TextBox 1">
          <a:extLst xmlns:a="http://schemas.openxmlformats.org/drawingml/2006/main">
            <a:ext uri="{FF2B5EF4-FFF2-40B4-BE49-F238E27FC236}">
              <a16:creationId xmlns:a16="http://schemas.microsoft.com/office/drawing/2014/main" xmlns="" id="{2EBF7ADC-5811-425F-B6D4-3DCD762D1EE6}"/>
            </a:ext>
          </a:extLst>
        </cdr:cNvPr>
        <cdr:cNvSpPr txBox="1"/>
      </cdr:nvSpPr>
      <cdr:spPr>
        <a:xfrm xmlns:a="http://schemas.openxmlformats.org/drawingml/2006/main">
          <a:off x="3285836" y="870528"/>
          <a:ext cx="752764" cy="4987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100" dirty="0"/>
            <a:t>Covid-19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E2ADB8-76C0-472F-AF21-9541A94B3954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3557A8-8A10-4076-BFDE-E54AB0A68D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21789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A3150D-7CF0-4220-89A8-6109B3DA0B25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95C6B7-5F44-4543-BA63-CA5B181B0A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8392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20000"/>
              </a:spcBef>
            </a:pPr>
            <a:r>
              <a:rPr lang="en-GB" dirty="0"/>
              <a:t>Qualities</a:t>
            </a:r>
            <a:endParaRPr lang="en-US" dirty="0"/>
          </a:p>
          <a:p>
            <a:pPr marL="171450" indent="-171450">
              <a:spcBef>
                <a:spcPct val="20000"/>
              </a:spcBef>
              <a:buFont typeface="Arial,Sans-Serif"/>
              <a:buChar char="•"/>
            </a:pPr>
            <a:r>
              <a:rPr lang="en-GB" dirty="0"/>
              <a:t>Landscape</a:t>
            </a:r>
            <a:endParaRPr lang="en-US" dirty="0"/>
          </a:p>
          <a:p>
            <a:pPr marL="628650" lvl="1" indent="-171450">
              <a:spcBef>
                <a:spcPct val="20000"/>
              </a:spcBef>
              <a:buFont typeface="Arial,Sans-Serif"/>
              <a:buChar char="•"/>
            </a:pPr>
            <a:r>
              <a:rPr lang="en-GB" dirty="0"/>
              <a:t>Geology (Great Whin Sill &amp; Cheviot Hills)</a:t>
            </a:r>
            <a:endParaRPr lang="en-US" dirty="0"/>
          </a:p>
          <a:p>
            <a:pPr marL="171450" indent="-171450">
              <a:spcBef>
                <a:spcPct val="20000"/>
              </a:spcBef>
              <a:buFont typeface="Arial,Sans-Serif"/>
              <a:buChar char="•"/>
            </a:pPr>
            <a:r>
              <a:rPr lang="en-GB" dirty="0"/>
              <a:t>Heritage</a:t>
            </a:r>
            <a:endParaRPr lang="en-US" dirty="0"/>
          </a:p>
          <a:p>
            <a:pPr marL="628650" lvl="1" indent="-171450">
              <a:spcBef>
                <a:spcPct val="20000"/>
              </a:spcBef>
              <a:buFont typeface="Arial,Sans-Serif"/>
              <a:buChar char="•"/>
            </a:pPr>
            <a:r>
              <a:rPr lang="en-GB" dirty="0"/>
              <a:t>1 world heritage site</a:t>
            </a:r>
            <a:endParaRPr lang="en-US" dirty="0"/>
          </a:p>
          <a:p>
            <a:pPr marL="628650" lvl="1" indent="-171450">
              <a:spcBef>
                <a:spcPct val="20000"/>
              </a:spcBef>
              <a:buFont typeface="Arial,Sans-Serif"/>
              <a:buChar char="•"/>
            </a:pPr>
            <a:r>
              <a:rPr lang="en-GB" dirty="0"/>
              <a:t>426 Scheduled Monuments</a:t>
            </a:r>
            <a:endParaRPr lang="en-US" dirty="0"/>
          </a:p>
          <a:p>
            <a:pPr marL="171450" indent="-171450">
              <a:spcBef>
                <a:spcPct val="20000"/>
              </a:spcBef>
              <a:buFont typeface="Arial,Sans-Serif"/>
              <a:buChar char="•"/>
            </a:pPr>
            <a:r>
              <a:rPr lang="en-GB" dirty="0"/>
              <a:t>Nature</a:t>
            </a:r>
            <a:endParaRPr lang="en-US" dirty="0"/>
          </a:p>
          <a:p>
            <a:pPr marL="628650" lvl="1" indent="-171450">
              <a:spcBef>
                <a:spcPct val="20000"/>
              </a:spcBef>
              <a:buFont typeface="Arial,Sans-Serif"/>
              <a:buChar char="•"/>
            </a:pPr>
            <a:r>
              <a:rPr lang="en-GB" dirty="0"/>
              <a:t>66% of NNP is upland moorland</a:t>
            </a:r>
            <a:endParaRPr lang="en-US" dirty="0"/>
          </a:p>
          <a:p>
            <a:pPr marL="628650" lvl="1" indent="-171450">
              <a:spcBef>
                <a:spcPct val="20000"/>
              </a:spcBef>
              <a:buFont typeface="Arial,Sans-Serif"/>
              <a:buChar char="•"/>
            </a:pPr>
            <a:r>
              <a:rPr lang="en-GB" dirty="0"/>
              <a:t>32 SSSIs (12,450 ha)</a:t>
            </a:r>
            <a:endParaRPr lang="en-US" dirty="0"/>
          </a:p>
          <a:p>
            <a:pPr marL="628650" lvl="1" indent="-171450">
              <a:spcBef>
                <a:spcPct val="20000"/>
              </a:spcBef>
              <a:buFont typeface="Arial,Sans-Serif"/>
              <a:buChar char="•"/>
            </a:pPr>
            <a:r>
              <a:rPr lang="en-GB" dirty="0"/>
              <a:t>400 ha of Waxcap grassland</a:t>
            </a:r>
            <a:endParaRPr lang="en-US" dirty="0"/>
          </a:p>
          <a:p>
            <a:pPr marL="628650" lvl="1" indent="-171450">
              <a:spcBef>
                <a:spcPct val="20000"/>
              </a:spcBef>
              <a:buFont typeface="Arial,Sans-Serif"/>
              <a:buChar char="•"/>
            </a:pPr>
            <a:r>
              <a:rPr lang="en-GB" dirty="0"/>
              <a:t>10,000 ha of bog</a:t>
            </a:r>
            <a:endParaRPr lang="en-US" dirty="0"/>
          </a:p>
          <a:p>
            <a:pPr marL="171450" indent="-171450">
              <a:spcBef>
                <a:spcPct val="20000"/>
              </a:spcBef>
              <a:buFont typeface="Arial,Sans-Serif"/>
              <a:buChar char="•"/>
            </a:pPr>
            <a:r>
              <a:rPr lang="en-GB" dirty="0"/>
              <a:t>Low Human Impact</a:t>
            </a:r>
            <a:endParaRPr lang="en-US" dirty="0"/>
          </a:p>
          <a:p>
            <a:pPr marL="628650" lvl="1" indent="-171450">
              <a:spcBef>
                <a:spcPct val="20000"/>
              </a:spcBef>
              <a:buFont typeface="Arial,Sans-Serif"/>
              <a:buChar char="•"/>
            </a:pPr>
            <a:r>
              <a:rPr lang="en-GB" dirty="0"/>
              <a:t>International Dark Sky Park</a:t>
            </a:r>
            <a:endParaRPr lang="en-US" dirty="0"/>
          </a:p>
          <a:p>
            <a:pPr marL="628650" lvl="1" indent="-171450">
              <a:spcBef>
                <a:spcPct val="20000"/>
              </a:spcBef>
              <a:buFont typeface="Arial,Sans-Serif"/>
              <a:buChar char="•"/>
            </a:pPr>
            <a:r>
              <a:rPr lang="en-GB" dirty="0"/>
              <a:t>Most tranquil NP in England*</a:t>
            </a:r>
            <a:endParaRPr lang="en-US" dirty="0"/>
          </a:p>
          <a:p>
            <a:pPr marL="628650" lvl="1" indent="-171450">
              <a:spcBef>
                <a:spcPct val="20000"/>
              </a:spcBef>
              <a:buFont typeface="Arial,Sans-Serif"/>
              <a:buChar char="•"/>
            </a:pPr>
            <a:r>
              <a:rPr lang="en-GB" dirty="0"/>
              <a:t>Cleanest Rivers of NPs in England**</a:t>
            </a:r>
            <a:endParaRPr lang="en-US" dirty="0"/>
          </a:p>
          <a:p>
            <a:pPr marL="628650" lvl="1" indent="-171450">
              <a:spcBef>
                <a:spcPct val="20000"/>
              </a:spcBef>
              <a:buFont typeface="Arial,Sans-Serif"/>
              <a:buChar char="•"/>
            </a:pPr>
            <a:r>
              <a:rPr lang="en-GB" dirty="0"/>
              <a:t>Greatest carbon sink of NPs in England**</a:t>
            </a:r>
            <a:endParaRPr lang="en-GB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95C6B7-5F44-4543-BA63-CA5B181B0A5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005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  <a:p>
            <a:pPr marL="457200" indent="-457200">
              <a:buFont typeface="Arial,Sans-Serif"/>
              <a:buChar char="•"/>
            </a:pPr>
            <a:r>
              <a:rPr lang="en-GB"/>
              <a:t>Figures on global and national nature loss</a:t>
            </a:r>
            <a:endParaRPr lang="en-US"/>
          </a:p>
          <a:p>
            <a:endParaRPr lang="en-GB">
              <a:cs typeface="Calibri"/>
            </a:endParaRPr>
          </a:p>
          <a:p>
            <a:pPr marL="457200" indent="-457200">
              <a:buFont typeface="Arial,Sans-Serif"/>
              <a:buChar char="•"/>
            </a:pPr>
            <a:r>
              <a:rPr lang="en-GB"/>
              <a:t>Evidence of impact on nature on people</a:t>
            </a:r>
            <a:endParaRPr lang="en-US"/>
          </a:p>
          <a:p>
            <a:pPr marL="457200" indent="-457200">
              <a:buFont typeface="Arial,Sans-Serif"/>
              <a:buChar char="•"/>
            </a:pPr>
            <a:endParaRPr lang="en-GB"/>
          </a:p>
          <a:p>
            <a:pPr marL="457200" indent="-457200">
              <a:buFont typeface="Arial,Sans-Serif"/>
              <a:buChar char="•"/>
            </a:pPr>
            <a:r>
              <a:rPr lang="en-GB"/>
              <a:t>Examples of projects – Cheviots Peatland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95C6B7-5F44-4543-BA63-CA5B181B0A5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539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Our targets – 2030 Authority and 2040 Park</a:t>
            </a:r>
            <a:br>
              <a:rPr lang="en-GB" b="1"/>
            </a:br>
            <a:r>
              <a:rPr lang="en-GB" b="1"/>
              <a:t>Our actions</a:t>
            </a:r>
            <a:br>
              <a:rPr lang="en-GB" b="1"/>
            </a:br>
            <a:r>
              <a:rPr lang="en-GB" b="1"/>
              <a:t>The Park as a net carbon sink and the natural capital it provides for the region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95C6B7-5F44-4543-BA63-CA5B181B0A5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89173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lnSpc>
                <a:spcPct val="114999"/>
              </a:lnSpc>
              <a:buFont typeface="Arial,Sans-Serif"/>
              <a:buChar char="•"/>
            </a:pPr>
            <a:r>
              <a:rPr lang="en-GB"/>
              <a:t>One of England finest landscapes</a:t>
            </a:r>
            <a:endParaRPr lang="en-US"/>
          </a:p>
          <a:p>
            <a:pPr marL="457200" indent="-457200">
              <a:lnSpc>
                <a:spcPct val="114999"/>
              </a:lnSpc>
              <a:buFont typeface="Arial,Sans-Serif"/>
              <a:buChar char="•"/>
            </a:pPr>
            <a:r>
              <a:rPr lang="en-GB"/>
              <a:t>Our special qualities</a:t>
            </a:r>
            <a:endParaRPr lang="en-US"/>
          </a:p>
          <a:p>
            <a:pPr marL="457200" indent="-457200">
              <a:lnSpc>
                <a:spcPct val="114999"/>
              </a:lnSpc>
              <a:buFont typeface="Arial,Sans-Serif"/>
              <a:buChar char="•"/>
            </a:pPr>
            <a:r>
              <a:rPr lang="en-GB"/>
              <a:t>To pilot and demonstrate new approaches</a:t>
            </a:r>
            <a:endParaRPr lang="en-US"/>
          </a:p>
          <a:p>
            <a:pPr marL="457200" indent="-457200">
              <a:lnSpc>
                <a:spcPct val="114999"/>
              </a:lnSpc>
              <a:buFont typeface="Arial,Sans-Serif"/>
              <a:buChar char="•"/>
            </a:pPr>
            <a:r>
              <a:rPr lang="en-GB"/>
              <a:t> Multiple ways to engage in rich variety of heritage</a:t>
            </a:r>
            <a:endParaRPr lang="en-US"/>
          </a:p>
          <a:p>
            <a:pPr marL="457200" indent="-457200">
              <a:lnSpc>
                <a:spcPct val="114999"/>
              </a:lnSpc>
              <a:buFont typeface="Arial,Sans-Serif"/>
              <a:buChar char="•"/>
            </a:pPr>
            <a:r>
              <a:rPr lang="en-GB"/>
              <a:t>Returning to our initial mission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95C6B7-5F44-4543-BA63-CA5B181B0A5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001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571500">
              <a:buFont typeface="Arial,Sans-Serif"/>
              <a:buChar char="•"/>
            </a:pPr>
            <a:r>
              <a:rPr lang="en-GB"/>
              <a:t>Point in time for parks to play a key role</a:t>
            </a:r>
            <a:endParaRPr lang="en-US"/>
          </a:p>
          <a:p>
            <a:pPr marL="571500" indent="-571500">
              <a:buFont typeface="Arial,Sans-Serif"/>
              <a:buChar char="•"/>
            </a:pPr>
            <a:r>
              <a:rPr lang="en-GB"/>
              <a:t>Call to action – need to balance the books – but to what end?</a:t>
            </a:r>
            <a:endParaRPr lang="en-US"/>
          </a:p>
          <a:p>
            <a:pPr marL="571500" indent="-571500">
              <a:buFont typeface="Arial,Sans-Serif"/>
              <a:buChar char="•"/>
            </a:pPr>
            <a:r>
              <a:rPr lang="en-GB"/>
              <a:t>Keen to work with partners</a:t>
            </a:r>
            <a:endParaRPr lang="en-US"/>
          </a:p>
          <a:p>
            <a:pPr marL="571500" indent="-571500">
              <a:buFont typeface="Arial,Sans-Serif"/>
              <a:buChar char="•"/>
            </a:pPr>
            <a:r>
              <a:rPr lang="en-GB"/>
              <a:t>Innovative and enterprising</a:t>
            </a:r>
            <a:endParaRPr lang="en-US"/>
          </a:p>
          <a:p>
            <a:pPr marL="571500" indent="-571500">
              <a:buFont typeface="Arial,Sans-Serif"/>
              <a:buChar char="•"/>
            </a:pPr>
            <a:r>
              <a:rPr lang="en-GB"/>
              <a:t>Thank You</a:t>
            </a:r>
            <a:endParaRPr lang="en-US"/>
          </a:p>
          <a:p>
            <a:pPr marL="571500" indent="-571500">
              <a:buFont typeface="Arial,Sans-Serif"/>
              <a:buChar char="•"/>
            </a:pPr>
            <a:r>
              <a:rPr lang="en-GB"/>
              <a:t>Questions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95C6B7-5F44-4543-BA63-CA5B181B0A5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939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20000"/>
              </a:spcBef>
            </a:pPr>
            <a:r>
              <a:rPr lang="en-GB" dirty="0"/>
              <a:t>Created as part of post war recovery</a:t>
            </a:r>
            <a:endParaRPr lang="en-US" dirty="0"/>
          </a:p>
          <a:p>
            <a:pPr>
              <a:spcBef>
                <a:spcPct val="20000"/>
              </a:spcBef>
            </a:pPr>
            <a:r>
              <a:rPr lang="en-GB" dirty="0"/>
              <a:t>1949 national park and Access to the Countryside Act</a:t>
            </a:r>
            <a:endParaRPr lang="en-US" dirty="0"/>
          </a:p>
          <a:p>
            <a:pPr>
              <a:spcBef>
                <a:spcPct val="20000"/>
              </a:spcBef>
            </a:pPr>
            <a:r>
              <a:rPr lang="en-GB" dirty="0"/>
              <a:t>Kinder Scout  trespass</a:t>
            </a:r>
            <a:endParaRPr lang="en-US" dirty="0"/>
          </a:p>
          <a:p>
            <a:pPr>
              <a:spcBef>
                <a:spcPct val="20000"/>
              </a:spcBef>
            </a:pPr>
            <a:r>
              <a:rPr lang="en-GB" dirty="0"/>
              <a:t>Purposes</a:t>
            </a:r>
            <a:endParaRPr lang="en-US" dirty="0">
              <a:cs typeface="Calibri"/>
            </a:endParaRPr>
          </a:p>
          <a:p>
            <a:pPr>
              <a:spcBef>
                <a:spcPct val="20000"/>
              </a:spcBef>
            </a:pPr>
            <a:r>
              <a:rPr lang="en-GB" dirty="0"/>
              <a:t>Section 61 of The Environment Act (1995) updated the two purposes of National Park designation:</a:t>
            </a:r>
            <a:endParaRPr lang="en-US" dirty="0">
              <a:cs typeface="Calibri"/>
            </a:endParaRPr>
          </a:p>
          <a:p>
            <a:pPr lvl="1">
              <a:spcBef>
                <a:spcPct val="20000"/>
              </a:spcBef>
              <a:buFont typeface="Arial"/>
              <a:buChar char="•"/>
            </a:pPr>
            <a:r>
              <a:rPr lang="en-GB" dirty="0"/>
              <a:t>Conserving and enhancing the natural beauty, wildlife and cultural heritage of the Park;</a:t>
            </a:r>
            <a:endParaRPr lang="en-US" dirty="0"/>
          </a:p>
          <a:p>
            <a:pPr lvl="1">
              <a:spcBef>
                <a:spcPct val="20000"/>
              </a:spcBef>
              <a:buFont typeface="Arial"/>
              <a:buChar char="•"/>
            </a:pPr>
            <a:r>
              <a:rPr lang="en-GB" dirty="0"/>
              <a:t>Promoting opportunities for the understanding and enjoyment of the special qualities of (the) areas by the public. </a:t>
            </a:r>
            <a:endParaRPr lang="en-US" dirty="0"/>
          </a:p>
          <a:p>
            <a:pPr lvl="1">
              <a:spcBef>
                <a:spcPct val="20000"/>
              </a:spcBef>
              <a:buFont typeface="Arial"/>
              <a:buChar char="•"/>
            </a:pPr>
            <a:r>
              <a:rPr lang="en-GB" dirty="0"/>
              <a:t>And; to ‘seek to foster the social and economic wellbeing of the local communities’.</a:t>
            </a:r>
            <a:endParaRPr lang="en-US" dirty="0">
              <a:cs typeface="Calibri"/>
            </a:endParaRPr>
          </a:p>
          <a:p>
            <a:pPr lvl="1">
              <a:spcBef>
                <a:spcPct val="20000"/>
              </a:spcBef>
            </a:pPr>
            <a:endParaRPr lang="en-GB" dirty="0">
              <a:cs typeface="Calibri"/>
            </a:endParaRPr>
          </a:p>
          <a:p>
            <a:pPr lvl="1">
              <a:spcBef>
                <a:spcPct val="20000"/>
              </a:spcBef>
            </a:pPr>
            <a:endParaRPr lang="en-GB" dirty="0">
              <a:cs typeface="Calibri"/>
            </a:endParaRPr>
          </a:p>
          <a:p>
            <a:pPr lvl="1">
              <a:spcBef>
                <a:spcPct val="20000"/>
              </a:spcBef>
              <a:buFont typeface="Arial"/>
              <a:buChar char="•"/>
            </a:pPr>
            <a:endParaRPr lang="en-GB" dirty="0"/>
          </a:p>
          <a:p>
            <a:pPr>
              <a:spcBef>
                <a:spcPct val="20000"/>
              </a:spcBef>
            </a:pPr>
            <a:endParaRPr lang="en-GB" dirty="0">
              <a:cs typeface="Calibri"/>
            </a:endParaRPr>
          </a:p>
          <a:p>
            <a:pPr lvl="1">
              <a:spcBef>
                <a:spcPct val="20000"/>
              </a:spcBef>
            </a:pPr>
            <a:endParaRPr lang="en-GB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95C6B7-5F44-4543-BA63-CA5B181B0A5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907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999"/>
              </a:lnSpc>
              <a:spcBef>
                <a:spcPct val="20000"/>
              </a:spcBef>
            </a:pPr>
            <a:r>
              <a:rPr lang="en-GB">
                <a:cs typeface="Calibri"/>
              </a:rPr>
              <a:t>Industry</a:t>
            </a:r>
          </a:p>
          <a:p>
            <a:pPr marL="457200" indent="-457200">
              <a:lnSpc>
                <a:spcPct val="114999"/>
              </a:lnSpc>
              <a:spcBef>
                <a:spcPct val="20000"/>
              </a:spcBef>
              <a:buFont typeface="Arial,Sans-Serif"/>
              <a:buChar char="•"/>
            </a:pPr>
            <a:r>
              <a:rPr lang="en-GB"/>
              <a:t>Farming (and forestry) is the dominant industry employing residents (22%) and accounts for two thirds of businesses and 55% of jobs located within the National Park.</a:t>
            </a:r>
            <a:endParaRPr lang="en-US">
              <a:cs typeface="Calibri"/>
            </a:endParaRPr>
          </a:p>
          <a:p>
            <a:pPr marL="457200" indent="-457200">
              <a:lnSpc>
                <a:spcPct val="114999"/>
              </a:lnSpc>
              <a:spcBef>
                <a:spcPct val="20000"/>
              </a:spcBef>
              <a:buFont typeface="Arial,Sans-Serif"/>
              <a:buChar char="•"/>
            </a:pPr>
            <a:r>
              <a:rPr lang="en-GB"/>
              <a:t>The National Park’s business base is dominated by micro firms and small businesses. Many of these are tourism or visitor economy related</a:t>
            </a:r>
            <a:endParaRPr lang="en-US"/>
          </a:p>
          <a:p>
            <a:pPr marL="457200" indent="-457200">
              <a:lnSpc>
                <a:spcPct val="114999"/>
              </a:lnSpc>
              <a:spcBef>
                <a:spcPct val="20000"/>
              </a:spcBef>
              <a:buFont typeface="Arial,Sans-Serif"/>
              <a:buChar char="•"/>
            </a:pPr>
            <a:r>
              <a:rPr lang="en-GB"/>
              <a:t>ONS data indicates that there are no businesses operating that employ more than 50 members of staff (with 97% employing fewer than 10). Than makes the NPA by some measure the largest employer.</a:t>
            </a:r>
            <a:endParaRPr lang="en-US"/>
          </a:p>
          <a:p>
            <a:pPr marL="457200" indent="-457200">
              <a:lnSpc>
                <a:spcPct val="114999"/>
              </a:lnSpc>
              <a:spcBef>
                <a:spcPct val="20000"/>
              </a:spcBef>
              <a:buFont typeface="Arial,Sans-Serif"/>
              <a:buChar char="•"/>
            </a:pPr>
            <a:r>
              <a:rPr lang="en-GB"/>
              <a:t>It also highlights connectivity as a key challenge for the local economy at present. Road connectivity and public transport access is relatively poor.</a:t>
            </a:r>
            <a:endParaRPr lang="en-GB">
              <a:cs typeface="Calibri"/>
            </a:endParaRPr>
          </a:p>
          <a:p>
            <a:pPr>
              <a:lnSpc>
                <a:spcPct val="114999"/>
              </a:lnSpc>
              <a:spcBef>
                <a:spcPct val="20000"/>
              </a:spcBef>
            </a:pPr>
            <a:endParaRPr lang="en-GB">
              <a:cs typeface="Calibri"/>
            </a:endParaRPr>
          </a:p>
          <a:p>
            <a:pPr>
              <a:lnSpc>
                <a:spcPct val="114999"/>
              </a:lnSpc>
              <a:spcBef>
                <a:spcPct val="20000"/>
              </a:spcBef>
            </a:pPr>
            <a:r>
              <a:rPr lang="en-GB">
                <a:cs typeface="Calibri"/>
              </a:rPr>
              <a:t>Visitors</a:t>
            </a:r>
          </a:p>
          <a:p>
            <a:pPr marL="171450" indent="-171450">
              <a:spcBef>
                <a:spcPct val="20000"/>
              </a:spcBef>
              <a:buFont typeface="Arial"/>
              <a:buChar char="•"/>
            </a:pPr>
            <a:r>
              <a:rPr lang="en-GB"/>
              <a:t>STEAM economic analysis suggests we receive 1.7 million visitors p.a. </a:t>
            </a:r>
            <a:endParaRPr lang="en-US"/>
          </a:p>
          <a:p>
            <a:pPr marL="171450" indent="-171450">
              <a:spcBef>
                <a:spcPct val="20000"/>
              </a:spcBef>
              <a:buFont typeface="Arial"/>
              <a:buChar char="•"/>
            </a:pPr>
            <a:endParaRPr lang="en-GB"/>
          </a:p>
          <a:p>
            <a:pPr marL="171450" indent="-171450">
              <a:spcBef>
                <a:spcPct val="20000"/>
              </a:spcBef>
              <a:buFont typeface="Arial"/>
              <a:buChar char="•"/>
            </a:pPr>
            <a:r>
              <a:rPr lang="en-GB"/>
              <a:t>Around 1.9 to 2.0 million visitors visit both the National Park and our gateway settlements. </a:t>
            </a:r>
            <a:endParaRPr lang="en-US"/>
          </a:p>
          <a:p>
            <a:pPr marL="171450" indent="-171450">
              <a:spcBef>
                <a:spcPct val="20000"/>
              </a:spcBef>
              <a:buFont typeface="Arial"/>
              <a:buChar char="•"/>
            </a:pPr>
            <a:r>
              <a:rPr lang="en-GB">
                <a:cs typeface="Calibri"/>
              </a:rPr>
              <a:t>The economic value of tourism in the Park is  </a:t>
            </a:r>
          </a:p>
          <a:p>
            <a:pPr marL="171450" indent="-171450">
              <a:spcBef>
                <a:spcPct val="20000"/>
              </a:spcBef>
              <a:buFont typeface="Arial"/>
              <a:buChar char="•"/>
            </a:pPr>
            <a:endParaRPr lang="en-GB"/>
          </a:p>
          <a:p>
            <a:pPr marL="171450" indent="-171450">
              <a:spcBef>
                <a:spcPct val="20000"/>
              </a:spcBef>
              <a:buFont typeface="Arial"/>
              <a:buChar char="•"/>
            </a:pPr>
            <a:r>
              <a:rPr lang="en-GB"/>
              <a:t>Our paid for use car parks record 100,000 tickets </a:t>
            </a:r>
            <a:r>
              <a:rPr lang="en-GB" err="1"/>
              <a:t>p.a</a:t>
            </a:r>
            <a:r>
              <a:rPr lang="en-GB"/>
              <a:t> </a:t>
            </a:r>
            <a:endParaRPr lang="en-US"/>
          </a:p>
          <a:p>
            <a:pPr marL="171450" indent="-171450">
              <a:spcBef>
                <a:spcPct val="20000"/>
              </a:spcBef>
              <a:buFont typeface="Arial"/>
              <a:buChar char="•"/>
            </a:pPr>
            <a:endParaRPr lang="en-GB"/>
          </a:p>
          <a:p>
            <a:pPr marL="171450" indent="-171450">
              <a:spcBef>
                <a:spcPct val="20000"/>
              </a:spcBef>
              <a:buFont typeface="Arial"/>
              <a:buChar char="•"/>
            </a:pPr>
            <a:r>
              <a:rPr lang="en-GB"/>
              <a:t>The </a:t>
            </a:r>
            <a:r>
              <a:rPr lang="en-GB" err="1"/>
              <a:t>Sill:National</a:t>
            </a:r>
            <a:r>
              <a:rPr lang="en-GB"/>
              <a:t> Landscape Discovery Centre receives 150,000 visitors in an average year. </a:t>
            </a:r>
            <a:endParaRPr lang="en-GB">
              <a:cs typeface="Calibri"/>
            </a:endParaRPr>
          </a:p>
          <a:p>
            <a:pPr marL="457200" indent="-457200">
              <a:lnSpc>
                <a:spcPct val="114999"/>
              </a:lnSpc>
              <a:spcBef>
                <a:spcPct val="20000"/>
              </a:spcBef>
              <a:buFont typeface="Arial,Sans-Serif"/>
              <a:buChar char="•"/>
            </a:pPr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95C6B7-5F44-4543-BA63-CA5B181B0A5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5789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999"/>
              </a:lnSpc>
              <a:spcBef>
                <a:spcPct val="20000"/>
              </a:spcBef>
            </a:pPr>
            <a:endParaRPr lang="en-GB" dirty="0"/>
          </a:p>
          <a:p>
            <a:pPr>
              <a:lnSpc>
                <a:spcPct val="114999"/>
              </a:lnSpc>
              <a:spcBef>
                <a:spcPct val="20000"/>
              </a:spcBef>
            </a:pPr>
            <a:r>
              <a:rPr lang="en-GB" dirty="0"/>
              <a:t>Between 2010 and 2016 there was a decline in funding and visitors to our sites </a:t>
            </a:r>
            <a:endParaRPr lang="en-US" dirty="0"/>
          </a:p>
          <a:p>
            <a:pPr marL="171450" indent="-171450">
              <a:lnSpc>
                <a:spcPct val="114999"/>
              </a:lnSpc>
              <a:spcBef>
                <a:spcPct val="20000"/>
              </a:spcBef>
              <a:buFont typeface="Arial"/>
              <a:buChar char="•"/>
            </a:pPr>
            <a:r>
              <a:rPr lang="en-GB" dirty="0"/>
              <a:t>The Sill project, supported by NLHF looks to provide a year round attraction offering</a:t>
            </a:r>
            <a:endParaRPr lang="en-US" dirty="0">
              <a:cs typeface="Calibri"/>
            </a:endParaRPr>
          </a:p>
          <a:p>
            <a:pPr marL="857250" lvl="1" indent="-457200">
              <a:lnSpc>
                <a:spcPct val="114999"/>
              </a:lnSpc>
              <a:spcBef>
                <a:spcPct val="20000"/>
              </a:spcBef>
              <a:buFont typeface="Arial,Sans-Serif"/>
              <a:buChar char="•"/>
            </a:pPr>
            <a:r>
              <a:rPr lang="en-GB" dirty="0"/>
              <a:t>Retail and Café areas</a:t>
            </a:r>
            <a:endParaRPr lang="en-US" dirty="0"/>
          </a:p>
          <a:p>
            <a:pPr marL="857250" lvl="1" indent="-457200">
              <a:lnSpc>
                <a:spcPct val="114999"/>
              </a:lnSpc>
              <a:spcBef>
                <a:spcPct val="20000"/>
              </a:spcBef>
              <a:buFont typeface="Arial,Sans-Serif"/>
              <a:buChar char="•"/>
            </a:pPr>
            <a:r>
              <a:rPr lang="en-GB" dirty="0"/>
              <a:t>A centre for Activities, Events and Learning</a:t>
            </a:r>
            <a:endParaRPr lang="en-US" dirty="0"/>
          </a:p>
          <a:p>
            <a:pPr marL="857250" lvl="1" indent="-457200">
              <a:lnSpc>
                <a:spcPct val="114999"/>
              </a:lnSpc>
              <a:spcBef>
                <a:spcPct val="20000"/>
              </a:spcBef>
              <a:buFont typeface="Arial,Sans-Serif"/>
              <a:buChar char="•"/>
            </a:pPr>
            <a:r>
              <a:rPr lang="en-GB" dirty="0"/>
              <a:t>Exhibitions focussed on our landscape</a:t>
            </a:r>
            <a:endParaRPr lang="en-US" dirty="0"/>
          </a:p>
          <a:p>
            <a:pPr marL="857250" lvl="1" indent="-457200">
              <a:lnSpc>
                <a:spcPct val="114999"/>
              </a:lnSpc>
              <a:spcBef>
                <a:spcPct val="20000"/>
              </a:spcBef>
              <a:buFont typeface="Arial,Sans-Serif"/>
              <a:buChar char="•"/>
            </a:pPr>
            <a:r>
              <a:rPr lang="en-GB" dirty="0"/>
              <a:t>Business hire and corporate away days</a:t>
            </a:r>
          </a:p>
          <a:p>
            <a:pPr marL="857250" lvl="1" indent="-457200">
              <a:lnSpc>
                <a:spcPct val="114999"/>
              </a:lnSpc>
              <a:spcBef>
                <a:spcPct val="20000"/>
              </a:spcBef>
              <a:buFont typeface="Arial,Sans-Serif"/>
              <a:buChar char="•"/>
            </a:pPr>
            <a:r>
              <a:rPr lang="en-GB" dirty="0"/>
              <a:t>80% of our suppliers are from the local area</a:t>
            </a: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95C6B7-5F44-4543-BA63-CA5B181B0A5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868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Since 2020</a:t>
            </a:r>
          </a:p>
          <a:p>
            <a:endParaRPr lang="en-US">
              <a:cs typeface="Calibri"/>
            </a:endParaRPr>
          </a:p>
          <a:p>
            <a:pPr marL="457200" indent="-457200">
              <a:lnSpc>
                <a:spcPct val="114999"/>
              </a:lnSpc>
              <a:spcBef>
                <a:spcPct val="20000"/>
              </a:spcBef>
              <a:buFont typeface="Arial,Sans-Serif"/>
              <a:buChar char="•"/>
            </a:pPr>
            <a:r>
              <a:rPr lang="en-GB"/>
              <a:t>Government restrictions were eased in July 2021.</a:t>
            </a:r>
            <a:endParaRPr lang="en-US"/>
          </a:p>
          <a:p>
            <a:pPr marL="457200" indent="-457200">
              <a:lnSpc>
                <a:spcPct val="114999"/>
              </a:lnSpc>
              <a:spcBef>
                <a:spcPct val="20000"/>
              </a:spcBef>
              <a:buFont typeface="Arial,Sans-Serif"/>
              <a:buChar char="•"/>
            </a:pPr>
            <a:r>
              <a:rPr lang="en-GB"/>
              <a:t>We have seen even greater numbers of people travelling to our sites than 2018, and those numbers were the highest for a decade. </a:t>
            </a:r>
            <a:endParaRPr lang="en-GB">
              <a:cs typeface="Calibri"/>
            </a:endParaRPr>
          </a:p>
          <a:p>
            <a:pPr marL="457200" indent="-457200">
              <a:lnSpc>
                <a:spcPct val="114999"/>
              </a:lnSpc>
              <a:spcBef>
                <a:spcPct val="20000"/>
              </a:spcBef>
              <a:buFont typeface="Arial,Sans-Serif"/>
              <a:buChar char="•"/>
            </a:pPr>
            <a:r>
              <a:rPr lang="en-GB">
                <a:cs typeface="Calibri"/>
              </a:rPr>
              <a:t>This brough some significant challenges – especially during a pandemic which high levels of anxiety around public health</a:t>
            </a:r>
          </a:p>
          <a:p>
            <a:pPr marL="457200" indent="-457200">
              <a:lnSpc>
                <a:spcPct val="114999"/>
              </a:lnSpc>
              <a:spcBef>
                <a:spcPct val="20000"/>
              </a:spcBef>
              <a:buFont typeface="Arial,Sans-Serif"/>
              <a:buChar char="•"/>
            </a:pPr>
            <a:r>
              <a:rPr lang="en-GB"/>
              <a:t>There is an increasing desire to visit the outdoors and increasing desire to do it in a sustainable way. </a:t>
            </a:r>
          </a:p>
          <a:p>
            <a:pPr marL="457200" indent="-457200">
              <a:lnSpc>
                <a:spcPct val="114999"/>
              </a:lnSpc>
              <a:spcBef>
                <a:spcPct val="20000"/>
              </a:spcBef>
              <a:buFont typeface="Arial,Sans-Serif"/>
              <a:buChar char="•"/>
            </a:pPr>
            <a:r>
              <a:rPr lang="en-GB">
                <a:cs typeface="Calibri"/>
              </a:rPr>
              <a:t>Highlighting the ensuring or re-</a:t>
            </a:r>
            <a:r>
              <a:rPr lang="en-GB" err="1">
                <a:cs typeface="Calibri"/>
              </a:rPr>
              <a:t>freshed</a:t>
            </a:r>
            <a:r>
              <a:rPr lang="en-GB">
                <a:cs typeface="Calibri"/>
              </a:rPr>
              <a:t> purposes behind national parks – beauty and well-being.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95C6B7-5F44-4543-BA63-CA5B181B0A5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8366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lnSpc>
                <a:spcPct val="114999"/>
              </a:lnSpc>
              <a:buFont typeface="Arial,Sans-Serif"/>
              <a:buChar char="•"/>
            </a:pPr>
            <a:r>
              <a:rPr lang="en-GB" dirty="0"/>
              <a:t>Impact of Covid and lockdown</a:t>
            </a:r>
            <a:endParaRPr lang="en-US" dirty="0"/>
          </a:p>
          <a:p>
            <a:pPr marL="342900" indent="-342900">
              <a:lnSpc>
                <a:spcPct val="114999"/>
              </a:lnSpc>
              <a:buFont typeface="Arial,Sans-Serif"/>
              <a:buChar char="•"/>
            </a:pPr>
            <a:r>
              <a:rPr lang="en-GB" dirty="0"/>
              <a:t>Our response – welcoming park</a:t>
            </a:r>
            <a:endParaRPr lang="en-US" dirty="0"/>
          </a:p>
          <a:p>
            <a:pPr marL="342900" indent="-342900">
              <a:lnSpc>
                <a:spcPct val="114999"/>
              </a:lnSpc>
              <a:buFont typeface="Arial,Sans-Serif"/>
              <a:buChar char="•"/>
            </a:pPr>
            <a:r>
              <a:rPr lang="en-GB" dirty="0"/>
              <a:t>Easing of lockdown – new audiences</a:t>
            </a:r>
            <a:endParaRPr lang="en-US" dirty="0"/>
          </a:p>
          <a:p>
            <a:pPr marL="285750" indent="-342900">
              <a:lnSpc>
                <a:spcPct val="114999"/>
              </a:lnSpc>
              <a:buFont typeface="Arial,Sans-Serif"/>
              <a:buChar char="•"/>
            </a:pPr>
            <a:r>
              <a:rPr lang="en-GB" dirty="0"/>
              <a:t>Economic impact and recovery</a:t>
            </a:r>
            <a:endParaRPr lang="en-US" dirty="0"/>
          </a:p>
          <a:p>
            <a:pPr marL="285750" indent="-342900">
              <a:lnSpc>
                <a:spcPct val="114999"/>
              </a:lnSpc>
              <a:buFont typeface="Arial,Sans-Serif"/>
              <a:buChar char="•"/>
            </a:pPr>
            <a:r>
              <a:rPr lang="en-GB" dirty="0"/>
              <a:t>Health and well-being impact and recovery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95C6B7-5F44-4543-BA63-CA5B181B0A5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5363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571500">
              <a:buFont typeface="Arial,Sans-Serif"/>
              <a:buChar char="•"/>
            </a:pPr>
            <a:r>
              <a:rPr lang="en-GB" dirty="0"/>
              <a:t>Outline the elements:</a:t>
            </a:r>
          </a:p>
          <a:p>
            <a:pPr marL="571500" indent="-571500">
              <a:buFont typeface="Arial,Sans-Serif"/>
              <a:buChar char="•"/>
            </a:pPr>
            <a:r>
              <a:rPr lang="en-GB" dirty="0"/>
              <a:t>Economy</a:t>
            </a:r>
          </a:p>
          <a:p>
            <a:pPr marL="571500" indent="-571500">
              <a:buFont typeface="Arial,Sans-Serif"/>
              <a:buChar char="•"/>
            </a:pPr>
            <a:r>
              <a:rPr lang="en-GB" dirty="0"/>
              <a:t>People</a:t>
            </a:r>
          </a:p>
          <a:p>
            <a:pPr marL="571500" indent="-571500">
              <a:buFont typeface="Arial,Sans-Serif"/>
              <a:buChar char="•"/>
            </a:pPr>
            <a:r>
              <a:rPr lang="en-GB" dirty="0"/>
              <a:t>Nature</a:t>
            </a:r>
          </a:p>
          <a:p>
            <a:pPr marL="571500" indent="-571500">
              <a:buFont typeface="Arial,Sans-Serif"/>
              <a:buChar char="•"/>
            </a:pPr>
            <a:r>
              <a:rPr lang="en-GB" dirty="0"/>
              <a:t>Climate</a:t>
            </a:r>
            <a:endParaRPr lang="en-US" dirty="0"/>
          </a:p>
          <a:p>
            <a:pPr marL="571500" indent="-571500">
              <a:buFont typeface="Arial,Sans-Serif"/>
              <a:buChar char="•"/>
            </a:pPr>
            <a:r>
              <a:rPr lang="en-GB" dirty="0"/>
              <a:t>Place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95C6B7-5F44-4543-BA63-CA5B181B0A5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7614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571500">
              <a:buFont typeface="Arial,Sans-Serif"/>
              <a:buChar char="•"/>
            </a:pPr>
            <a:r>
              <a:rPr lang="en-GB" dirty="0"/>
              <a:t>New visitors</a:t>
            </a:r>
            <a:endParaRPr lang="en-US" dirty="0"/>
          </a:p>
          <a:p>
            <a:pPr marL="571500" indent="-571500">
              <a:buFont typeface="Arial,Sans-Serif"/>
              <a:buChar char="•"/>
            </a:pPr>
            <a:r>
              <a:rPr lang="en-GB" dirty="0"/>
              <a:t>Stay-cations</a:t>
            </a:r>
            <a:endParaRPr lang="en-US" dirty="0"/>
          </a:p>
          <a:p>
            <a:pPr marL="571500" indent="-571500">
              <a:buFont typeface="Arial,Sans-Serif"/>
              <a:buChar char="•"/>
            </a:pPr>
            <a:r>
              <a:rPr lang="en-GB" dirty="0"/>
              <a:t>Visitor spend</a:t>
            </a:r>
            <a:endParaRPr lang="en-US" dirty="0"/>
          </a:p>
          <a:p>
            <a:pPr marL="571500" indent="-571500">
              <a:buFont typeface="Arial,Sans-Serif"/>
              <a:buChar char="•"/>
            </a:pPr>
            <a:r>
              <a:rPr lang="en-GB" dirty="0"/>
              <a:t>Capital investments</a:t>
            </a:r>
            <a:endParaRPr lang="en-US" dirty="0"/>
          </a:p>
          <a:p>
            <a:pPr marL="571500" indent="-571500">
              <a:buFont typeface="Arial,Sans-Serif"/>
              <a:buChar char="•"/>
            </a:pPr>
            <a:r>
              <a:rPr lang="en-GB" dirty="0"/>
              <a:t>Land management changes</a:t>
            </a:r>
            <a:endParaRPr lang="en-US" dirty="0"/>
          </a:p>
          <a:p>
            <a:pPr marL="571500" indent="-571500">
              <a:buFont typeface="Arial,Sans-Serif"/>
              <a:buChar char="•"/>
            </a:pPr>
            <a:r>
              <a:rPr lang="en-GB" dirty="0"/>
              <a:t>Others….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95C6B7-5F44-4543-BA63-CA5B181B0A5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748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571500">
              <a:buFont typeface="Arial,Sans-Serif"/>
              <a:buChar char="•"/>
            </a:pPr>
            <a:r>
              <a:rPr lang="en-GB" dirty="0"/>
              <a:t>Supporting local communities – initially with deliveries , food supplies, PPE - </a:t>
            </a:r>
            <a:endParaRPr lang="en-US" dirty="0"/>
          </a:p>
          <a:p>
            <a:pPr marL="571500" indent="-571500">
              <a:buFont typeface="Arial,Sans-Serif"/>
              <a:buChar char="•"/>
            </a:pPr>
            <a:r>
              <a:rPr lang="en-GB" dirty="0"/>
              <a:t>New audiences</a:t>
            </a:r>
            <a:endParaRPr lang="en-US" dirty="0"/>
          </a:p>
          <a:p>
            <a:pPr marL="571500" indent="-571500">
              <a:buFont typeface="Arial,Sans-Serif"/>
              <a:buChar char="•"/>
            </a:pPr>
            <a:r>
              <a:rPr lang="en-GB" dirty="0"/>
              <a:t>Challenges</a:t>
            </a:r>
            <a:endParaRPr lang="en-US" dirty="0"/>
          </a:p>
          <a:p>
            <a:pPr marL="285750" indent="-571500">
              <a:buFont typeface="Arial,Sans-Serif"/>
              <a:buChar char="•"/>
            </a:pPr>
            <a:r>
              <a:rPr lang="en-GB" dirty="0"/>
              <a:t>Retaining audiences</a:t>
            </a:r>
            <a:endParaRPr lang="en-US" dirty="0"/>
          </a:p>
          <a:p>
            <a:pPr marL="571500" indent="-571500">
              <a:buFont typeface="Arial,Sans-Serif"/>
              <a:buChar char="•"/>
            </a:pPr>
            <a:r>
              <a:rPr lang="en-GB" dirty="0"/>
              <a:t>Health and well-being, physical and mental, recovering people</a:t>
            </a:r>
            <a:endParaRPr lang="en-US" dirty="0"/>
          </a:p>
          <a:p>
            <a:pPr marL="571500" indent="-571500">
              <a:buFont typeface="Arial,Sans-Serif"/>
              <a:buChar char="•"/>
            </a:pPr>
            <a:endParaRPr lang="en-GB" dirty="0"/>
          </a:p>
          <a:p>
            <a:pPr marL="571500" indent="-571500">
              <a:buFont typeface="Arial,Sans-Serif"/>
              <a:buChar char="•"/>
            </a:pPr>
            <a:r>
              <a:rPr lang="en-GB" dirty="0"/>
              <a:t>Examples of new audiences and activities</a:t>
            </a:r>
            <a:endParaRPr lang="en-US" dirty="0"/>
          </a:p>
          <a:p>
            <a:pPr marL="571500" indent="-571500">
              <a:buFont typeface="Arial,Sans-Serif"/>
              <a:buChar char="•"/>
            </a:pPr>
            <a:r>
              <a:rPr lang="en-GB" dirty="0"/>
              <a:t>National parks for everyone</a:t>
            </a:r>
            <a:endParaRPr lang="en-US" dirty="0"/>
          </a:p>
          <a:p>
            <a:pPr marL="571500" indent="-571500">
              <a:buFont typeface="Arial,Sans-Serif"/>
              <a:buChar char="•"/>
            </a:pPr>
            <a:r>
              <a:rPr lang="en-GB" dirty="0"/>
              <a:t>National Parks on your doorstep  etc… </a:t>
            </a: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95C6B7-5F44-4543-BA63-CA5B181B0A5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8394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CEB97-BFAB-7F4B-B3B8-69D6551C7F3B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1DDC-1443-A84E-A9F9-15B4A3362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360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CEB97-BFAB-7F4B-B3B8-69D6551C7F3B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1DDC-1443-A84E-A9F9-15B4A3362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41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CEB97-BFAB-7F4B-B3B8-69D6551C7F3B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1DDC-1443-A84E-A9F9-15B4A3362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38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CEB97-BFAB-7F4B-B3B8-69D6551C7F3B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1DDC-1443-A84E-A9F9-15B4A3362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650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CEB97-BFAB-7F4B-B3B8-69D6551C7F3B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1DDC-1443-A84E-A9F9-15B4A3362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04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CEB97-BFAB-7F4B-B3B8-69D6551C7F3B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1DDC-1443-A84E-A9F9-15B4A3362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09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CEB97-BFAB-7F4B-B3B8-69D6551C7F3B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1DDC-1443-A84E-A9F9-15B4A3362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824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CEB97-BFAB-7F4B-B3B8-69D6551C7F3B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1DDC-1443-A84E-A9F9-15B4A3362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5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CEB97-BFAB-7F4B-B3B8-69D6551C7F3B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1DDC-1443-A84E-A9F9-15B4A3362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06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CEB97-BFAB-7F4B-B3B8-69D6551C7F3B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1DDC-1443-A84E-A9F9-15B4A3362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41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CEB97-BFAB-7F4B-B3B8-69D6551C7F3B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1DDC-1443-A84E-A9F9-15B4A3362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136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CEB97-BFAB-7F4B-B3B8-69D6551C7F3B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71DDC-1443-A84E-A9F9-15B4A3362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554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43367"/>
            <a:ext cx="8229600" cy="591312"/>
          </a:xfrm>
        </p:spPr>
        <p:txBody>
          <a:bodyPr>
            <a:noAutofit/>
          </a:bodyPr>
          <a:lstStyle/>
          <a:p>
            <a:r>
              <a:rPr lang="en-GB" sz="2800" b="1">
                <a:solidFill>
                  <a:schemeClr val="accent1">
                    <a:lumMod val="75000"/>
                  </a:schemeClr>
                </a:solidFill>
              </a:rPr>
              <a:t>CIPFA Conference North East 2021</a:t>
            </a:r>
            <a:br>
              <a:rPr lang="en-GB" sz="2800" b="1">
                <a:solidFill>
                  <a:schemeClr val="accent1">
                    <a:lumMod val="75000"/>
                  </a:schemeClr>
                </a:solidFill>
              </a:rPr>
            </a:br>
            <a:r>
              <a:rPr lang="en-GB" sz="2800" b="1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GB" sz="2800" b="1">
                <a:solidFill>
                  <a:schemeClr val="accent1">
                    <a:lumMod val="75000"/>
                  </a:schemeClr>
                </a:solidFill>
              </a:rPr>
            </a:br>
            <a:r>
              <a:rPr lang="en-GB" sz="2800" b="1" i="1">
                <a:solidFill>
                  <a:schemeClr val="accent1">
                    <a:lumMod val="75000"/>
                  </a:schemeClr>
                </a:solidFill>
              </a:rPr>
              <a:t>Recover Together in Northumberland National Park</a:t>
            </a:r>
            <a:br>
              <a:rPr lang="en-GB" sz="2800" b="1" i="1">
                <a:solidFill>
                  <a:schemeClr val="accent1">
                    <a:lumMod val="75000"/>
                  </a:schemeClr>
                </a:solidFill>
              </a:rPr>
            </a:br>
            <a:r>
              <a:rPr lang="en-GB" sz="2800" b="1" i="1">
                <a:solidFill>
                  <a:schemeClr val="accent1">
                    <a:lumMod val="75000"/>
                  </a:schemeClr>
                </a:solidFill>
              </a:rPr>
              <a:t>Sustaining Nature, Climate , People and Place</a:t>
            </a:r>
            <a:r>
              <a:rPr lang="en-GB" sz="2800" b="1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GB" sz="2800" b="1">
                <a:solidFill>
                  <a:schemeClr val="accent1">
                    <a:lumMod val="75000"/>
                  </a:schemeClr>
                </a:solidFill>
              </a:rPr>
            </a:br>
            <a:r>
              <a:rPr lang="en-GB" sz="2800" b="1">
                <a:solidFill>
                  <a:schemeClr val="accent1">
                    <a:lumMod val="75000"/>
                  </a:schemeClr>
                </a:solidFill>
              </a:rPr>
              <a:t> </a:t>
            </a:r>
            <a:br>
              <a:rPr lang="en-GB" sz="2800" b="1">
                <a:solidFill>
                  <a:schemeClr val="accent1">
                    <a:lumMod val="75000"/>
                  </a:schemeClr>
                </a:solidFill>
              </a:rPr>
            </a:br>
            <a:r>
              <a:rPr lang="en-GB" sz="2800" b="1">
                <a:solidFill>
                  <a:schemeClr val="accent1">
                    <a:lumMod val="75000"/>
                  </a:schemeClr>
                </a:solidFill>
              </a:rPr>
              <a:t>Tony Gates</a:t>
            </a:r>
            <a:br>
              <a:rPr lang="en-GB" sz="2800" b="1">
                <a:solidFill>
                  <a:schemeClr val="accent1">
                    <a:lumMod val="75000"/>
                  </a:schemeClr>
                </a:solidFill>
              </a:rPr>
            </a:br>
            <a:r>
              <a:rPr lang="en-GB" sz="2800" b="1">
                <a:solidFill>
                  <a:schemeClr val="accent1">
                    <a:lumMod val="75000"/>
                  </a:schemeClr>
                </a:solidFill>
              </a:rPr>
              <a:t>Chief Executive </a:t>
            </a:r>
            <a:br>
              <a:rPr lang="en-GB" sz="2800" b="1">
                <a:solidFill>
                  <a:schemeClr val="accent1">
                    <a:lumMod val="75000"/>
                  </a:schemeClr>
                </a:solidFill>
              </a:rPr>
            </a:br>
            <a:r>
              <a:rPr lang="en-GB" sz="2800" b="1">
                <a:solidFill>
                  <a:schemeClr val="accent1">
                    <a:lumMod val="75000"/>
                  </a:schemeClr>
                </a:solidFill>
              </a:rPr>
              <a:t>Northumberland National Park Authority</a:t>
            </a:r>
            <a:br>
              <a:rPr lang="en-GB" sz="2800" b="1">
                <a:solidFill>
                  <a:schemeClr val="accent1">
                    <a:lumMod val="75000"/>
                  </a:schemeClr>
                </a:solidFill>
              </a:rPr>
            </a:br>
            <a:endParaRPr lang="en-GB" sz="2800" b="1">
              <a:solidFill>
                <a:schemeClr val="accent1">
                  <a:lumMod val="75000"/>
                </a:schemeClr>
              </a:solidFill>
              <a:cs typeface="Calibri"/>
            </a:endParaRPr>
          </a:p>
        </p:txBody>
      </p:sp>
      <p:pic>
        <p:nvPicPr>
          <p:cNvPr id="6" name="Picture 5" descr="Colour band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00" y="-103695"/>
            <a:ext cx="9180000" cy="12351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232FF49-5559-45C0-81CA-431C07BB1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66688"/>
            <a:ext cx="9144000" cy="5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557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oter colour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8737"/>
            <a:ext cx="9144000" cy="5892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7714" y="40155"/>
            <a:ext cx="8810171" cy="33547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en-GB" sz="4400" b="1"/>
          </a:p>
          <a:p>
            <a:pPr algn="ctr"/>
            <a:endParaRPr lang="en-GB" sz="4400" b="1"/>
          </a:p>
          <a:p>
            <a:pPr algn="ctr"/>
            <a:endParaRPr lang="en-GB" sz="4400" b="1">
              <a:solidFill>
                <a:schemeClr val="tx2">
                  <a:lumMod val="50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>
              <a:solidFill>
                <a:schemeClr val="tx2"/>
              </a:solidFill>
              <a:cs typeface="Calibri"/>
            </a:endParaRPr>
          </a:p>
          <a:p>
            <a:pPr algn="ctr"/>
            <a:endParaRPr lang="en-GB" sz="4400" b="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1E43E52-1F9B-452F-B2A0-8B13A2B86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72189"/>
            <a:ext cx="9144000" cy="12313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13CD273-3D37-4151-A0C0-8361FD928602}"/>
              </a:ext>
            </a:extLst>
          </p:cNvPr>
          <p:cNvSpPr txBox="1"/>
          <p:nvPr/>
        </p:nvSpPr>
        <p:spPr>
          <a:xfrm>
            <a:off x="217714" y="274638"/>
            <a:ext cx="5719869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4000" b="1">
                <a:latin typeface="+mj-lt"/>
              </a:rPr>
              <a:t>Recover Together</a:t>
            </a:r>
          </a:p>
        </p:txBody>
      </p:sp>
      <p:pic>
        <p:nvPicPr>
          <p:cNvPr id="4" name="Picture 4" descr="A picture containing grass, mountain, outdoor, sky&#10;&#10;Description automatically generated">
            <a:extLst>
              <a:ext uri="{FF2B5EF4-FFF2-40B4-BE49-F238E27FC236}">
                <a16:creationId xmlns:a16="http://schemas.microsoft.com/office/drawing/2014/main" xmlns="" id="{3FCB91D2-3E44-4760-8E0A-A2C3087AC8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8287" y="1622441"/>
            <a:ext cx="5805577" cy="413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7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oter colour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8737"/>
            <a:ext cx="9144000" cy="5892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6718" y="233654"/>
            <a:ext cx="85705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/>
          </a:p>
          <a:p>
            <a:endParaRPr lang="en-GB"/>
          </a:p>
          <a:p>
            <a:endParaRPr lang="en-GB" sz="2400"/>
          </a:p>
        </p:txBody>
      </p:sp>
      <p:sp>
        <p:nvSpPr>
          <p:cNvPr id="4" name="TextBox 3"/>
          <p:cNvSpPr txBox="1"/>
          <p:nvPr/>
        </p:nvSpPr>
        <p:spPr>
          <a:xfrm>
            <a:off x="79022" y="1482972"/>
            <a:ext cx="8778259" cy="16927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GB" sz="3200">
              <a:solidFill>
                <a:schemeClr val="tx2"/>
              </a:solidFill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endParaRPr lang="en-GB" sz="3600">
              <a:solidFill>
                <a:schemeClr val="tx2"/>
              </a:solidFill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endParaRPr lang="en-GB" sz="3600">
              <a:solidFill>
                <a:schemeClr val="tx2"/>
              </a:solidFill>
              <a:effectLst/>
              <a:latin typeface="Calibri"/>
              <a:ea typeface="Calibri" panose="020F0502020204030204" pitchFamily="34" charset="0"/>
              <a:cs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E35FE4F-FF52-4835-9482-E7B9B8056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2313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A273770-B6A2-444B-8230-2B327F8E7F4D}"/>
              </a:ext>
            </a:extLst>
          </p:cNvPr>
          <p:cNvSpPr txBox="1"/>
          <p:nvPr/>
        </p:nvSpPr>
        <p:spPr>
          <a:xfrm>
            <a:off x="286718" y="201550"/>
            <a:ext cx="4844749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4000" b="1">
                <a:latin typeface="Calibri"/>
                <a:ea typeface="Calibri" panose="020F0502020204030204" pitchFamily="34" charset="0"/>
                <a:cs typeface="Times New Roman"/>
              </a:rPr>
              <a:t>Economy</a:t>
            </a:r>
            <a:endParaRPr lang="en-GB" sz="4000" b="1">
              <a:effectLst/>
              <a:latin typeface="Calibri"/>
              <a:ea typeface="Calibri" panose="020F0502020204030204" pitchFamily="34" charset="0"/>
              <a:cs typeface="Times New Roman"/>
            </a:endParaRPr>
          </a:p>
        </p:txBody>
      </p:sp>
      <p:pic>
        <p:nvPicPr>
          <p:cNvPr id="6" name="Picture 7" descr="A picture containing building, outdoor, sky, brick&#10;&#10;Description automatically generated">
            <a:extLst>
              <a:ext uri="{FF2B5EF4-FFF2-40B4-BE49-F238E27FC236}">
                <a16:creationId xmlns:a16="http://schemas.microsoft.com/office/drawing/2014/main" xmlns="" id="{7B6447C8-F7CF-4277-B0D4-F94F1F9974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823510"/>
            <a:ext cx="7329574" cy="404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663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oter colour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8737"/>
            <a:ext cx="9144000" cy="589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4853" y="1443447"/>
            <a:ext cx="8819147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GB" sz="2800" b="1">
              <a:solidFill>
                <a:schemeClr val="tx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800">
              <a:solidFill>
                <a:schemeClr val="tx2"/>
              </a:solidFill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B5E5003-7035-4B8C-BD8F-F2A2946AC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095"/>
            <a:ext cx="9144000" cy="12313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6E71C43-38AA-47D4-B088-4EA95CF455C1}"/>
              </a:ext>
            </a:extLst>
          </p:cNvPr>
          <p:cNvSpPr txBox="1"/>
          <p:nvPr/>
        </p:nvSpPr>
        <p:spPr>
          <a:xfrm>
            <a:off x="211575" y="283942"/>
            <a:ext cx="5378116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/>
              </a:rPr>
              <a:t>People</a:t>
            </a:r>
            <a:endParaRPr lang="en-US"/>
          </a:p>
        </p:txBody>
      </p:sp>
      <p:pic>
        <p:nvPicPr>
          <p:cNvPr id="3" name="Picture 5" descr="A picture containing person, outdoor, rock, nature&#10;&#10;Description automatically generated">
            <a:extLst>
              <a:ext uri="{FF2B5EF4-FFF2-40B4-BE49-F238E27FC236}">
                <a16:creationId xmlns:a16="http://schemas.microsoft.com/office/drawing/2014/main" xmlns="" id="{9C73CF06-48EF-497F-9B86-47CF18EF6E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928" y="2413959"/>
            <a:ext cx="3893388" cy="2720195"/>
          </a:xfrm>
          <a:prstGeom prst="rect">
            <a:avLst/>
          </a:prstGeom>
        </p:spPr>
      </p:pic>
      <p:pic>
        <p:nvPicPr>
          <p:cNvPr id="6" name="Picture 7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xmlns="" id="{7AD8B1CE-5CD4-4351-B590-DEA500F91C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00" y="2413959"/>
            <a:ext cx="3879011" cy="272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39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oter colour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8737"/>
            <a:ext cx="9144000" cy="5892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FDC4C43-3A53-4D3D-812C-992140828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2313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F580D73-CFF2-4762-B52B-C6AC19657018}"/>
              </a:ext>
            </a:extLst>
          </p:cNvPr>
          <p:cNvSpPr txBox="1"/>
          <p:nvPr/>
        </p:nvSpPr>
        <p:spPr>
          <a:xfrm>
            <a:off x="1" y="1231420"/>
            <a:ext cx="9128234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GB" sz="3200">
              <a:solidFill>
                <a:schemeClr val="tx2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>
              <a:solidFill>
                <a:schemeClr val="tx2">
                  <a:lumMod val="50000"/>
                </a:schemeClr>
              </a:solidFill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8D72FDD-7911-4241-ADA5-B2F28F3814BF}"/>
              </a:ext>
            </a:extLst>
          </p:cNvPr>
          <p:cNvSpPr txBox="1"/>
          <p:nvPr/>
        </p:nvSpPr>
        <p:spPr>
          <a:xfrm>
            <a:off x="394137" y="348916"/>
            <a:ext cx="65059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>
                <a:latin typeface="+mj-lt"/>
              </a:rPr>
              <a:t>Nature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FFDEC7DE-9289-4EF6-B72A-C53AAE65A0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0174" y="1920845"/>
            <a:ext cx="5503653" cy="374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824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xmlns="" id="{62A932BE-EE79-42F2-8BFE-9F5344C42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40" y="-156411"/>
            <a:ext cx="9144000" cy="138825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8BE30658-1C77-49A8-9218-F7E382F34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4741"/>
            <a:ext cx="9144000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D24E5BF-6614-4640-B15C-A2AFBDB39379}"/>
              </a:ext>
            </a:extLst>
          </p:cNvPr>
          <p:cNvSpPr txBox="1"/>
          <p:nvPr/>
        </p:nvSpPr>
        <p:spPr>
          <a:xfrm>
            <a:off x="626853" y="253042"/>
            <a:ext cx="27432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000" b="1"/>
              <a:t>Climate</a:t>
            </a:r>
            <a:endParaRPr lang="en-GB" sz="4000" b="1">
              <a:cs typeface="Calibri"/>
            </a:endParaRPr>
          </a:p>
        </p:txBody>
      </p:sp>
      <p:pic>
        <p:nvPicPr>
          <p:cNvPr id="8" name="Picture 8" descr="A picture containing grass, fungus, leaf, dry&#10;&#10;Description automatically generated">
            <a:extLst>
              <a:ext uri="{FF2B5EF4-FFF2-40B4-BE49-F238E27FC236}">
                <a16:creationId xmlns:a16="http://schemas.microsoft.com/office/drawing/2014/main" xmlns="" id="{A5BD427B-2AD1-4893-A3FC-3EA65EC73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5947" y="1524911"/>
            <a:ext cx="3663350" cy="459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68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4741"/>
            <a:ext cx="9144000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9048" y="264695"/>
            <a:ext cx="51595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b="1">
                <a:solidFill>
                  <a:schemeClr val="tx2">
                    <a:lumMod val="50000"/>
                  </a:schemeClr>
                </a:solidFill>
              </a:rPr>
              <a:t>Discussion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480767" y="1501122"/>
            <a:ext cx="81541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400" b="1" u="sng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8B066FC-FCC8-41BF-A018-04E3F07CB675}"/>
              </a:ext>
            </a:extLst>
          </p:cNvPr>
          <p:cNvSpPr txBox="1"/>
          <p:nvPr/>
        </p:nvSpPr>
        <p:spPr>
          <a:xfrm>
            <a:off x="480768" y="1652953"/>
            <a:ext cx="8154186" cy="6254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n-GB" sz="3200">
              <a:solidFill>
                <a:schemeClr val="tx2"/>
              </a:solidFill>
              <a:latin typeface="Calibri"/>
              <a:ea typeface="Calibri" panose="020F0502020204030204" pitchFamily="34" charset="0"/>
              <a:cs typeface="Times New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2E7171F-8963-4893-B115-BB398B16D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40" y="-156411"/>
            <a:ext cx="9144000" cy="13882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B2D2AFB-3079-44C9-A649-9D726314C4D0}"/>
              </a:ext>
            </a:extLst>
          </p:cNvPr>
          <p:cNvSpPr txBox="1"/>
          <p:nvPr/>
        </p:nvSpPr>
        <p:spPr>
          <a:xfrm>
            <a:off x="191911" y="211301"/>
            <a:ext cx="6663081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000" b="1"/>
              <a:t>The Place</a:t>
            </a:r>
            <a:endParaRPr lang="en-GB" sz="4000" b="1">
              <a:cs typeface="Calibri"/>
            </a:endParaRPr>
          </a:p>
        </p:txBody>
      </p:sp>
      <p:pic>
        <p:nvPicPr>
          <p:cNvPr id="5" name="Picture 6" descr="A picture containing outdoor, sky, sheep, mountain&#10;&#10;Description automatically generated">
            <a:extLst>
              <a:ext uri="{FF2B5EF4-FFF2-40B4-BE49-F238E27FC236}">
                <a16:creationId xmlns:a16="http://schemas.microsoft.com/office/drawing/2014/main" xmlns="" id="{4541BA03-B44B-4619-9D39-6894958B11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0174" y="1581765"/>
            <a:ext cx="5503651" cy="447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31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0549" y="1420607"/>
            <a:ext cx="7760340" cy="45550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71500" indent="-571500">
              <a:buFont typeface="Arial"/>
              <a:buChar char="•"/>
            </a:pPr>
            <a:endParaRPr lang="en-GB" sz="3600">
              <a:solidFill>
                <a:schemeClr val="tx2"/>
              </a:solidFill>
              <a:cs typeface="Calibri"/>
            </a:endParaRPr>
          </a:p>
          <a:p>
            <a:pPr marL="571500" indent="-571500">
              <a:buFont typeface="Arial"/>
              <a:buChar char="•"/>
            </a:pPr>
            <a:endParaRPr lang="en-GB" sz="3600">
              <a:solidFill>
                <a:schemeClr val="tx2"/>
              </a:solidFill>
              <a:cs typeface="Calibri"/>
            </a:endParaRPr>
          </a:p>
          <a:p>
            <a:pPr algn="ctr"/>
            <a:endParaRPr lang="en-GB" sz="4400" b="1">
              <a:solidFill>
                <a:schemeClr val="tx2">
                  <a:lumMod val="50000"/>
                </a:schemeClr>
              </a:solidFill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b="1">
              <a:solidFill>
                <a:schemeClr val="tx2">
                  <a:lumMod val="50000"/>
                </a:schemeClr>
              </a:solidFill>
              <a:cs typeface="Calibri"/>
            </a:endParaRPr>
          </a:p>
          <a:p>
            <a:pPr algn="ctr"/>
            <a:endParaRPr lang="en-GB" sz="3200" b="1">
              <a:solidFill>
                <a:srgbClr val="10253F"/>
              </a:solidFill>
              <a:cs typeface="Calibri"/>
            </a:endParaRPr>
          </a:p>
          <a:p>
            <a:pPr algn="ctr"/>
            <a:endParaRPr lang="en-GB" sz="4400" b="1">
              <a:solidFill>
                <a:srgbClr val="10253F"/>
              </a:solidFill>
              <a:cs typeface="Calibri"/>
            </a:endParaRPr>
          </a:p>
          <a:p>
            <a:endParaRPr lang="en-GB">
              <a:cs typeface="Calibri"/>
            </a:endParaRPr>
          </a:p>
          <a:p>
            <a:endParaRPr lang="en-GB" sz="2400">
              <a:cs typeface="Calibri"/>
            </a:endParaRPr>
          </a:p>
          <a:p>
            <a:endParaRPr lang="en-GB" sz="2400">
              <a:cs typeface="Calibri"/>
            </a:endParaRPr>
          </a:p>
        </p:txBody>
      </p:sp>
      <p:pic>
        <p:nvPicPr>
          <p:cNvPr id="3" name="Picture 2" descr="Footer colour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8737"/>
            <a:ext cx="9144000" cy="5892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50DD41B-978F-4253-A5E0-02520A0AAB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075"/>
            <a:ext cx="9144000" cy="12313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228B1EE-3059-45CC-81F5-8930169CB5C0}"/>
              </a:ext>
            </a:extLst>
          </p:cNvPr>
          <p:cNvSpPr txBox="1"/>
          <p:nvPr/>
        </p:nvSpPr>
        <p:spPr>
          <a:xfrm>
            <a:off x="237067" y="189215"/>
            <a:ext cx="476391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000" b="1"/>
              <a:t>Thanks for listening</a:t>
            </a:r>
            <a:endParaRPr lang="en-US"/>
          </a:p>
        </p:txBody>
      </p:sp>
      <p:pic>
        <p:nvPicPr>
          <p:cNvPr id="5" name="Picture 6" descr="A picture containing outdoor, sky, grass, mountain&#10;&#10;Description automatically generated">
            <a:extLst>
              <a:ext uri="{FF2B5EF4-FFF2-40B4-BE49-F238E27FC236}">
                <a16:creationId xmlns:a16="http://schemas.microsoft.com/office/drawing/2014/main" xmlns="" id="{35AC9EB8-B80C-402E-B663-25D23BE72B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0174" y="1716041"/>
            <a:ext cx="5503652" cy="394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493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xmlns="" id="{6645605C-D24D-49B9-966F-74E8341D8A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3056" y="1806222"/>
            <a:ext cx="6477887" cy="4319941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AEA6EF0-D997-4FF3-86B0-401D67B8C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83"/>
            <a:ext cx="9144000" cy="1232557"/>
          </a:xfrm>
          <a:prstGeom prst="rect">
            <a:avLst/>
          </a:prstGeom>
        </p:spPr>
      </p:pic>
      <p:pic>
        <p:nvPicPr>
          <p:cNvPr id="7" name="Picture 6" descr="Footer colour 1.jpg">
            <a:extLst>
              <a:ext uri="{FF2B5EF4-FFF2-40B4-BE49-F238E27FC236}">
                <a16:creationId xmlns:a16="http://schemas.microsoft.com/office/drawing/2014/main" xmlns="" id="{59497BCC-AB29-4D25-AB1D-07EC3014B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8737"/>
            <a:ext cx="9144000" cy="5892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1351725-BE69-4DBB-9D3C-45E832C6E1F3}"/>
              </a:ext>
            </a:extLst>
          </p:cNvPr>
          <p:cNvSpPr txBox="1"/>
          <p:nvPr/>
        </p:nvSpPr>
        <p:spPr>
          <a:xfrm>
            <a:off x="102205" y="239407"/>
            <a:ext cx="6818896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4000" b="1">
                <a:cs typeface="Calibri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458177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AEA6EF0-D997-4FF3-86B0-401D67B8C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83"/>
            <a:ext cx="9144000" cy="12325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C0B9D7B-8E23-49E7-A06B-67FB404AB577}"/>
              </a:ext>
            </a:extLst>
          </p:cNvPr>
          <p:cNvSpPr txBox="1"/>
          <p:nvPr/>
        </p:nvSpPr>
        <p:spPr>
          <a:xfrm>
            <a:off x="102205" y="239407"/>
            <a:ext cx="6818896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Location</a:t>
            </a:r>
            <a:endParaRPr lang="en-GB" sz="4000">
              <a:cs typeface="Calibri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86EEB538-13C4-47B1-858F-1A0BD3845D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01585" y="1424817"/>
            <a:ext cx="4041775" cy="456911"/>
          </a:xfrm>
        </p:spPr>
        <p:txBody>
          <a:bodyPr>
            <a:normAutofit lnSpcReduction="10000"/>
          </a:bodyPr>
          <a:lstStyle/>
          <a:p>
            <a:r>
              <a:rPr lang="en-GB"/>
              <a:t>Facts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xmlns="" id="{07FA0D26-9A66-4376-9210-E956F91A72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68801" y="2174875"/>
            <a:ext cx="4507344" cy="444371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1,050km</a:t>
            </a:r>
            <a:r>
              <a:rPr lang="en-GB" baseline="30000"/>
              <a:t>2</a:t>
            </a:r>
            <a:r>
              <a:rPr lang="en-GB"/>
              <a:t> or 400sq miles</a:t>
            </a:r>
          </a:p>
          <a:p>
            <a:r>
              <a:rPr lang="en-GB"/>
              <a:t>&lt; 2,000 inhabitants</a:t>
            </a:r>
          </a:p>
          <a:p>
            <a:r>
              <a:rPr lang="en-GB"/>
              <a:t>~1,096km of Rights of Way</a:t>
            </a:r>
            <a:endParaRPr lang="en-GB">
              <a:cs typeface="Calibri"/>
            </a:endParaRPr>
          </a:p>
          <a:p>
            <a:r>
              <a:rPr lang="en-GB"/>
              <a:t>750km</a:t>
            </a:r>
            <a:r>
              <a:rPr lang="en-GB" baseline="30000"/>
              <a:t>2</a:t>
            </a:r>
            <a:r>
              <a:rPr lang="en-GB"/>
              <a:t> Open Access Land</a:t>
            </a:r>
          </a:p>
          <a:p>
            <a:r>
              <a:rPr lang="en-GB">
                <a:cs typeface="Calibri"/>
              </a:rPr>
              <a:t>40% of North East's scheduled monuments</a:t>
            </a:r>
            <a:endParaRPr lang="en-GB"/>
          </a:p>
          <a:p>
            <a:r>
              <a:rPr lang="en-GB"/>
              <a:t>38.6% in public ownership</a:t>
            </a:r>
          </a:p>
          <a:p>
            <a:pPr lvl="1"/>
            <a:r>
              <a:rPr lang="en-GB"/>
              <a:t>MOD</a:t>
            </a:r>
          </a:p>
          <a:p>
            <a:pPr lvl="1"/>
            <a:r>
              <a:rPr lang="en-GB"/>
              <a:t>Public Forest Estate</a:t>
            </a:r>
          </a:p>
          <a:p>
            <a:pPr lvl="1"/>
            <a:endParaRPr lang="en-GB">
              <a:cs typeface="Calibri"/>
            </a:endParaRPr>
          </a:p>
          <a:p>
            <a:pPr marL="457200" lvl="1" indent="0">
              <a:buNone/>
            </a:pPr>
            <a:endParaRPr lang="en-GB">
              <a:cs typeface="Calibri"/>
            </a:endParaRPr>
          </a:p>
          <a:p>
            <a:endParaRPr lang="en-GB">
              <a:cs typeface="Calibri"/>
            </a:endParaRPr>
          </a:p>
          <a:p>
            <a:endParaRPr lang="en-GB">
              <a:cs typeface="Calibri"/>
            </a:endParaRPr>
          </a:p>
        </p:txBody>
      </p:sp>
      <p:pic>
        <p:nvPicPr>
          <p:cNvPr id="23" name="Content Placeholder 22" descr="Map&#10;&#10;Description automatically generated">
            <a:extLst>
              <a:ext uri="{FF2B5EF4-FFF2-40B4-BE49-F238E27FC236}">
                <a16:creationId xmlns:a16="http://schemas.microsoft.com/office/drawing/2014/main" xmlns="" id="{E0643AD1-631A-43DF-9A72-23384FC798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-1" y="1232713"/>
            <a:ext cx="4202545" cy="5631603"/>
          </a:xfrm>
        </p:spPr>
      </p:pic>
    </p:spTree>
    <p:extLst>
      <p:ext uri="{BB962C8B-B14F-4D97-AF65-F5344CB8AC3E}">
        <p14:creationId xmlns:p14="http://schemas.microsoft.com/office/powerpoint/2010/main" val="2232248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AEA6EF0-D997-4FF3-86B0-401D67B8C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83"/>
            <a:ext cx="9144000" cy="1232557"/>
          </a:xfrm>
          <a:prstGeom prst="rect">
            <a:avLst/>
          </a:prstGeom>
        </p:spPr>
      </p:pic>
      <p:pic>
        <p:nvPicPr>
          <p:cNvPr id="7" name="Picture 6" descr="Footer colour 1.jpg">
            <a:extLst>
              <a:ext uri="{FF2B5EF4-FFF2-40B4-BE49-F238E27FC236}">
                <a16:creationId xmlns:a16="http://schemas.microsoft.com/office/drawing/2014/main" xmlns="" id="{59497BCC-AB29-4D25-AB1D-07EC3014B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8737"/>
            <a:ext cx="9144000" cy="589263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xmlns="" id="{92C5A4CA-D71F-4D41-8837-55E22F6E58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181683" y="1600200"/>
            <a:ext cx="6780635" cy="452596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406212E-39DF-42C5-80F0-9E70DAF39443}"/>
              </a:ext>
            </a:extLst>
          </p:cNvPr>
          <p:cNvSpPr txBox="1"/>
          <p:nvPr/>
        </p:nvSpPr>
        <p:spPr>
          <a:xfrm>
            <a:off x="267419" y="439947"/>
            <a:ext cx="518735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000" b="1">
                <a:cs typeface="Calibri"/>
              </a:rPr>
              <a:t>Reason for being</a:t>
            </a:r>
          </a:p>
        </p:txBody>
      </p:sp>
    </p:spTree>
    <p:extLst>
      <p:ext uri="{BB962C8B-B14F-4D97-AF65-F5344CB8AC3E}">
        <p14:creationId xmlns:p14="http://schemas.microsoft.com/office/powerpoint/2010/main" val="2095446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oter colour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8737"/>
            <a:ext cx="9144000" cy="5892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FDC4C43-3A53-4D3D-812C-992140828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9143999" cy="14918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6110587-8448-4C8E-A93A-9F886DED3089}"/>
              </a:ext>
            </a:extLst>
          </p:cNvPr>
          <p:cNvSpPr txBox="1"/>
          <p:nvPr/>
        </p:nvSpPr>
        <p:spPr>
          <a:xfrm>
            <a:off x="102205" y="239407"/>
            <a:ext cx="6818896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4000" b="1">
                <a:latin typeface="Calibri"/>
              </a:rPr>
              <a:t>Economic Value</a:t>
            </a:r>
            <a:endParaRPr lang="en-GB" sz="4000" b="1">
              <a:cs typeface="Calibri"/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xmlns="" id="{175D9982-4AAD-46FD-B2C7-B1834CE5676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457200" y="2782196"/>
            <a:ext cx="4038600" cy="2695766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BECEB023-E18B-4504-8FC7-52A77236C5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2133995"/>
            <a:ext cx="4038600" cy="399216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sz="2000"/>
          </a:p>
          <a:p>
            <a:pPr marL="0" indent="0">
              <a:buNone/>
            </a:pPr>
            <a:endParaRPr lang="en-GB" sz="2000"/>
          </a:p>
        </p:txBody>
      </p:sp>
      <p:pic>
        <p:nvPicPr>
          <p:cNvPr id="8" name="Picture 9" descr="A picture containing outdoor, standing, sunset, dark&#10;&#10;Description automatically generated">
            <a:extLst>
              <a:ext uri="{FF2B5EF4-FFF2-40B4-BE49-F238E27FC236}">
                <a16:creationId xmlns:a16="http://schemas.microsoft.com/office/drawing/2014/main" xmlns="" id="{0FC6FD6A-45A5-46DB-8305-6DE927E989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1187" y="2783930"/>
            <a:ext cx="3955095" cy="269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742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oter colour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8737"/>
            <a:ext cx="9144000" cy="5892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FDC4C43-3A53-4D3D-812C-992140828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3999" cy="14918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6110587-8448-4C8E-A93A-9F886DED3089}"/>
              </a:ext>
            </a:extLst>
          </p:cNvPr>
          <p:cNvSpPr txBox="1"/>
          <p:nvPr/>
        </p:nvSpPr>
        <p:spPr>
          <a:xfrm>
            <a:off x="102205" y="239407"/>
            <a:ext cx="6818896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Potential</a:t>
            </a:r>
            <a:endParaRPr lang="en-GB" sz="4000">
              <a:cs typeface="Calibri"/>
            </a:endParaRP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xmlns="" id="{00000000-0008-0000-0000-00000400000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39443309"/>
              </p:ext>
            </p:extLst>
          </p:nvPr>
        </p:nvGraphicFramePr>
        <p:xfrm>
          <a:off x="1873372" y="2076091"/>
          <a:ext cx="5533843" cy="4021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43524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AEA6EF0-D997-4FF3-86B0-401D67B8C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83"/>
            <a:ext cx="9144000" cy="1232557"/>
          </a:xfrm>
          <a:prstGeom prst="rect">
            <a:avLst/>
          </a:prstGeom>
        </p:spPr>
      </p:pic>
      <p:pic>
        <p:nvPicPr>
          <p:cNvPr id="7" name="Picture 6" descr="Footer colour 1.jpg">
            <a:extLst>
              <a:ext uri="{FF2B5EF4-FFF2-40B4-BE49-F238E27FC236}">
                <a16:creationId xmlns:a16="http://schemas.microsoft.com/office/drawing/2014/main" xmlns="" id="{59497BCC-AB29-4D25-AB1D-07EC3014B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8737"/>
            <a:ext cx="9144000" cy="589263"/>
          </a:xfrm>
          <a:prstGeom prst="rect">
            <a:avLst/>
          </a:prstGeom>
        </p:spPr>
      </p:pic>
      <p:pic>
        <p:nvPicPr>
          <p:cNvPr id="6" name="Picture 7" descr="A picture containing grass, outdoor, sky, green&#10;&#10;Description automatically generated">
            <a:extLst>
              <a:ext uri="{FF2B5EF4-FFF2-40B4-BE49-F238E27FC236}">
                <a16:creationId xmlns:a16="http://schemas.microsoft.com/office/drawing/2014/main" xmlns="" id="{73E38A37-EA82-4799-9EF4-286ECA9ECB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91723" y="1600200"/>
            <a:ext cx="8160553" cy="452596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0C79C2B-9A3F-4E42-95FB-89D3424F84EE}"/>
              </a:ext>
            </a:extLst>
          </p:cNvPr>
          <p:cNvSpPr txBox="1"/>
          <p:nvPr/>
        </p:nvSpPr>
        <p:spPr>
          <a:xfrm>
            <a:off x="102205" y="239407"/>
            <a:ext cx="6818896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Potential</a:t>
            </a:r>
            <a:endParaRPr lang="en-GB" sz="4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8772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AEA6EF0-D997-4FF3-86B0-401D67B8C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83"/>
            <a:ext cx="9144000" cy="1232557"/>
          </a:xfrm>
          <a:prstGeom prst="rect">
            <a:avLst/>
          </a:prstGeom>
        </p:spPr>
      </p:pic>
      <p:pic>
        <p:nvPicPr>
          <p:cNvPr id="7" name="Picture 6" descr="Footer colour 1.jpg">
            <a:extLst>
              <a:ext uri="{FF2B5EF4-FFF2-40B4-BE49-F238E27FC236}">
                <a16:creationId xmlns:a16="http://schemas.microsoft.com/office/drawing/2014/main" xmlns="" id="{59497BCC-AB29-4D25-AB1D-07EC3014B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8737"/>
            <a:ext cx="9144000" cy="589263"/>
          </a:xfrm>
          <a:prstGeom prst="rect">
            <a:avLst/>
          </a:prstGeom>
        </p:spPr>
      </p:pic>
      <p:pic>
        <p:nvPicPr>
          <p:cNvPr id="2" name="Picture 3" descr="A picture containing text, outdoor, sky, grass&#10;&#10;Description automatically generated">
            <a:extLst>
              <a:ext uri="{FF2B5EF4-FFF2-40B4-BE49-F238E27FC236}">
                <a16:creationId xmlns:a16="http://schemas.microsoft.com/office/drawing/2014/main" xmlns="" id="{D155F076-8025-412D-A572-8EEF55E681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52450" y="1600994"/>
            <a:ext cx="8039100" cy="452437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B7765F9-5F99-44E1-8F4C-FB1BB7907D2F}"/>
              </a:ext>
            </a:extLst>
          </p:cNvPr>
          <p:cNvSpPr txBox="1"/>
          <p:nvPr/>
        </p:nvSpPr>
        <p:spPr>
          <a:xfrm>
            <a:off x="102205" y="239407"/>
            <a:ext cx="6818896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4000" b="1">
                <a:cs typeface="Calibri"/>
              </a:rPr>
              <a:t>Since 2020</a:t>
            </a:r>
          </a:p>
        </p:txBody>
      </p:sp>
    </p:spTree>
    <p:extLst>
      <p:ext uri="{BB962C8B-B14F-4D97-AF65-F5344CB8AC3E}">
        <p14:creationId xmlns:p14="http://schemas.microsoft.com/office/powerpoint/2010/main" val="3021996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AEA6EF0-D997-4FF3-86B0-401D67B8C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83"/>
            <a:ext cx="9144000" cy="1232557"/>
          </a:xfrm>
          <a:prstGeom prst="rect">
            <a:avLst/>
          </a:prstGeom>
        </p:spPr>
      </p:pic>
      <p:pic>
        <p:nvPicPr>
          <p:cNvPr id="7" name="Picture 6" descr="Footer colour 1.jpg">
            <a:extLst>
              <a:ext uri="{FF2B5EF4-FFF2-40B4-BE49-F238E27FC236}">
                <a16:creationId xmlns:a16="http://schemas.microsoft.com/office/drawing/2014/main" xmlns="" id="{59497BCC-AB29-4D25-AB1D-07EC3014B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8737"/>
            <a:ext cx="9144000" cy="589263"/>
          </a:xfrm>
          <a:prstGeom prst="rect">
            <a:avLst/>
          </a:prstGeom>
        </p:spPr>
      </p:pic>
      <p:pic>
        <p:nvPicPr>
          <p:cNvPr id="6" name="Picture 7" descr="A picture containing text, outdoor, nature&#10;&#10;Description automatically generated">
            <a:extLst>
              <a:ext uri="{FF2B5EF4-FFF2-40B4-BE49-F238E27FC236}">
                <a16:creationId xmlns:a16="http://schemas.microsoft.com/office/drawing/2014/main" xmlns="" id="{11857D7F-5ED5-4E1E-869B-D0A110BBBF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128962" y="1615281"/>
            <a:ext cx="2886075" cy="4453204"/>
          </a:xfr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02B43370-7AE8-45DE-AA62-806094EA49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646" y="1612979"/>
            <a:ext cx="2321613" cy="4114800"/>
          </a:xfrm>
          <a:prstGeom prst="rect">
            <a:avLst/>
          </a:prstGeom>
        </p:spPr>
      </p:pic>
      <p:pic>
        <p:nvPicPr>
          <p:cNvPr id="9" name="Picture 9" descr="A picture containing text, person&#10;&#10;Description automatically generated">
            <a:extLst>
              <a:ext uri="{FF2B5EF4-FFF2-40B4-BE49-F238E27FC236}">
                <a16:creationId xmlns:a16="http://schemas.microsoft.com/office/drawing/2014/main" xmlns="" id="{34A9E63B-B51F-46E1-9D23-AA989F6537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4881" y="1612979"/>
            <a:ext cx="2318934" cy="411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962269F-7E6F-4549-8030-EF6E4809FA10}"/>
              </a:ext>
            </a:extLst>
          </p:cNvPr>
          <p:cNvSpPr txBox="1"/>
          <p:nvPr/>
        </p:nvSpPr>
        <p:spPr>
          <a:xfrm>
            <a:off x="156410" y="84221"/>
            <a:ext cx="7304415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Beyond the finances – </a:t>
            </a:r>
          </a:p>
          <a:p>
            <a:pPr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Recover Together</a:t>
            </a:r>
            <a:endParaRPr lang="en-GB" sz="3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20443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06bba3a-c228-404b-b1b8-f06f83afc71a">
      <UserInfo>
        <DisplayName>Rachel Baron</DisplayName>
        <AccountId>36</AccountId>
        <AccountType/>
      </UserInfo>
      <UserInfo>
        <DisplayName>All Staff</DisplayName>
        <AccountId>15</AccountId>
        <AccountType/>
      </UserInfo>
      <UserInfo>
        <DisplayName>Tony Gates</DisplayName>
        <AccountId>50</AccountId>
        <AccountType/>
      </UserInfo>
      <UserInfo>
        <DisplayName>Sharon Robson</DisplayName>
        <AccountId>60</AccountId>
        <AccountType/>
      </UserInfo>
      <UserInfo>
        <DisplayName>Caroline O'Doherty</DisplayName>
        <AccountId>20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FDBE36F5B28740A34BB1D879A38C6C" ma:contentTypeVersion="9" ma:contentTypeDescription="Create a new document." ma:contentTypeScope="" ma:versionID="6aabc953e502ca62e8d125f5bb2064ba">
  <xsd:schema xmlns:xsd="http://www.w3.org/2001/XMLSchema" xmlns:xs="http://www.w3.org/2001/XMLSchema" xmlns:p="http://schemas.microsoft.com/office/2006/metadata/properties" xmlns:ns2="17bd4f92-80ca-4944-869d-8924fe1f9f20" xmlns:ns3="606bba3a-c228-404b-b1b8-f06f83afc71a" targetNamespace="http://schemas.microsoft.com/office/2006/metadata/properties" ma:root="true" ma:fieldsID="77c5b3ae6860c8d8e00f67e84d31c9fa" ns2:_="" ns3:_="">
    <xsd:import namespace="17bd4f92-80ca-4944-869d-8924fe1f9f20"/>
    <xsd:import namespace="606bba3a-c228-404b-b1b8-f06f83afc7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bd4f92-80ca-4944-869d-8924fe1f9f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6bba3a-c228-404b-b1b8-f06f83afc71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E8F3344-0E4E-4882-9CB9-099B9D6F31C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575CD69-0B10-4AA0-9AAC-1A9E83181C74}">
  <ds:schemaRefs>
    <ds:schemaRef ds:uri="http://purl.org/dc/elements/1.1/"/>
    <ds:schemaRef ds:uri="http://schemas.microsoft.com/office/2006/documentManagement/types"/>
    <ds:schemaRef ds:uri="http://purl.org/dc/dcmitype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606bba3a-c228-404b-b1b8-f06f83afc71a"/>
    <ds:schemaRef ds:uri="17bd4f92-80ca-4944-869d-8924fe1f9f20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40FA38E0-6BAE-4910-B4B5-AAB3E7EFC925}">
  <ds:schemaRefs>
    <ds:schemaRef ds:uri="17bd4f92-80ca-4944-869d-8924fe1f9f20"/>
    <ds:schemaRef ds:uri="606bba3a-c228-404b-b1b8-f06f83afc71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284</Words>
  <Application>Microsoft Office PowerPoint</Application>
  <PresentationFormat>On-screen Show (4:3)</PresentationFormat>
  <Paragraphs>161</Paragraphs>
  <Slides>16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Arial,Sans-Serif</vt:lpstr>
      <vt:lpstr>Calibri</vt:lpstr>
      <vt:lpstr>Times New Roman</vt:lpstr>
      <vt:lpstr>Office Theme</vt:lpstr>
      <vt:lpstr>CIPFA Conference North East 2021  Recover Together in Northumberland National Park Sustaining Nature, Climate , People and Place   Tony Gates Chief Executive  Northumberland National Park Authority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Northumberland National Park Authority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Alison Jeffrey</dc:creator>
  <cp:lastModifiedBy>Kevin Johnston</cp:lastModifiedBy>
  <cp:revision>2</cp:revision>
  <cp:lastPrinted>2019-07-11T09:33:44Z</cp:lastPrinted>
  <dcterms:created xsi:type="dcterms:W3CDTF">2017-01-20T11:52:51Z</dcterms:created>
  <dcterms:modified xsi:type="dcterms:W3CDTF">2021-11-11T18:30:01Z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0x01010010FDBE36F5B28740A34BB1D879A38C6C</vt:lpwstr>
  </property>
</Properties>
</file>