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65" r:id="rId4"/>
    <p:sldId id="258" r:id="rId5"/>
    <p:sldId id="260" r:id="rId6"/>
    <p:sldId id="261" r:id="rId7"/>
    <p:sldId id="262" r:id="rId8"/>
    <p:sldId id="263" r:id="rId9"/>
    <p:sldId id="266" r:id="rId10"/>
    <p:sldId id="267" r:id="rId11"/>
    <p:sldId id="268" r:id="rId12"/>
    <p:sldId id="269" r:id="rId13"/>
    <p:sldId id="270" r:id="rId14"/>
    <p:sldId id="271" r:id="rId15"/>
    <p:sldId id="274"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notesViewPr>
    <p:cSldViewPr snapToGrid="0">
      <p:cViewPr varScale="1">
        <p:scale>
          <a:sx n="67" d="100"/>
          <a:sy n="67" d="100"/>
        </p:scale>
        <p:origin x="2613" y="5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1D586-2798-41AA-9A7C-BEF204885A80}" type="datetimeFigureOut">
              <a:rPr lang="en-GB" smtClean="0"/>
              <a:t>12/11/2021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55EA4-6970-448D-8A9E-ABE2CBC8FF8B}" type="slidenum">
              <a:rPr lang="en-GB" smtClean="0"/>
              <a:t>‹#›</a:t>
            </a:fld>
            <a:endParaRPr lang="en-GB"/>
          </a:p>
        </p:txBody>
      </p:sp>
    </p:spTree>
    <p:extLst>
      <p:ext uri="{BB962C8B-B14F-4D97-AF65-F5344CB8AC3E}">
        <p14:creationId xmlns:p14="http://schemas.microsoft.com/office/powerpoint/2010/main" val="40287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Never let a good crisis go to waste.  It’s a famous quote attributed to many people over the decades – but most cite Churchill as its author.  And what he meant of course was that in challenging time and when things go wrong, you can’t just accept conventional wisdom and approaches because the resolution may well be found outside the usual compass.</a:t>
            </a:r>
          </a:p>
        </p:txBody>
      </p:sp>
      <p:sp>
        <p:nvSpPr>
          <p:cNvPr id="4" name="Slide Number Placeholder 3"/>
          <p:cNvSpPr>
            <a:spLocks noGrp="1"/>
          </p:cNvSpPr>
          <p:nvPr>
            <p:ph type="sldNum" sz="quarter" idx="5"/>
          </p:nvPr>
        </p:nvSpPr>
        <p:spPr/>
        <p:txBody>
          <a:bodyPr/>
          <a:lstStyle/>
          <a:p>
            <a:fld id="{03C55EA4-6970-448D-8A9E-ABE2CBC8FF8B}" type="slidenum">
              <a:rPr lang="en-GB" smtClean="0"/>
              <a:t>1</a:t>
            </a:fld>
            <a:endParaRPr lang="en-GB"/>
          </a:p>
        </p:txBody>
      </p:sp>
    </p:spTree>
    <p:extLst>
      <p:ext uri="{BB962C8B-B14F-4D97-AF65-F5344CB8AC3E}">
        <p14:creationId xmlns:p14="http://schemas.microsoft.com/office/powerpoint/2010/main" val="423128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plan for today’s session – and for a multitude of very good and not so good reasons it was a plan conceived as I was writing this last night – is to meander Eddie Izzard like through my reflections on the pandemic both personal and professional.  Highlight a few of the things we’ve learned along the way and how we can not waste the crisis to create a sustainable recovery in every sense.  In many ways the reflections aren’t rocket science … there are no new ideas … and I think for me they are things that I or we simply need to remember.  And then like Poundland Eddie – with nowhere near as much skill. I’ll seamlessly try to draw this all together at the end.</a:t>
            </a:r>
          </a:p>
        </p:txBody>
      </p:sp>
      <p:sp>
        <p:nvSpPr>
          <p:cNvPr id="4" name="Slide Number Placeholder 3"/>
          <p:cNvSpPr>
            <a:spLocks noGrp="1"/>
          </p:cNvSpPr>
          <p:nvPr>
            <p:ph type="sldNum" sz="quarter" idx="5"/>
          </p:nvPr>
        </p:nvSpPr>
        <p:spPr/>
        <p:txBody>
          <a:bodyPr/>
          <a:lstStyle/>
          <a:p>
            <a:fld id="{03C55EA4-6970-448D-8A9E-ABE2CBC8FF8B}" type="slidenum">
              <a:rPr lang="en-GB" smtClean="0"/>
              <a:t>2</a:t>
            </a:fld>
            <a:endParaRPr lang="en-GB"/>
          </a:p>
        </p:txBody>
      </p:sp>
    </p:spTree>
    <p:extLst>
      <p:ext uri="{BB962C8B-B14F-4D97-AF65-F5344CB8AC3E}">
        <p14:creationId xmlns:p14="http://schemas.microsoft.com/office/powerpoint/2010/main" val="173632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don’t normally like leadership gurus, but Simon Sinek I can stomach.  In particular I absolutely agree with him on the importance of Why and we are going to find that more an more with </a:t>
            </a:r>
            <a:r>
              <a:rPr lang="en-GB" dirty="0" err="1"/>
              <a:t>millineals</a:t>
            </a:r>
            <a:r>
              <a:rPr lang="en-GB" dirty="0"/>
              <a:t> where the evidence is they will be much more mission/purpose driven than earlier generations.</a:t>
            </a:r>
          </a:p>
        </p:txBody>
      </p:sp>
      <p:sp>
        <p:nvSpPr>
          <p:cNvPr id="4" name="Slide Number Placeholder 3"/>
          <p:cNvSpPr>
            <a:spLocks noGrp="1"/>
          </p:cNvSpPr>
          <p:nvPr>
            <p:ph type="sldNum" sz="quarter" idx="5"/>
          </p:nvPr>
        </p:nvSpPr>
        <p:spPr/>
        <p:txBody>
          <a:bodyPr/>
          <a:lstStyle/>
          <a:p>
            <a:fld id="{03C55EA4-6970-448D-8A9E-ABE2CBC8FF8B}" type="slidenum">
              <a:rPr lang="en-GB" smtClean="0"/>
              <a:t>3</a:t>
            </a:fld>
            <a:endParaRPr lang="en-GB"/>
          </a:p>
        </p:txBody>
      </p:sp>
    </p:spTree>
    <p:extLst>
      <p:ext uri="{BB962C8B-B14F-4D97-AF65-F5344CB8AC3E}">
        <p14:creationId xmlns:p14="http://schemas.microsoft.com/office/powerpoint/2010/main" val="166314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So if you’ll indulge me I’m going tell you my story.  My why and why it matters to me and  I Hope why it should matter to you.</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  It may shock you to know that I didn’t always want to be an accountant. Yes I wanted to be an auditor.  Seriously if I rewind a bit both my parents were teachers and I grew up in a town that was ravaged by the loss of heavy industry in the  1980s and growing up in those days as community crumbled I watched out public services rebuild.  And with minimal post hoc rationalisation I knew then I </a:t>
            </a:r>
            <a:r>
              <a:rPr lang="en-GB" sz="1800" dirty="0" err="1">
                <a:effectLst/>
                <a:latin typeface="Calibri" panose="020F0502020204030204" pitchFamily="34" charset="0"/>
                <a:ea typeface="Calibri" panose="020F0502020204030204" pitchFamily="34" charset="0"/>
              </a:rPr>
              <a:t>I</a:t>
            </a:r>
            <a:r>
              <a:rPr lang="en-GB" sz="1800" dirty="0">
                <a:effectLst/>
                <a:latin typeface="Calibri" panose="020F0502020204030204" pitchFamily="34" charset="0"/>
                <a:ea typeface="Calibri" panose="020F0502020204030204" pitchFamily="34" charset="0"/>
              </a:rPr>
              <a:t> wanted to be a public servant.  But what.  Too scared of blood to be a doctor or nurse, not brave enough for the services I stumbled into an accounting degree but focused on the accountant in the public sector as an option and only applied for public service jobs.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Fast forward and my profound belief in the value of public service has only grown stronger. My dad, who remained my hero in later life, sadly passed away last year. But I got to share an extra 5 years with him because of the wonderful skill and dedication of firstly the paramedics who literally zapped him back to life and then the doctors and nurses who cared for him after his cardiac arrest. I got longer after they helped him through an earlier heart attack and before that an additional 10!years when he survived cancer having had his voice box removed in 2002.  All of this precious extra time I owe to the NHS and of course my Dad’s Lazarus like abilities.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And it was in my first job post qualification that I realised the profound impact I could have as finance professional.  Cutting a long story short through some deep analysis and a bit of insight I generated about £5m additional income for Northumbria Police which led to us employing 50 extra police officers each year for 3 years. Over those 3 years from being wore performing Force across a whole range of measures we made top 5 in everything that mattered and were heralded as good practice by HMIC. In that moment I realised that as one cop I could impact a finite number of crimes and improve a small number of lives.  As that finance professional my impact was 150 times over.</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So I tell you that with all humility, not to show how </a:t>
            </a:r>
            <a:r>
              <a:rPr lang="en-GB" sz="1800" dirty="0" err="1">
                <a:effectLst/>
                <a:latin typeface="Calibri" panose="020F0502020204030204" pitchFamily="34" charset="0"/>
                <a:ea typeface="Calibri" panose="020F0502020204030204" pitchFamily="34" charset="0"/>
              </a:rPr>
              <a:t>clver</a:t>
            </a:r>
            <a:r>
              <a:rPr lang="en-GB" sz="1800" dirty="0">
                <a:effectLst/>
                <a:latin typeface="Calibri" panose="020F0502020204030204" pitchFamily="34" charset="0"/>
                <a:ea typeface="Calibri" panose="020F0502020204030204" pitchFamily="34" charset="0"/>
              </a:rPr>
              <a:t> I am, but to ask you all to Take pride in what you do, and what you do, what we each do, all of us, together.  It matters.</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So just remember, whenever you hear talk of investing in the front line, just know that front line is bolder and wider and more visible because of you, because of each of us.</a:t>
            </a:r>
          </a:p>
          <a:p>
            <a:endParaRPr lang="en-GB" dirty="0"/>
          </a:p>
        </p:txBody>
      </p:sp>
      <p:sp>
        <p:nvSpPr>
          <p:cNvPr id="4" name="Slide Number Placeholder 3"/>
          <p:cNvSpPr>
            <a:spLocks noGrp="1"/>
          </p:cNvSpPr>
          <p:nvPr>
            <p:ph type="sldNum" sz="quarter" idx="5"/>
          </p:nvPr>
        </p:nvSpPr>
        <p:spPr/>
        <p:txBody>
          <a:bodyPr/>
          <a:lstStyle/>
          <a:p>
            <a:fld id="{03C55EA4-6970-448D-8A9E-ABE2CBC8FF8B}" type="slidenum">
              <a:rPr lang="en-GB" smtClean="0"/>
              <a:t>4</a:t>
            </a:fld>
            <a:endParaRPr lang="en-GB"/>
          </a:p>
        </p:txBody>
      </p:sp>
    </p:spTree>
    <p:extLst>
      <p:ext uri="{BB962C8B-B14F-4D97-AF65-F5344CB8AC3E}">
        <p14:creationId xmlns:p14="http://schemas.microsoft.com/office/powerpoint/2010/main" val="303687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the spirit of never wasting a good crisis and in looking backwards to look forward I thought I’d just share a few reflections on the last 18 months or so.  Can anyone remember where they were when they first heard about Covid and interestingly when that was.  </a:t>
            </a:r>
          </a:p>
          <a:p>
            <a:endParaRPr lang="en-GB" dirty="0"/>
          </a:p>
          <a:p>
            <a:r>
              <a:rPr lang="en-GB" dirty="0"/>
              <a:t>I cant remember the first instance … but do remember a conversation over dinner with friends in January where I was </a:t>
            </a:r>
            <a:r>
              <a:rPr lang="en-GB" dirty="0" err="1"/>
              <a:t>arguining</a:t>
            </a:r>
            <a:r>
              <a:rPr lang="en-GB" dirty="0"/>
              <a:t> without necessarily whole heartedly believing it, that we should all be sitting up and taking notice.  I then remember in the fringes of a LT meeting where I had invited Professor Peter Kelly from PHE to speak to the NHSBSA LT about population health – being a bit spooked by how spooked he was.  A month later we were in lockdown.</a:t>
            </a:r>
          </a:p>
        </p:txBody>
      </p:sp>
      <p:sp>
        <p:nvSpPr>
          <p:cNvPr id="4" name="Slide Number Placeholder 3"/>
          <p:cNvSpPr>
            <a:spLocks noGrp="1"/>
          </p:cNvSpPr>
          <p:nvPr>
            <p:ph type="sldNum" sz="quarter" idx="5"/>
          </p:nvPr>
        </p:nvSpPr>
        <p:spPr/>
        <p:txBody>
          <a:bodyPr/>
          <a:lstStyle/>
          <a:p>
            <a:fld id="{03C55EA4-6970-448D-8A9E-ABE2CBC8FF8B}" type="slidenum">
              <a:rPr lang="en-GB" smtClean="0"/>
              <a:t>6</a:t>
            </a:fld>
            <a:endParaRPr lang="en-GB"/>
          </a:p>
        </p:txBody>
      </p:sp>
    </p:spTree>
    <p:extLst>
      <p:ext uri="{BB962C8B-B14F-4D97-AF65-F5344CB8AC3E}">
        <p14:creationId xmlns:p14="http://schemas.microsoft.com/office/powerpoint/2010/main" val="244577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if I can just say a few words about my unusual pandemic.  So the second logo there is the NHSBSA logo.  It’s a wonderful, eclectic, special organisation that provides a range of at scale high volume transactional services to the DHSC and NHS.  We pick up, transform, digitise and operationalise a whole range of services in the Workforce, Primary Care space and direct to customers.  During the pandemic we stood up at pace 50 new services to support colleagues on the front line and wider government response.  We did this because of our digital expertise, contact centre capabilities, access to great commercial supplier and a stable, dedicated workforce.</a:t>
            </a:r>
          </a:p>
          <a:p>
            <a:endParaRPr lang="en-GB" dirty="0"/>
          </a:p>
          <a:p>
            <a:r>
              <a:rPr lang="en-GB" dirty="0"/>
              <a:t>At the start of the pandemic I agreed to help out DHSC and former PHE colleagues by using those capabilities to help stand up and scale a new Contact Tracing service, which quickly became part of NHS Test and Trace.  I’ll come back to that.  And then a few months later in August 2020 I was asked to step in/step up and lead PHE through to the transition to the new public health landscape.  It would be 4 – 6 months they said.  As it transpired it was 13 months all the while doing both roles.  In the current climate I feel the need to be clear I didn’t take a penny extra remuneration.  It wasn’t something I wanted to do, but it mattered to me that someone who cared about public health, the public’s health and the people in public health led that final phase of the organisation and I did so with the former CEO’s blessing – in fact insistence.</a:t>
            </a:r>
          </a:p>
          <a:p>
            <a:r>
              <a:rPr lang="en-GB" dirty="0"/>
              <a:t> </a:t>
            </a:r>
          </a:p>
        </p:txBody>
      </p:sp>
      <p:sp>
        <p:nvSpPr>
          <p:cNvPr id="4" name="Slide Number Placeholder 3"/>
          <p:cNvSpPr>
            <a:spLocks noGrp="1"/>
          </p:cNvSpPr>
          <p:nvPr>
            <p:ph type="sldNum" sz="quarter" idx="5"/>
          </p:nvPr>
        </p:nvSpPr>
        <p:spPr/>
        <p:txBody>
          <a:bodyPr/>
          <a:lstStyle/>
          <a:p>
            <a:fld id="{03C55EA4-6970-448D-8A9E-ABE2CBC8FF8B}" type="slidenum">
              <a:rPr lang="en-GB" smtClean="0"/>
              <a:t>7</a:t>
            </a:fld>
            <a:endParaRPr lang="en-GB"/>
          </a:p>
        </p:txBody>
      </p:sp>
    </p:spTree>
    <p:extLst>
      <p:ext uri="{BB962C8B-B14F-4D97-AF65-F5344CB8AC3E}">
        <p14:creationId xmlns:p14="http://schemas.microsoft.com/office/powerpoint/2010/main" val="291578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658281-FF24-4ED8-A2E6-B580120CB67D}"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3642621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58281-FF24-4ED8-A2E6-B580120CB67D}"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2547501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58281-FF24-4ED8-A2E6-B580120CB67D}"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1553001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58281-FF24-4ED8-A2E6-B580120CB67D}"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69808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58281-FF24-4ED8-A2E6-B580120CB67D}" type="datetimeFigureOut">
              <a:rPr lang="en-GB" smtClean="0"/>
              <a:t>12/11/2021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414776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658281-FF24-4ED8-A2E6-B580120CB67D}" type="datetimeFigureOut">
              <a:rPr lang="en-GB" smtClean="0"/>
              <a:t>12/11/2021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137249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658281-FF24-4ED8-A2E6-B580120CB67D}" type="datetimeFigureOut">
              <a:rPr lang="en-GB" smtClean="0"/>
              <a:t>12/11/2021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171465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658281-FF24-4ED8-A2E6-B580120CB67D}" type="datetimeFigureOut">
              <a:rPr lang="en-GB" smtClean="0"/>
              <a:t>12/11/2021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388226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58281-FF24-4ED8-A2E6-B580120CB67D}" type="datetimeFigureOut">
              <a:rPr lang="en-GB" smtClean="0"/>
              <a:t>12/11/2021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56272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58281-FF24-4ED8-A2E6-B580120CB67D}" type="datetimeFigureOut">
              <a:rPr lang="en-GB" smtClean="0"/>
              <a:t>12/11/2021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157862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58281-FF24-4ED8-A2E6-B580120CB67D}" type="datetimeFigureOut">
              <a:rPr lang="en-GB" smtClean="0"/>
              <a:t>12/11/2021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3C71B4-43C9-4CE0-9DAD-32EB5B9BCD89}" type="slidenum">
              <a:rPr lang="en-GB" smtClean="0"/>
              <a:t>‹#›</a:t>
            </a:fld>
            <a:endParaRPr lang="en-GB"/>
          </a:p>
        </p:txBody>
      </p:sp>
    </p:spTree>
    <p:extLst>
      <p:ext uri="{BB962C8B-B14F-4D97-AF65-F5344CB8AC3E}">
        <p14:creationId xmlns:p14="http://schemas.microsoft.com/office/powerpoint/2010/main" val="1730709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58281-FF24-4ED8-A2E6-B580120CB67D}" type="datetimeFigureOut">
              <a:rPr lang="en-GB" smtClean="0"/>
              <a:t>12/11/2021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C71B4-43C9-4CE0-9DAD-32EB5B9BCD89}" type="slidenum">
              <a:rPr lang="en-GB" smtClean="0"/>
              <a:t>‹#›</a:t>
            </a:fld>
            <a:endParaRPr lang="en-GB"/>
          </a:p>
        </p:txBody>
      </p:sp>
    </p:spTree>
    <p:extLst>
      <p:ext uri="{BB962C8B-B14F-4D97-AF65-F5344CB8AC3E}">
        <p14:creationId xmlns:p14="http://schemas.microsoft.com/office/powerpoint/2010/main" val="27027468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 name="Picture 9" descr="A picture containing text, person, wearing, person&#10;&#10;Description automatically generated">
            <a:extLst>
              <a:ext uri="{FF2B5EF4-FFF2-40B4-BE49-F238E27FC236}">
                <a16:creationId xmlns:a16="http://schemas.microsoft.com/office/drawing/2014/main" xmlns="" id="{D4C6AE47-363C-49CD-BBD4-C27994B50D28}"/>
              </a:ext>
            </a:extLst>
          </p:cNvPr>
          <p:cNvPicPr>
            <a:picLocks noChangeAspect="1"/>
          </p:cNvPicPr>
          <p:nvPr/>
        </p:nvPicPr>
        <p:blipFill rotWithShape="1">
          <a:blip r:embed="rId3">
            <a:extLst>
              <a:ext uri="{28A0092B-C50C-407E-A947-70E740481C1C}">
                <a14:useLocalDpi xmlns:a14="http://schemas.microsoft.com/office/drawing/2010/main" val="0"/>
              </a:ext>
            </a:extLst>
          </a:blip>
          <a:srcRect t="11235" r="-1" b="12972"/>
          <a:stretch/>
        </p:blipFill>
        <p:spPr>
          <a:xfrm>
            <a:off x="321733" y="321733"/>
            <a:ext cx="11548534" cy="6214534"/>
          </a:xfrm>
          <a:prstGeom prst="rect">
            <a:avLst/>
          </a:prstGeom>
        </p:spPr>
      </p:pic>
    </p:spTree>
    <p:extLst>
      <p:ext uri="{BB962C8B-B14F-4D97-AF65-F5344CB8AC3E}">
        <p14:creationId xmlns:p14="http://schemas.microsoft.com/office/powerpoint/2010/main" val="8252132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9">
            <a:extLst>
              <a:ext uri="{FF2B5EF4-FFF2-40B4-BE49-F238E27FC236}">
                <a16:creationId xmlns:a16="http://schemas.microsoft.com/office/drawing/2014/main" xmlns="" id="{33CD251C-A887-4D2F-925B-FC09719853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363D2FCC-8F89-4717-9736-3A26839F391F}"/>
              </a:ext>
            </a:extLst>
          </p:cNvPr>
          <p:cNvSpPr txBox="1"/>
          <p:nvPr/>
        </p:nvSpPr>
        <p:spPr>
          <a:xfrm>
            <a:off x="1266182" y="2613979"/>
            <a:ext cx="3058621" cy="1457002"/>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kumimoji="0" lang="en-US" sz="2400" b="1" i="0" u="none" strike="noStrike" kern="1200" cap="none" spc="0" normalizeH="0" baseline="0" noProof="0" dirty="0">
                <a:ln>
                  <a:noFill/>
                </a:ln>
                <a:solidFill>
                  <a:schemeClr val="tx1"/>
                </a:solidFill>
                <a:effectLst/>
                <a:uLnTx/>
                <a:uFillTx/>
                <a:latin typeface="+mj-lt"/>
                <a:ea typeface="+mj-ea"/>
                <a:cs typeface="+mj-cs"/>
              </a:rPr>
              <a:t>Reflection </a:t>
            </a:r>
            <a:r>
              <a:rPr lang="en-US" sz="2400" b="1" kern="1200" dirty="0">
                <a:solidFill>
                  <a:schemeClr val="tx1"/>
                </a:solidFill>
                <a:latin typeface="+mj-lt"/>
                <a:ea typeface="+mj-ea"/>
                <a:cs typeface="+mj-cs"/>
              </a:rPr>
              <a:t>5 </a:t>
            </a:r>
            <a:r>
              <a:rPr kumimoji="0" lang="en-US" sz="2400" b="1" i="0" u="none" strike="noStrike" kern="1200" cap="none" spc="0" normalizeH="0" baseline="0" noProof="0" dirty="0">
                <a:ln>
                  <a:noFill/>
                </a:ln>
                <a:solidFill>
                  <a:schemeClr val="tx1"/>
                </a:solidFill>
                <a:effectLst/>
                <a:uLnTx/>
                <a:uFillTx/>
                <a:latin typeface="+mj-lt"/>
                <a:ea typeface="+mj-ea"/>
                <a:cs typeface="+mj-cs"/>
              </a:rPr>
              <a:t>:</a:t>
            </a:r>
            <a:br>
              <a:rPr kumimoji="0" lang="en-US" sz="2400" b="1" i="0" u="none" strike="noStrike" kern="1200" cap="none" spc="0" normalizeH="0" baseline="0" noProof="0" dirty="0">
                <a:ln>
                  <a:noFill/>
                </a:ln>
                <a:solidFill>
                  <a:schemeClr val="tx1"/>
                </a:solidFill>
                <a:effectLst/>
                <a:uLnTx/>
                <a:uFillTx/>
                <a:latin typeface="+mj-lt"/>
                <a:ea typeface="+mj-ea"/>
                <a:cs typeface="+mj-cs"/>
              </a:rPr>
            </a:br>
            <a:r>
              <a:rPr kumimoji="0" lang="en-US" sz="2400" b="1" i="0" u="none" strike="noStrike" kern="1200" cap="none" spc="0" normalizeH="0" baseline="0" noProof="0" dirty="0">
                <a:ln>
                  <a:noFill/>
                </a:ln>
                <a:solidFill>
                  <a:schemeClr val="tx1"/>
                </a:solidFill>
                <a:effectLst/>
                <a:uLnTx/>
                <a:uFillTx/>
                <a:latin typeface="+mj-lt"/>
                <a:ea typeface="+mj-ea"/>
                <a:cs typeface="+mj-cs"/>
              </a:rPr>
              <a:t/>
            </a:r>
            <a:br>
              <a:rPr kumimoji="0" lang="en-US" sz="2400" b="1" i="0" u="none" strike="noStrike" kern="1200" cap="none" spc="0" normalizeH="0" baseline="0" noProof="0" dirty="0">
                <a:ln>
                  <a:noFill/>
                </a:ln>
                <a:solidFill>
                  <a:schemeClr val="tx1"/>
                </a:solidFill>
                <a:effectLst/>
                <a:uLnTx/>
                <a:uFillTx/>
                <a:latin typeface="+mj-lt"/>
                <a:ea typeface="+mj-ea"/>
                <a:cs typeface="+mj-cs"/>
              </a:rPr>
            </a:br>
            <a:r>
              <a:rPr kumimoji="0" lang="en-US" sz="2400" b="1" i="0" u="none" strike="noStrike" kern="1200" cap="none" spc="0" normalizeH="0" baseline="0" noProof="0" dirty="0">
                <a:ln>
                  <a:noFill/>
                </a:ln>
                <a:solidFill>
                  <a:schemeClr val="tx1"/>
                </a:solidFill>
                <a:effectLst/>
                <a:uLnTx/>
                <a:uFillTx/>
                <a:latin typeface="+mj-lt"/>
                <a:ea typeface="+mj-ea"/>
                <a:cs typeface="+mj-cs"/>
              </a:rPr>
              <a:t>Covid </a:t>
            </a:r>
            <a:r>
              <a:rPr lang="en-US" sz="2400" b="1" kern="1200" dirty="0">
                <a:solidFill>
                  <a:schemeClr val="tx1"/>
                </a:solidFill>
                <a:latin typeface="+mj-lt"/>
                <a:ea typeface="+mj-ea"/>
                <a:cs typeface="+mj-cs"/>
              </a:rPr>
              <a:t>a</a:t>
            </a:r>
            <a:r>
              <a:rPr kumimoji="0" lang="en-US" sz="2400" b="1" i="0" u="none" strike="noStrike" kern="1200" cap="none" spc="0" normalizeH="0" baseline="0" noProof="0" dirty="0" err="1">
                <a:ln>
                  <a:noFill/>
                </a:ln>
                <a:solidFill>
                  <a:schemeClr val="tx1"/>
                </a:solidFill>
                <a:effectLst/>
                <a:uLnTx/>
                <a:uFillTx/>
                <a:latin typeface="+mj-lt"/>
                <a:ea typeface="+mj-ea"/>
                <a:cs typeface="+mj-cs"/>
              </a:rPr>
              <a:t>mplified</a:t>
            </a:r>
            <a:r>
              <a:rPr kumimoji="0" lang="en-US" sz="2400" b="1" i="0" u="none" strike="noStrike" kern="1200" cap="none" spc="0" normalizeH="0" baseline="0" noProof="0" dirty="0">
                <a:ln>
                  <a:noFill/>
                </a:ln>
                <a:solidFill>
                  <a:schemeClr val="tx1"/>
                </a:solidFill>
                <a:effectLst/>
                <a:uLnTx/>
                <a:uFillTx/>
                <a:latin typeface="+mj-lt"/>
                <a:ea typeface="+mj-ea"/>
                <a:cs typeface="+mj-cs"/>
              </a:rPr>
              <a:t> many things.</a:t>
            </a:r>
          </a:p>
          <a:p>
            <a:pPr defTabSz="914400">
              <a:lnSpc>
                <a:spcPct val="90000"/>
              </a:lnSpc>
              <a:spcBef>
                <a:spcPct val="0"/>
              </a:spcBef>
              <a:spcAft>
                <a:spcPts val="600"/>
              </a:spcAft>
            </a:pPr>
            <a:endParaRPr lang="en-US" sz="2400" b="1" dirty="0">
              <a:latin typeface="+mj-lt"/>
              <a:ea typeface="+mj-ea"/>
              <a:cs typeface="+mj-cs"/>
            </a:endParaRPr>
          </a:p>
          <a:p>
            <a:pPr defTabSz="914400">
              <a:lnSpc>
                <a:spcPct val="90000"/>
              </a:lnSpc>
              <a:spcBef>
                <a:spcPct val="0"/>
              </a:spcBef>
              <a:spcAft>
                <a:spcPts val="600"/>
              </a:spcAft>
            </a:pPr>
            <a:r>
              <a:rPr kumimoji="0" lang="en-US" sz="2400" b="1" i="0" u="none" strike="noStrike" kern="1200" cap="none" spc="0" normalizeH="0" baseline="0" noProof="0" dirty="0">
                <a:ln>
                  <a:noFill/>
                </a:ln>
                <a:solidFill>
                  <a:schemeClr val="tx1"/>
                </a:solidFill>
                <a:effectLst/>
                <a:uLnTx/>
                <a:uFillTx/>
                <a:latin typeface="+mj-lt"/>
                <a:ea typeface="+mj-ea"/>
                <a:cs typeface="+mj-cs"/>
              </a:rPr>
              <a:t>Covid shone a light.</a:t>
            </a:r>
            <a:br>
              <a:rPr kumimoji="0" lang="en-US" sz="2400" b="1" i="0" u="none" strike="noStrike" kern="1200" cap="none" spc="0" normalizeH="0" baseline="0" noProof="0" dirty="0">
                <a:ln>
                  <a:noFill/>
                </a:ln>
                <a:solidFill>
                  <a:schemeClr val="tx1"/>
                </a:solidFill>
                <a:effectLst/>
                <a:uLnTx/>
                <a:uFillTx/>
                <a:latin typeface="+mj-lt"/>
                <a:ea typeface="+mj-ea"/>
                <a:cs typeface="+mj-cs"/>
              </a:rPr>
            </a:br>
            <a:endParaRPr lang="en-US" sz="2400" kern="1200" dirty="0">
              <a:solidFill>
                <a:schemeClr val="tx1"/>
              </a:solidFill>
              <a:latin typeface="+mj-lt"/>
              <a:ea typeface="+mj-ea"/>
              <a:cs typeface="+mj-cs"/>
            </a:endParaRPr>
          </a:p>
        </p:txBody>
      </p:sp>
      <p:grpSp>
        <p:nvGrpSpPr>
          <p:cNvPr id="47" name="Group 41">
            <a:extLst>
              <a:ext uri="{FF2B5EF4-FFF2-40B4-BE49-F238E27FC236}">
                <a16:creationId xmlns:a16="http://schemas.microsoft.com/office/drawing/2014/main" xmlns="" id="{770AE191-D2EA-45C9-A44D-830C188F74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72021" y="518649"/>
            <a:ext cx="1128382" cy="847206"/>
            <a:chOff x="8183879" y="1000124"/>
            <a:chExt cx="1562267" cy="1172973"/>
          </a:xfrm>
        </p:grpSpPr>
        <p:sp>
          <p:nvSpPr>
            <p:cNvPr id="43" name="Freeform 5">
              <a:extLst>
                <a:ext uri="{FF2B5EF4-FFF2-40B4-BE49-F238E27FC236}">
                  <a16:creationId xmlns:a16="http://schemas.microsoft.com/office/drawing/2014/main" xmlns="" id="{23A0E4C1-B7A6-4637-AC51-4A5AE3841FF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8" name="Freeform 5">
              <a:extLst>
                <a:ext uri="{FF2B5EF4-FFF2-40B4-BE49-F238E27FC236}">
                  <a16:creationId xmlns:a16="http://schemas.microsoft.com/office/drawing/2014/main" xmlns="" id="{F4E8C039-CC58-44F3-8A7B-E0A934C1D01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49" name="Content Placeholder 36">
            <a:extLst>
              <a:ext uri="{FF2B5EF4-FFF2-40B4-BE49-F238E27FC236}">
                <a16:creationId xmlns:a16="http://schemas.microsoft.com/office/drawing/2014/main" xmlns="" id="{BFB94F01-2CF0-48E5-89A0-3FB17A3B7529}"/>
              </a:ext>
            </a:extLst>
          </p:cNvPr>
          <p:cNvSpPr>
            <a:spLocks noGrp="1"/>
          </p:cNvSpPr>
          <p:nvPr>
            <p:ph idx="1"/>
          </p:nvPr>
        </p:nvSpPr>
        <p:spPr>
          <a:xfrm>
            <a:off x="1000450" y="3067026"/>
            <a:ext cx="3058623" cy="3272324"/>
          </a:xfrm>
        </p:spPr>
        <p:txBody>
          <a:bodyPr vert="horz" lIns="91440" tIns="45720" rIns="91440" bIns="45720" rtlCol="0" anchor="t">
            <a:normAutofit/>
          </a:bodyPr>
          <a:lstStyle/>
          <a:p>
            <a:pPr marL="0" indent="0">
              <a:buNone/>
            </a:pPr>
            <a:r>
              <a:rPr lang="en-US" sz="2000" dirty="0"/>
              <a:t> </a:t>
            </a:r>
          </a:p>
        </p:txBody>
      </p:sp>
      <p:pic>
        <p:nvPicPr>
          <p:cNvPr id="11" name="Picture 10">
            <a:extLst>
              <a:ext uri="{FF2B5EF4-FFF2-40B4-BE49-F238E27FC236}">
                <a16:creationId xmlns:a16="http://schemas.microsoft.com/office/drawing/2014/main" xmlns="" id="{AF95C6D5-FF9C-40B9-8D0B-9D2FF7D946CD}"/>
              </a:ext>
            </a:extLst>
          </p:cNvPr>
          <p:cNvPicPr>
            <a:picLocks noChangeAspect="1"/>
          </p:cNvPicPr>
          <p:nvPr/>
        </p:nvPicPr>
        <p:blipFill rotWithShape="1">
          <a:blip r:embed="rId2">
            <a:extLst>
              <a:ext uri="{28A0092B-C50C-407E-A947-70E740481C1C}">
                <a14:useLocalDpi xmlns:a14="http://schemas.microsoft.com/office/drawing/2010/main" val="0"/>
              </a:ext>
            </a:extLst>
          </a:blip>
          <a:srcRect l="14036" r="12565" b="1"/>
          <a:stretch/>
        </p:blipFill>
        <p:spPr>
          <a:xfrm>
            <a:off x="8437863" y="114300"/>
            <a:ext cx="3731799" cy="3383280"/>
          </a:xfrm>
          <a:prstGeom prst="rect">
            <a:avLst/>
          </a:prstGeom>
        </p:spPr>
      </p:pic>
      <p:pic>
        <p:nvPicPr>
          <p:cNvPr id="5" name="Content Placeholder 4" descr="A picture containing electronics&#10;&#10;Description automatically generated">
            <a:extLst>
              <a:ext uri="{FF2B5EF4-FFF2-40B4-BE49-F238E27FC236}">
                <a16:creationId xmlns:a16="http://schemas.microsoft.com/office/drawing/2014/main" xmlns="" id="{463E62F8-CB26-4110-9369-E52959BD26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9" r="-5" b="7196"/>
          <a:stretch/>
        </p:blipFill>
        <p:spPr>
          <a:xfrm>
            <a:off x="4683728" y="91450"/>
            <a:ext cx="3731799" cy="3383270"/>
          </a:xfrm>
          <a:prstGeom prst="rect">
            <a:avLst/>
          </a:prstGeom>
        </p:spPr>
      </p:pic>
      <p:pic>
        <p:nvPicPr>
          <p:cNvPr id="9" name="Picture 8" descr="Diagram&#10;&#10;Description automatically generated">
            <a:extLst>
              <a:ext uri="{FF2B5EF4-FFF2-40B4-BE49-F238E27FC236}">
                <a16:creationId xmlns:a16="http://schemas.microsoft.com/office/drawing/2014/main" xmlns="" id="{56539BD9-5F68-488D-846D-FCB990BA4414}"/>
              </a:ext>
            </a:extLst>
          </p:cNvPr>
          <p:cNvPicPr>
            <a:picLocks noChangeAspect="1"/>
          </p:cNvPicPr>
          <p:nvPr/>
        </p:nvPicPr>
        <p:blipFill rotWithShape="1">
          <a:blip r:embed="rId4">
            <a:extLst>
              <a:ext uri="{28A0092B-C50C-407E-A947-70E740481C1C}">
                <a14:useLocalDpi xmlns:a14="http://schemas.microsoft.com/office/drawing/2010/main" val="0"/>
              </a:ext>
            </a:extLst>
          </a:blip>
          <a:srcRect t="11422" r="-2" b="21469"/>
          <a:stretch/>
        </p:blipFill>
        <p:spPr>
          <a:xfrm>
            <a:off x="4661391" y="3497580"/>
            <a:ext cx="7552944" cy="3383280"/>
          </a:xfrm>
          <a:prstGeom prst="rect">
            <a:avLst/>
          </a:prstGeom>
        </p:spPr>
      </p:pic>
    </p:spTree>
    <p:extLst>
      <p:ext uri="{BB962C8B-B14F-4D97-AF65-F5344CB8AC3E}">
        <p14:creationId xmlns:p14="http://schemas.microsoft.com/office/powerpoint/2010/main" val="863661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3523A5B-06E6-42FE-AB6B-A68C49B40815}"/>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2400" b="1" kern="1200" dirty="0">
                <a:solidFill>
                  <a:srgbClr val="FFFFFF"/>
                </a:solidFill>
                <a:latin typeface="+mj-lt"/>
                <a:ea typeface="+mj-ea"/>
                <a:cs typeface="+mj-cs"/>
              </a:rPr>
              <a:t>Reflection 6 :</a:t>
            </a:r>
          </a:p>
          <a:p>
            <a:pPr algn="ctr" defTabSz="914400">
              <a:lnSpc>
                <a:spcPct val="90000"/>
              </a:lnSpc>
              <a:spcBef>
                <a:spcPct val="0"/>
              </a:spcBef>
              <a:spcAft>
                <a:spcPts val="600"/>
              </a:spcAft>
            </a:pPr>
            <a:endParaRPr lang="en-US" sz="2400" b="1" kern="1200" dirty="0">
              <a:solidFill>
                <a:srgbClr val="FFFFFF"/>
              </a:solidFill>
              <a:latin typeface="+mj-lt"/>
              <a:ea typeface="+mj-ea"/>
              <a:cs typeface="+mj-cs"/>
            </a:endParaRPr>
          </a:p>
          <a:p>
            <a:pPr algn="ctr" defTabSz="914400">
              <a:lnSpc>
                <a:spcPct val="90000"/>
              </a:lnSpc>
              <a:spcBef>
                <a:spcPct val="0"/>
              </a:spcBef>
              <a:spcAft>
                <a:spcPts val="600"/>
              </a:spcAft>
            </a:pPr>
            <a:r>
              <a:rPr lang="en-US" sz="2400" b="1" kern="1200" dirty="0">
                <a:solidFill>
                  <a:srgbClr val="FFFFFF"/>
                </a:solidFill>
                <a:latin typeface="+mj-lt"/>
                <a:ea typeface="+mj-ea"/>
                <a:cs typeface="+mj-cs"/>
              </a:rPr>
              <a:t>It reminded us who and what matters and the importance of gratitude.</a:t>
            </a:r>
          </a:p>
          <a:p>
            <a:pPr algn="ctr" defTabSz="914400">
              <a:lnSpc>
                <a:spcPct val="90000"/>
              </a:lnSpc>
              <a:spcBef>
                <a:spcPct val="0"/>
              </a:spcBef>
              <a:spcAft>
                <a:spcPts val="600"/>
              </a:spcAft>
            </a:pPr>
            <a:endParaRPr lang="en-US" sz="2300" b="1" kern="1200" dirty="0">
              <a:solidFill>
                <a:srgbClr val="FFFFFF"/>
              </a:solidFill>
              <a:latin typeface="+mj-lt"/>
              <a:ea typeface="+mj-ea"/>
              <a:cs typeface="+mj-cs"/>
            </a:endParaRPr>
          </a:p>
          <a:p>
            <a:pPr algn="ctr" defTabSz="914400">
              <a:lnSpc>
                <a:spcPct val="90000"/>
              </a:lnSpc>
              <a:spcBef>
                <a:spcPct val="0"/>
              </a:spcBef>
              <a:spcAft>
                <a:spcPts val="600"/>
              </a:spcAft>
            </a:pPr>
            <a:endParaRPr lang="en-US" sz="2300" b="1" kern="1200" dirty="0">
              <a:solidFill>
                <a:srgbClr val="FFFFFF"/>
              </a:solidFill>
              <a:latin typeface="+mj-lt"/>
              <a:ea typeface="+mj-ea"/>
              <a:cs typeface="+mj-cs"/>
            </a:endParaRPr>
          </a:p>
        </p:txBody>
      </p:sp>
      <p:pic>
        <p:nvPicPr>
          <p:cNvPr id="5" name="Content Placeholder 4" descr="A picture containing text, toy, doll&#10;&#10;Description automatically generated">
            <a:extLst>
              <a:ext uri="{FF2B5EF4-FFF2-40B4-BE49-F238E27FC236}">
                <a16:creationId xmlns:a16="http://schemas.microsoft.com/office/drawing/2014/main" xmlns="" id="{E4885F15-5FAB-4F4D-A98E-1B512DDB00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7316" y="1628751"/>
            <a:ext cx="6780700" cy="3390350"/>
          </a:xfrm>
          <a:prstGeom prst="rect">
            <a:avLst/>
          </a:prstGeom>
        </p:spPr>
      </p:pic>
      <p:sp>
        <p:nvSpPr>
          <p:cNvPr id="12" name="TextBox 11">
            <a:extLst>
              <a:ext uri="{FF2B5EF4-FFF2-40B4-BE49-F238E27FC236}">
                <a16:creationId xmlns:a16="http://schemas.microsoft.com/office/drawing/2014/main" xmlns="" id="{73F6A37C-8D74-4C77-AAC3-F486C86A3B01}"/>
              </a:ext>
            </a:extLst>
          </p:cNvPr>
          <p:cNvSpPr txBox="1"/>
          <p:nvPr/>
        </p:nvSpPr>
        <p:spPr>
          <a:xfrm>
            <a:off x="5913119" y="2209800"/>
            <a:ext cx="1471354" cy="1219200"/>
          </a:xfrm>
          <a:prstGeom prst="rect">
            <a:avLst/>
          </a:prstGeom>
          <a:solidFill>
            <a:schemeClr val="tx1"/>
          </a:solidFill>
        </p:spPr>
        <p:txBody>
          <a:bodyPr wrap="square" rtlCol="0">
            <a:spAutoFit/>
          </a:bodyPr>
          <a:lstStyle/>
          <a:p>
            <a:endParaRPr lang="en-GB" dirty="0"/>
          </a:p>
        </p:txBody>
      </p:sp>
    </p:spTree>
    <p:extLst>
      <p:ext uri="{BB962C8B-B14F-4D97-AF65-F5344CB8AC3E}">
        <p14:creationId xmlns:p14="http://schemas.microsoft.com/office/powerpoint/2010/main" val="85166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road with white text on it&#10;&#10;Description automatically generated with low confidence">
            <a:extLst>
              <a:ext uri="{FF2B5EF4-FFF2-40B4-BE49-F238E27FC236}">
                <a16:creationId xmlns:a16="http://schemas.microsoft.com/office/drawing/2014/main" xmlns="" id="{149CCD94-25DE-44DB-8DCE-14C9A606D1F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762" b="10"/>
          <a:stretch/>
        </p:blipFill>
        <p:spPr>
          <a:xfrm>
            <a:off x="0" y="-1539299"/>
            <a:ext cx="12191980" cy="6857990"/>
          </a:xfrm>
          <a:prstGeom prst="rect">
            <a:avLst/>
          </a:prstGeom>
        </p:spPr>
      </p:pic>
      <p:sp>
        <p:nvSpPr>
          <p:cNvPr id="17" name="Rectangle 16">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7518D09-DCEB-4D3E-B8E4-E39692028B06}"/>
              </a:ext>
            </a:extLst>
          </p:cNvPr>
          <p:cNvSpPr>
            <a:spLocks noGrp="1"/>
          </p:cNvSpPr>
          <p:nvPr>
            <p:ph type="title"/>
          </p:nvPr>
        </p:nvSpPr>
        <p:spPr>
          <a:xfrm>
            <a:off x="232929" y="5390015"/>
            <a:ext cx="11210925" cy="744836"/>
          </a:xfrm>
        </p:spPr>
        <p:txBody>
          <a:bodyPr vert="horz" lIns="91440" tIns="45720" rIns="91440" bIns="45720" rtlCol="0" anchor="ctr">
            <a:normAutofit/>
          </a:bodyPr>
          <a:lstStyle/>
          <a:p>
            <a:pPr algn="ctr"/>
            <a:r>
              <a:rPr lang="en-US" sz="2400" b="1" dirty="0">
                <a:solidFill>
                  <a:schemeClr val="tx1">
                    <a:lumMod val="85000"/>
                    <a:lumOff val="15000"/>
                  </a:schemeClr>
                </a:solidFill>
              </a:rPr>
              <a:t>Reflection 7 : From chaos can come coherence</a:t>
            </a:r>
          </a:p>
        </p:txBody>
      </p:sp>
      <p:cxnSp>
        <p:nvCxnSpPr>
          <p:cNvPr id="19" name="Straight Connector 18">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13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4159EC-F031-482F-A0FC-BB4AEF13CDC0}"/>
              </a:ext>
            </a:extLst>
          </p:cNvPr>
          <p:cNvSpPr>
            <a:spLocks noGrp="1"/>
          </p:cNvSpPr>
          <p:nvPr>
            <p:ph type="title"/>
          </p:nvPr>
        </p:nvSpPr>
        <p:spPr>
          <a:xfrm>
            <a:off x="6047294" y="810253"/>
            <a:ext cx="5314536" cy="1325563"/>
          </a:xfrm>
        </p:spPr>
        <p:txBody>
          <a:bodyPr>
            <a:normAutofit fontScale="90000"/>
          </a:bodyPr>
          <a:lstStyle/>
          <a:p>
            <a:r>
              <a:rPr lang="en-GB" sz="2400" b="1" dirty="0"/>
              <a:t>Reflection 8 : </a:t>
            </a:r>
            <a:br>
              <a:rPr lang="en-GB" sz="2400" b="1" dirty="0"/>
            </a:br>
            <a:r>
              <a:rPr lang="en-GB" sz="2400" b="1" dirty="0"/>
              <a:t/>
            </a:r>
            <a:br>
              <a:rPr lang="en-GB" sz="2400" b="1" dirty="0"/>
            </a:br>
            <a:r>
              <a:rPr lang="en-GB" sz="2400" b="1" dirty="0"/>
              <a:t>People don’t mind change it’s loss they fear</a:t>
            </a:r>
          </a:p>
        </p:txBody>
      </p:sp>
      <p:sp>
        <p:nvSpPr>
          <p:cNvPr id="12" name="Freeform: Shape 11">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erson holding a microphone&#10;&#10;Description automatically generated with medium confidence">
            <a:extLst>
              <a:ext uri="{FF2B5EF4-FFF2-40B4-BE49-F238E27FC236}">
                <a16:creationId xmlns:a16="http://schemas.microsoft.com/office/drawing/2014/main" xmlns="" id="{9CBC75A5-C40A-4753-AE43-1AC983672E85}"/>
              </a:ext>
            </a:extLst>
          </p:cNvPr>
          <p:cNvPicPr>
            <a:picLocks noChangeAspect="1"/>
          </p:cNvPicPr>
          <p:nvPr/>
        </p:nvPicPr>
        <p:blipFill rotWithShape="1">
          <a:blip r:embed="rId2">
            <a:extLst>
              <a:ext uri="{28A0092B-C50C-407E-A947-70E740481C1C}">
                <a14:useLocalDpi xmlns:a14="http://schemas.microsoft.com/office/drawing/2010/main" val="0"/>
              </a:ext>
            </a:extLst>
          </a:blip>
          <a:srcRect l="14708" r="21253"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9" name="Content Placeholder 8">
            <a:extLst>
              <a:ext uri="{FF2B5EF4-FFF2-40B4-BE49-F238E27FC236}">
                <a16:creationId xmlns:a16="http://schemas.microsoft.com/office/drawing/2014/main" xmlns="" id="{5F7436F8-5795-4DFB-AC9E-DCDB4B670A07}"/>
              </a:ext>
            </a:extLst>
          </p:cNvPr>
          <p:cNvSpPr>
            <a:spLocks noGrp="1"/>
          </p:cNvSpPr>
          <p:nvPr>
            <p:ph idx="1"/>
          </p:nvPr>
        </p:nvSpPr>
        <p:spPr>
          <a:xfrm>
            <a:off x="6234329" y="2279018"/>
            <a:ext cx="5314543" cy="3375920"/>
          </a:xfrm>
        </p:spPr>
        <p:txBody>
          <a:bodyPr anchor="t">
            <a:normAutofit/>
          </a:bodyPr>
          <a:lstStyle/>
          <a:p>
            <a:pPr marL="0" indent="0">
              <a:buNone/>
            </a:pPr>
            <a:r>
              <a:rPr lang="en-US" sz="1800" dirty="0"/>
              <a:t> </a:t>
            </a:r>
          </a:p>
        </p:txBody>
      </p:sp>
    </p:spTree>
    <p:extLst>
      <p:ext uri="{BB962C8B-B14F-4D97-AF65-F5344CB8AC3E}">
        <p14:creationId xmlns:p14="http://schemas.microsoft.com/office/powerpoint/2010/main" val="320344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18E326-3A7D-40C0-A459-45C703249CEA}"/>
              </a:ext>
            </a:extLst>
          </p:cNvPr>
          <p:cNvSpPr>
            <a:spLocks noGrp="1"/>
          </p:cNvSpPr>
          <p:nvPr>
            <p:ph type="title"/>
          </p:nvPr>
        </p:nvSpPr>
        <p:spPr>
          <a:xfrm>
            <a:off x="7492323" y="1409886"/>
            <a:ext cx="4087306" cy="2889114"/>
          </a:xfrm>
        </p:spPr>
        <p:txBody>
          <a:bodyPr vert="horz" lIns="91440" tIns="45720" rIns="91440" bIns="45720" rtlCol="0" anchor="b">
            <a:normAutofit/>
          </a:bodyPr>
          <a:lstStyle/>
          <a:p>
            <a:r>
              <a:rPr lang="en-US" sz="2400" b="1" dirty="0"/>
              <a:t>Reflection 9 : </a:t>
            </a:r>
            <a:br>
              <a:rPr lang="en-US" sz="2400" b="1" dirty="0"/>
            </a:br>
            <a:r>
              <a:rPr lang="en-US" sz="2400" b="1" dirty="0"/>
              <a:t/>
            </a:r>
            <a:br>
              <a:rPr lang="en-US" sz="2400" b="1" dirty="0"/>
            </a:br>
            <a:r>
              <a:rPr lang="en-US" sz="2400" b="1" dirty="0"/>
              <a:t>The next crises is already with us. </a:t>
            </a:r>
            <a:br>
              <a:rPr lang="en-US" sz="2400" b="1" dirty="0"/>
            </a:br>
            <a:r>
              <a:rPr lang="en-US" sz="2400" b="1" dirty="0"/>
              <a:t/>
            </a:r>
            <a:br>
              <a:rPr lang="en-US" sz="2400" b="1" dirty="0"/>
            </a:br>
            <a:r>
              <a:rPr lang="en-US" sz="2400" b="1" dirty="0"/>
              <a:t>As public servants and as accountants we can have genuine  agency in responding.</a:t>
            </a:r>
          </a:p>
        </p:txBody>
      </p:sp>
      <p:sp>
        <p:nvSpPr>
          <p:cNvPr id="10" name="Freeform: Shape 9">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sign, outdoor, street&#10;&#10;Description automatically generated">
            <a:extLst>
              <a:ext uri="{FF2B5EF4-FFF2-40B4-BE49-F238E27FC236}">
                <a16:creationId xmlns:a16="http://schemas.microsoft.com/office/drawing/2014/main" xmlns="" id="{02B513F4-2ECD-4FFE-B8FD-3E09CC3E9C9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769" r="1867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9668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2">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608D810-FB82-4940-B54D-DF099ABCFBB7}"/>
              </a:ext>
            </a:extLst>
          </p:cNvPr>
          <p:cNvSpPr>
            <a:spLocks noGrp="1"/>
          </p:cNvSpPr>
          <p:nvPr>
            <p:ph type="title"/>
          </p:nvPr>
        </p:nvSpPr>
        <p:spPr>
          <a:xfrm>
            <a:off x="546351" y="433545"/>
            <a:ext cx="11139854" cy="930447"/>
          </a:xfrm>
        </p:spPr>
        <p:txBody>
          <a:bodyPr vert="horz" lIns="91440" tIns="45720" rIns="91440" bIns="45720" rtlCol="0" anchor="b">
            <a:noAutofit/>
          </a:bodyPr>
          <a:lstStyle/>
          <a:p>
            <a:pPr algn="ctr"/>
            <a:r>
              <a:rPr kumimoji="0" lang="en-US" sz="2400" b="1" i="0" u="none" strike="noStrike" cap="none" spc="0" normalizeH="0" baseline="0" noProof="0" dirty="0">
                <a:ln>
                  <a:noFill/>
                </a:ln>
                <a:solidFill>
                  <a:srgbClr val="FFFFFF"/>
                </a:solidFill>
                <a:effectLst/>
                <a:uLnTx/>
                <a:uFillTx/>
              </a:rPr>
              <a:t>Reflection 10 : </a:t>
            </a:r>
            <a:br>
              <a:rPr kumimoji="0" lang="en-US" sz="2400" b="1" i="0" u="none" strike="noStrike" cap="none" spc="0" normalizeH="0" baseline="0" noProof="0" dirty="0">
                <a:ln>
                  <a:noFill/>
                </a:ln>
                <a:solidFill>
                  <a:srgbClr val="FFFFFF"/>
                </a:solidFill>
                <a:effectLst/>
                <a:uLnTx/>
                <a:uFillTx/>
              </a:rPr>
            </a:br>
            <a:r>
              <a:rPr kumimoji="0" lang="en-US" sz="2400" b="1" i="0" u="none" strike="noStrike" cap="none" spc="0" normalizeH="0" baseline="0" noProof="0" dirty="0">
                <a:ln>
                  <a:noFill/>
                </a:ln>
                <a:solidFill>
                  <a:srgbClr val="FFFFFF"/>
                </a:solidFill>
                <a:effectLst/>
                <a:uLnTx/>
                <a:uFillTx/>
              </a:rPr>
              <a:t/>
            </a:r>
            <a:br>
              <a:rPr kumimoji="0" lang="en-US" sz="2400" b="1" i="0" u="none" strike="noStrike" cap="none" spc="0" normalizeH="0" baseline="0" noProof="0" dirty="0">
                <a:ln>
                  <a:noFill/>
                </a:ln>
                <a:solidFill>
                  <a:srgbClr val="FFFFFF"/>
                </a:solidFill>
                <a:effectLst/>
                <a:uLnTx/>
                <a:uFillTx/>
              </a:rPr>
            </a:br>
            <a:r>
              <a:rPr lang="en-US" sz="2400" b="1" dirty="0">
                <a:solidFill>
                  <a:srgbClr val="FFFFFF"/>
                </a:solidFill>
              </a:rPr>
              <a:t>We</a:t>
            </a:r>
            <a:r>
              <a:rPr kumimoji="0" lang="en-US" sz="2400" b="1" i="0" u="none" strike="noStrike" cap="none" spc="0" normalizeH="0" baseline="0" noProof="0" dirty="0">
                <a:ln>
                  <a:noFill/>
                </a:ln>
                <a:solidFill>
                  <a:srgbClr val="FFFFFF"/>
                </a:solidFill>
                <a:effectLst/>
                <a:uLnTx/>
                <a:uFillTx/>
              </a:rPr>
              <a:t> need to be brave, </a:t>
            </a:r>
            <a:r>
              <a:rPr lang="en-US" sz="2400" b="1" dirty="0">
                <a:solidFill>
                  <a:srgbClr val="FFFFFF"/>
                </a:solidFill>
              </a:rPr>
              <a:t>bold and disruptive - with frugal innovation.</a:t>
            </a:r>
            <a:endParaRPr lang="en-US" sz="2400" dirty="0">
              <a:solidFill>
                <a:srgbClr val="FFFFFF"/>
              </a:solidFill>
            </a:endParaRPr>
          </a:p>
        </p:txBody>
      </p:sp>
      <p:cxnSp>
        <p:nvCxnSpPr>
          <p:cNvPr id="35" name="Straight Connector 34">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6" descr="A picture containing diagram&#10;&#10;Description automatically generated">
            <a:extLst>
              <a:ext uri="{FF2B5EF4-FFF2-40B4-BE49-F238E27FC236}">
                <a16:creationId xmlns:a16="http://schemas.microsoft.com/office/drawing/2014/main" xmlns="" id="{5E88E065-19B5-466A-8DA1-9047D6EA68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086" y="2426818"/>
            <a:ext cx="4692878" cy="3997637"/>
          </a:xfrm>
          <a:prstGeom prst="rect">
            <a:avLst/>
          </a:prstGeom>
        </p:spPr>
      </p:pic>
      <p:cxnSp>
        <p:nvCxnSpPr>
          <p:cNvPr id="37" name="Straight Connector 36">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Picture 9" descr="Diagram, schematic&#10;&#10;Description automatically generated">
            <a:extLst>
              <a:ext uri="{FF2B5EF4-FFF2-40B4-BE49-F238E27FC236}">
                <a16:creationId xmlns:a16="http://schemas.microsoft.com/office/drawing/2014/main" xmlns="" id="{551A52BC-1B4B-4FBD-9183-2BC9ACAB8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73" y="2986638"/>
            <a:ext cx="5455917" cy="2877996"/>
          </a:xfrm>
          <a:prstGeom prst="rect">
            <a:avLst/>
          </a:prstGeom>
        </p:spPr>
      </p:pic>
    </p:spTree>
    <p:extLst>
      <p:ext uri="{BB962C8B-B14F-4D97-AF65-F5344CB8AC3E}">
        <p14:creationId xmlns:p14="http://schemas.microsoft.com/office/powerpoint/2010/main" val="343691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FAE9CE7-BE9B-4A28-B013-4CB59B62B095}"/>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2400" b="1" kern="1200" dirty="0">
                <a:solidFill>
                  <a:srgbClr val="FFFFFF"/>
                </a:solidFill>
                <a:latin typeface="+mj-lt"/>
                <a:ea typeface="+mj-ea"/>
                <a:cs typeface="+mj-cs"/>
              </a:rPr>
              <a:t>Reflection 11 : </a:t>
            </a: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
            </a: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It starts and ends with our people. </a:t>
            </a: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
            </a:r>
            <a:br>
              <a:rPr lang="en-US" sz="2400" b="1" kern="1200" dirty="0">
                <a:solidFill>
                  <a:srgbClr val="FFFFFF"/>
                </a:solidFill>
                <a:latin typeface="+mj-lt"/>
                <a:ea typeface="+mj-ea"/>
                <a:cs typeface="+mj-cs"/>
              </a:rPr>
            </a:br>
            <a:r>
              <a:rPr lang="en-US" sz="2400" b="1" kern="1200" dirty="0">
                <a:solidFill>
                  <a:srgbClr val="FFFFFF"/>
                </a:solidFill>
                <a:latin typeface="+mj-lt"/>
                <a:ea typeface="+mj-ea"/>
                <a:cs typeface="+mj-cs"/>
              </a:rPr>
              <a:t>Always.</a:t>
            </a:r>
            <a:endParaRPr lang="en-US" sz="2400" kern="1200" dirty="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ext&#10;&#10;Description automatically generated with medium confidence">
            <a:extLst>
              <a:ext uri="{FF2B5EF4-FFF2-40B4-BE49-F238E27FC236}">
                <a16:creationId xmlns:a16="http://schemas.microsoft.com/office/drawing/2014/main" xmlns="" id="{6C71457A-1F77-4B79-9792-F40F5B2A3D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2868" y="492573"/>
            <a:ext cx="5815453" cy="5880796"/>
          </a:xfrm>
          <a:prstGeom prst="rect">
            <a:avLst/>
          </a:prstGeom>
        </p:spPr>
      </p:pic>
    </p:spTree>
    <p:extLst>
      <p:ext uri="{BB962C8B-B14F-4D97-AF65-F5344CB8AC3E}">
        <p14:creationId xmlns:p14="http://schemas.microsoft.com/office/powerpoint/2010/main" val="9938304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B1068-4760-4795-ABAE-1B26E2861572}"/>
              </a:ext>
            </a:extLst>
          </p:cNvPr>
          <p:cNvSpPr>
            <a:spLocks noGrp="1"/>
          </p:cNvSpPr>
          <p:nvPr>
            <p:ph type="title"/>
          </p:nvPr>
        </p:nvSpPr>
        <p:spPr>
          <a:xfrm>
            <a:off x="6289158" y="803325"/>
            <a:ext cx="5259707" cy="1325563"/>
          </a:xfrm>
        </p:spPr>
        <p:txBody>
          <a:bodyPr>
            <a:normAutofit fontScale="90000"/>
          </a:bodyPr>
          <a:lstStyle/>
          <a:p>
            <a:r>
              <a:rPr lang="en-GB" dirty="0"/>
              <a:t>Bonus Reflection on life: </a:t>
            </a:r>
            <a:br>
              <a:rPr lang="en-GB" dirty="0"/>
            </a:br>
            <a:r>
              <a:rPr lang="en-GB" dirty="0"/>
              <a:t/>
            </a:r>
            <a:br>
              <a:rPr lang="en-GB" dirty="0"/>
            </a:br>
            <a:r>
              <a:rPr lang="en-GB" dirty="0"/>
              <a:t>It’s never too late. Don’t have regrets.</a:t>
            </a:r>
          </a:p>
        </p:txBody>
      </p:sp>
      <p:sp>
        <p:nvSpPr>
          <p:cNvPr id="42" name="Freeform: Shape 15">
            <a:extLst>
              <a:ext uri="{FF2B5EF4-FFF2-40B4-BE49-F238E27FC236}">
                <a16:creationId xmlns:a16="http://schemas.microsoft.com/office/drawing/2014/main" xmlns="" id="{357DD0D3-F869-46D0-944C-6EC60E19E3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Content Placeholder 8" descr="A group of people posing with a person in a garment&#10;&#10;Description automatically generated with medium confidence">
            <a:extLst>
              <a:ext uri="{FF2B5EF4-FFF2-40B4-BE49-F238E27FC236}">
                <a16:creationId xmlns:a16="http://schemas.microsoft.com/office/drawing/2014/main" xmlns="" id="{CAA6387E-3682-48C9-8577-0CEB20E062BD}"/>
              </a:ext>
            </a:extLst>
          </p:cNvPr>
          <p:cNvPicPr>
            <a:picLocks noChangeAspect="1"/>
          </p:cNvPicPr>
          <p:nvPr/>
        </p:nvPicPr>
        <p:blipFill rotWithShape="1">
          <a:blip r:embed="rId2">
            <a:extLst>
              <a:ext uri="{28A0092B-C50C-407E-A947-70E740481C1C}">
                <a14:useLocalDpi xmlns:a14="http://schemas.microsoft.com/office/drawing/2010/main" val="0"/>
              </a:ext>
            </a:extLst>
          </a:blip>
          <a:srcRect l="5910" r="1505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13" name="Content Placeholder 12">
            <a:extLst>
              <a:ext uri="{FF2B5EF4-FFF2-40B4-BE49-F238E27FC236}">
                <a16:creationId xmlns:a16="http://schemas.microsoft.com/office/drawing/2014/main" xmlns="" id="{E4114D17-0990-4B55-ACD8-536648B007B6}"/>
              </a:ext>
            </a:extLst>
          </p:cNvPr>
          <p:cNvSpPr>
            <a:spLocks noGrp="1"/>
          </p:cNvSpPr>
          <p:nvPr>
            <p:ph idx="1"/>
          </p:nvPr>
        </p:nvSpPr>
        <p:spPr>
          <a:xfrm>
            <a:off x="6289158" y="2279018"/>
            <a:ext cx="5259714" cy="3375920"/>
          </a:xfrm>
        </p:spPr>
        <p:txBody>
          <a:bodyPr anchor="t">
            <a:normAutofit/>
          </a:bodyPr>
          <a:lstStyle/>
          <a:p>
            <a:pPr marL="0" indent="0">
              <a:buNone/>
            </a:pPr>
            <a:r>
              <a:rPr lang="en-US" sz="1800" dirty="0"/>
              <a:t> </a:t>
            </a:r>
          </a:p>
        </p:txBody>
      </p:sp>
    </p:spTree>
    <p:extLst>
      <p:ext uri="{BB962C8B-B14F-4D97-AF65-F5344CB8AC3E}">
        <p14:creationId xmlns:p14="http://schemas.microsoft.com/office/powerpoint/2010/main" val="145815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with a beard&#10;&#10;Description automatically generated with medium confidence">
            <a:extLst>
              <a:ext uri="{FF2B5EF4-FFF2-40B4-BE49-F238E27FC236}">
                <a16:creationId xmlns:a16="http://schemas.microsoft.com/office/drawing/2014/main" xmlns="" id="{75094E13-D32B-470A-9395-160C24A02C5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214" b="18030"/>
          <a:stretch/>
        </p:blipFill>
        <p:spPr>
          <a:xfrm>
            <a:off x="457200" y="457200"/>
            <a:ext cx="11277600" cy="5943600"/>
          </a:xfrm>
          <a:prstGeom prst="rect">
            <a:avLst/>
          </a:prstGeom>
        </p:spPr>
      </p:pic>
    </p:spTree>
    <p:extLst>
      <p:ext uri="{BB962C8B-B14F-4D97-AF65-F5344CB8AC3E}">
        <p14:creationId xmlns:p14="http://schemas.microsoft.com/office/powerpoint/2010/main" val="1130477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7E3B1AFF-D0FD-4FB1-BD05-7346A3AF3ADF}"/>
              </a:ext>
            </a:extLst>
          </p:cNvPr>
          <p:cNvSpPr txBox="1"/>
          <p:nvPr/>
        </p:nvSpPr>
        <p:spPr>
          <a:xfrm>
            <a:off x="648931" y="2438400"/>
            <a:ext cx="3505494" cy="3785419"/>
          </a:xfrm>
          <a:prstGeom prst="rect">
            <a:avLst/>
          </a:prstGeom>
        </p:spPr>
        <p:txBody>
          <a:bodyPr vert="horz" lIns="91440" tIns="45720" rIns="91440" bIns="45720" rtlCol="0">
            <a:normAutofit/>
          </a:bodyPr>
          <a:lstStyle/>
          <a:p>
            <a:pPr defTabSz="914400">
              <a:lnSpc>
                <a:spcPct val="90000"/>
              </a:lnSpc>
              <a:spcBef>
                <a:spcPct val="0"/>
              </a:spcBef>
              <a:spcAft>
                <a:spcPts val="600"/>
              </a:spcAft>
            </a:pPr>
            <a:r>
              <a:rPr lang="en-US" sz="2400" b="1" dirty="0"/>
              <a:t>Reflection 1 :</a:t>
            </a:r>
          </a:p>
          <a:p>
            <a:pPr indent="-228600" defTabSz="914400">
              <a:lnSpc>
                <a:spcPct val="90000"/>
              </a:lnSpc>
              <a:spcBef>
                <a:spcPct val="0"/>
              </a:spcBef>
              <a:spcAft>
                <a:spcPts val="600"/>
              </a:spcAft>
              <a:buFont typeface="Arial" panose="020B0604020202020204" pitchFamily="34" charset="0"/>
              <a:buChar char="•"/>
            </a:pPr>
            <a:endParaRPr lang="en-US" sz="2400" b="1" dirty="0"/>
          </a:p>
          <a:p>
            <a:pPr defTabSz="914400">
              <a:lnSpc>
                <a:spcPct val="90000"/>
              </a:lnSpc>
              <a:spcBef>
                <a:spcPct val="0"/>
              </a:spcBef>
              <a:spcAft>
                <a:spcPts val="600"/>
              </a:spcAft>
            </a:pPr>
            <a:r>
              <a:rPr lang="en-US" sz="2400" b="1" dirty="0"/>
              <a:t>Find your Why and if necessary refresh it!</a:t>
            </a:r>
            <a:endParaRPr lang="en-US" sz="2400" dirty="0"/>
          </a:p>
        </p:txBody>
      </p:sp>
      <p:sp>
        <p:nvSpPr>
          <p:cNvPr id="13" name="Rectangle 12">
            <a:extLst>
              <a:ext uri="{FF2B5EF4-FFF2-40B4-BE49-F238E27FC236}">
                <a16:creationId xmlns:a16="http://schemas.microsoft.com/office/drawing/2014/main" xmlns=""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xmlns=""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earing glasses&#10;&#10;Description automatically generated with medium confidence">
            <a:extLst>
              <a:ext uri="{FF2B5EF4-FFF2-40B4-BE49-F238E27FC236}">
                <a16:creationId xmlns:a16="http://schemas.microsoft.com/office/drawing/2014/main" xmlns="" id="{8CFEDB20-9C8D-4A04-88CC-9FD333DF64FE}"/>
              </a:ext>
            </a:extLst>
          </p:cNvPr>
          <p:cNvPicPr>
            <a:picLocks noChangeAspect="1"/>
          </p:cNvPicPr>
          <p:nvPr/>
        </p:nvPicPr>
        <p:blipFill rotWithShape="1">
          <a:blip r:embed="rId3">
            <a:extLst>
              <a:ext uri="{28A0092B-C50C-407E-A947-70E740481C1C}">
                <a14:useLocalDpi xmlns:a14="http://schemas.microsoft.com/office/drawing/2010/main" val="0"/>
              </a:ext>
            </a:extLst>
          </a:blip>
          <a:srcRect l="36409" r="166" b="1"/>
          <a:stretch/>
        </p:blipFill>
        <p:spPr>
          <a:xfrm>
            <a:off x="5448357" y="807593"/>
            <a:ext cx="5934340" cy="5239568"/>
          </a:xfrm>
          <a:prstGeom prst="rect">
            <a:avLst/>
          </a:prstGeom>
          <a:effectLst/>
        </p:spPr>
      </p:pic>
      <p:sp>
        <p:nvSpPr>
          <p:cNvPr id="9" name="TextBox 8">
            <a:extLst>
              <a:ext uri="{FF2B5EF4-FFF2-40B4-BE49-F238E27FC236}">
                <a16:creationId xmlns:a16="http://schemas.microsoft.com/office/drawing/2014/main" xmlns="" id="{B3294E4C-C305-4271-9AB4-35C0E486C494}"/>
              </a:ext>
            </a:extLst>
          </p:cNvPr>
          <p:cNvSpPr txBox="1"/>
          <p:nvPr/>
        </p:nvSpPr>
        <p:spPr>
          <a:xfrm>
            <a:off x="5448357" y="898922"/>
            <a:ext cx="782782" cy="5056909"/>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xmlns="" id="{CD3D9FFF-FFBE-4D36-9169-713AC5123D3A}"/>
              </a:ext>
            </a:extLst>
          </p:cNvPr>
          <p:cNvSpPr txBox="1"/>
          <p:nvPr/>
        </p:nvSpPr>
        <p:spPr>
          <a:xfrm>
            <a:off x="5398106" y="898922"/>
            <a:ext cx="1499812" cy="5056909"/>
          </a:xfrm>
          <a:prstGeom prst="rect">
            <a:avLst/>
          </a:prstGeom>
          <a:solidFill>
            <a:schemeClr val="tx1"/>
          </a:solidFill>
        </p:spPr>
        <p:txBody>
          <a:bodyPr wrap="square" rtlCol="0">
            <a:spAutoFit/>
          </a:bodyPr>
          <a:lstStyle/>
          <a:p>
            <a:endParaRPr lang="en-GB" dirty="0"/>
          </a:p>
        </p:txBody>
      </p:sp>
      <p:sp>
        <p:nvSpPr>
          <p:cNvPr id="16" name="TextBox 15">
            <a:extLst>
              <a:ext uri="{FF2B5EF4-FFF2-40B4-BE49-F238E27FC236}">
                <a16:creationId xmlns:a16="http://schemas.microsoft.com/office/drawing/2014/main" xmlns="" id="{B1399E48-231C-49F2-9267-B227650A36B4}"/>
              </a:ext>
            </a:extLst>
          </p:cNvPr>
          <p:cNvSpPr txBox="1"/>
          <p:nvPr/>
        </p:nvSpPr>
        <p:spPr>
          <a:xfrm>
            <a:off x="6335682" y="995157"/>
            <a:ext cx="1305100" cy="764370"/>
          </a:xfrm>
          <a:prstGeom prst="rect">
            <a:avLst/>
          </a:prstGeom>
          <a:solidFill>
            <a:schemeClr val="tx1"/>
          </a:solidFill>
        </p:spPr>
        <p:txBody>
          <a:bodyPr wrap="square" rtlCol="0">
            <a:spAutoFit/>
          </a:bodyPr>
          <a:lstStyle/>
          <a:p>
            <a:endParaRPr lang="en-GB" dirty="0"/>
          </a:p>
        </p:txBody>
      </p:sp>
    </p:spTree>
    <p:extLst>
      <p:ext uri="{BB962C8B-B14F-4D97-AF65-F5344CB8AC3E}">
        <p14:creationId xmlns:p14="http://schemas.microsoft.com/office/powerpoint/2010/main" val="257329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n aerial view of a city&#10;&#10;Description automatically generated">
            <a:extLst>
              <a:ext uri="{FF2B5EF4-FFF2-40B4-BE49-F238E27FC236}">
                <a16:creationId xmlns:a16="http://schemas.microsoft.com/office/drawing/2014/main" xmlns="" id="{DD863EA4-1995-44F2-AC7F-3C06BFE9F4F3}"/>
              </a:ext>
            </a:extLst>
          </p:cNvPr>
          <p:cNvPicPr>
            <a:picLocks noChangeAspect="1"/>
          </p:cNvPicPr>
          <p:nvPr/>
        </p:nvPicPr>
        <p:blipFill rotWithShape="1">
          <a:blip r:embed="rId3">
            <a:extLst>
              <a:ext uri="{28A0092B-C50C-407E-A947-70E740481C1C}">
                <a14:useLocalDpi xmlns:a14="http://schemas.microsoft.com/office/drawing/2010/main" val="0"/>
              </a:ext>
            </a:extLst>
          </a:blip>
          <a:srcRect t="24056" r="-1" b="4058"/>
          <a:stretch/>
        </p:blipFill>
        <p:spPr>
          <a:xfrm>
            <a:off x="838200" y="233807"/>
            <a:ext cx="10468866" cy="5888737"/>
          </a:xfrm>
          <a:prstGeom prst="rect">
            <a:avLst/>
          </a:prstGeom>
          <a:ln w="28575">
            <a:solidFill>
              <a:schemeClr val="bg1"/>
            </a:solidFill>
          </a:ln>
        </p:spPr>
      </p:pic>
    </p:spTree>
    <p:extLst>
      <p:ext uri="{BB962C8B-B14F-4D97-AF65-F5344CB8AC3E}">
        <p14:creationId xmlns:p14="http://schemas.microsoft.com/office/powerpoint/2010/main" val="600748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picture containing text, person, person, indoor&#10;&#10;Description automatically generated">
            <a:extLst>
              <a:ext uri="{FF2B5EF4-FFF2-40B4-BE49-F238E27FC236}">
                <a16:creationId xmlns:a16="http://schemas.microsoft.com/office/drawing/2014/main" xmlns="" id="{74898985-7944-437D-888F-925F999C79C0}"/>
              </a:ext>
            </a:extLst>
          </p:cNvPr>
          <p:cNvPicPr>
            <a:picLocks noChangeAspect="1"/>
          </p:cNvPicPr>
          <p:nvPr/>
        </p:nvPicPr>
        <p:blipFill rotWithShape="1">
          <a:blip r:embed="rId2">
            <a:extLst>
              <a:ext uri="{28A0092B-C50C-407E-A947-70E740481C1C}">
                <a14:useLocalDpi xmlns:a14="http://schemas.microsoft.com/office/drawing/2010/main" val="0"/>
              </a:ext>
            </a:extLst>
          </a:blip>
          <a:srcRect t="8776" r="-1" b="21273"/>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4" name="Content Placeholder 13">
            <a:extLst>
              <a:ext uri="{FF2B5EF4-FFF2-40B4-BE49-F238E27FC236}">
                <a16:creationId xmlns:a16="http://schemas.microsoft.com/office/drawing/2014/main" xmlns="" id="{0CC9EA54-45C7-4973-ADF3-1F2E3B0447C6}"/>
              </a:ext>
            </a:extLst>
          </p:cNvPr>
          <p:cNvSpPr>
            <a:spLocks noGrp="1"/>
          </p:cNvSpPr>
          <p:nvPr>
            <p:ph idx="1"/>
          </p:nvPr>
        </p:nvSpPr>
        <p:spPr>
          <a:xfrm>
            <a:off x="804672" y="2871982"/>
            <a:ext cx="4782458" cy="3181684"/>
          </a:xfrm>
        </p:spPr>
        <p:txBody>
          <a:bodyPr anchor="t">
            <a:normAutofit/>
          </a:bodyPr>
          <a:lstStyle/>
          <a:p>
            <a:pPr marL="0" indent="0">
              <a:buNone/>
            </a:pPr>
            <a:r>
              <a:rPr lang="en-US" sz="1800" dirty="0"/>
              <a:t> </a:t>
            </a:r>
          </a:p>
        </p:txBody>
      </p:sp>
      <p:sp>
        <p:nvSpPr>
          <p:cNvPr id="6" name="Heart 5">
            <a:extLst>
              <a:ext uri="{FF2B5EF4-FFF2-40B4-BE49-F238E27FC236}">
                <a16:creationId xmlns:a16="http://schemas.microsoft.com/office/drawing/2014/main" xmlns="" id="{5C14FCB3-EFDF-4820-83D9-D12D915BA263}"/>
              </a:ext>
            </a:extLst>
          </p:cNvPr>
          <p:cNvSpPr/>
          <p:nvPr/>
        </p:nvSpPr>
        <p:spPr>
          <a:xfrm>
            <a:off x="2216727" y="2431473"/>
            <a:ext cx="997528" cy="1205345"/>
          </a:xfrm>
          <a:prstGeom prst="hear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072383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indoor, flower, plant, hand&#10;&#10;Description automatically generated">
            <a:extLst>
              <a:ext uri="{FF2B5EF4-FFF2-40B4-BE49-F238E27FC236}">
                <a16:creationId xmlns:a16="http://schemas.microsoft.com/office/drawing/2014/main" xmlns="" id="{955A2B0D-F1C8-464B-AF21-9234CDB27CF1}"/>
              </a:ext>
            </a:extLst>
          </p:cNvPr>
          <p:cNvPicPr>
            <a:picLocks noChangeAspect="1"/>
          </p:cNvPicPr>
          <p:nvPr/>
        </p:nvPicPr>
        <p:blipFill rotWithShape="1">
          <a:blip r:embed="rId3">
            <a:extLst>
              <a:ext uri="{28A0092B-C50C-407E-A947-70E740481C1C}">
                <a14:useLocalDpi xmlns:a14="http://schemas.microsoft.com/office/drawing/2010/main" val="0"/>
              </a:ext>
            </a:extLst>
          </a:blip>
          <a:srcRect t="2190" b="18092"/>
          <a:stretch/>
        </p:blipFill>
        <p:spPr>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sp>
        <p:nvSpPr>
          <p:cNvPr id="9" name="Content Placeholder 8">
            <a:extLst>
              <a:ext uri="{FF2B5EF4-FFF2-40B4-BE49-F238E27FC236}">
                <a16:creationId xmlns:a16="http://schemas.microsoft.com/office/drawing/2014/main" xmlns="" id="{CFA22A41-5A3B-4E46-AD5F-77D58AF3C682}"/>
              </a:ext>
            </a:extLst>
          </p:cNvPr>
          <p:cNvSpPr>
            <a:spLocks noGrp="1"/>
          </p:cNvSpPr>
          <p:nvPr>
            <p:ph idx="1"/>
          </p:nvPr>
        </p:nvSpPr>
        <p:spPr>
          <a:xfrm>
            <a:off x="5664201" y="4669978"/>
            <a:ext cx="5692774" cy="1173700"/>
          </a:xfrm>
        </p:spPr>
        <p:txBody>
          <a:bodyPr>
            <a:normAutofit/>
          </a:bodyPr>
          <a:lstStyle/>
          <a:p>
            <a:r>
              <a:rPr lang="en-US" sz="2400" dirty="0">
                <a:solidFill>
                  <a:schemeClr val="bg1">
                    <a:alpha val="80000"/>
                  </a:schemeClr>
                </a:solidFill>
              </a:rPr>
              <a:t> </a:t>
            </a:r>
          </a:p>
        </p:txBody>
      </p:sp>
      <p:sp>
        <p:nvSpPr>
          <p:cNvPr id="6" name="TextBox 5">
            <a:extLst>
              <a:ext uri="{FF2B5EF4-FFF2-40B4-BE49-F238E27FC236}">
                <a16:creationId xmlns:a16="http://schemas.microsoft.com/office/drawing/2014/main" xmlns="" id="{487F79DB-065D-4EE7-8FF9-21DFE0530F26}"/>
              </a:ext>
            </a:extLst>
          </p:cNvPr>
          <p:cNvSpPr txBox="1"/>
          <p:nvPr/>
        </p:nvSpPr>
        <p:spPr>
          <a:xfrm>
            <a:off x="4281055" y="4918388"/>
            <a:ext cx="4530437" cy="461665"/>
          </a:xfrm>
          <a:prstGeom prst="rect">
            <a:avLst/>
          </a:prstGeom>
          <a:noFill/>
        </p:spPr>
        <p:txBody>
          <a:bodyPr wrap="square" rtlCol="0">
            <a:spAutoFit/>
          </a:bodyPr>
          <a:lstStyle/>
          <a:p>
            <a:r>
              <a:rPr lang="en-GB" sz="2400" dirty="0"/>
              <a:t>The Covid-19 Pandemic</a:t>
            </a:r>
          </a:p>
        </p:txBody>
      </p:sp>
    </p:spTree>
    <p:extLst>
      <p:ext uri="{BB962C8B-B14F-4D97-AF65-F5344CB8AC3E}">
        <p14:creationId xmlns:p14="http://schemas.microsoft.com/office/powerpoint/2010/main" val="147310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D618F9AB-4CE4-4E8B-B717-172613383E4C}"/>
              </a:ext>
            </a:extLst>
          </p:cNvPr>
          <p:cNvSpPr txBox="1"/>
          <p:nvPr/>
        </p:nvSpPr>
        <p:spPr>
          <a:xfrm>
            <a:off x="801099" y="1396289"/>
            <a:ext cx="4249006" cy="132556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400" b="1" kern="1200" dirty="0">
                <a:solidFill>
                  <a:schemeClr val="tx1"/>
                </a:solidFill>
                <a:latin typeface="+mj-lt"/>
                <a:ea typeface="+mj-ea"/>
                <a:cs typeface="+mj-cs"/>
              </a:rPr>
              <a:t>Reflection 2 :</a:t>
            </a:r>
          </a:p>
          <a:p>
            <a:pPr>
              <a:lnSpc>
                <a:spcPct val="90000"/>
              </a:lnSpc>
              <a:spcBef>
                <a:spcPct val="0"/>
              </a:spcBef>
              <a:spcAft>
                <a:spcPts val="600"/>
              </a:spcAft>
            </a:pPr>
            <a:endParaRPr lang="en-US" sz="2400" b="1" kern="1200" dirty="0">
              <a:solidFill>
                <a:schemeClr val="tx1"/>
              </a:solidFill>
              <a:latin typeface="+mj-lt"/>
              <a:ea typeface="+mj-ea"/>
              <a:cs typeface="+mj-cs"/>
            </a:endParaRPr>
          </a:p>
          <a:p>
            <a:pPr>
              <a:lnSpc>
                <a:spcPct val="90000"/>
              </a:lnSpc>
              <a:spcBef>
                <a:spcPct val="0"/>
              </a:spcBef>
              <a:spcAft>
                <a:spcPts val="600"/>
              </a:spcAft>
            </a:pPr>
            <a:r>
              <a:rPr lang="en-US" sz="2400" b="1" dirty="0">
                <a:latin typeface="+mj-lt"/>
                <a:ea typeface="+mj-ea"/>
                <a:cs typeface="+mj-cs"/>
              </a:rPr>
              <a:t>Happenchance/Happenstance.  </a:t>
            </a:r>
          </a:p>
          <a:p>
            <a:pPr>
              <a:lnSpc>
                <a:spcPct val="90000"/>
              </a:lnSpc>
              <a:spcBef>
                <a:spcPct val="0"/>
              </a:spcBef>
              <a:spcAft>
                <a:spcPts val="600"/>
              </a:spcAft>
            </a:pPr>
            <a:endParaRPr lang="en-US" sz="2400" b="1" dirty="0">
              <a:latin typeface="+mj-lt"/>
              <a:ea typeface="+mj-ea"/>
              <a:cs typeface="+mj-cs"/>
            </a:endParaRPr>
          </a:p>
          <a:p>
            <a:pPr>
              <a:lnSpc>
                <a:spcPct val="90000"/>
              </a:lnSpc>
              <a:spcBef>
                <a:spcPct val="0"/>
              </a:spcBef>
              <a:spcAft>
                <a:spcPts val="600"/>
              </a:spcAft>
            </a:pPr>
            <a:r>
              <a:rPr lang="en-US" sz="2400" b="1" dirty="0">
                <a:latin typeface="+mj-lt"/>
                <a:ea typeface="+mj-ea"/>
                <a:cs typeface="+mj-cs"/>
              </a:rPr>
              <a:t>Things just happen.</a:t>
            </a:r>
          </a:p>
          <a:p>
            <a:pPr>
              <a:lnSpc>
                <a:spcPct val="90000"/>
              </a:lnSpc>
              <a:spcBef>
                <a:spcPct val="0"/>
              </a:spcBef>
              <a:spcAft>
                <a:spcPts val="600"/>
              </a:spcAft>
            </a:pPr>
            <a:endParaRPr lang="en-US" sz="2400" b="1" kern="1200" dirty="0">
              <a:solidFill>
                <a:schemeClr val="tx1"/>
              </a:solidFill>
              <a:latin typeface="+mj-lt"/>
              <a:ea typeface="+mj-ea"/>
              <a:cs typeface="+mj-cs"/>
            </a:endParaRPr>
          </a:p>
          <a:p>
            <a:pPr>
              <a:lnSpc>
                <a:spcPct val="90000"/>
              </a:lnSpc>
              <a:spcBef>
                <a:spcPct val="0"/>
              </a:spcBef>
              <a:spcAft>
                <a:spcPts val="600"/>
              </a:spcAft>
            </a:pPr>
            <a:r>
              <a:rPr lang="en-US" sz="2400" b="1" dirty="0">
                <a:latin typeface="+mj-lt"/>
                <a:ea typeface="+mj-ea"/>
                <a:cs typeface="+mj-cs"/>
              </a:rPr>
              <a:t>Good and bad.</a:t>
            </a:r>
            <a:endParaRPr lang="en-US" sz="2400" b="1" kern="1200" dirty="0">
              <a:solidFill>
                <a:schemeClr val="tx1"/>
              </a:solidFill>
              <a:latin typeface="+mj-lt"/>
              <a:ea typeface="+mj-ea"/>
              <a:cs typeface="+mj-cs"/>
            </a:endParaRPr>
          </a:p>
        </p:txBody>
      </p:sp>
      <p:sp>
        <p:nvSpPr>
          <p:cNvPr id="15" name="Content Placeholder 14">
            <a:extLst>
              <a:ext uri="{FF2B5EF4-FFF2-40B4-BE49-F238E27FC236}">
                <a16:creationId xmlns:a16="http://schemas.microsoft.com/office/drawing/2014/main" xmlns="" id="{3192EBFE-A35A-4CA0-B44D-FCBDF3BE4BD9}"/>
              </a:ext>
            </a:extLst>
          </p:cNvPr>
          <p:cNvSpPr>
            <a:spLocks noGrp="1"/>
          </p:cNvSpPr>
          <p:nvPr>
            <p:ph idx="1"/>
          </p:nvPr>
        </p:nvSpPr>
        <p:spPr>
          <a:xfrm>
            <a:off x="805544" y="2871982"/>
            <a:ext cx="4245428" cy="3181684"/>
          </a:xfrm>
        </p:spPr>
        <p:txBody>
          <a:bodyPr vert="horz" lIns="91440" tIns="45720" rIns="91440" bIns="45720" rtlCol="0" anchor="t">
            <a:normAutofit/>
          </a:bodyPr>
          <a:lstStyle/>
          <a:p>
            <a:pPr marL="0" indent="0">
              <a:buNone/>
            </a:pPr>
            <a:r>
              <a:rPr lang="en-US" sz="1800" dirty="0"/>
              <a:t> </a:t>
            </a:r>
          </a:p>
        </p:txBody>
      </p:sp>
      <p:pic>
        <p:nvPicPr>
          <p:cNvPr id="5" name="Content Placeholder 4" descr="Graphical user interface, application&#10;&#10;Description automatically generated">
            <a:extLst>
              <a:ext uri="{FF2B5EF4-FFF2-40B4-BE49-F238E27FC236}">
                <a16:creationId xmlns:a16="http://schemas.microsoft.com/office/drawing/2014/main" xmlns="" id="{EC0E0F10-DF12-42D7-81A6-D63193498E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738" b="6241"/>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pic>
        <p:nvPicPr>
          <p:cNvPr id="10" name="Picture 9" descr="A person wearing glasses and a red tie&#10;&#10;Description automatically generated with low confidence">
            <a:extLst>
              <a:ext uri="{FF2B5EF4-FFF2-40B4-BE49-F238E27FC236}">
                <a16:creationId xmlns:a16="http://schemas.microsoft.com/office/drawing/2014/main" xmlns="" id="{28944CC8-837C-499C-99A0-A47C311E80D3}"/>
              </a:ext>
            </a:extLst>
          </p:cNvPr>
          <p:cNvPicPr>
            <a:picLocks noChangeAspect="1"/>
          </p:cNvPicPr>
          <p:nvPr/>
        </p:nvPicPr>
        <p:blipFill rotWithShape="1">
          <a:blip r:embed="rId4">
            <a:extLst>
              <a:ext uri="{28A0092B-C50C-407E-A947-70E740481C1C}">
                <a14:useLocalDpi xmlns:a14="http://schemas.microsoft.com/office/drawing/2010/main" val="0"/>
              </a:ext>
            </a:extLst>
          </a:blip>
          <a:srcRect t="10837" r="-2" b="-2"/>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386007186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FCAD0A1-FF9C-4BA1-A2E4-8D86340B70B2}"/>
              </a:ext>
            </a:extLst>
          </p:cNvPr>
          <p:cNvSpPr>
            <a:spLocks noGrp="1"/>
          </p:cNvSpPr>
          <p:nvPr>
            <p:ph idx="1"/>
          </p:nvPr>
        </p:nvSpPr>
        <p:spPr>
          <a:xfrm>
            <a:off x="4965431" y="2438400"/>
            <a:ext cx="6586489" cy="3785419"/>
          </a:xfrm>
        </p:spPr>
        <p:txBody>
          <a:bodyPr>
            <a:normAutofit/>
          </a:bodyPr>
          <a:lstStyle/>
          <a:p>
            <a:endParaRPr lang="en-GB" sz="2400" dirty="0"/>
          </a:p>
          <a:p>
            <a:endParaRPr lang="en-GB" sz="2400" dirty="0"/>
          </a:p>
          <a:p>
            <a:endParaRPr lang="en-GB" sz="2400" dirty="0"/>
          </a:p>
          <a:p>
            <a:pPr marL="0" indent="0">
              <a:buNone/>
            </a:pPr>
            <a:endParaRPr lang="en-GB" sz="2400" dirty="0"/>
          </a:p>
        </p:txBody>
      </p:sp>
      <p:pic>
        <p:nvPicPr>
          <p:cNvPr id="7" name="Picture 6" descr="Text&#10;&#10;Description automatically generated">
            <a:extLst>
              <a:ext uri="{FF2B5EF4-FFF2-40B4-BE49-F238E27FC236}">
                <a16:creationId xmlns:a16="http://schemas.microsoft.com/office/drawing/2014/main" xmlns="" id="{E9166194-3956-4B94-B670-2B59EBA56323}"/>
              </a:ext>
            </a:extLst>
          </p:cNvPr>
          <p:cNvPicPr>
            <a:picLocks noChangeAspect="1"/>
          </p:cNvPicPr>
          <p:nvPr/>
        </p:nvPicPr>
        <p:blipFill rotWithShape="1">
          <a:blip r:embed="rId2">
            <a:extLst>
              <a:ext uri="{28A0092B-C50C-407E-A947-70E740481C1C}">
                <a14:useLocalDpi xmlns:a14="http://schemas.microsoft.com/office/drawing/2010/main" val="0"/>
              </a:ext>
            </a:extLst>
          </a:blip>
          <a:srcRect l="1243" r="11704"/>
          <a:stretch/>
        </p:blipFill>
        <p:spPr>
          <a:xfrm>
            <a:off x="0" y="10"/>
            <a:ext cx="4635571" cy="6857990"/>
          </a:xfrm>
          <a:prstGeom prst="rect">
            <a:avLst/>
          </a:prstGeom>
          <a:effectLst/>
        </p:spPr>
      </p:pic>
      <p:sp>
        <p:nvSpPr>
          <p:cNvPr id="10" name="TextBox 9">
            <a:extLst>
              <a:ext uri="{FF2B5EF4-FFF2-40B4-BE49-F238E27FC236}">
                <a16:creationId xmlns:a16="http://schemas.microsoft.com/office/drawing/2014/main" xmlns="" id="{3CEBDDE8-BAE8-4416-B39B-4B8849A84980}"/>
              </a:ext>
            </a:extLst>
          </p:cNvPr>
          <p:cNvSpPr txBox="1"/>
          <p:nvPr/>
        </p:nvSpPr>
        <p:spPr>
          <a:xfrm>
            <a:off x="4797098" y="110545"/>
            <a:ext cx="7209372" cy="1569660"/>
          </a:xfrm>
          <a:prstGeom prst="rect">
            <a:avLst/>
          </a:prstGeom>
          <a:noFill/>
        </p:spPr>
        <p:txBody>
          <a:bodyPr wrap="square">
            <a:spAutoFit/>
          </a:bodyPr>
          <a:lstStyle/>
          <a:p>
            <a:r>
              <a:rPr lang="en-GB" sz="2400" b="1" dirty="0">
                <a:latin typeface="+mj-lt"/>
              </a:rPr>
              <a:t>Reflection 3 :</a:t>
            </a:r>
          </a:p>
          <a:p>
            <a:endParaRPr lang="en-GB" sz="2400" b="1" dirty="0">
              <a:latin typeface="+mj-lt"/>
            </a:endParaRPr>
          </a:p>
          <a:p>
            <a:r>
              <a:rPr lang="en-GB" sz="2400" b="1" dirty="0">
                <a:latin typeface="+mj-lt"/>
              </a:rPr>
              <a:t>In an always on, digital and contemporaneous world, is history still written by the victors?</a:t>
            </a:r>
          </a:p>
        </p:txBody>
      </p:sp>
      <p:pic>
        <p:nvPicPr>
          <p:cNvPr id="22" name="Picture 21" descr="Graphical user interface, chart, table, Excel&#10;&#10;Description automatically generated">
            <a:extLst>
              <a:ext uri="{FF2B5EF4-FFF2-40B4-BE49-F238E27FC236}">
                <a16:creationId xmlns:a16="http://schemas.microsoft.com/office/drawing/2014/main" xmlns="" id="{F1907904-4B86-419E-99A0-F8FE29304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675" y="2366962"/>
            <a:ext cx="2152650" cy="2124075"/>
          </a:xfrm>
          <a:prstGeom prst="rect">
            <a:avLst/>
          </a:prstGeom>
        </p:spPr>
      </p:pic>
      <p:pic>
        <p:nvPicPr>
          <p:cNvPr id="24" name="Picture 23" descr="Graphical user interface, application, chat or text message&#10;&#10;Description automatically generated">
            <a:extLst>
              <a:ext uri="{FF2B5EF4-FFF2-40B4-BE49-F238E27FC236}">
                <a16:creationId xmlns:a16="http://schemas.microsoft.com/office/drawing/2014/main" xmlns="" id="{171AD3E5-31FD-4DA3-8AAC-8F100442E9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2489" y="2035570"/>
            <a:ext cx="2733675" cy="1676400"/>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xmlns="" id="{14205C11-7BFE-4C30-9865-F98872837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8746" y="4822430"/>
            <a:ext cx="3819525" cy="1200150"/>
          </a:xfrm>
          <a:prstGeom prst="rect">
            <a:avLst/>
          </a:prstGeom>
        </p:spPr>
      </p:pic>
    </p:spTree>
    <p:extLst>
      <p:ext uri="{BB962C8B-B14F-4D97-AF65-F5344CB8AC3E}">
        <p14:creationId xmlns:p14="http://schemas.microsoft.com/office/powerpoint/2010/main" val="222157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7A6384E-A3A5-4C65-A543-E123C9CBD8C4}"/>
              </a:ext>
            </a:extLst>
          </p:cNvPr>
          <p:cNvSpPr>
            <a:spLocks noGrp="1"/>
          </p:cNvSpPr>
          <p:nvPr>
            <p:ph type="title"/>
          </p:nvPr>
        </p:nvSpPr>
        <p:spPr>
          <a:xfrm>
            <a:off x="6746628" y="1783959"/>
            <a:ext cx="4645250" cy="2889114"/>
          </a:xfrm>
        </p:spPr>
        <p:txBody>
          <a:bodyPr vert="horz" lIns="91440" tIns="45720" rIns="91440" bIns="45720" rtlCol="0" anchor="b">
            <a:normAutofit fontScale="90000"/>
          </a:bodyPr>
          <a:lstStyle/>
          <a:p>
            <a:pPr marL="0" marR="0" lvl="0" indent="0" fontAlgn="auto">
              <a:spcAft>
                <a:spcPts val="0"/>
              </a:spcAft>
              <a:tabLst/>
              <a:defRPr/>
            </a:pPr>
            <a:r>
              <a:rPr kumimoji="0" lang="en-US" sz="2400" b="1" i="0" u="none" strike="noStrike" kern="1200" cap="none" spc="0" normalizeH="0" baseline="0" noProof="0" dirty="0">
                <a:ln>
                  <a:noFill/>
                </a:ln>
                <a:solidFill>
                  <a:schemeClr val="bg1"/>
                </a:solidFill>
                <a:effectLst/>
                <a:uLnTx/>
                <a:uFillTx/>
                <a:latin typeface="+mj-lt"/>
                <a:ea typeface="+mj-ea"/>
                <a:cs typeface="+mj-cs"/>
              </a:rPr>
              <a:t>Reflection 4 :</a:t>
            </a:r>
            <a:br>
              <a:rPr kumimoji="0" lang="en-US" sz="2400" b="1" i="0" u="none" strike="noStrike" kern="1200" cap="none" spc="0" normalizeH="0" baseline="0" noProof="0" dirty="0">
                <a:ln>
                  <a:noFill/>
                </a:ln>
                <a:solidFill>
                  <a:schemeClr val="bg1"/>
                </a:solidFill>
                <a:effectLst/>
                <a:uLnTx/>
                <a:uFillTx/>
                <a:latin typeface="+mj-lt"/>
                <a:ea typeface="+mj-ea"/>
                <a:cs typeface="+mj-cs"/>
              </a:rPr>
            </a:br>
            <a:r>
              <a:rPr kumimoji="0" lang="en-US" sz="2400" b="1" i="0" u="none" strike="noStrike" kern="1200" cap="none" spc="0" normalizeH="0" baseline="0" noProof="0" dirty="0">
                <a:ln>
                  <a:noFill/>
                </a:ln>
                <a:solidFill>
                  <a:schemeClr val="bg1"/>
                </a:solidFill>
                <a:effectLst/>
                <a:uLnTx/>
                <a:uFillTx/>
                <a:latin typeface="+mj-lt"/>
                <a:ea typeface="+mj-ea"/>
                <a:cs typeface="+mj-cs"/>
              </a:rPr>
              <a:t/>
            </a:r>
            <a:br>
              <a:rPr kumimoji="0" lang="en-US" sz="2400" b="1" i="0" u="none" strike="noStrike" kern="1200" cap="none" spc="0" normalizeH="0" baseline="0" noProof="0" dirty="0">
                <a:ln>
                  <a:noFill/>
                </a:ln>
                <a:solidFill>
                  <a:schemeClr val="bg1"/>
                </a:solidFill>
                <a:effectLst/>
                <a:uLnTx/>
                <a:uFillTx/>
                <a:latin typeface="+mj-lt"/>
                <a:ea typeface="+mj-ea"/>
                <a:cs typeface="+mj-cs"/>
              </a:rPr>
            </a:br>
            <a:r>
              <a:rPr kumimoji="0" lang="en-US" sz="2400" b="1" i="0" u="none" strike="noStrike" kern="1200" cap="none" spc="0" normalizeH="0" baseline="0" noProof="0" dirty="0">
                <a:ln>
                  <a:noFill/>
                </a:ln>
                <a:solidFill>
                  <a:schemeClr val="bg1"/>
                </a:solidFill>
                <a:effectLst/>
                <a:uLnTx/>
                <a:uFillTx/>
                <a:latin typeface="+mj-lt"/>
                <a:ea typeface="+mj-ea"/>
                <a:cs typeface="+mj-cs"/>
              </a:rPr>
              <a:t>Focus also on your how.</a:t>
            </a:r>
            <a:br>
              <a:rPr kumimoji="0" lang="en-US" sz="2400" b="1" i="0" u="none" strike="noStrike" kern="1200" cap="none" spc="0" normalizeH="0" baseline="0" noProof="0" dirty="0">
                <a:ln>
                  <a:noFill/>
                </a:ln>
                <a:solidFill>
                  <a:schemeClr val="bg1"/>
                </a:solidFill>
                <a:effectLst/>
                <a:uLnTx/>
                <a:uFillTx/>
                <a:latin typeface="+mj-lt"/>
                <a:ea typeface="+mj-ea"/>
                <a:cs typeface="+mj-cs"/>
              </a:rPr>
            </a:br>
            <a:r>
              <a:rPr kumimoji="0" lang="en-US" sz="2400" b="1" i="0" u="none" strike="noStrike" kern="1200" cap="none" spc="0" normalizeH="0" baseline="0" noProof="0" dirty="0">
                <a:ln>
                  <a:noFill/>
                </a:ln>
                <a:solidFill>
                  <a:schemeClr val="bg1"/>
                </a:solidFill>
                <a:effectLst/>
                <a:uLnTx/>
                <a:uFillTx/>
                <a:latin typeface="+mj-lt"/>
                <a:ea typeface="+mj-ea"/>
                <a:cs typeface="+mj-cs"/>
              </a:rPr>
              <a:t/>
            </a:r>
            <a:br>
              <a:rPr kumimoji="0" lang="en-US" sz="2400" b="1" i="0" u="none" strike="noStrike" kern="1200" cap="none" spc="0" normalizeH="0" baseline="0" noProof="0" dirty="0">
                <a:ln>
                  <a:noFill/>
                </a:ln>
                <a:solidFill>
                  <a:schemeClr val="bg1"/>
                </a:solidFill>
                <a:effectLst/>
                <a:uLnTx/>
                <a:uFillTx/>
                <a:latin typeface="+mj-lt"/>
                <a:ea typeface="+mj-ea"/>
                <a:cs typeface="+mj-cs"/>
              </a:rPr>
            </a:br>
            <a:r>
              <a:rPr kumimoji="0" lang="en-US" sz="2400" b="1" i="0" u="none" strike="noStrike" kern="1200" cap="none" spc="0" normalizeH="0" baseline="0" noProof="0" dirty="0" err="1">
                <a:ln>
                  <a:noFill/>
                </a:ln>
                <a:solidFill>
                  <a:schemeClr val="bg1"/>
                </a:solidFill>
                <a:effectLst/>
                <a:uLnTx/>
                <a:uFillTx/>
                <a:latin typeface="+mj-lt"/>
                <a:ea typeface="+mj-ea"/>
                <a:cs typeface="+mj-cs"/>
              </a:rPr>
              <a:t>Behaviour</a:t>
            </a:r>
            <a:r>
              <a:rPr kumimoji="0" lang="en-US" sz="2400" b="1" i="0" u="none" strike="noStrike" kern="1200" cap="none" spc="0" normalizeH="0" baseline="0" noProof="0" dirty="0">
                <a:ln>
                  <a:noFill/>
                </a:ln>
                <a:solidFill>
                  <a:schemeClr val="bg1"/>
                </a:solidFill>
                <a:effectLst/>
                <a:uLnTx/>
                <a:uFillTx/>
                <a:latin typeface="+mj-lt"/>
                <a:ea typeface="+mj-ea"/>
                <a:cs typeface="+mj-cs"/>
              </a:rPr>
              <a:t> matters.</a:t>
            </a:r>
            <a:br>
              <a:rPr kumimoji="0" lang="en-US" sz="2400" b="1" i="0" u="none" strike="noStrike" kern="1200" cap="none" spc="0" normalizeH="0" baseline="0" noProof="0" dirty="0">
                <a:ln>
                  <a:noFill/>
                </a:ln>
                <a:solidFill>
                  <a:schemeClr val="bg1"/>
                </a:solidFill>
                <a:effectLst/>
                <a:uLnTx/>
                <a:uFillTx/>
                <a:latin typeface="+mj-lt"/>
                <a:ea typeface="+mj-ea"/>
                <a:cs typeface="+mj-cs"/>
              </a:rPr>
            </a:br>
            <a:r>
              <a:rPr kumimoji="0" lang="en-US" sz="2400" b="1" i="0" u="none" strike="noStrike" kern="1200" cap="none" spc="0" normalizeH="0" baseline="0" noProof="0" dirty="0">
                <a:ln>
                  <a:noFill/>
                </a:ln>
                <a:solidFill>
                  <a:schemeClr val="bg1"/>
                </a:solidFill>
                <a:effectLst/>
                <a:uLnTx/>
                <a:uFillTx/>
                <a:latin typeface="+mj-lt"/>
                <a:ea typeface="+mj-ea"/>
                <a:cs typeface="+mj-cs"/>
              </a:rPr>
              <a:t/>
            </a:r>
            <a:br>
              <a:rPr kumimoji="0" lang="en-US" sz="2400" b="1" i="0" u="none" strike="noStrike" kern="1200" cap="none" spc="0" normalizeH="0" baseline="0" noProof="0" dirty="0">
                <a:ln>
                  <a:noFill/>
                </a:ln>
                <a:solidFill>
                  <a:schemeClr val="bg1"/>
                </a:solidFill>
                <a:effectLst/>
                <a:uLnTx/>
                <a:uFillTx/>
                <a:latin typeface="+mj-lt"/>
                <a:ea typeface="+mj-ea"/>
                <a:cs typeface="+mj-cs"/>
              </a:rPr>
            </a:br>
            <a:r>
              <a:rPr kumimoji="0" lang="en-US" sz="2400" b="1" i="0" u="none" strike="noStrike" kern="1200" cap="none" spc="0" normalizeH="0" baseline="0" noProof="0" dirty="0">
                <a:ln>
                  <a:noFill/>
                </a:ln>
                <a:solidFill>
                  <a:schemeClr val="bg1"/>
                </a:solidFill>
                <a:effectLst/>
                <a:uLnTx/>
                <a:uFillTx/>
                <a:latin typeface="+mj-lt"/>
                <a:ea typeface="+mj-ea"/>
                <a:cs typeface="+mj-cs"/>
              </a:rPr>
              <a:t>Be good to be around even on a bad day.</a:t>
            </a:r>
            <a:r>
              <a:rPr kumimoji="0" lang="en-US" sz="2000" b="1" i="0" u="none" strike="noStrike" kern="1200" cap="none" spc="0" normalizeH="0" baseline="0" noProof="0" dirty="0">
                <a:ln>
                  <a:noFill/>
                </a:ln>
                <a:solidFill>
                  <a:schemeClr val="bg1"/>
                </a:solidFill>
                <a:effectLst/>
                <a:uLnTx/>
                <a:uFillTx/>
                <a:latin typeface="+mj-lt"/>
                <a:ea typeface="+mj-ea"/>
                <a:cs typeface="+mj-cs"/>
              </a:rPr>
              <a:t/>
            </a:r>
            <a:br>
              <a:rPr kumimoji="0" lang="en-US" sz="2000" b="1" i="0" u="none" strike="noStrike" kern="1200" cap="none" spc="0" normalizeH="0" baseline="0" noProof="0" dirty="0">
                <a:ln>
                  <a:noFill/>
                </a:ln>
                <a:solidFill>
                  <a:schemeClr val="bg1"/>
                </a:solidFill>
                <a:effectLst/>
                <a:uLnTx/>
                <a:uFillTx/>
                <a:latin typeface="+mj-lt"/>
                <a:ea typeface="+mj-ea"/>
                <a:cs typeface="+mj-cs"/>
              </a:rPr>
            </a:br>
            <a:endParaRPr lang="en-US" sz="2000" kern="1200" dirty="0">
              <a:solidFill>
                <a:schemeClr val="bg1"/>
              </a:solidFill>
              <a:latin typeface="+mj-lt"/>
              <a:ea typeface="+mj-ea"/>
              <a:cs typeface="+mj-cs"/>
            </a:endParaRPr>
          </a:p>
        </p:txBody>
      </p:sp>
      <p:sp>
        <p:nvSpPr>
          <p:cNvPr id="12" name="Freeform: Shape 1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Logo, company name&#10;&#10;Description automatically generated">
            <a:extLst>
              <a:ext uri="{FF2B5EF4-FFF2-40B4-BE49-F238E27FC236}">
                <a16:creationId xmlns:a16="http://schemas.microsoft.com/office/drawing/2014/main" xmlns="" id="{5FA62340-DF3B-4C39-8FEC-F5EB0976C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406368074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TotalTime>
  <Words>807</Words>
  <Application>Microsoft Office PowerPoint</Application>
  <PresentationFormat>Widescreen</PresentationFormat>
  <Paragraphs>62</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 4 :  Focus also on your how.  Behaviour matters.  Be good to be around even on a bad day. </vt:lpstr>
      <vt:lpstr>PowerPoint Presentation</vt:lpstr>
      <vt:lpstr>PowerPoint Presentation</vt:lpstr>
      <vt:lpstr>Reflection 7 : From chaos can come coherence</vt:lpstr>
      <vt:lpstr>Reflection 8 :   People don’t mind change it’s loss they fear</vt:lpstr>
      <vt:lpstr>Reflection 9 :   The next crises is already with us.   As public servants and as accountants we can have genuine  agency in responding.</vt:lpstr>
      <vt:lpstr>Reflection 10 :   We need to be brave, bold and disruptive - with frugal innovation.</vt:lpstr>
      <vt:lpstr>Reflection 11 :   It starts and ends with our people.   Always.</vt:lpstr>
      <vt:lpstr>Bonus Reflection on life:   It’s never too late. Don’t have regrets.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Brodie</dc:creator>
  <cp:lastModifiedBy>Kevin Johnston</cp:lastModifiedBy>
  <cp:revision>6</cp:revision>
  <dcterms:created xsi:type="dcterms:W3CDTF">2021-11-11T17:59:51Z</dcterms:created>
  <dcterms:modified xsi:type="dcterms:W3CDTF">2021-11-12T09:13:23Z</dcterms:modified>
</cp:coreProperties>
</file>