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3667" r:id="rId8"/>
    <p:sldId id="3666" r:id="rId9"/>
    <p:sldId id="262" r:id="rId10"/>
    <p:sldId id="259" r:id="rId11"/>
    <p:sldId id="260" r:id="rId12"/>
    <p:sldId id="261" r:id="rId13"/>
    <p:sldId id="263" r:id="rId14"/>
    <p:sldId id="264" r:id="rId15"/>
    <p:sldId id="265" r:id="rId16"/>
    <p:sldId id="266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AA6B7-CA9B-480E-A3CD-8F3960E246AC}" v="5" dt="2021-11-09T18:05:23.643"/>
    <p1510:client id="{E89F07C7-17DA-4B1F-6DD2-BED198D4CCEB}" v="321" dt="2021-11-10T11:25:52.4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C687-6FE3-47D4-A4B0-476DC2CD6F28}" type="datetimeFigureOut">
              <a:rPr lang="en-US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E5325-4E89-4ED4-8D47-9237B261803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Although the initial impact of the pandemic hit hard, we are well on the way to recovery and renewal. </a:t>
            </a:r>
          </a:p>
          <a:p>
            <a:r>
              <a:rPr lang="en-US">
                <a:cs typeface="Calibri"/>
              </a:rPr>
              <a:t>Unewmplyment rates are not as high as feared, but there is now a national shortage of skills</a:t>
            </a:r>
          </a:p>
          <a:p>
            <a:r>
              <a:rPr lang="en-US">
                <a:cs typeface="Calibri"/>
              </a:rPr>
              <a:t>Hospitality and care sector workers are in demand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Newcastle has seen significant growth in key resiliant sector- tech and digital, life sciences, energy and corporate services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E5325-4E89-4ED4-8D47-9237B261803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As well as helping businesses and individuals during lockdown periods, it has been important to help drive people back into the city centre and local high streets in a safe way. </a:t>
            </a:r>
          </a:p>
          <a:p>
            <a:r>
              <a:rPr lang="en-US">
                <a:cs typeface="Calibri"/>
              </a:rPr>
              <a:t>How Busy is Toon- working with NE1 and the Urban Observatory alows citizens to view footfall and transport to make a decision on when to visit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NGI delivered the Save Your Summer Campaign on behalf of Visit Britain, to increase visitors back to attractions</a:t>
            </a:r>
          </a:p>
          <a:p>
            <a:r>
              <a:rPr lang="en-US">
                <a:cs typeface="Calibri"/>
              </a:rPr>
              <a:t>NE1 deleivered a vibrant programme of events, from the annimation of the quayside, to the greening of Blacket Street- creating a vibrant mixed use entertainment space for visitors of all ages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E5325-4E89-4ED4-8D47-9237B261803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 extrodinary amount of work from Council Teams and External partners went into creating 3 compelling Levlling Up Bids. We were successful in achieving 2 announced in the CSR (c£20m each).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A thrid bid for the Tyne Bridge is also currently with DfT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E5325-4E89-4ED4-8D47-9237B261803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14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847" y="691895"/>
            <a:ext cx="291084" cy="3947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xmlns="" id="{2973453A-C2DF-4F4B-B92F-EB2240FCB6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xmlns="" id="{1C0B7EFD-C85A-F44D-B4C0-7221964E3A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800" y="1700213"/>
            <a:ext cx="4021948" cy="4195734"/>
          </a:xfrm>
          <a:prstGeom prst="rect">
            <a:avLst/>
          </a:prstGeom>
          <a:solidFill>
            <a:srgbClr val="024874"/>
          </a:solidFill>
        </p:spPr>
        <p:txBody>
          <a:bodyPr wrap="none"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1294DC07-BDC6-2946-92B2-4A68CF5D6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50659" y="2176326"/>
            <a:ext cx="3189542" cy="3469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FontTx/>
              <a:buNone/>
              <a:defRPr sz="2800" b="1" i="0" spc="-11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Case study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8C593EE6-BADD-A44F-BDA6-ACD06964FE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0659" y="3440168"/>
            <a:ext cx="3178430" cy="2028059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>
            <a:lvl1pPr marL="182563" indent="-182563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EDC9E224-131E-EB4E-A7B6-E4008D4443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0659" y="2741872"/>
            <a:ext cx="3210496" cy="675961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1300" b="1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1600" b="0" i="0">
                <a:solidFill>
                  <a:srgbClr val="000F2E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1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pos="665">
          <p15:clr>
            <a:srgbClr val="FBAE40"/>
          </p15:clr>
        </p15:guide>
        <p15:guide id="6" pos="6992">
          <p15:clr>
            <a:srgbClr val="FBAE40"/>
          </p15:clr>
        </p15:guide>
        <p15:guide id="7" pos="3522">
          <p15:clr>
            <a:srgbClr val="FBAE40"/>
          </p15:clr>
        </p15:guide>
        <p15:guide id="8" pos="4194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68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9847" y="691895"/>
            <a:ext cx="291084" cy="3947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2514" y="3163569"/>
            <a:ext cx="1426971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9703" y="2464054"/>
            <a:ext cx="10032593" cy="287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1470" y="3886200"/>
            <a:ext cx="3068661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pc="-5" dirty="0">
                <a:solidFill>
                  <a:srgbClr val="FFFFFF"/>
                </a:solidFill>
                <a:latin typeface="Calibri Light"/>
                <a:cs typeface="Calibri Light"/>
              </a:rPr>
              <a:t>Newcastle City Council</a:t>
            </a:r>
            <a:endParaRPr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3433" y="3208757"/>
            <a:ext cx="4711912" cy="44307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GB" spc="-105" dirty="0"/>
              <a:t>Michelle Percy-</a:t>
            </a:r>
            <a:r>
              <a:rPr spc="-195" dirty="0"/>
              <a:t> </a:t>
            </a:r>
            <a:r>
              <a:rPr spc="-110" dirty="0"/>
              <a:t>Di</a:t>
            </a:r>
            <a:r>
              <a:rPr spc="-145" dirty="0"/>
              <a:t>r</a:t>
            </a:r>
            <a:r>
              <a:rPr spc="-100" dirty="0"/>
              <a:t>e</a:t>
            </a:r>
            <a:r>
              <a:rPr spc="-95" dirty="0"/>
              <a:t>c</a:t>
            </a:r>
            <a:r>
              <a:rPr spc="-130" dirty="0"/>
              <a:t>t</a:t>
            </a:r>
            <a:r>
              <a:rPr spc="-100" dirty="0"/>
              <a:t>o</a:t>
            </a:r>
            <a:r>
              <a:rPr spc="-5" dirty="0"/>
              <a:t>r</a:t>
            </a:r>
            <a:r>
              <a:rPr lang="en-US" spc="-5" dirty="0"/>
              <a:t> of Place</a:t>
            </a:r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968" y="762000"/>
            <a:ext cx="2395728" cy="6568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452" y="1771649"/>
            <a:ext cx="1403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u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r</a:t>
            </a:r>
            <a:r>
              <a:rPr b="1" spc="-22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vi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s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io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127" y="3359911"/>
            <a:ext cx="4985385" cy="315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9779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collective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of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streets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and spaces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that each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provide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different role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and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function</a:t>
            </a:r>
            <a:endParaRPr sz="1800">
              <a:latin typeface="Calibri Light"/>
              <a:cs typeface="Calibri Light"/>
            </a:endParaRPr>
          </a:p>
          <a:p>
            <a:pPr marL="195580" indent="-18288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rich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and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engaging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experience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for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visitors,</a:t>
            </a:r>
            <a:r>
              <a:rPr sz="1800" b="0" spc="-5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30" dirty="0">
                <a:solidFill>
                  <a:srgbClr val="00172C"/>
                </a:solidFill>
                <a:latin typeface="Calibri Light"/>
                <a:cs typeface="Calibri Light"/>
              </a:rPr>
              <a:t>workers</a:t>
            </a:r>
            <a:endParaRPr sz="1800">
              <a:latin typeface="Calibri Light"/>
              <a:cs typeface="Calibri Light"/>
            </a:endParaRPr>
          </a:p>
          <a:p>
            <a:pPr marL="195580">
              <a:lnSpc>
                <a:spcPct val="100000"/>
              </a:lnSpc>
            </a:pP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&amp;</a:t>
            </a:r>
            <a:r>
              <a:rPr sz="1800" b="0" spc="-6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residents</a:t>
            </a:r>
            <a:endParaRPr sz="1800">
              <a:latin typeface="Calibri Light"/>
              <a:cs typeface="Calibri Light"/>
            </a:endParaRPr>
          </a:p>
          <a:p>
            <a:pPr marL="195580" marR="99060" indent="-18288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 place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residents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can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continue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to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be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proud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45" dirty="0">
                <a:solidFill>
                  <a:srgbClr val="00172C"/>
                </a:solidFill>
                <a:latin typeface="Calibri Light"/>
                <a:cs typeface="Calibri Light"/>
              </a:rPr>
              <a:t>of, </a:t>
            </a:r>
            <a:r>
              <a:rPr sz="1800" b="0" spc="-4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attracting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further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investment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&amp;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allowing</a:t>
            </a:r>
            <a:r>
              <a:rPr sz="1800" b="0" spc="3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Newcastle </a:t>
            </a:r>
            <a:r>
              <a:rPr sz="1800" b="0" spc="-3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to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continue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to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grow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for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its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communities.</a:t>
            </a:r>
            <a:endParaRPr sz="1800">
              <a:latin typeface="Calibri Light"/>
              <a:cs typeface="Calibri Light"/>
            </a:endParaRPr>
          </a:p>
          <a:p>
            <a:pPr marL="195580" marR="5080" indent="-182880" algn="just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0" dirty="0">
                <a:latin typeface="Calibri Light"/>
                <a:cs typeface="Calibri Light"/>
              </a:rPr>
              <a:t>The pandemic has </a:t>
            </a:r>
            <a:r>
              <a:rPr sz="1800" b="0" spc="-10" dirty="0">
                <a:latin typeface="Calibri Light"/>
                <a:cs typeface="Calibri Light"/>
              </a:rPr>
              <a:t>accelerated </a:t>
            </a:r>
            <a:r>
              <a:rPr sz="1800" b="0" spc="-5" dirty="0">
                <a:latin typeface="Calibri Light"/>
                <a:cs typeface="Calibri Light"/>
              </a:rPr>
              <a:t>changes that </a:t>
            </a:r>
            <a:r>
              <a:rPr sz="1800" b="0" spc="-10" dirty="0">
                <a:latin typeface="Calibri Light"/>
                <a:cs typeface="Calibri Light"/>
              </a:rPr>
              <a:t>were 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underway </a:t>
            </a:r>
            <a:r>
              <a:rPr sz="1800" b="0" spc="-5" dirty="0">
                <a:latin typeface="Calibri Light"/>
                <a:cs typeface="Calibri Light"/>
              </a:rPr>
              <a:t>in </a:t>
            </a:r>
            <a:r>
              <a:rPr sz="1800" b="0" dirty="0">
                <a:latin typeface="Calibri Light"/>
                <a:cs typeface="Calibri Light"/>
              </a:rPr>
              <a:t>some </a:t>
            </a:r>
            <a:r>
              <a:rPr sz="1800" b="0" spc="-10" dirty="0">
                <a:latin typeface="Calibri Light"/>
                <a:cs typeface="Calibri Light"/>
              </a:rPr>
              <a:t>sectors </a:t>
            </a:r>
            <a:r>
              <a:rPr sz="1800" b="0" dirty="0">
                <a:latin typeface="Calibri Light"/>
                <a:cs typeface="Calibri Light"/>
              </a:rPr>
              <a:t>such as </a:t>
            </a:r>
            <a:r>
              <a:rPr sz="1800" b="0" spc="-10" dirty="0">
                <a:latin typeface="Calibri Light"/>
                <a:cs typeface="Calibri Light"/>
              </a:rPr>
              <a:t>retail, </a:t>
            </a:r>
            <a:r>
              <a:rPr sz="1800" b="0" dirty="0">
                <a:latin typeface="Calibri Light"/>
                <a:cs typeface="Calibri Light"/>
              </a:rPr>
              <a:t>which has 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long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been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 backbone</a:t>
            </a:r>
            <a:r>
              <a:rPr sz="1800" b="0" spc="-5" dirty="0">
                <a:latin typeface="Calibri Light"/>
                <a:cs typeface="Calibri Light"/>
              </a:rPr>
              <a:t> of our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city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centre.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127" y="2537586"/>
            <a:ext cx="4790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72C"/>
                </a:solidFill>
                <a:latin typeface="Calibri"/>
                <a:cs typeface="Calibri"/>
              </a:rPr>
              <a:t>Establish</a:t>
            </a:r>
            <a:r>
              <a:rPr sz="1800" b="1" spc="-4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72C"/>
                </a:solidFill>
                <a:latin typeface="Calibri"/>
                <a:cs typeface="Calibri"/>
              </a:rPr>
              <a:t>the</a:t>
            </a:r>
            <a:r>
              <a:rPr sz="1800" b="1" spc="-1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72C"/>
                </a:solidFill>
                <a:latin typeface="Calibri"/>
                <a:cs typeface="Calibri"/>
              </a:rPr>
              <a:t>city</a:t>
            </a:r>
            <a:r>
              <a:rPr sz="1800" b="1" spc="-1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72C"/>
                </a:solidFill>
                <a:latin typeface="Calibri"/>
                <a:cs typeface="Calibri"/>
              </a:rPr>
              <a:t>as</a:t>
            </a:r>
            <a:r>
              <a:rPr sz="1800" b="1" spc="-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72C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00172C"/>
                </a:solidFill>
                <a:latin typeface="Calibri"/>
                <a:cs typeface="Calibri"/>
              </a:rPr>
              <a:t> significant,</a:t>
            </a:r>
            <a:r>
              <a:rPr sz="1800" b="1" spc="-4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72C"/>
                </a:solidFill>
                <a:latin typeface="Calibri"/>
                <a:cs typeface="Calibri"/>
              </a:rPr>
              <a:t>unique</a:t>
            </a:r>
            <a:r>
              <a:rPr sz="1800" b="1" spc="-4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72C"/>
                </a:solidFill>
                <a:latin typeface="Calibri"/>
                <a:cs typeface="Calibri"/>
              </a:rPr>
              <a:t>European </a:t>
            </a:r>
            <a:r>
              <a:rPr sz="1800" b="1" spc="-39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72C"/>
                </a:solidFill>
                <a:latin typeface="Calibri"/>
                <a:cs typeface="Calibri"/>
              </a:rPr>
              <a:t>destination</a:t>
            </a:r>
            <a:r>
              <a:rPr sz="1800" b="1" spc="-1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72C"/>
                </a:solidFill>
                <a:latin typeface="Calibri"/>
                <a:cs typeface="Calibri"/>
              </a:rPr>
              <a:t>for</a:t>
            </a:r>
            <a:r>
              <a:rPr sz="1800" b="1" spc="-2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72C"/>
                </a:solidFill>
                <a:latin typeface="Calibri"/>
                <a:cs typeface="Calibri"/>
              </a:rPr>
              <a:t>tourism,</a:t>
            </a:r>
            <a:r>
              <a:rPr sz="1800" b="1" spc="-1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72C"/>
                </a:solidFill>
                <a:latin typeface="Calibri"/>
                <a:cs typeface="Calibri"/>
              </a:rPr>
              <a:t>business,</a:t>
            </a:r>
            <a:r>
              <a:rPr sz="1800" b="1" spc="-4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72C"/>
                </a:solidFill>
                <a:latin typeface="Calibri"/>
                <a:cs typeface="Calibri"/>
              </a:rPr>
              <a:t>&amp;</a:t>
            </a:r>
            <a:r>
              <a:rPr sz="1800" b="1" spc="-10" dirty="0">
                <a:solidFill>
                  <a:srgbClr val="00172C"/>
                </a:solidFill>
                <a:latin typeface="Calibri"/>
                <a:cs typeface="Calibri"/>
              </a:rPr>
              <a:t> investment.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8356" y="1700783"/>
            <a:ext cx="4440936" cy="30175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58356" y="4597908"/>
            <a:ext cx="4441190" cy="1568450"/>
          </a:xfrm>
          <a:prstGeom prst="rect">
            <a:avLst/>
          </a:prstGeom>
          <a:solidFill>
            <a:srgbClr val="92B831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734695" marR="794385" algn="ctr">
              <a:lnSpc>
                <a:spcPct val="9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2030 that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14,000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additional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jobs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 an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extra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million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visitors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attracted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 a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transformation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218" name="Picture 2" descr="Home">
            <a:extLst>
              <a:ext uri="{FF2B5EF4-FFF2-40B4-BE49-F238E27FC236}">
                <a16:creationId xmlns:a16="http://schemas.microsoft.com/office/drawing/2014/main" xmlns="" id="{AEDB2298-9747-FA43-AA4C-B03C656D8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40" y="838200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452" y="1771649"/>
            <a:ext cx="3622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130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vi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d</a:t>
            </a:r>
            <a:r>
              <a:rPr b="1" spc="-204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1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9</a:t>
            </a:r>
            <a:r>
              <a:rPr b="1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31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an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d</a:t>
            </a:r>
            <a:r>
              <a:rPr b="1" spc="-21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p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l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a</a:t>
            </a: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m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ak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i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n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703" y="2464054"/>
            <a:ext cx="5102225" cy="287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14604" indent="-1835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96215" algn="l"/>
              </a:tabLst>
            </a:pPr>
            <a:r>
              <a:rPr sz="2000" b="0" spc="-20" dirty="0">
                <a:solidFill>
                  <a:srgbClr val="00172C"/>
                </a:solidFill>
                <a:latin typeface="Calibri Light"/>
                <a:cs typeface="Calibri Light"/>
              </a:rPr>
              <a:t>Well</a:t>
            </a:r>
            <a:r>
              <a:rPr sz="2000" b="0" spc="-3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0172C"/>
                </a:solidFill>
                <a:latin typeface="Calibri Light"/>
                <a:cs typeface="Calibri Light"/>
              </a:rPr>
              <a:t>before</a:t>
            </a:r>
            <a:r>
              <a:rPr sz="2000" b="0" spc="-3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172C"/>
                </a:solidFill>
                <a:latin typeface="Calibri Light"/>
                <a:cs typeface="Calibri Light"/>
              </a:rPr>
              <a:t>the</a:t>
            </a:r>
            <a:r>
              <a:rPr sz="2000" b="0" spc="-2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172C"/>
                </a:solidFill>
                <a:latin typeface="Calibri Light"/>
                <a:cs typeface="Calibri Light"/>
              </a:rPr>
              <a:t>pandemic</a:t>
            </a:r>
            <a:r>
              <a:rPr sz="2000" b="0" spc="-4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172C"/>
                </a:solidFill>
                <a:latin typeface="Calibri Light"/>
                <a:cs typeface="Calibri Light"/>
              </a:rPr>
              <a:t>and</a:t>
            </a:r>
            <a:r>
              <a:rPr sz="2000" b="0" spc="-2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172C"/>
                </a:solidFill>
                <a:latin typeface="Calibri Light"/>
                <a:cs typeface="Calibri Light"/>
              </a:rPr>
              <a:t>in</a:t>
            </a:r>
            <a:r>
              <a:rPr sz="2000" b="0" spc="-2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00172C"/>
                </a:solidFill>
                <a:latin typeface="Calibri Light"/>
                <a:cs typeface="Calibri Light"/>
              </a:rPr>
              <a:t>reaction</a:t>
            </a:r>
            <a:r>
              <a:rPr sz="2000" b="0" spc="-4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00172C"/>
                </a:solidFill>
                <a:latin typeface="Calibri Light"/>
                <a:cs typeface="Calibri Light"/>
              </a:rPr>
              <a:t>to</a:t>
            </a:r>
            <a:r>
              <a:rPr sz="20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172C"/>
                </a:solidFill>
                <a:latin typeface="Calibri Light"/>
                <a:cs typeface="Calibri Light"/>
              </a:rPr>
              <a:t>the </a:t>
            </a:r>
            <a:r>
              <a:rPr sz="2000" b="0" spc="-44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00172C"/>
                </a:solidFill>
                <a:latin typeface="Calibri Light"/>
                <a:cs typeface="Calibri Light"/>
              </a:rPr>
              <a:t>changes </a:t>
            </a:r>
            <a:r>
              <a:rPr sz="2000" b="0" dirty="0">
                <a:solidFill>
                  <a:srgbClr val="00172C"/>
                </a:solidFill>
                <a:latin typeface="Calibri Light"/>
                <a:cs typeface="Calibri Light"/>
              </a:rPr>
              <a:t>in shopping habits </a:t>
            </a:r>
            <a:r>
              <a:rPr sz="2000" b="0" spc="-10" dirty="0">
                <a:solidFill>
                  <a:srgbClr val="00172C"/>
                </a:solidFill>
                <a:latin typeface="Calibri Light"/>
                <a:cs typeface="Calibri Light"/>
              </a:rPr>
              <a:t>we created </a:t>
            </a:r>
            <a:r>
              <a:rPr sz="2000" b="0" spc="-5" dirty="0">
                <a:solidFill>
                  <a:srgbClr val="00172C"/>
                </a:solidFill>
                <a:latin typeface="Calibri Light"/>
                <a:cs typeface="Calibri Light"/>
              </a:rPr>
              <a:t>our </a:t>
            </a:r>
            <a:r>
              <a:rPr sz="2000" b="0" dirty="0">
                <a:solidFill>
                  <a:srgbClr val="00172C"/>
                </a:solidFill>
                <a:latin typeface="Calibri Light"/>
                <a:cs typeface="Calibri Light"/>
              </a:rPr>
              <a:t> vision</a:t>
            </a:r>
            <a:r>
              <a:rPr sz="2000" b="0" spc="-3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172C"/>
                </a:solidFill>
                <a:latin typeface="Calibri Light"/>
                <a:cs typeface="Calibri Light"/>
              </a:rPr>
              <a:t>for </a:t>
            </a:r>
            <a:r>
              <a:rPr sz="2000" b="0" dirty="0">
                <a:solidFill>
                  <a:srgbClr val="00172C"/>
                </a:solidFill>
                <a:latin typeface="Calibri Light"/>
                <a:cs typeface="Calibri Light"/>
              </a:rPr>
              <a:t>the</a:t>
            </a:r>
            <a:r>
              <a:rPr sz="2000" b="0" spc="-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00172C"/>
                </a:solidFill>
                <a:latin typeface="Calibri Light"/>
                <a:cs typeface="Calibri Light"/>
              </a:rPr>
              <a:t>city </a:t>
            </a:r>
            <a:r>
              <a:rPr sz="2000" b="0" spc="-10" dirty="0">
                <a:solidFill>
                  <a:srgbClr val="00172C"/>
                </a:solidFill>
                <a:latin typeface="Calibri Light"/>
                <a:cs typeface="Calibri Light"/>
              </a:rPr>
              <a:t>centre.</a:t>
            </a:r>
            <a:endParaRPr sz="2000" dirty="0">
              <a:latin typeface="Calibri Light"/>
              <a:cs typeface="Calibri Light"/>
            </a:endParaRPr>
          </a:p>
          <a:p>
            <a:pPr marL="195580" marR="5080" indent="-18351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96215" algn="l"/>
              </a:tabLst>
            </a:pPr>
            <a:r>
              <a:rPr sz="2000" b="0" spc="-25" dirty="0">
                <a:latin typeface="Calibri Light"/>
                <a:cs typeface="Calibri Light"/>
              </a:rPr>
              <a:t>Integrated </a:t>
            </a:r>
            <a:r>
              <a:rPr sz="2000" b="0" spc="-15" dirty="0">
                <a:latin typeface="Calibri Light"/>
                <a:cs typeface="Calibri Light"/>
              </a:rPr>
              <a:t>experiences </a:t>
            </a:r>
            <a:r>
              <a:rPr sz="2000" b="0" spc="-5" dirty="0">
                <a:latin typeface="Calibri Light"/>
                <a:cs typeface="Calibri Light"/>
              </a:rPr>
              <a:t>are </a:t>
            </a:r>
            <a:r>
              <a:rPr sz="2000" b="0" spc="-20" dirty="0">
                <a:latin typeface="Calibri Light"/>
                <a:cs typeface="Calibri Light"/>
              </a:rPr>
              <a:t>fast </a:t>
            </a:r>
            <a:r>
              <a:rPr sz="2000" b="0" spc="-5" dirty="0">
                <a:latin typeface="Calibri Light"/>
                <a:cs typeface="Calibri Light"/>
              </a:rPr>
              <a:t>becoming </a:t>
            </a:r>
            <a:r>
              <a:rPr sz="2000" b="0" dirty="0">
                <a:latin typeface="Calibri Light"/>
                <a:cs typeface="Calibri Light"/>
              </a:rPr>
              <a:t>a </a:t>
            </a:r>
            <a:r>
              <a:rPr sz="2000" b="0" spc="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critical </a:t>
            </a:r>
            <a:r>
              <a:rPr sz="2000" b="0" dirty="0">
                <a:latin typeface="Calibri Light"/>
                <a:cs typeface="Calibri Light"/>
              </a:rPr>
              <a:t>part </a:t>
            </a:r>
            <a:r>
              <a:rPr sz="2000" b="0" spc="-5" dirty="0">
                <a:latin typeface="Calibri Light"/>
                <a:cs typeface="Calibri Light"/>
              </a:rPr>
              <a:t>of </a:t>
            </a:r>
            <a:r>
              <a:rPr sz="2000" b="0" spc="-10" dirty="0">
                <a:latin typeface="Calibri Light"/>
                <a:cs typeface="Calibri Light"/>
              </a:rPr>
              <a:t>towns </a:t>
            </a:r>
            <a:r>
              <a:rPr sz="2000" b="0" dirty="0">
                <a:latin typeface="Calibri Light"/>
                <a:cs typeface="Calibri Light"/>
              </a:rPr>
              <a:t>and </a:t>
            </a:r>
            <a:r>
              <a:rPr sz="2000" b="0" spc="-5" dirty="0">
                <a:latin typeface="Calibri Light"/>
                <a:cs typeface="Calibri Light"/>
              </a:rPr>
              <a:t>cities. </a:t>
            </a:r>
            <a:r>
              <a:rPr sz="2000" b="0" dirty="0">
                <a:latin typeface="Calibri Light"/>
                <a:cs typeface="Calibri Light"/>
              </a:rPr>
              <a:t>This has further </a:t>
            </a:r>
            <a:r>
              <a:rPr sz="2000" b="0" spc="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strengthened </a:t>
            </a:r>
            <a:r>
              <a:rPr sz="2000" b="0" spc="-5" dirty="0">
                <a:latin typeface="Calibri Light"/>
                <a:cs typeface="Calibri Light"/>
              </a:rPr>
              <a:t>our belief </a:t>
            </a:r>
            <a:r>
              <a:rPr sz="2000" b="0" dirty="0">
                <a:latin typeface="Calibri Light"/>
                <a:cs typeface="Calibri Light"/>
              </a:rPr>
              <a:t>in </a:t>
            </a:r>
            <a:r>
              <a:rPr sz="2000" b="0" spc="-5" dirty="0">
                <a:latin typeface="Calibri Light"/>
                <a:cs typeface="Calibri Light"/>
              </a:rPr>
              <a:t>our </a:t>
            </a:r>
            <a:r>
              <a:rPr sz="2000" b="0" dirty="0">
                <a:latin typeface="Calibri Light"/>
                <a:cs typeface="Calibri Light"/>
              </a:rPr>
              <a:t>vision and the </a:t>
            </a:r>
            <a:r>
              <a:rPr sz="2000" b="0" spc="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importance of </a:t>
            </a:r>
            <a:r>
              <a:rPr sz="2000" b="0" dirty="0">
                <a:latin typeface="Calibri Light"/>
                <a:cs typeface="Calibri Light"/>
              </a:rPr>
              <a:t>a </a:t>
            </a:r>
            <a:r>
              <a:rPr sz="2000" b="0" spc="-25" dirty="0">
                <a:latin typeface="Calibri Light"/>
                <a:cs typeface="Calibri Light"/>
              </a:rPr>
              <a:t>healthy, </a:t>
            </a:r>
            <a:r>
              <a:rPr sz="2000" b="0" spc="-5" dirty="0">
                <a:latin typeface="Calibri Light"/>
                <a:cs typeface="Calibri Light"/>
              </a:rPr>
              <a:t>green city that </a:t>
            </a:r>
            <a:r>
              <a:rPr sz="2000" b="0" spc="-20" dirty="0">
                <a:latin typeface="Calibri Light"/>
                <a:cs typeface="Calibri Light"/>
              </a:rPr>
              <a:t>features </a:t>
            </a:r>
            <a:r>
              <a:rPr sz="2000" b="0" spc="-44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outdoor </a:t>
            </a:r>
            <a:r>
              <a:rPr sz="2000" b="0" dirty="0">
                <a:latin typeface="Calibri Light"/>
                <a:cs typeface="Calibri Light"/>
              </a:rPr>
              <a:t>spaces and activities </a:t>
            </a:r>
            <a:r>
              <a:rPr sz="2000" b="0" spc="-5" dirty="0">
                <a:latin typeface="Calibri Light"/>
                <a:cs typeface="Calibri Light"/>
              </a:rPr>
              <a:t>that </a:t>
            </a:r>
            <a:r>
              <a:rPr sz="2000" b="0" spc="-10" dirty="0">
                <a:latin typeface="Calibri Light"/>
                <a:cs typeface="Calibri Light"/>
              </a:rPr>
              <a:t>everyone can </a:t>
            </a:r>
            <a:r>
              <a:rPr sz="2000" b="0" spc="-440" dirty="0">
                <a:latin typeface="Calibri Light"/>
                <a:cs typeface="Calibri Light"/>
              </a:rPr>
              <a:t> </a:t>
            </a:r>
            <a:r>
              <a:rPr sz="2000" b="0" spc="-25" dirty="0">
                <a:latin typeface="Calibri Light"/>
                <a:cs typeface="Calibri Light"/>
              </a:rPr>
              <a:t>enjoy.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8356" y="4597908"/>
            <a:ext cx="4441190" cy="1568450"/>
          </a:xfrm>
          <a:custGeom>
            <a:avLst/>
            <a:gdLst/>
            <a:ahLst/>
            <a:cxnLst/>
            <a:rect l="l" t="t" r="r" b="b"/>
            <a:pathLst>
              <a:path w="4441190" h="1568450">
                <a:moveTo>
                  <a:pt x="4440936" y="0"/>
                </a:moveTo>
                <a:lnTo>
                  <a:pt x="0" y="0"/>
                </a:lnTo>
                <a:lnTo>
                  <a:pt x="0" y="1568196"/>
                </a:lnTo>
                <a:lnTo>
                  <a:pt x="4440936" y="1568196"/>
                </a:lnTo>
                <a:lnTo>
                  <a:pt x="4440936" y="0"/>
                </a:lnTo>
                <a:close/>
              </a:path>
            </a:pathLst>
          </a:custGeom>
          <a:solidFill>
            <a:srgbClr val="99C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48473" y="5203952"/>
            <a:ext cx="2990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chance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rebuild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8356" y="1700783"/>
            <a:ext cx="4440936" cy="3034284"/>
          </a:xfrm>
          <a:prstGeom prst="rect">
            <a:avLst/>
          </a:prstGeom>
        </p:spPr>
      </p:pic>
      <p:pic>
        <p:nvPicPr>
          <p:cNvPr id="10242" name="Picture 2" descr="Home">
            <a:extLst>
              <a:ext uri="{FF2B5EF4-FFF2-40B4-BE49-F238E27FC236}">
                <a16:creationId xmlns:a16="http://schemas.microsoft.com/office/drawing/2014/main" xmlns="" id="{0756062D-3C2F-2242-8CBE-8A578DF3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70128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452" y="1771649"/>
            <a:ext cx="2863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H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a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l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t</a:t>
            </a:r>
            <a:r>
              <a:rPr b="1" spc="-165" dirty="0">
                <a:solidFill>
                  <a:srgbClr val="00172C"/>
                </a:solidFill>
                <a:latin typeface="Calibri"/>
                <a:cs typeface="Calibri"/>
              </a:rPr>
              <a:t>h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y</a:t>
            </a:r>
            <a:r>
              <a:rPr b="1" spc="-21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p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l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a</a:t>
            </a: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m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ak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i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n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703" y="2338171"/>
            <a:ext cx="4437380" cy="39128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196215" algn="l"/>
              </a:tabLst>
            </a:pPr>
            <a:r>
              <a:rPr sz="2000" b="0" dirty="0">
                <a:latin typeface="Calibri Light"/>
                <a:cs typeface="Calibri Light"/>
              </a:rPr>
              <a:t>A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modern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vibrant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&amp;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people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focused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city</a:t>
            </a:r>
            <a:endParaRPr sz="2000" dirty="0">
              <a:latin typeface="Calibri Light"/>
              <a:cs typeface="Calibri Light"/>
            </a:endParaRPr>
          </a:p>
          <a:p>
            <a:pPr marL="195580" indent="-18351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196215" algn="l"/>
              </a:tabLst>
            </a:pPr>
            <a:r>
              <a:rPr sz="2000" b="0" spc="-5" dirty="0">
                <a:latin typeface="Calibri Light"/>
                <a:cs typeface="Calibri Light"/>
              </a:rPr>
              <a:t>Experiential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&amp;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Cultural</a:t>
            </a:r>
            <a:endParaRPr sz="2000" dirty="0">
              <a:latin typeface="Calibri Light"/>
              <a:cs typeface="Calibri Light"/>
            </a:endParaRPr>
          </a:p>
          <a:p>
            <a:pPr marL="195580" indent="-18351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96215" algn="l"/>
              </a:tabLst>
            </a:pPr>
            <a:r>
              <a:rPr sz="2000" b="0" spc="-5" dirty="0">
                <a:latin typeface="Calibri Light"/>
                <a:cs typeface="Calibri Light"/>
              </a:rPr>
              <a:t>More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meanwhile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and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green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spaces</a:t>
            </a:r>
            <a:endParaRPr sz="2000" dirty="0">
              <a:latin typeface="Calibri Light"/>
              <a:cs typeface="Calibri Light"/>
            </a:endParaRPr>
          </a:p>
          <a:p>
            <a:pPr marL="195580" indent="-18351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196215" algn="l"/>
              </a:tabLst>
            </a:pPr>
            <a:r>
              <a:rPr sz="2000" b="0" spc="-15" dirty="0">
                <a:latin typeface="Calibri Light"/>
                <a:cs typeface="Calibri Light"/>
              </a:rPr>
              <a:t>Grey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spc="-20" dirty="0">
                <a:latin typeface="Calibri Light"/>
                <a:cs typeface="Calibri Light"/>
              </a:rPr>
              <a:t>street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(A</a:t>
            </a:r>
            <a:r>
              <a:rPr sz="2000" b="0" spc="-5" dirty="0">
                <a:latin typeface="Calibri Light"/>
                <a:cs typeface="Calibri Light"/>
              </a:rPr>
              <a:t> greener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and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cleaner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space)</a:t>
            </a:r>
            <a:endParaRPr sz="2000" dirty="0">
              <a:latin typeface="Calibri Light"/>
              <a:cs typeface="Calibri Light"/>
            </a:endParaRPr>
          </a:p>
          <a:p>
            <a:pPr marL="195580" indent="-18351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196215" algn="l"/>
              </a:tabLst>
            </a:pPr>
            <a:r>
              <a:rPr sz="2000" b="0" spc="-25" dirty="0">
                <a:latin typeface="Calibri Light"/>
                <a:cs typeface="Calibri Light"/>
              </a:rPr>
              <a:t>Blackett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Street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(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green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20" dirty="0">
                <a:latin typeface="Calibri Light"/>
                <a:cs typeface="Calibri Light"/>
              </a:rPr>
              <a:t>gateway)</a:t>
            </a:r>
            <a:endParaRPr sz="2000" dirty="0">
              <a:latin typeface="Calibri Light"/>
              <a:cs typeface="Calibri Light"/>
            </a:endParaRPr>
          </a:p>
          <a:p>
            <a:pPr marL="195580" indent="-18351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96215" algn="l"/>
              </a:tabLst>
            </a:pPr>
            <a:r>
              <a:rPr sz="2000" b="0" spc="-10" dirty="0">
                <a:latin typeface="Calibri Light"/>
                <a:cs typeface="Calibri Light"/>
              </a:rPr>
              <a:t>Princes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Square</a:t>
            </a:r>
            <a:r>
              <a:rPr sz="2000" b="0" spc="-6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( A</a:t>
            </a:r>
            <a:r>
              <a:rPr sz="2000" b="0" spc="-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peoples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playground)</a:t>
            </a:r>
            <a:endParaRPr sz="2000" dirty="0">
              <a:latin typeface="Calibri Light"/>
              <a:cs typeface="Calibri Light"/>
            </a:endParaRPr>
          </a:p>
          <a:p>
            <a:pPr marL="195580" indent="-18351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196215" algn="l"/>
              </a:tabLst>
            </a:pPr>
            <a:r>
              <a:rPr sz="2000" b="0" spc="-5" dirty="0">
                <a:latin typeface="Calibri Light"/>
                <a:cs typeface="Calibri Light"/>
              </a:rPr>
              <a:t>Ridley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Place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(A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bohemian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paradise)</a:t>
            </a:r>
            <a:endParaRPr sz="2000" dirty="0">
              <a:latin typeface="Calibri Light"/>
              <a:cs typeface="Calibri Light"/>
            </a:endParaRPr>
          </a:p>
          <a:p>
            <a:pPr marL="195580" indent="-18351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196215" algn="l"/>
              </a:tabLst>
            </a:pPr>
            <a:r>
              <a:rPr sz="2000" b="0" spc="-20" dirty="0">
                <a:latin typeface="Calibri Light"/>
                <a:cs typeface="Calibri Light"/>
              </a:rPr>
              <a:t>Grainger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30" dirty="0">
                <a:latin typeface="Calibri Light"/>
                <a:cs typeface="Calibri Light"/>
              </a:rPr>
              <a:t>Market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(A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new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experience)</a:t>
            </a:r>
            <a:endParaRPr sz="2000" dirty="0">
              <a:latin typeface="Calibri Light"/>
              <a:cs typeface="Calibri Light"/>
            </a:endParaRPr>
          </a:p>
          <a:p>
            <a:pPr marL="12700" marR="5080">
              <a:lnSpc>
                <a:spcPts val="2160"/>
              </a:lnSpc>
              <a:spcBef>
                <a:spcPts val="1040"/>
              </a:spcBef>
            </a:pPr>
            <a:r>
              <a:rPr sz="2000" b="0" spc="-5" dirty="0">
                <a:latin typeface="Calibri Light"/>
                <a:cs typeface="Calibri Light"/>
              </a:rPr>
              <a:t>The </a:t>
            </a:r>
            <a:r>
              <a:rPr sz="2000" b="0" spc="-10" dirty="0">
                <a:latin typeface="Calibri Light"/>
                <a:cs typeface="Calibri Light"/>
              </a:rPr>
              <a:t>Council </a:t>
            </a:r>
            <a:r>
              <a:rPr sz="2000" b="0" spc="-5" dirty="0">
                <a:latin typeface="Calibri Light"/>
                <a:cs typeface="Calibri Light"/>
              </a:rPr>
              <a:t>will lead this </a:t>
            </a:r>
            <a:r>
              <a:rPr sz="2000" b="0" spc="-25" dirty="0">
                <a:latin typeface="Calibri Light"/>
                <a:cs typeface="Calibri Light"/>
              </a:rPr>
              <a:t>transformation </a:t>
            </a:r>
            <a:r>
              <a:rPr sz="2000" b="0" dirty="0">
                <a:latin typeface="Calibri Light"/>
                <a:cs typeface="Calibri Light"/>
              </a:rPr>
              <a:t>in </a:t>
            </a:r>
            <a:r>
              <a:rPr sz="2000" b="0" spc="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partnership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with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our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20" dirty="0">
                <a:latin typeface="Calibri Light"/>
                <a:cs typeface="Calibri Light"/>
              </a:rPr>
              <a:t>private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sector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partners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8356" y="4585215"/>
            <a:ext cx="4441190" cy="1568450"/>
          </a:xfrm>
          <a:custGeom>
            <a:avLst/>
            <a:gdLst/>
            <a:ahLst/>
            <a:cxnLst/>
            <a:rect l="l" t="t" r="r" b="b"/>
            <a:pathLst>
              <a:path w="4441190" h="1568450">
                <a:moveTo>
                  <a:pt x="4440936" y="0"/>
                </a:moveTo>
                <a:lnTo>
                  <a:pt x="0" y="0"/>
                </a:lnTo>
                <a:lnTo>
                  <a:pt x="0" y="1568196"/>
                </a:lnTo>
                <a:lnTo>
                  <a:pt x="4440936" y="1568196"/>
                </a:lnTo>
                <a:lnTo>
                  <a:pt x="4440936" y="0"/>
                </a:lnTo>
                <a:close/>
              </a:path>
            </a:pathLst>
          </a:custGeom>
          <a:solidFill>
            <a:srgbClr val="99CC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94777" y="4946392"/>
            <a:ext cx="269811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ts val="205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better,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cleaner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greener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spaces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everyone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9692" y="1700783"/>
            <a:ext cx="4442459" cy="30342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39458" y="5554911"/>
            <a:ext cx="40087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31313"/>
                </a:solidFill>
                <a:latin typeface="Calibri"/>
                <a:cs typeface="Calibri"/>
              </a:rPr>
              <a:t>£2.5</a:t>
            </a:r>
            <a:r>
              <a:rPr sz="1800" b="1" spc="-1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31313"/>
                </a:solidFill>
                <a:latin typeface="Calibri"/>
                <a:cs typeface="Calibri"/>
              </a:rPr>
              <a:t>million</a:t>
            </a:r>
            <a:r>
              <a:rPr sz="1800" b="1" spc="-2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31313"/>
                </a:solidFill>
                <a:latin typeface="Calibri"/>
                <a:cs typeface="Calibri"/>
              </a:rPr>
              <a:t>from</a:t>
            </a:r>
            <a:r>
              <a:rPr sz="1800" b="1" spc="-2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31313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131313"/>
                </a:solidFill>
                <a:latin typeface="Calibri"/>
                <a:cs typeface="Calibri"/>
              </a:rPr>
              <a:t> government’s</a:t>
            </a:r>
            <a:r>
              <a:rPr sz="1800" b="1" spc="-20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31313"/>
                </a:solidFill>
                <a:latin typeface="Calibri"/>
                <a:cs typeface="Calibri"/>
              </a:rPr>
              <a:t>Active</a:t>
            </a:r>
            <a:endParaRPr sz="1800" dirty="0">
              <a:latin typeface="Calibri"/>
              <a:cs typeface="Calibri"/>
            </a:endParaRPr>
          </a:p>
          <a:p>
            <a:pPr marR="42545" algn="ctr">
              <a:lnSpc>
                <a:spcPct val="100000"/>
              </a:lnSpc>
            </a:pPr>
            <a:r>
              <a:rPr sz="1800" b="1" spc="-35" dirty="0">
                <a:solidFill>
                  <a:srgbClr val="131313"/>
                </a:solidFill>
                <a:latin typeface="Calibri"/>
                <a:cs typeface="Calibri"/>
              </a:rPr>
              <a:t>Travel</a:t>
            </a:r>
            <a:r>
              <a:rPr sz="1800" b="1" spc="-55" dirty="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31313"/>
                </a:solidFill>
                <a:latin typeface="Calibri"/>
                <a:cs typeface="Calibri"/>
              </a:rPr>
              <a:t>Fund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1266" name="Picture 2" descr="Home">
            <a:extLst>
              <a:ext uri="{FF2B5EF4-FFF2-40B4-BE49-F238E27FC236}">
                <a16:creationId xmlns:a16="http://schemas.microsoft.com/office/drawing/2014/main" xmlns="" id="{CA141071-0C4D-574E-90BD-EB2543A5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1" y="943863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T</a:t>
            </a:r>
            <a:r>
              <a:rPr spc="-110" dirty="0"/>
              <a:t>h</a:t>
            </a:r>
            <a:r>
              <a:rPr spc="-100" dirty="0"/>
              <a:t>a</a:t>
            </a:r>
            <a:r>
              <a:rPr spc="-110" dirty="0"/>
              <a:t>n</a:t>
            </a:r>
            <a:r>
              <a:rPr spc="-5" dirty="0"/>
              <a:t>k</a:t>
            </a:r>
            <a:r>
              <a:rPr spc="-200" dirty="0"/>
              <a:t> </a:t>
            </a:r>
            <a:r>
              <a:rPr spc="-145" dirty="0"/>
              <a:t>y</a:t>
            </a:r>
            <a:r>
              <a:rPr spc="-100" dirty="0"/>
              <a:t>o</a:t>
            </a:r>
            <a:r>
              <a:rPr spc="-5" dirty="0"/>
              <a:t>u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xmlns="" id="{6F9455F6-9B6B-D74F-ADEA-30E8D05B999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8968" y="583691"/>
            <a:ext cx="2395728" cy="656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8356" y="1382267"/>
            <a:ext cx="4434840" cy="4788535"/>
            <a:chOff x="6658356" y="1382267"/>
            <a:chExt cx="4434840" cy="4788535"/>
          </a:xfrm>
        </p:grpSpPr>
        <p:sp>
          <p:nvSpPr>
            <p:cNvPr id="3" name="object 3"/>
            <p:cNvSpPr/>
            <p:nvPr/>
          </p:nvSpPr>
          <p:spPr>
            <a:xfrm>
              <a:off x="7232904" y="1562099"/>
              <a:ext cx="3305810" cy="4124325"/>
            </a:xfrm>
            <a:custGeom>
              <a:avLst/>
              <a:gdLst/>
              <a:ahLst/>
              <a:cxnLst/>
              <a:rect l="l" t="t" r="r" b="b"/>
              <a:pathLst>
                <a:path w="3305809" h="4124325">
                  <a:moveTo>
                    <a:pt x="3305555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3305555" y="4123944"/>
                  </a:lnTo>
                  <a:lnTo>
                    <a:pt x="3305555" y="0"/>
                  </a:lnTo>
                  <a:close/>
                </a:path>
              </a:pathLst>
            </a:custGeom>
            <a:solidFill>
              <a:srgbClr val="DFD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8356" y="1382267"/>
              <a:ext cx="2087879" cy="2267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8356" y="3902963"/>
              <a:ext cx="2087879" cy="2267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5316" y="1382267"/>
              <a:ext cx="2087879" cy="22677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05316" y="3902963"/>
              <a:ext cx="2087879" cy="2267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5377" y="1488072"/>
            <a:ext cx="5012757" cy="87395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b="1" spc="-120" dirty="0">
                <a:solidFill>
                  <a:srgbClr val="00172C"/>
                </a:solidFill>
              </a:rPr>
              <a:t>Initial I</a:t>
            </a:r>
            <a:r>
              <a:rPr lang="en-US" b="1" spc="-110" dirty="0">
                <a:solidFill>
                  <a:srgbClr val="00172C"/>
                </a:solidFill>
              </a:rPr>
              <a:t>m</a:t>
            </a:r>
            <a:r>
              <a:rPr lang="en-US" b="1" spc="-120" dirty="0">
                <a:solidFill>
                  <a:srgbClr val="00172C"/>
                </a:solidFill>
              </a:rPr>
              <a:t>p</a:t>
            </a:r>
            <a:r>
              <a:rPr lang="en-US" b="1" spc="-114" dirty="0">
                <a:solidFill>
                  <a:srgbClr val="00172C"/>
                </a:solidFill>
              </a:rPr>
              <a:t>a</a:t>
            </a:r>
            <a:r>
              <a:rPr lang="en-US" b="1" spc="-110" dirty="0">
                <a:solidFill>
                  <a:srgbClr val="00172C"/>
                </a:solidFill>
              </a:rPr>
              <a:t>c</a:t>
            </a:r>
            <a:r>
              <a:rPr lang="en-US" b="1" spc="-114" dirty="0">
                <a:solidFill>
                  <a:srgbClr val="00172C"/>
                </a:solidFill>
              </a:rPr>
              <a:t>t</a:t>
            </a:r>
            <a:r>
              <a:rPr lang="en-US" b="1" spc="-5" dirty="0">
                <a:solidFill>
                  <a:srgbClr val="00172C"/>
                </a:solidFill>
              </a:rPr>
              <a:t>s</a:t>
            </a:r>
            <a:r>
              <a:rPr b="1" spc="-229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f</a:t>
            </a:r>
            <a:r>
              <a:rPr b="1" spc="-21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5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130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vi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d</a:t>
            </a:r>
            <a:r>
              <a:rPr b="1" spc="-21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n</a:t>
            </a:r>
            <a:r>
              <a:rPr b="1" spc="-21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ou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r</a:t>
            </a:r>
            <a:r>
              <a:rPr b="1" spc="-229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25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ono</a:t>
            </a:r>
            <a:r>
              <a:rPr b="1" spc="-160" dirty="0">
                <a:solidFill>
                  <a:srgbClr val="00172C"/>
                </a:solidFill>
                <a:latin typeface="Calibri"/>
                <a:cs typeface="Calibri"/>
              </a:rPr>
              <a:t>m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5377" y="2495169"/>
            <a:ext cx="5271840" cy="3087384"/>
          </a:xfrm>
          <a:prstGeom prst="rect">
            <a:avLst/>
          </a:prstGeom>
        </p:spPr>
        <p:txBody>
          <a:bodyPr vert="horz" wrap="square" lIns="0" tIns="47625" rIns="0" bIns="0" rtlCol="0" anchor="t">
            <a:spAutoFit/>
          </a:bodyPr>
          <a:lstStyle/>
          <a:p>
            <a:pPr marL="299085" marR="1367790" indent="-28702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0" spc="-5" dirty="0">
                <a:solidFill>
                  <a:srgbClr val="333333"/>
                </a:solidFill>
                <a:latin typeface="Calibri Light"/>
                <a:cs typeface="Calibri Light"/>
              </a:rPr>
              <a:t>An</a:t>
            </a:r>
            <a:r>
              <a:rPr sz="2000" b="0" spc="-20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333333"/>
                </a:solidFill>
                <a:latin typeface="Calibri Light"/>
                <a:cs typeface="Calibri Light"/>
              </a:rPr>
              <a:t>extra</a:t>
            </a:r>
            <a:r>
              <a:rPr sz="2000" b="0" spc="-50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333333"/>
                </a:solidFill>
                <a:latin typeface="Calibri Light"/>
                <a:cs typeface="Calibri Light"/>
              </a:rPr>
              <a:t>36,000</a:t>
            </a:r>
            <a:r>
              <a:rPr sz="2000" b="0" spc="-45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333333"/>
                </a:solidFill>
                <a:latin typeface="Calibri Light"/>
                <a:cs typeface="Calibri Light"/>
              </a:rPr>
              <a:t>people</a:t>
            </a:r>
            <a:r>
              <a:rPr sz="2000" b="0" spc="-50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333333"/>
                </a:solidFill>
                <a:latin typeface="Calibri Light"/>
                <a:cs typeface="Calibri Light"/>
              </a:rPr>
              <a:t>claiming</a:t>
            </a:r>
            <a:r>
              <a:rPr lang="en-US" sz="2000" spc="-5" dirty="0">
                <a:solidFill>
                  <a:srgbClr val="333333"/>
                </a:solidFill>
                <a:latin typeface="Calibri Light"/>
                <a:cs typeface="Calibri Light"/>
              </a:rPr>
              <a:t> </a:t>
            </a:r>
            <a:r>
              <a:rPr sz="2000" b="0" spc="-434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333333"/>
                </a:solidFill>
                <a:latin typeface="Calibri Light"/>
                <a:cs typeface="Calibri Light"/>
              </a:rPr>
              <a:t>unemployment</a:t>
            </a:r>
            <a:r>
              <a:rPr sz="2000" b="0" spc="-35" dirty="0">
                <a:solidFill>
                  <a:srgbClr val="333333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333333"/>
                </a:solidFill>
                <a:latin typeface="Calibri Light"/>
                <a:cs typeface="Calibri Light"/>
              </a:rPr>
              <a:t>benefit</a:t>
            </a:r>
            <a:r>
              <a:rPr lang="en-US" sz="2000" spc="-5" dirty="0">
                <a:solidFill>
                  <a:srgbClr val="333333"/>
                </a:solidFill>
                <a:latin typeface="Calibri Light"/>
                <a:cs typeface="Calibri Light"/>
              </a:rPr>
              <a:t>.</a:t>
            </a:r>
            <a:endParaRPr sz="2000" dirty="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0" spc="-5" dirty="0">
                <a:latin typeface="Calibri Light"/>
                <a:cs typeface="Calibri Light"/>
              </a:rPr>
              <a:t>33%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of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our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workforce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furloughed.</a:t>
            </a:r>
            <a:endParaRPr sz="2000">
              <a:latin typeface="Calibri Light"/>
              <a:cs typeface="Calibri Light"/>
            </a:endParaRPr>
          </a:p>
          <a:p>
            <a:pPr marL="299085" marR="103505" indent="-287020">
              <a:lnSpc>
                <a:spcPts val="2160"/>
              </a:lnSpc>
              <a:spcBef>
                <a:spcPts val="10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0" spc="-10" dirty="0">
                <a:latin typeface="Calibri Light"/>
                <a:cs typeface="Calibri Light"/>
              </a:rPr>
              <a:t>Estimated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£3bn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loss</a:t>
            </a:r>
            <a:r>
              <a:rPr sz="2000" b="0" spc="-15" dirty="0">
                <a:latin typeface="Calibri Light"/>
                <a:cs typeface="Calibri Light"/>
              </a:rPr>
              <a:t> to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the</a:t>
            </a:r>
            <a:r>
              <a:rPr sz="2000" b="0" spc="-5" dirty="0">
                <a:latin typeface="Calibri Light"/>
                <a:cs typeface="Calibri Light"/>
              </a:rPr>
              <a:t> tourism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economy </a:t>
            </a:r>
            <a:r>
              <a:rPr sz="2000" b="0" spc="-44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with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10,000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job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losses.</a:t>
            </a:r>
            <a:endParaRPr sz="2000">
              <a:latin typeface="Calibri Light"/>
              <a:cs typeface="Calibri Light"/>
            </a:endParaRPr>
          </a:p>
          <a:p>
            <a:pPr marL="299085" marR="5080" indent="-28702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0" spc="-5" dirty="0">
                <a:latin typeface="Calibri Light"/>
                <a:cs typeface="Calibri Light"/>
              </a:rPr>
              <a:t>City </a:t>
            </a:r>
            <a:r>
              <a:rPr sz="2000" b="0" spc="-10" dirty="0">
                <a:latin typeface="Calibri Light"/>
                <a:cs typeface="Calibri Light"/>
              </a:rPr>
              <a:t>centre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footfall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-74%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down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from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pre-covid </a:t>
            </a:r>
            <a:r>
              <a:rPr sz="2000" b="0" spc="-434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levels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and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closure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of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high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street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shops.</a:t>
            </a:r>
            <a:endParaRPr sz="2000">
              <a:latin typeface="Calibri Light"/>
              <a:cs typeface="Calibri Light"/>
            </a:endParaRPr>
          </a:p>
          <a:p>
            <a:pPr marL="299085" marR="328930" indent="-287020">
              <a:lnSpc>
                <a:spcPts val="216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0" spc="-5" dirty="0">
                <a:latin typeface="Calibri Light"/>
                <a:cs typeface="Calibri Light"/>
              </a:rPr>
              <a:t>Low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base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line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of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SMEs,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diverse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economy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&amp; </a:t>
            </a:r>
            <a:r>
              <a:rPr sz="2000" b="0" spc="-434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fragile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labour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market.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xmlns="" id="{24D241BE-EEAA-1C42-B7CB-9E831F2B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95" y="559307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8356" y="1382267"/>
            <a:ext cx="4434840" cy="4788535"/>
            <a:chOff x="6658356" y="1382267"/>
            <a:chExt cx="4434840" cy="4788535"/>
          </a:xfrm>
        </p:grpSpPr>
        <p:sp>
          <p:nvSpPr>
            <p:cNvPr id="3" name="object 3"/>
            <p:cNvSpPr/>
            <p:nvPr/>
          </p:nvSpPr>
          <p:spPr>
            <a:xfrm>
              <a:off x="7232904" y="1562099"/>
              <a:ext cx="3305810" cy="4124325"/>
            </a:xfrm>
            <a:custGeom>
              <a:avLst/>
              <a:gdLst/>
              <a:ahLst/>
              <a:cxnLst/>
              <a:rect l="l" t="t" r="r" b="b"/>
              <a:pathLst>
                <a:path w="3305809" h="4124325">
                  <a:moveTo>
                    <a:pt x="3305555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3305555" y="4123944"/>
                  </a:lnTo>
                  <a:lnTo>
                    <a:pt x="3305555" y="0"/>
                  </a:lnTo>
                  <a:close/>
                </a:path>
              </a:pathLst>
            </a:custGeom>
            <a:solidFill>
              <a:srgbClr val="DFD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8356" y="1382267"/>
              <a:ext cx="2087879" cy="2267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8356" y="3902963"/>
              <a:ext cx="2087879" cy="2267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5316" y="1382267"/>
              <a:ext cx="2087879" cy="22677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5316" y="3902963"/>
              <a:ext cx="2087879" cy="2267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5377" y="1854530"/>
            <a:ext cx="4857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u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r</a:t>
            </a:r>
            <a:r>
              <a:rPr b="1" spc="-229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a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pp</a:t>
            </a:r>
            <a:r>
              <a:rPr b="1" spc="-150" dirty="0">
                <a:solidFill>
                  <a:srgbClr val="00172C"/>
                </a:solidFill>
                <a:latin typeface="Calibri"/>
                <a:cs typeface="Calibri"/>
              </a:rPr>
              <a:t>r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a</a:t>
            </a: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h</a:t>
            </a:r>
            <a:r>
              <a:rPr b="1" spc="-21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40" dirty="0">
                <a:solidFill>
                  <a:srgbClr val="00172C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22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25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ono</a:t>
            </a: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m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i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22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50" dirty="0">
                <a:solidFill>
                  <a:srgbClr val="00172C"/>
                </a:solidFill>
                <a:latin typeface="Calibri"/>
                <a:cs typeface="Calibri"/>
              </a:rPr>
              <a:t>r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25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130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140" dirty="0">
                <a:solidFill>
                  <a:srgbClr val="00172C"/>
                </a:solidFill>
                <a:latin typeface="Calibri"/>
                <a:cs typeface="Calibri"/>
              </a:rPr>
              <a:t>v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00" dirty="0">
                <a:solidFill>
                  <a:srgbClr val="00172C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5377" y="2461386"/>
            <a:ext cx="4380865" cy="26644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46990">
              <a:lnSpc>
                <a:spcPts val="1939"/>
              </a:lnSpc>
              <a:spcBef>
                <a:spcPts val="345"/>
              </a:spcBef>
            </a:pPr>
            <a:r>
              <a:rPr sz="1800" b="0" spc="-5" dirty="0">
                <a:latin typeface="Calibri Light"/>
                <a:cs typeface="Calibri Light"/>
              </a:rPr>
              <a:t>Our</a:t>
            </a:r>
            <a:r>
              <a:rPr sz="1800" b="0" spc="-10" dirty="0">
                <a:latin typeface="Calibri Light"/>
                <a:cs typeface="Calibri Light"/>
              </a:rPr>
              <a:t> approach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is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place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based </a:t>
            </a:r>
            <a:r>
              <a:rPr sz="1800" b="0" spc="-5" dirty="0">
                <a:latin typeface="Calibri Light"/>
                <a:cs typeface="Calibri Light"/>
              </a:rPr>
              <a:t>one,</a:t>
            </a:r>
            <a:r>
              <a:rPr sz="1800" b="0" spc="-1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which 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identifies</a:t>
            </a:r>
            <a:r>
              <a:rPr sz="1800" b="0" dirty="0">
                <a:latin typeface="Calibri Light"/>
                <a:cs typeface="Calibri Light"/>
              </a:rPr>
              <a:t> and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responds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to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biggest</a:t>
            </a:r>
            <a:r>
              <a:rPr sz="1800" b="0" spc="4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areas</a:t>
            </a:r>
            <a:r>
              <a:rPr sz="1800" b="0" spc="-5" dirty="0">
                <a:latin typeface="Calibri Light"/>
                <a:cs typeface="Calibri Light"/>
              </a:rPr>
              <a:t> of </a:t>
            </a:r>
            <a:r>
              <a:rPr sz="1800" b="0" dirty="0">
                <a:latin typeface="Calibri Light"/>
                <a:cs typeface="Calibri Light"/>
              </a:rPr>
              <a:t> need and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10" dirty="0">
                <a:latin typeface="Calibri Light"/>
                <a:cs typeface="Calibri Light"/>
              </a:rPr>
              <a:t> biggest</a:t>
            </a:r>
            <a:r>
              <a:rPr sz="1800" b="0" spc="3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opportunities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for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change.</a:t>
            </a:r>
            <a:endParaRPr sz="18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0" spc="-5" dirty="0">
                <a:latin typeface="Calibri Light"/>
                <a:cs typeface="Calibri Light"/>
              </a:rPr>
              <a:t>Skills </a:t>
            </a:r>
            <a:r>
              <a:rPr sz="1800" b="0" dirty="0">
                <a:latin typeface="Calibri Light"/>
                <a:cs typeface="Calibri Light"/>
              </a:rPr>
              <a:t>and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5" dirty="0">
                <a:latin typeface="Calibri Light"/>
                <a:cs typeface="Calibri Light"/>
              </a:rPr>
              <a:t> future</a:t>
            </a:r>
            <a:r>
              <a:rPr sz="1800" b="0" spc="-1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of </a:t>
            </a:r>
            <a:r>
              <a:rPr sz="1800" b="0" spc="-10" dirty="0">
                <a:latin typeface="Calibri Light"/>
                <a:cs typeface="Calibri Light"/>
              </a:rPr>
              <a:t>work.</a:t>
            </a:r>
            <a:endParaRPr sz="18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0" dirty="0">
                <a:latin typeface="Calibri Light"/>
                <a:cs typeface="Calibri Light"/>
              </a:rPr>
              <a:t>Supporting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and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attracting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businesses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to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40" dirty="0">
                <a:latin typeface="Calibri Light"/>
                <a:cs typeface="Calibri Light"/>
              </a:rPr>
              <a:t>grow.</a:t>
            </a:r>
            <a:endParaRPr sz="18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0" dirty="0">
                <a:latin typeface="Calibri Light"/>
                <a:cs typeface="Calibri Light"/>
              </a:rPr>
              <a:t>The</a:t>
            </a:r>
            <a:r>
              <a:rPr sz="1800" b="0" spc="-3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future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economy.</a:t>
            </a:r>
            <a:endParaRPr sz="18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0" spc="-15" dirty="0">
                <a:latin typeface="Calibri Light"/>
                <a:cs typeface="Calibri Light"/>
              </a:rPr>
              <a:t>Community</a:t>
            </a:r>
            <a:r>
              <a:rPr sz="1800" b="0" spc="-8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and</a:t>
            </a:r>
            <a:r>
              <a:rPr sz="1800" b="0" spc="-8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Place.</a:t>
            </a:r>
            <a:endParaRPr sz="18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0" spc="-10" dirty="0">
                <a:latin typeface="Calibri Light"/>
                <a:cs typeface="Calibri Light"/>
              </a:rPr>
              <a:t>Digital </a:t>
            </a:r>
            <a:r>
              <a:rPr sz="1800" b="0" dirty="0">
                <a:latin typeface="Calibri Light"/>
                <a:cs typeface="Calibri Light"/>
              </a:rPr>
              <a:t>and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Transport.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2050" name="Picture 2" descr="Home">
            <a:extLst>
              <a:ext uri="{FF2B5EF4-FFF2-40B4-BE49-F238E27FC236}">
                <a16:creationId xmlns:a16="http://schemas.microsoft.com/office/drawing/2014/main" xmlns="" id="{75A1A790-B581-AF4E-8311-58FB0DD3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54" y="607006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232904" y="1562099"/>
            <a:ext cx="3305810" cy="4124325"/>
          </a:xfrm>
          <a:custGeom>
            <a:avLst/>
            <a:gdLst/>
            <a:ahLst/>
            <a:cxnLst/>
            <a:rect l="l" t="t" r="r" b="b"/>
            <a:pathLst>
              <a:path w="3305809" h="4124325">
                <a:moveTo>
                  <a:pt x="3305555" y="0"/>
                </a:moveTo>
                <a:lnTo>
                  <a:pt x="0" y="0"/>
                </a:lnTo>
                <a:lnTo>
                  <a:pt x="0" y="4123944"/>
                </a:lnTo>
                <a:lnTo>
                  <a:pt x="3305555" y="4123944"/>
                </a:lnTo>
                <a:lnTo>
                  <a:pt x="3305555" y="0"/>
                </a:lnTo>
                <a:close/>
              </a:path>
            </a:pathLst>
          </a:custGeom>
          <a:solidFill>
            <a:srgbClr val="DFD3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5377" y="1380077"/>
            <a:ext cx="4857750" cy="45212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b="1" spc="-5" dirty="0">
                <a:solidFill>
                  <a:srgbClr val="00172C"/>
                </a:solidFill>
              </a:rPr>
              <a:t>What have we done</a:t>
            </a:r>
            <a:endParaRPr lang="en-US" b="1" spc="-5" dirty="0">
              <a:solidFill>
                <a:srgbClr val="00172C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5377" y="1835971"/>
            <a:ext cx="4380865" cy="3981218"/>
          </a:xfrm>
          <a:prstGeom prst="rect">
            <a:avLst/>
          </a:prstGeom>
        </p:spPr>
        <p:txBody>
          <a:bodyPr vert="horz" wrap="square" lIns="0" tIns="43815" rIns="0" bIns="0" rtlCol="0" anchor="t">
            <a:spAutoFit/>
          </a:bodyPr>
          <a:lstStyle/>
          <a:p>
            <a:pPr marL="12700" marR="46990">
              <a:lnSpc>
                <a:spcPts val="1939"/>
              </a:lnSpc>
              <a:spcBef>
                <a:spcPts val="345"/>
              </a:spcBef>
            </a:pPr>
            <a:endParaRPr lang="en-US" sz="1800" spc="-10" dirty="0">
              <a:latin typeface="Calibri Light"/>
              <a:cs typeface="Calibri Light"/>
            </a:endParaRPr>
          </a:p>
          <a:p>
            <a:pPr marL="184785" indent="-172720">
              <a:spcBef>
                <a:spcPts val="77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pc="-5" dirty="0">
                <a:latin typeface="Calibri Light"/>
                <a:cs typeface="Calibri Light"/>
              </a:rPr>
              <a:t>£120m in grants to businesses.</a:t>
            </a:r>
            <a:endParaRPr sz="1800" spc="-10" dirty="0">
              <a:latin typeface="Calibri Light"/>
              <a:cs typeface="Calibri Light"/>
            </a:endParaRPr>
          </a:p>
          <a:p>
            <a:pPr marL="184785" indent="-172720"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dirty="0">
                <a:latin typeface="Calibri Light"/>
                <a:cs typeface="Calibri Light"/>
              </a:rPr>
              <a:t>CityLife Business Support </a:t>
            </a:r>
            <a:r>
              <a:rPr lang="en-US" dirty="0" err="1">
                <a:latin typeface="Calibri Light"/>
                <a:cs typeface="Calibri Light"/>
              </a:rPr>
              <a:t>Programme</a:t>
            </a:r>
            <a:r>
              <a:rPr sz="1800" b="0" spc="-40" dirty="0">
                <a:latin typeface="Calibri Light"/>
                <a:cs typeface="Calibri Light"/>
              </a:rPr>
              <a:t>.</a:t>
            </a:r>
            <a:endParaRPr sz="1800" dirty="0">
              <a:latin typeface="Calibri Light"/>
              <a:cs typeface="Calibri Light"/>
            </a:endParaRPr>
          </a:p>
          <a:p>
            <a:pPr marL="184785" indent="-172720"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dirty="0" err="1">
                <a:latin typeface="Calibri Light"/>
                <a:cs typeface="Calibri Light"/>
              </a:rPr>
              <a:t>HowBusy</a:t>
            </a:r>
            <a:r>
              <a:rPr lang="en-US" dirty="0">
                <a:latin typeface="Calibri Light"/>
                <a:cs typeface="Calibri Light"/>
              </a:rPr>
              <a:t> is Toon</a:t>
            </a:r>
            <a:r>
              <a:rPr sz="1800" b="0" spc="-25" dirty="0">
                <a:latin typeface="Calibri Light"/>
                <a:cs typeface="Calibri Light"/>
              </a:rPr>
              <a:t>.</a:t>
            </a:r>
            <a:endParaRPr sz="1800" dirty="0">
              <a:latin typeface="Calibri Light"/>
              <a:cs typeface="Calibri Light"/>
            </a:endParaRPr>
          </a:p>
          <a:p>
            <a:pPr marL="184785" indent="-172720">
              <a:spcBef>
                <a:spcPts val="79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pc="-15">
                <a:latin typeface="Calibri Light"/>
                <a:cs typeface="Calibri Light"/>
              </a:rPr>
              <a:t>Save Your Summer Campaign (Visit Britain </a:t>
            </a:r>
            <a:r>
              <a:rPr lang="en-US" spc="-15" dirty="0">
                <a:latin typeface="Calibri Light"/>
                <a:cs typeface="Calibri Light"/>
              </a:rPr>
              <a:t>Delivered by NGI)</a:t>
            </a:r>
            <a:r>
              <a:rPr sz="1800" b="0" spc="-5" dirty="0">
                <a:latin typeface="Calibri Light"/>
                <a:cs typeface="Calibri Light"/>
              </a:rPr>
              <a:t>.</a:t>
            </a:r>
            <a:endParaRPr sz="1800" dirty="0">
              <a:latin typeface="Calibri Light"/>
              <a:cs typeface="Calibri Light"/>
            </a:endParaRPr>
          </a:p>
          <a:p>
            <a:pPr marL="184785" indent="-172720"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pc="-10" dirty="0">
                <a:latin typeface="Calibri Light"/>
                <a:cs typeface="Calibri Light"/>
              </a:rPr>
              <a:t>Summer in The City by NE1</a:t>
            </a:r>
            <a:r>
              <a:rPr lang="en-US" spc="-15" dirty="0">
                <a:latin typeface="Calibri Light"/>
                <a:cs typeface="Calibri Light"/>
              </a:rPr>
              <a:t>.</a:t>
            </a:r>
          </a:p>
          <a:p>
            <a:pPr marL="184785" indent="-172720"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pc="-15" dirty="0">
                <a:latin typeface="Calibri Light"/>
                <a:cs typeface="Calibri Light"/>
              </a:rPr>
              <a:t>Granted pavement café licenses. </a:t>
            </a:r>
          </a:p>
          <a:p>
            <a:pPr marL="184785" indent="-172720"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pc="-15" dirty="0">
                <a:latin typeface="Calibri Light"/>
                <a:cs typeface="Calibri Light"/>
              </a:rPr>
              <a:t>Welcome Back Funding.</a:t>
            </a:r>
          </a:p>
          <a:p>
            <a:pPr marL="184785" indent="-172720"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pc="-15" dirty="0" err="1">
                <a:latin typeface="Calibri Light"/>
                <a:cs typeface="Calibri Light"/>
              </a:rPr>
              <a:t>Neighbourhoods</a:t>
            </a:r>
            <a:r>
              <a:rPr lang="en-US" spc="-15" dirty="0">
                <a:latin typeface="Calibri Light"/>
                <a:cs typeface="Calibri Light"/>
              </a:rPr>
              <a:t> and Food and Drink Projects.</a:t>
            </a:r>
          </a:p>
          <a:p>
            <a:pPr marL="184785" indent="-172720">
              <a:spcBef>
                <a:spcPts val="780"/>
              </a:spcBef>
              <a:buFont typeface="Arial"/>
              <a:buChar char="•"/>
              <a:tabLst>
                <a:tab pos="185420" algn="l"/>
              </a:tabLst>
            </a:pPr>
            <a:endParaRPr lang="en-US" sz="1800" b="0" spc="-15" dirty="0">
              <a:latin typeface="Calibri Light"/>
              <a:cs typeface="Calibri Light"/>
            </a:endParaRPr>
          </a:p>
        </p:txBody>
      </p:sp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BE5D3D2-4AC2-4040-8FCC-B2FBD0DFD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681" y="798946"/>
            <a:ext cx="4528255" cy="3027634"/>
          </a:xfrm>
          <a:prstGeom prst="rect">
            <a:avLst/>
          </a:prstGeom>
        </p:spPr>
      </p:pic>
      <p:pic>
        <p:nvPicPr>
          <p:cNvPr id="11" name="Picture 11" descr="A picture containing outdoor, building, ground, stone&#10;&#10;Description automatically generated">
            <a:extLst>
              <a:ext uri="{FF2B5EF4-FFF2-40B4-BE49-F238E27FC236}">
                <a16:creationId xmlns:a16="http://schemas.microsoft.com/office/drawing/2014/main" xmlns="" id="{2DB824A5-42FC-4E57-91FF-7241B53E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733" y="3620911"/>
            <a:ext cx="2976033" cy="2262011"/>
          </a:xfrm>
          <a:prstGeom prst="rect">
            <a:avLst/>
          </a:prstGeom>
        </p:spPr>
      </p:pic>
      <p:pic>
        <p:nvPicPr>
          <p:cNvPr id="12" name="Picture 12" descr="A picture containing text, outdoor, person, standing&#10;&#10;Description automatically generated">
            <a:extLst>
              <a:ext uri="{FF2B5EF4-FFF2-40B4-BE49-F238E27FC236}">
                <a16:creationId xmlns:a16="http://schemas.microsoft.com/office/drawing/2014/main" xmlns="" id="{5854F64A-5DBC-44EF-88F0-505B31F9A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289" y="3623733"/>
            <a:ext cx="2263423" cy="2277534"/>
          </a:xfrm>
          <a:prstGeom prst="rect">
            <a:avLst/>
          </a:prstGeom>
        </p:spPr>
      </p:pic>
      <p:pic>
        <p:nvPicPr>
          <p:cNvPr id="3074" name="Picture 2" descr="Home">
            <a:extLst>
              <a:ext uri="{FF2B5EF4-FFF2-40B4-BE49-F238E27FC236}">
                <a16:creationId xmlns:a16="http://schemas.microsoft.com/office/drawing/2014/main" xmlns="" id="{97D1C802-F536-6144-93CC-9F36D691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555" y="301425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83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5EAEC956-906F-4140-8CD1-AC5F5550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7992" y="1788778"/>
            <a:ext cx="8611458" cy="40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CDD1025-671E-4273-99BA-1FC0D44C34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1584899"/>
            <a:ext cx="4994565" cy="45728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7BDFB1-E9E1-405D-A246-942848A9E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949" y="1752089"/>
            <a:ext cx="3189542" cy="430887"/>
          </a:xfrm>
        </p:spPr>
        <p:txBody>
          <a:bodyPr/>
          <a:lstStyle/>
          <a:p>
            <a:r>
              <a:rPr lang="en-GB" dirty="0"/>
              <a:t>Levelling 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1E2F703-3992-4FA4-B5B0-E97C8DDE5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482" y="2239008"/>
            <a:ext cx="4622799" cy="3460864"/>
          </a:xfrm>
          <a:prstGeom prst="rect">
            <a:avLst/>
          </a:prstGeom>
        </p:spPr>
        <p:txBody>
          <a:bodyPr wrap="square" lIns="0" tIns="0" rIns="0" bIns="0" numCol="1" anchor="t">
            <a:noAutofit/>
          </a:bodyPr>
          <a:lstStyle/>
          <a:p>
            <a:pPr marL="0" indent="0">
              <a:buNone/>
            </a:pPr>
            <a:r>
              <a:rPr lang="en-GB" sz="1600" dirty="0"/>
              <a:t>There has been significant confidence in Newcastle as a place to invest:</a:t>
            </a:r>
          </a:p>
          <a:p>
            <a:pPr marL="182245" indent="-182245"/>
            <a:r>
              <a:rPr lang="en-GB" sz="1600" dirty="0"/>
              <a:t>£50m City Centre Transformation Plan</a:t>
            </a:r>
          </a:p>
          <a:p>
            <a:pPr marL="182245" indent="-182245"/>
            <a:r>
              <a:rPr lang="en-GB" sz="1600">
                <a:latin typeface="Calibri Light"/>
                <a:cs typeface="Calibri Light"/>
              </a:rPr>
              <a:t>£300m NUFC takeover</a:t>
            </a:r>
          </a:p>
          <a:p>
            <a:pPr marL="182245" indent="-182245"/>
            <a:r>
              <a:rPr lang="en-GB" sz="1600" dirty="0"/>
              <a:t>Brand new 5* hotel</a:t>
            </a:r>
          </a:p>
          <a:p>
            <a:pPr marL="182245" indent="-182245"/>
            <a:r>
              <a:rPr lang="en-GB" sz="1600" dirty="0"/>
              <a:t>Pilgrim Quarter</a:t>
            </a:r>
          </a:p>
          <a:p>
            <a:pPr marL="182245" indent="-182245"/>
            <a:r>
              <a:rPr lang="en-GB" sz="1600" dirty="0"/>
              <a:t>£100m 14 storey Bank House Scheme</a:t>
            </a:r>
          </a:p>
          <a:p>
            <a:pPr marL="182245" indent="-182245"/>
            <a:r>
              <a:rPr lang="en-GB" sz="1600" dirty="0"/>
              <a:t>Government approval for two multi-million-pound levelling up bids</a:t>
            </a:r>
          </a:p>
          <a:p>
            <a:pPr marL="742950" lvl="1" indent="-285750">
              <a:buFontTx/>
              <a:buChar char="-"/>
            </a:pPr>
            <a:r>
              <a:rPr lang="en-GB">
                <a:solidFill>
                  <a:schemeClr val="bg1"/>
                </a:solidFill>
                <a:latin typeface="Calibri Light"/>
                <a:cs typeface="Calibri Light"/>
              </a:rPr>
              <a:t>New leisure centre in West Denton</a:t>
            </a:r>
          </a:p>
          <a:p>
            <a:pPr marL="742950" lvl="1" indent="-285750">
              <a:buChar char="-"/>
            </a:pPr>
            <a:r>
              <a:rPr lang="en-GB">
                <a:solidFill>
                  <a:schemeClr val="bg1"/>
                </a:solidFill>
                <a:latin typeface="Calibri Light"/>
                <a:cs typeface="Calibri Light"/>
              </a:rPr>
              <a:t>Renovation of Grainger Marker &amp; Old Eldon Square</a:t>
            </a: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i="0" u="none" strike="noStrike" baseline="0" dirty="0"/>
          </a:p>
          <a:p>
            <a:pPr marL="182245" indent="-182245"/>
            <a:endParaRPr lang="en-GB" dirty="0"/>
          </a:p>
        </p:txBody>
      </p:sp>
      <p:pic>
        <p:nvPicPr>
          <p:cNvPr id="4098" name="Picture 2" descr="Home">
            <a:extLst>
              <a:ext uri="{FF2B5EF4-FFF2-40B4-BE49-F238E27FC236}">
                <a16:creationId xmlns:a16="http://schemas.microsoft.com/office/drawing/2014/main" xmlns="" id="{84AF0108-F540-4F4A-85A6-3FB64256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894134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7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8356" y="1685544"/>
            <a:ext cx="4441190" cy="5036820"/>
            <a:chOff x="6658356" y="1685544"/>
            <a:chExt cx="4441190" cy="5036820"/>
          </a:xfrm>
        </p:grpSpPr>
        <p:sp>
          <p:nvSpPr>
            <p:cNvPr id="3" name="object 3"/>
            <p:cNvSpPr/>
            <p:nvPr/>
          </p:nvSpPr>
          <p:spPr>
            <a:xfrm>
              <a:off x="8666988" y="4539995"/>
              <a:ext cx="2113915" cy="2112645"/>
            </a:xfrm>
            <a:custGeom>
              <a:avLst/>
              <a:gdLst/>
              <a:ahLst/>
              <a:cxnLst/>
              <a:rect l="l" t="t" r="r" b="b"/>
              <a:pathLst>
                <a:path w="2113915" h="2112645">
                  <a:moveTo>
                    <a:pt x="0" y="1056131"/>
                  </a:moveTo>
                  <a:lnTo>
                    <a:pt x="1087" y="1007786"/>
                  </a:lnTo>
                  <a:lnTo>
                    <a:pt x="4319" y="959998"/>
                  </a:lnTo>
                  <a:lnTo>
                    <a:pt x="9648" y="912815"/>
                  </a:lnTo>
                  <a:lnTo>
                    <a:pt x="17028" y="866284"/>
                  </a:lnTo>
                  <a:lnTo>
                    <a:pt x="26412" y="820450"/>
                  </a:lnTo>
                  <a:lnTo>
                    <a:pt x="37754" y="775361"/>
                  </a:lnTo>
                  <a:lnTo>
                    <a:pt x="51006" y="731063"/>
                  </a:lnTo>
                  <a:lnTo>
                    <a:pt x="66123" y="687603"/>
                  </a:lnTo>
                  <a:lnTo>
                    <a:pt x="83058" y="645027"/>
                  </a:lnTo>
                  <a:lnTo>
                    <a:pt x="101763" y="603381"/>
                  </a:lnTo>
                  <a:lnTo>
                    <a:pt x="122192" y="562714"/>
                  </a:lnTo>
                  <a:lnTo>
                    <a:pt x="144300" y="523070"/>
                  </a:lnTo>
                  <a:lnTo>
                    <a:pt x="168038" y="484497"/>
                  </a:lnTo>
                  <a:lnTo>
                    <a:pt x="193361" y="447042"/>
                  </a:lnTo>
                  <a:lnTo>
                    <a:pt x="220221" y="410750"/>
                  </a:lnTo>
                  <a:lnTo>
                    <a:pt x="248572" y="375669"/>
                  </a:lnTo>
                  <a:lnTo>
                    <a:pt x="278368" y="341844"/>
                  </a:lnTo>
                  <a:lnTo>
                    <a:pt x="309562" y="309324"/>
                  </a:lnTo>
                  <a:lnTo>
                    <a:pt x="342107" y="278154"/>
                  </a:lnTo>
                  <a:lnTo>
                    <a:pt x="375956" y="248380"/>
                  </a:lnTo>
                  <a:lnTo>
                    <a:pt x="411063" y="220050"/>
                  </a:lnTo>
                  <a:lnTo>
                    <a:pt x="447382" y="193210"/>
                  </a:lnTo>
                  <a:lnTo>
                    <a:pt x="484864" y="167907"/>
                  </a:lnTo>
                  <a:lnTo>
                    <a:pt x="523465" y="144187"/>
                  </a:lnTo>
                  <a:lnTo>
                    <a:pt x="563137" y="122097"/>
                  </a:lnTo>
                  <a:lnTo>
                    <a:pt x="603834" y="101683"/>
                  </a:lnTo>
                  <a:lnTo>
                    <a:pt x="645509" y="82992"/>
                  </a:lnTo>
                  <a:lnTo>
                    <a:pt x="688115" y="66071"/>
                  </a:lnTo>
                  <a:lnTo>
                    <a:pt x="731605" y="50966"/>
                  </a:lnTo>
                  <a:lnTo>
                    <a:pt x="775934" y="37724"/>
                  </a:lnTo>
                  <a:lnTo>
                    <a:pt x="821054" y="26391"/>
                  </a:lnTo>
                  <a:lnTo>
                    <a:pt x="866919" y="17014"/>
                  </a:lnTo>
                  <a:lnTo>
                    <a:pt x="913482" y="9640"/>
                  </a:lnTo>
                  <a:lnTo>
                    <a:pt x="960697" y="4315"/>
                  </a:lnTo>
                  <a:lnTo>
                    <a:pt x="1008516" y="1086"/>
                  </a:lnTo>
                  <a:lnTo>
                    <a:pt x="1056893" y="0"/>
                  </a:lnTo>
                  <a:lnTo>
                    <a:pt x="1105271" y="1086"/>
                  </a:lnTo>
                  <a:lnTo>
                    <a:pt x="1153090" y="4315"/>
                  </a:lnTo>
                  <a:lnTo>
                    <a:pt x="1200305" y="9640"/>
                  </a:lnTo>
                  <a:lnTo>
                    <a:pt x="1246868" y="17014"/>
                  </a:lnTo>
                  <a:lnTo>
                    <a:pt x="1292733" y="26391"/>
                  </a:lnTo>
                  <a:lnTo>
                    <a:pt x="1337853" y="37724"/>
                  </a:lnTo>
                  <a:lnTo>
                    <a:pt x="1382182" y="50966"/>
                  </a:lnTo>
                  <a:lnTo>
                    <a:pt x="1425672" y="66071"/>
                  </a:lnTo>
                  <a:lnTo>
                    <a:pt x="1468278" y="82992"/>
                  </a:lnTo>
                  <a:lnTo>
                    <a:pt x="1509953" y="101683"/>
                  </a:lnTo>
                  <a:lnTo>
                    <a:pt x="1550650" y="122097"/>
                  </a:lnTo>
                  <a:lnTo>
                    <a:pt x="1590322" y="144187"/>
                  </a:lnTo>
                  <a:lnTo>
                    <a:pt x="1628923" y="167907"/>
                  </a:lnTo>
                  <a:lnTo>
                    <a:pt x="1666405" y="193210"/>
                  </a:lnTo>
                  <a:lnTo>
                    <a:pt x="1702724" y="220050"/>
                  </a:lnTo>
                  <a:lnTo>
                    <a:pt x="1737831" y="248380"/>
                  </a:lnTo>
                  <a:lnTo>
                    <a:pt x="1771680" y="278154"/>
                  </a:lnTo>
                  <a:lnTo>
                    <a:pt x="1804225" y="309324"/>
                  </a:lnTo>
                  <a:lnTo>
                    <a:pt x="1835419" y="341844"/>
                  </a:lnTo>
                  <a:lnTo>
                    <a:pt x="1865215" y="375669"/>
                  </a:lnTo>
                  <a:lnTo>
                    <a:pt x="1893566" y="410750"/>
                  </a:lnTo>
                  <a:lnTo>
                    <a:pt x="1920426" y="447042"/>
                  </a:lnTo>
                  <a:lnTo>
                    <a:pt x="1945749" y="484497"/>
                  </a:lnTo>
                  <a:lnTo>
                    <a:pt x="1969487" y="523070"/>
                  </a:lnTo>
                  <a:lnTo>
                    <a:pt x="1991595" y="562714"/>
                  </a:lnTo>
                  <a:lnTo>
                    <a:pt x="2012024" y="603381"/>
                  </a:lnTo>
                  <a:lnTo>
                    <a:pt x="2030729" y="645027"/>
                  </a:lnTo>
                  <a:lnTo>
                    <a:pt x="2047664" y="687603"/>
                  </a:lnTo>
                  <a:lnTo>
                    <a:pt x="2062781" y="731063"/>
                  </a:lnTo>
                  <a:lnTo>
                    <a:pt x="2076033" y="775361"/>
                  </a:lnTo>
                  <a:lnTo>
                    <a:pt x="2087375" y="820450"/>
                  </a:lnTo>
                  <a:lnTo>
                    <a:pt x="2096759" y="866284"/>
                  </a:lnTo>
                  <a:lnTo>
                    <a:pt x="2104139" y="912815"/>
                  </a:lnTo>
                  <a:lnTo>
                    <a:pt x="2109468" y="959998"/>
                  </a:lnTo>
                  <a:lnTo>
                    <a:pt x="2112700" y="1007786"/>
                  </a:lnTo>
                  <a:lnTo>
                    <a:pt x="2113787" y="1056131"/>
                  </a:lnTo>
                  <a:lnTo>
                    <a:pt x="2112700" y="1104475"/>
                  </a:lnTo>
                  <a:lnTo>
                    <a:pt x="2109468" y="1152261"/>
                  </a:lnTo>
                  <a:lnTo>
                    <a:pt x="2104139" y="1199442"/>
                  </a:lnTo>
                  <a:lnTo>
                    <a:pt x="2096759" y="1245973"/>
                  </a:lnTo>
                  <a:lnTo>
                    <a:pt x="2087375" y="1291805"/>
                  </a:lnTo>
                  <a:lnTo>
                    <a:pt x="2076033" y="1336893"/>
                  </a:lnTo>
                  <a:lnTo>
                    <a:pt x="2062781" y="1381190"/>
                  </a:lnTo>
                  <a:lnTo>
                    <a:pt x="2047664" y="1424650"/>
                  </a:lnTo>
                  <a:lnTo>
                    <a:pt x="2030729" y="1467226"/>
                  </a:lnTo>
                  <a:lnTo>
                    <a:pt x="2012024" y="1508871"/>
                  </a:lnTo>
                  <a:lnTo>
                    <a:pt x="1991595" y="1549538"/>
                  </a:lnTo>
                  <a:lnTo>
                    <a:pt x="1969487" y="1589182"/>
                  </a:lnTo>
                  <a:lnTo>
                    <a:pt x="1945749" y="1627754"/>
                  </a:lnTo>
                  <a:lnTo>
                    <a:pt x="1920426" y="1665210"/>
                  </a:lnTo>
                  <a:lnTo>
                    <a:pt x="1893566" y="1701502"/>
                  </a:lnTo>
                  <a:lnTo>
                    <a:pt x="1865215" y="1736584"/>
                  </a:lnTo>
                  <a:lnTo>
                    <a:pt x="1835419" y="1770409"/>
                  </a:lnTo>
                  <a:lnTo>
                    <a:pt x="1804225" y="1802930"/>
                  </a:lnTo>
                  <a:lnTo>
                    <a:pt x="1771680" y="1834100"/>
                  </a:lnTo>
                  <a:lnTo>
                    <a:pt x="1737831" y="1863874"/>
                  </a:lnTo>
                  <a:lnTo>
                    <a:pt x="1702724" y="1892205"/>
                  </a:lnTo>
                  <a:lnTo>
                    <a:pt x="1666405" y="1919046"/>
                  </a:lnTo>
                  <a:lnTo>
                    <a:pt x="1628923" y="1944350"/>
                  </a:lnTo>
                  <a:lnTo>
                    <a:pt x="1590322" y="1968071"/>
                  </a:lnTo>
                  <a:lnTo>
                    <a:pt x="1550650" y="1990161"/>
                  </a:lnTo>
                  <a:lnTo>
                    <a:pt x="1509953" y="2010576"/>
                  </a:lnTo>
                  <a:lnTo>
                    <a:pt x="1468278" y="2029267"/>
                  </a:lnTo>
                  <a:lnTo>
                    <a:pt x="1425672" y="2046189"/>
                  </a:lnTo>
                  <a:lnTo>
                    <a:pt x="1382182" y="2061295"/>
                  </a:lnTo>
                  <a:lnTo>
                    <a:pt x="1337853" y="2074537"/>
                  </a:lnTo>
                  <a:lnTo>
                    <a:pt x="1292733" y="2085871"/>
                  </a:lnTo>
                  <a:lnTo>
                    <a:pt x="1246868" y="2095248"/>
                  </a:lnTo>
                  <a:lnTo>
                    <a:pt x="1200305" y="2102622"/>
                  </a:lnTo>
                  <a:lnTo>
                    <a:pt x="1153090" y="2107947"/>
                  </a:lnTo>
                  <a:lnTo>
                    <a:pt x="1105271" y="2111177"/>
                  </a:lnTo>
                  <a:lnTo>
                    <a:pt x="1056893" y="2112264"/>
                  </a:lnTo>
                  <a:lnTo>
                    <a:pt x="1008516" y="2111177"/>
                  </a:lnTo>
                  <a:lnTo>
                    <a:pt x="960697" y="2107947"/>
                  </a:lnTo>
                  <a:lnTo>
                    <a:pt x="913482" y="2102622"/>
                  </a:lnTo>
                  <a:lnTo>
                    <a:pt x="866919" y="2095248"/>
                  </a:lnTo>
                  <a:lnTo>
                    <a:pt x="821054" y="2085871"/>
                  </a:lnTo>
                  <a:lnTo>
                    <a:pt x="775934" y="2074537"/>
                  </a:lnTo>
                  <a:lnTo>
                    <a:pt x="731605" y="2061295"/>
                  </a:lnTo>
                  <a:lnTo>
                    <a:pt x="688115" y="2046189"/>
                  </a:lnTo>
                  <a:lnTo>
                    <a:pt x="645509" y="2029267"/>
                  </a:lnTo>
                  <a:lnTo>
                    <a:pt x="603834" y="2010576"/>
                  </a:lnTo>
                  <a:lnTo>
                    <a:pt x="563137" y="1990161"/>
                  </a:lnTo>
                  <a:lnTo>
                    <a:pt x="523465" y="1968071"/>
                  </a:lnTo>
                  <a:lnTo>
                    <a:pt x="484864" y="1944350"/>
                  </a:lnTo>
                  <a:lnTo>
                    <a:pt x="447382" y="1919046"/>
                  </a:lnTo>
                  <a:lnTo>
                    <a:pt x="411063" y="1892205"/>
                  </a:lnTo>
                  <a:lnTo>
                    <a:pt x="375956" y="1863874"/>
                  </a:lnTo>
                  <a:lnTo>
                    <a:pt x="342107" y="1834100"/>
                  </a:lnTo>
                  <a:lnTo>
                    <a:pt x="309562" y="1802930"/>
                  </a:lnTo>
                  <a:lnTo>
                    <a:pt x="278368" y="1770409"/>
                  </a:lnTo>
                  <a:lnTo>
                    <a:pt x="248572" y="1736584"/>
                  </a:lnTo>
                  <a:lnTo>
                    <a:pt x="220221" y="1701502"/>
                  </a:lnTo>
                  <a:lnTo>
                    <a:pt x="193361" y="1665210"/>
                  </a:lnTo>
                  <a:lnTo>
                    <a:pt x="168038" y="1627754"/>
                  </a:lnTo>
                  <a:lnTo>
                    <a:pt x="144300" y="1589182"/>
                  </a:lnTo>
                  <a:lnTo>
                    <a:pt x="122192" y="1549538"/>
                  </a:lnTo>
                  <a:lnTo>
                    <a:pt x="101763" y="1508871"/>
                  </a:lnTo>
                  <a:lnTo>
                    <a:pt x="83058" y="1467226"/>
                  </a:lnTo>
                  <a:lnTo>
                    <a:pt x="66123" y="1424650"/>
                  </a:lnTo>
                  <a:lnTo>
                    <a:pt x="51006" y="1381190"/>
                  </a:lnTo>
                  <a:lnTo>
                    <a:pt x="37754" y="1336893"/>
                  </a:lnTo>
                  <a:lnTo>
                    <a:pt x="26412" y="1291805"/>
                  </a:lnTo>
                  <a:lnTo>
                    <a:pt x="17028" y="1245973"/>
                  </a:lnTo>
                  <a:lnTo>
                    <a:pt x="9648" y="1199442"/>
                  </a:lnTo>
                  <a:lnTo>
                    <a:pt x="4319" y="1152261"/>
                  </a:lnTo>
                  <a:lnTo>
                    <a:pt x="1087" y="1104475"/>
                  </a:lnTo>
                  <a:lnTo>
                    <a:pt x="0" y="1056131"/>
                  </a:lnTo>
                  <a:close/>
                </a:path>
              </a:pathLst>
            </a:custGeom>
            <a:ln w="139700">
              <a:solidFill>
                <a:srgbClr val="DFD3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8356" y="1685544"/>
              <a:ext cx="4440935" cy="44805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0150" y="1771649"/>
            <a:ext cx="3648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Ci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y</a:t>
            </a:r>
            <a:r>
              <a:rPr b="1" spc="-21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Ce</a:t>
            </a:r>
            <a:r>
              <a:rPr b="1" spc="-140" dirty="0">
                <a:solidFill>
                  <a:srgbClr val="00172C"/>
                </a:solidFill>
                <a:latin typeface="Calibri"/>
                <a:cs typeface="Calibri"/>
              </a:rPr>
              <a:t>n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t</a:t>
            </a:r>
            <a:r>
              <a:rPr b="1" spc="-150" dirty="0">
                <a:solidFill>
                  <a:srgbClr val="00172C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9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265" dirty="0">
                <a:solidFill>
                  <a:srgbClr val="00172C"/>
                </a:solidFill>
                <a:latin typeface="Calibri"/>
                <a:cs typeface="Calibri"/>
              </a:rPr>
              <a:t>T</a:t>
            </a:r>
            <a:r>
              <a:rPr b="1" spc="-175" dirty="0">
                <a:solidFill>
                  <a:srgbClr val="00172C"/>
                </a:solidFill>
                <a:latin typeface="Calibri"/>
                <a:cs typeface="Calibri"/>
              </a:rPr>
              <a:t>r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an</a:t>
            </a:r>
            <a:r>
              <a:rPr b="1" spc="-140" dirty="0">
                <a:solidFill>
                  <a:srgbClr val="00172C"/>
                </a:solidFill>
                <a:latin typeface="Calibri"/>
                <a:cs typeface="Calibri"/>
              </a:rPr>
              <a:t>s</a:t>
            </a:r>
            <a:r>
              <a:rPr b="1" spc="-160" dirty="0">
                <a:solidFill>
                  <a:srgbClr val="00172C"/>
                </a:solidFill>
                <a:latin typeface="Calibri"/>
                <a:cs typeface="Calibri"/>
              </a:rPr>
              <a:t>f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rm</a:t>
            </a:r>
            <a:r>
              <a:rPr b="1" spc="-140" dirty="0">
                <a:solidFill>
                  <a:srgbClr val="00172C"/>
                </a:solidFill>
                <a:latin typeface="Calibri"/>
                <a:cs typeface="Calibri"/>
              </a:rPr>
              <a:t>a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t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io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0668" y="2500376"/>
            <a:ext cx="4514850" cy="33972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95580" marR="36830" indent="-18288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Our</a:t>
            </a:r>
            <a:r>
              <a:rPr sz="1800" b="0" spc="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city</a:t>
            </a:r>
            <a:r>
              <a:rPr sz="1800" b="0" spc="7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centre</a:t>
            </a:r>
            <a:r>
              <a:rPr sz="1800" b="0" spc="8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is</a:t>
            </a:r>
            <a:r>
              <a:rPr sz="1800" b="0" spc="8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the</a:t>
            </a:r>
            <a:r>
              <a:rPr sz="1800" b="0" spc="8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economic,</a:t>
            </a:r>
            <a:r>
              <a:rPr sz="1800" b="0" spc="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cultural</a:t>
            </a:r>
            <a:r>
              <a:rPr sz="1800" b="0" spc="1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and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leisure</a:t>
            </a:r>
            <a:r>
              <a:rPr sz="1800" b="0" spc="10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hub</a:t>
            </a:r>
            <a:r>
              <a:rPr sz="1800" b="0" spc="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of</a:t>
            </a:r>
            <a:r>
              <a:rPr sz="1800" b="0" spc="8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the</a:t>
            </a:r>
            <a:r>
              <a:rPr sz="1800" b="0" spc="8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North</a:t>
            </a:r>
            <a:r>
              <a:rPr sz="1800" b="0" spc="10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East</a:t>
            </a:r>
            <a:endParaRPr sz="1800">
              <a:latin typeface="Calibri Light"/>
              <a:cs typeface="Calibri Light"/>
            </a:endParaRPr>
          </a:p>
          <a:p>
            <a:pPr marL="195580" marR="5080" indent="-182880">
              <a:lnSpc>
                <a:spcPts val="1939"/>
              </a:lnSpc>
              <a:spcBef>
                <a:spcPts val="1019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12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months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consultation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with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local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stakeholders </a:t>
            </a:r>
            <a:r>
              <a:rPr sz="1800" b="0" spc="-3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has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identified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host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of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major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initiatives</a:t>
            </a:r>
            <a:endParaRPr sz="1800">
              <a:latin typeface="Calibri Light"/>
              <a:cs typeface="Calibri Light"/>
            </a:endParaRPr>
          </a:p>
          <a:p>
            <a:pPr marL="195580" marR="68580" indent="-18288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Initial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works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have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begun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but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thanks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to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major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funding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boost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from central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government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the 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initiative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will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embark on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 £10.5m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capital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investment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programme</a:t>
            </a:r>
            <a:endParaRPr sz="1800">
              <a:latin typeface="Calibri Light"/>
              <a:cs typeface="Calibri Light"/>
            </a:endParaRPr>
          </a:p>
          <a:p>
            <a:pPr marL="195580" marR="231140" indent="-182880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195580" algn="l"/>
              </a:tabLst>
            </a:pP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These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works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only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represent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the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beginning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of </a:t>
            </a:r>
            <a:r>
              <a:rPr sz="1800" b="0" spc="-3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the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changes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and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are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part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of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 planned £40m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investment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in the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city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centre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not including 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work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to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enhance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the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Grainger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Market.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5122" name="Picture 2" descr="Home">
            <a:extLst>
              <a:ext uri="{FF2B5EF4-FFF2-40B4-BE49-F238E27FC236}">
                <a16:creationId xmlns:a16="http://schemas.microsoft.com/office/drawing/2014/main" xmlns="" id="{2A7BB6ED-7B29-A94C-B310-3534A888B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88" y="747501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8356" y="1382267"/>
            <a:ext cx="4434840" cy="4788535"/>
            <a:chOff x="6658356" y="1382267"/>
            <a:chExt cx="4434840" cy="4788535"/>
          </a:xfrm>
        </p:grpSpPr>
        <p:sp>
          <p:nvSpPr>
            <p:cNvPr id="3" name="object 3"/>
            <p:cNvSpPr/>
            <p:nvPr/>
          </p:nvSpPr>
          <p:spPr>
            <a:xfrm>
              <a:off x="7232904" y="1562099"/>
              <a:ext cx="3305810" cy="4124325"/>
            </a:xfrm>
            <a:custGeom>
              <a:avLst/>
              <a:gdLst/>
              <a:ahLst/>
              <a:cxnLst/>
              <a:rect l="l" t="t" r="r" b="b"/>
              <a:pathLst>
                <a:path w="3305809" h="4124325">
                  <a:moveTo>
                    <a:pt x="3305555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3305555" y="4123944"/>
                  </a:lnTo>
                  <a:lnTo>
                    <a:pt x="3305555" y="0"/>
                  </a:lnTo>
                  <a:close/>
                </a:path>
              </a:pathLst>
            </a:custGeom>
            <a:solidFill>
              <a:srgbClr val="99C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8356" y="1382267"/>
              <a:ext cx="2087879" cy="2267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8356" y="3902963"/>
              <a:ext cx="2087879" cy="2267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5316" y="1382267"/>
              <a:ext cx="2087879" cy="22677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5316" y="3902963"/>
              <a:ext cx="2087879" cy="2267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5377" y="1854530"/>
            <a:ext cx="38849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B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uildin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g</a:t>
            </a:r>
            <a:r>
              <a:rPr b="1" spc="-22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ou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r</a:t>
            </a:r>
            <a:r>
              <a:rPr b="1" spc="-21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f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u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t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u</a:t>
            </a:r>
            <a:r>
              <a:rPr b="1" spc="-150" dirty="0">
                <a:solidFill>
                  <a:srgbClr val="00172C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210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25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ono</a:t>
            </a:r>
            <a:r>
              <a:rPr b="1" spc="-160" dirty="0">
                <a:solidFill>
                  <a:srgbClr val="00172C"/>
                </a:solidFill>
                <a:latin typeface="Calibri"/>
                <a:cs typeface="Calibri"/>
              </a:rPr>
              <a:t>m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5799" y="2497582"/>
            <a:ext cx="4392295" cy="357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5240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As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global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hub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for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innovation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Newcastle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Helix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is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positioning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our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region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as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test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bed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for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new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innovations.</a:t>
            </a:r>
            <a:endParaRPr sz="1800" dirty="0">
              <a:latin typeface="Calibri Light"/>
              <a:cs typeface="Calibri Light"/>
            </a:endParaRPr>
          </a:p>
          <a:p>
            <a:pPr marL="299085" marR="5080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Helping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to </a:t>
            </a:r>
            <a:r>
              <a:rPr sz="1800" b="0" dirty="0">
                <a:latin typeface="Calibri Light"/>
                <a:cs typeface="Calibri Light"/>
              </a:rPr>
              <a:t>build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our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economy</a:t>
            </a:r>
            <a:r>
              <a:rPr sz="1800" b="0" spc="-2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around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world- </a:t>
            </a:r>
            <a:r>
              <a:rPr sz="1800" b="0" spc="-39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leading academic </a:t>
            </a:r>
            <a:r>
              <a:rPr sz="1800" b="0" spc="-10" dirty="0">
                <a:latin typeface="Calibri Light"/>
                <a:cs typeface="Calibri Light"/>
              </a:rPr>
              <a:t>research </a:t>
            </a:r>
            <a:r>
              <a:rPr sz="1800" b="0" dirty="0">
                <a:latin typeface="Calibri Light"/>
                <a:cs typeface="Calibri Light"/>
              </a:rPr>
              <a:t>in fields such as 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healthy</a:t>
            </a:r>
            <a:r>
              <a:rPr sz="1800" b="0" spc="-5" dirty="0">
                <a:latin typeface="Calibri Light"/>
                <a:cs typeface="Calibri Light"/>
              </a:rPr>
              <a:t> ageing,</a:t>
            </a:r>
            <a:r>
              <a:rPr sz="1800" b="0" spc="3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sustainability,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data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and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life </a:t>
            </a:r>
            <a:r>
              <a:rPr sz="1800" b="0" spc="-1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sciences.</a:t>
            </a:r>
            <a:endParaRPr sz="1800" dirty="0">
              <a:latin typeface="Calibri Light"/>
              <a:cs typeface="Calibri Light"/>
            </a:endParaRPr>
          </a:p>
          <a:p>
            <a:pPr marL="299085" marR="34226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spc="-15" dirty="0">
                <a:latin typeface="Calibri Light"/>
                <a:cs typeface="Calibri Light"/>
              </a:rPr>
              <a:t>It’s</a:t>
            </a:r>
            <a:r>
              <a:rPr sz="1800" b="0" dirty="0">
                <a:latin typeface="Calibri Light"/>
                <a:cs typeface="Calibri Light"/>
              </a:rPr>
              <a:t> unique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approach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to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collaboration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will </a:t>
            </a:r>
            <a:r>
              <a:rPr sz="1800" b="0" spc="-39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continue </a:t>
            </a:r>
            <a:r>
              <a:rPr sz="1800" b="0" spc="-10" dirty="0">
                <a:latin typeface="Calibri Light"/>
                <a:cs typeface="Calibri Light"/>
              </a:rPr>
              <a:t>to </a:t>
            </a:r>
            <a:r>
              <a:rPr sz="1800" b="0" spc="-5" dirty="0">
                <a:latin typeface="Calibri Light"/>
                <a:cs typeface="Calibri Light"/>
              </a:rPr>
              <a:t>enhance</a:t>
            </a:r>
            <a:r>
              <a:rPr sz="1800" b="0" spc="-1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our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international 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proposition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to </a:t>
            </a:r>
            <a:r>
              <a:rPr sz="1800" b="0" spc="-20" dirty="0">
                <a:latin typeface="Calibri Light"/>
                <a:cs typeface="Calibri Light"/>
              </a:rPr>
              <a:t>investors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and</a:t>
            </a:r>
            <a:r>
              <a:rPr sz="1800" b="0" spc="1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will </a:t>
            </a:r>
            <a:r>
              <a:rPr sz="1800" b="0" spc="-10" dirty="0">
                <a:latin typeface="Calibri Light"/>
                <a:cs typeface="Calibri Light"/>
              </a:rPr>
              <a:t>play</a:t>
            </a:r>
            <a:r>
              <a:rPr sz="1800" b="0" dirty="0">
                <a:latin typeface="Calibri Light"/>
                <a:cs typeface="Calibri Light"/>
              </a:rPr>
              <a:t> an 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instrumental</a:t>
            </a:r>
            <a:r>
              <a:rPr sz="1800" b="0" spc="15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role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in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our </a:t>
            </a:r>
            <a:r>
              <a:rPr sz="1800" b="0" spc="-10" dirty="0">
                <a:latin typeface="Calibri Light"/>
                <a:cs typeface="Calibri Light"/>
              </a:rPr>
              <a:t>post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Covid-19 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recovery.</a:t>
            </a:r>
            <a:endParaRPr sz="1800" dirty="0">
              <a:latin typeface="Calibri Light"/>
              <a:cs typeface="Calibri Light"/>
            </a:endParaRPr>
          </a:p>
        </p:txBody>
      </p:sp>
      <p:pic>
        <p:nvPicPr>
          <p:cNvPr id="6146" name="Picture 2" descr="Home">
            <a:extLst>
              <a:ext uri="{FF2B5EF4-FFF2-40B4-BE49-F238E27FC236}">
                <a16:creationId xmlns:a16="http://schemas.microsoft.com/office/drawing/2014/main" xmlns="" id="{3877255D-6EC0-4F46-8030-DECD5B41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614" y="559307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452" y="1771649"/>
            <a:ext cx="2176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N</a:t>
            </a:r>
            <a:r>
              <a:rPr b="1" spc="-13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35" dirty="0">
                <a:solidFill>
                  <a:srgbClr val="00172C"/>
                </a:solidFill>
                <a:latin typeface="Calibri"/>
                <a:cs typeface="Calibri"/>
              </a:rPr>
              <a:t>w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c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a</a:t>
            </a:r>
            <a:r>
              <a:rPr b="1" spc="-150" dirty="0">
                <a:solidFill>
                  <a:srgbClr val="00172C"/>
                </a:solidFill>
                <a:latin typeface="Calibri"/>
                <a:cs typeface="Calibri"/>
              </a:rPr>
              <a:t>s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t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l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204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H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eli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703" y="2465578"/>
            <a:ext cx="5097780" cy="3278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100330" indent="-1835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Further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plans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for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£18m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hotel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and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new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office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space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(Spark)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under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construction.</a:t>
            </a:r>
            <a:endParaRPr sz="1800">
              <a:latin typeface="Calibri Light"/>
              <a:cs typeface="Calibri Light"/>
            </a:endParaRPr>
          </a:p>
          <a:p>
            <a:pPr marL="195580" marR="259079" indent="-18351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196215" algn="l"/>
              </a:tabLst>
            </a:pP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Karbon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Homes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secured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planning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permission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for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66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Future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Homes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with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£5m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pledge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from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L&amp;G</a:t>
            </a:r>
            <a:endParaRPr sz="1800">
              <a:latin typeface="Calibri Light"/>
              <a:cs typeface="Calibri Light"/>
            </a:endParaRPr>
          </a:p>
          <a:p>
            <a:pPr marL="195580" indent="-18351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196215" algn="l"/>
              </a:tabLst>
            </a:pPr>
            <a:r>
              <a:rPr sz="1800" b="0" spc="-35" dirty="0">
                <a:solidFill>
                  <a:srgbClr val="00172C"/>
                </a:solidFill>
                <a:latin typeface="Calibri Light"/>
                <a:cs typeface="Calibri Light"/>
              </a:rPr>
              <a:t>Tender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opportunity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to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bring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number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of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homes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to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440</a:t>
            </a:r>
            <a:endParaRPr sz="1800">
              <a:latin typeface="Calibri Light"/>
              <a:cs typeface="Calibri Light"/>
            </a:endParaRPr>
          </a:p>
          <a:p>
            <a:pPr marL="195580" marR="659130" indent="-18351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196215" algn="l"/>
              </a:tabLst>
            </a:pP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New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occupiers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include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Homes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England,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Digital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00172C"/>
                </a:solidFill>
                <a:latin typeface="Calibri Light"/>
                <a:cs typeface="Calibri Light"/>
              </a:rPr>
              <a:t>Technology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Group,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Savills, law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firm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WBD  &amp; 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Integrated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NHS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Covid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Hub.</a:t>
            </a:r>
            <a:endParaRPr sz="1800">
              <a:latin typeface="Calibri Light"/>
              <a:cs typeface="Calibri Light"/>
            </a:endParaRPr>
          </a:p>
          <a:p>
            <a:pPr marL="195580" marR="61594" indent="-18351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196215" algn="l"/>
              </a:tabLst>
            </a:pP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The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Biosphere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is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almost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full &amp;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continuing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to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enhance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our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global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reputation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as a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hotspot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for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life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sciences</a:t>
            </a:r>
            <a:r>
              <a:rPr sz="1800" b="0" dirty="0">
                <a:latin typeface="Calibri Light"/>
                <a:cs typeface="Calibri Light"/>
              </a:rPr>
              <a:t>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8356" y="1700783"/>
            <a:ext cx="4440936" cy="30342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58356" y="4597908"/>
            <a:ext cx="4441190" cy="1568450"/>
          </a:xfrm>
          <a:prstGeom prst="rect">
            <a:avLst/>
          </a:prstGeom>
          <a:solidFill>
            <a:srgbClr val="99CCC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620395" marR="681990" indent="-1905" algn="ctr">
              <a:lnSpc>
                <a:spcPct val="9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Significant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sz="18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office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space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inward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investors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value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collaborative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eco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system.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170" name="Picture 2" descr="Home">
            <a:extLst>
              <a:ext uri="{FF2B5EF4-FFF2-40B4-BE49-F238E27FC236}">
                <a16:creationId xmlns:a16="http://schemas.microsoft.com/office/drawing/2014/main" xmlns="" id="{CE8EF055-8B1A-D04D-BE65-E95121604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592" y="762000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8356" y="1382267"/>
            <a:ext cx="4456430" cy="4788535"/>
            <a:chOff x="6658356" y="1382267"/>
            <a:chExt cx="4456430" cy="4788535"/>
          </a:xfrm>
        </p:grpSpPr>
        <p:sp>
          <p:nvSpPr>
            <p:cNvPr id="3" name="object 3"/>
            <p:cNvSpPr/>
            <p:nvPr/>
          </p:nvSpPr>
          <p:spPr>
            <a:xfrm>
              <a:off x="7232904" y="1562099"/>
              <a:ext cx="3305810" cy="4124325"/>
            </a:xfrm>
            <a:custGeom>
              <a:avLst/>
              <a:gdLst/>
              <a:ahLst/>
              <a:cxnLst/>
              <a:rect l="l" t="t" r="r" b="b"/>
              <a:pathLst>
                <a:path w="3305809" h="4124325">
                  <a:moveTo>
                    <a:pt x="3305555" y="0"/>
                  </a:moveTo>
                  <a:lnTo>
                    <a:pt x="0" y="0"/>
                  </a:lnTo>
                  <a:lnTo>
                    <a:pt x="0" y="4123944"/>
                  </a:lnTo>
                  <a:lnTo>
                    <a:pt x="3305555" y="4123944"/>
                  </a:lnTo>
                  <a:lnTo>
                    <a:pt x="3305555" y="0"/>
                  </a:lnTo>
                  <a:close/>
                </a:path>
              </a:pathLst>
            </a:custGeom>
            <a:solidFill>
              <a:srgbClr val="92B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8356" y="1382267"/>
              <a:ext cx="2087879" cy="2267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8356" y="3902963"/>
              <a:ext cx="2087879" cy="2267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5316" y="3902963"/>
              <a:ext cx="2087879" cy="22677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6652" y="3902963"/>
              <a:ext cx="2087879" cy="22677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5316" y="1382267"/>
              <a:ext cx="2087879" cy="22677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5377" y="1854530"/>
            <a:ext cx="2757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O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n</a:t>
            </a:r>
            <a:r>
              <a:rPr b="1" spc="-145" dirty="0">
                <a:solidFill>
                  <a:srgbClr val="00172C"/>
                </a:solidFill>
                <a:latin typeface="Calibri"/>
                <a:cs typeface="Calibri"/>
              </a:rPr>
              <a:t>g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oin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g</a:t>
            </a:r>
            <a:r>
              <a:rPr b="1" spc="-235" dirty="0">
                <a:solidFill>
                  <a:srgbClr val="00172C"/>
                </a:solidFill>
                <a:latin typeface="Calibri"/>
                <a:cs typeface="Calibri"/>
              </a:rPr>
              <a:t> 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i</a:t>
            </a:r>
            <a:r>
              <a:rPr b="1" spc="-150" dirty="0">
                <a:solidFill>
                  <a:srgbClr val="00172C"/>
                </a:solidFill>
                <a:latin typeface="Calibri"/>
                <a:cs typeface="Calibri"/>
              </a:rPr>
              <a:t>n</a:t>
            </a:r>
            <a:r>
              <a:rPr b="1" spc="-140" dirty="0">
                <a:solidFill>
                  <a:srgbClr val="00172C"/>
                </a:solidFill>
                <a:latin typeface="Calibri"/>
                <a:cs typeface="Calibri"/>
              </a:rPr>
              <a:t>v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55" dirty="0">
                <a:solidFill>
                  <a:srgbClr val="00172C"/>
                </a:solidFill>
                <a:latin typeface="Calibri"/>
                <a:cs typeface="Calibri"/>
              </a:rPr>
              <a:t>s</a:t>
            </a:r>
            <a:r>
              <a:rPr b="1" spc="-114" dirty="0">
                <a:solidFill>
                  <a:srgbClr val="00172C"/>
                </a:solidFill>
                <a:latin typeface="Calibri"/>
                <a:cs typeface="Calibri"/>
              </a:rPr>
              <a:t>t</a:t>
            </a:r>
            <a:r>
              <a:rPr b="1" spc="-110" dirty="0">
                <a:solidFill>
                  <a:srgbClr val="00172C"/>
                </a:solidFill>
                <a:latin typeface="Calibri"/>
                <a:cs typeface="Calibri"/>
              </a:rPr>
              <a:t>m</a:t>
            </a:r>
            <a:r>
              <a:rPr b="1" spc="-120" dirty="0">
                <a:solidFill>
                  <a:srgbClr val="00172C"/>
                </a:solidFill>
                <a:latin typeface="Calibri"/>
                <a:cs typeface="Calibri"/>
              </a:rPr>
              <a:t>e</a:t>
            </a:r>
            <a:r>
              <a:rPr b="1" spc="-140" dirty="0">
                <a:solidFill>
                  <a:srgbClr val="00172C"/>
                </a:solidFill>
                <a:latin typeface="Calibri"/>
                <a:cs typeface="Calibri"/>
              </a:rPr>
              <a:t>n</a:t>
            </a:r>
            <a:r>
              <a:rPr b="1" spc="-5" dirty="0">
                <a:solidFill>
                  <a:srgbClr val="00172C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9677" y="2461386"/>
            <a:ext cx="4787900" cy="401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0" spc="-5" dirty="0">
                <a:latin typeface="Calibri Light"/>
                <a:cs typeface="Calibri Light"/>
              </a:rPr>
              <a:t>Igloo</a:t>
            </a:r>
            <a:r>
              <a:rPr sz="1800" b="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appointed </a:t>
            </a:r>
            <a:r>
              <a:rPr sz="1800" b="0" spc="-10" dirty="0">
                <a:latin typeface="Calibri Light"/>
                <a:cs typeface="Calibri Light"/>
              </a:rPr>
              <a:t>to</a:t>
            </a:r>
            <a:r>
              <a:rPr sz="1800" b="0" spc="-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develop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Stephenson</a:t>
            </a:r>
            <a:r>
              <a:rPr sz="1800" b="0" spc="-5" dirty="0">
                <a:latin typeface="Calibri Light"/>
                <a:cs typeface="Calibri Light"/>
              </a:rPr>
              <a:t> Quarter</a:t>
            </a:r>
            <a:r>
              <a:rPr sz="1800" b="0" spc="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–</a:t>
            </a:r>
            <a:endParaRPr sz="1800">
              <a:latin typeface="Calibri Light"/>
              <a:cs typeface="Calibri Light"/>
            </a:endParaRPr>
          </a:p>
          <a:p>
            <a:pPr marL="184785">
              <a:lnSpc>
                <a:spcPts val="2050"/>
              </a:lnSpc>
            </a:pPr>
            <a:r>
              <a:rPr sz="1800" b="0" spc="-10" dirty="0">
                <a:latin typeface="Calibri Light"/>
                <a:cs typeface="Calibri Light"/>
              </a:rPr>
              <a:t>estimated</a:t>
            </a:r>
            <a:r>
              <a:rPr sz="1800" b="0" spc="-2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2000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jobs.</a:t>
            </a:r>
            <a:endParaRPr sz="1800">
              <a:latin typeface="Calibri Light"/>
              <a:cs typeface="Calibri Light"/>
            </a:endParaRPr>
          </a:p>
          <a:p>
            <a:pPr marL="184785" marR="20955" indent="-17272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£100m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East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Pilgrim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street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00172C"/>
                </a:solidFill>
                <a:latin typeface="Calibri Light"/>
                <a:cs typeface="Calibri Light"/>
              </a:rPr>
              <a:t>gateway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has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kickstarted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our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transformation,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with</a:t>
            </a:r>
            <a:r>
              <a:rPr sz="1800" b="0" spc="3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private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sector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investment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in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Bank House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(a</a:t>
            </a:r>
            <a:r>
              <a:rPr sz="1800" b="0" spc="7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14</a:t>
            </a:r>
            <a:r>
              <a:rPr sz="1800" b="0" spc="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storey,120,000 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sq.</a:t>
            </a:r>
            <a:r>
              <a:rPr sz="1800" b="0" spc="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ft.</a:t>
            </a:r>
            <a:r>
              <a:rPr sz="1800" b="0" spc="8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office</a:t>
            </a:r>
            <a:r>
              <a:rPr sz="1800" b="0" spc="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building).</a:t>
            </a:r>
            <a:endParaRPr sz="1800">
              <a:latin typeface="Calibri Light"/>
              <a:cs typeface="Calibri Light"/>
            </a:endParaRPr>
          </a:p>
          <a:p>
            <a:pPr marL="184785" marR="247650" indent="-172720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World</a:t>
            </a:r>
            <a:r>
              <a:rPr sz="1800" b="0" spc="10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5" dirty="0">
                <a:solidFill>
                  <a:srgbClr val="00172C"/>
                </a:solidFill>
                <a:latin typeface="Calibri Light"/>
                <a:cs typeface="Calibri Light"/>
              </a:rPr>
              <a:t>Wheel</a:t>
            </a:r>
            <a:r>
              <a:rPr sz="1800" b="0" spc="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20" dirty="0">
                <a:solidFill>
                  <a:srgbClr val="00172C"/>
                </a:solidFill>
                <a:latin typeface="Calibri Light"/>
                <a:cs typeface="Calibri Light"/>
              </a:rPr>
              <a:t>‘Whey</a:t>
            </a:r>
            <a:r>
              <a:rPr sz="1800" b="0" spc="8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Aye’</a:t>
            </a:r>
            <a:r>
              <a:rPr sz="1800" b="0" spc="1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131313"/>
                </a:solidFill>
                <a:latin typeface="Calibri Light"/>
                <a:cs typeface="Calibri Light"/>
              </a:rPr>
              <a:t>a</a:t>
            </a:r>
            <a:r>
              <a:rPr sz="1800" b="0" spc="5" dirty="0">
                <a:solidFill>
                  <a:srgbClr val="131313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131313"/>
                </a:solidFill>
                <a:latin typeface="Calibri Light"/>
                <a:cs typeface="Calibri Light"/>
              </a:rPr>
              <a:t>£100m</a:t>
            </a:r>
            <a:r>
              <a:rPr sz="1800" b="0" spc="-5" dirty="0">
                <a:solidFill>
                  <a:srgbClr val="131313"/>
                </a:solidFill>
                <a:latin typeface="Calibri Light"/>
                <a:cs typeface="Calibri Light"/>
              </a:rPr>
              <a:t> world-class </a:t>
            </a:r>
            <a:r>
              <a:rPr sz="1800" b="0" spc="-395" dirty="0">
                <a:solidFill>
                  <a:srgbClr val="131313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131313"/>
                </a:solidFill>
                <a:latin typeface="Calibri Light"/>
                <a:cs typeface="Calibri Light"/>
              </a:rPr>
              <a:t>tourist</a:t>
            </a:r>
            <a:r>
              <a:rPr sz="1800" b="0" spc="-5" dirty="0">
                <a:solidFill>
                  <a:srgbClr val="131313"/>
                </a:solidFill>
                <a:latin typeface="Calibri Light"/>
                <a:cs typeface="Calibri Light"/>
              </a:rPr>
              <a:t> destination</a:t>
            </a:r>
            <a:r>
              <a:rPr sz="1800" b="0" dirty="0">
                <a:solidFill>
                  <a:srgbClr val="131313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131313"/>
                </a:solidFill>
                <a:latin typeface="Calibri Light"/>
                <a:cs typeface="Calibri Light"/>
              </a:rPr>
              <a:t>that</a:t>
            </a:r>
            <a:r>
              <a:rPr sz="1800" b="0" spc="-10" dirty="0">
                <a:solidFill>
                  <a:srgbClr val="131313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131313"/>
                </a:solidFill>
                <a:latin typeface="Calibri Light"/>
                <a:cs typeface="Calibri Light"/>
              </a:rPr>
              <a:t>will</a:t>
            </a:r>
            <a:r>
              <a:rPr sz="1800" b="0" spc="10" dirty="0">
                <a:solidFill>
                  <a:srgbClr val="131313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131313"/>
                </a:solidFill>
                <a:latin typeface="Calibri Light"/>
                <a:cs typeface="Calibri Light"/>
              </a:rPr>
              <a:t>create</a:t>
            </a:r>
            <a:r>
              <a:rPr sz="1800" b="0" spc="-30" dirty="0">
                <a:solidFill>
                  <a:srgbClr val="131313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131313"/>
                </a:solidFill>
                <a:latin typeface="Calibri Light"/>
                <a:cs typeface="Calibri Light"/>
              </a:rPr>
              <a:t>800</a:t>
            </a:r>
            <a:r>
              <a:rPr sz="1800" b="0" spc="15" dirty="0">
                <a:solidFill>
                  <a:srgbClr val="131313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131313"/>
                </a:solidFill>
                <a:latin typeface="Calibri Light"/>
                <a:cs typeface="Calibri Light"/>
              </a:rPr>
              <a:t>jobs.</a:t>
            </a:r>
            <a:endParaRPr sz="1800">
              <a:latin typeface="Calibri Light"/>
              <a:cs typeface="Calibri Light"/>
            </a:endParaRPr>
          </a:p>
          <a:p>
            <a:pPr marL="184785" indent="-172720">
              <a:lnSpc>
                <a:spcPts val="2050"/>
              </a:lnSpc>
              <a:spcBef>
                <a:spcPts val="76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Levelling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up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-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Promising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to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see</a:t>
            </a:r>
            <a:endParaRPr sz="1800">
              <a:latin typeface="Calibri Light"/>
              <a:cs typeface="Calibri Light"/>
            </a:endParaRPr>
          </a:p>
          <a:p>
            <a:pPr marL="184785" marR="5080">
              <a:lnSpc>
                <a:spcPts val="1939"/>
              </a:lnSpc>
              <a:spcBef>
                <a:spcPts val="140"/>
              </a:spcBef>
            </a:pP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businesses/investors</a:t>
            </a:r>
            <a:r>
              <a:rPr sz="1800" b="0" spc="3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recognising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us</a:t>
            </a:r>
            <a:r>
              <a:rPr sz="1800" b="0" spc="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as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 ‘northern </a:t>
            </a:r>
            <a:r>
              <a:rPr sz="1800" b="0" spc="-39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city</a:t>
            </a:r>
            <a:r>
              <a:rPr sz="1800" b="0" spc="-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hub’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and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potential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location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for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 government</a:t>
            </a:r>
            <a:endParaRPr sz="1800">
              <a:latin typeface="Calibri Light"/>
              <a:cs typeface="Calibri Light"/>
            </a:endParaRPr>
          </a:p>
          <a:p>
            <a:pPr marL="184785" marR="50165" indent="-172720">
              <a:lnSpc>
                <a:spcPct val="90100"/>
              </a:lnSpc>
              <a:spcBef>
                <a:spcPts val="98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Accelerated Development Zones,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part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of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the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City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 deal,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are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helping</a:t>
            </a:r>
            <a:r>
              <a:rPr sz="1800" b="0" spc="1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to </a:t>
            </a:r>
            <a:r>
              <a:rPr sz="1800" b="0" spc="-5" dirty="0">
                <a:latin typeface="Calibri Light"/>
                <a:cs typeface="Calibri Light"/>
              </a:rPr>
              <a:t>unlock</a:t>
            </a:r>
            <a:r>
              <a:rPr sz="1800" b="0" spc="5" dirty="0"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city</a:t>
            </a:r>
            <a:r>
              <a:rPr sz="1800" b="0" spc="-5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centre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growth</a:t>
            </a:r>
            <a:r>
              <a:rPr sz="1800" b="0" spc="15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72C"/>
                </a:solidFill>
                <a:latin typeface="Calibri Light"/>
                <a:cs typeface="Calibri Light"/>
              </a:rPr>
              <a:t>and </a:t>
            </a:r>
            <a:r>
              <a:rPr sz="1800" b="0" spc="-39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72C"/>
                </a:solidFill>
                <a:latin typeface="Calibri Light"/>
                <a:cs typeface="Calibri Light"/>
              </a:rPr>
              <a:t>create</a:t>
            </a:r>
            <a:r>
              <a:rPr sz="1800" b="0" spc="-20" dirty="0">
                <a:solidFill>
                  <a:srgbClr val="00172C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72C"/>
                </a:solidFill>
                <a:latin typeface="Calibri Light"/>
                <a:cs typeface="Calibri Light"/>
              </a:rPr>
              <a:t>jobs.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8194" name="Picture 2" descr="Home">
            <a:extLst>
              <a:ext uri="{FF2B5EF4-FFF2-40B4-BE49-F238E27FC236}">
                <a16:creationId xmlns:a16="http://schemas.microsoft.com/office/drawing/2014/main" xmlns="" id="{BEC28023-55E8-E749-BC96-B6FC079C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8" y="671575"/>
            <a:ext cx="2298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E46061D3A344FB382D35247FDC2FF" ma:contentTypeVersion="13" ma:contentTypeDescription="Create a new document." ma:contentTypeScope="" ma:versionID="7cc85a6170ed0e7c5f9b0a45eb91ea3b">
  <xsd:schema xmlns:xsd="http://www.w3.org/2001/XMLSchema" xmlns:xs="http://www.w3.org/2001/XMLSchema" xmlns:p="http://schemas.microsoft.com/office/2006/metadata/properties" xmlns:ns2="91807b6f-7d3c-444e-bb9a-19d8f797b4dc" xmlns:ns3="11469156-80e0-43fe-8d53-7a52dc4a8400" targetNamespace="http://schemas.microsoft.com/office/2006/metadata/properties" ma:root="true" ma:fieldsID="13a859f761e6fdbcd2d39af394eeea1d" ns2:_="" ns3:_="">
    <xsd:import namespace="91807b6f-7d3c-444e-bb9a-19d8f797b4dc"/>
    <xsd:import namespace="11469156-80e0-43fe-8d53-7a52dc4a8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07b6f-7d3c-444e-bb9a-19d8f797b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69156-80e0-43fe-8d53-7a52dc4a8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D91209-3655-4C85-B1A5-0EA340F31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807b6f-7d3c-444e-bb9a-19d8f797b4dc"/>
    <ds:schemaRef ds:uri="11469156-80e0-43fe-8d53-7a52dc4a8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95D5EF-B6C7-4A3C-8557-3C11AE921C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88D27-7EDF-439A-AA94-E36BFD262239}">
  <ds:schemaRefs>
    <ds:schemaRef ds:uri="11469156-80e0-43fe-8d53-7a52dc4a8400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91807b6f-7d3c-444e-bb9a-19d8f797b4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911</Words>
  <Application>Microsoft Office PowerPoint</Application>
  <PresentationFormat>Widescreen</PresentationFormat>
  <Paragraphs>103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Michelle Percy- Director of Place</vt:lpstr>
      <vt:lpstr>Initial Impacts of covid on our economy</vt:lpstr>
      <vt:lpstr>Our approach to economic recovery</vt:lpstr>
      <vt:lpstr>What have we done</vt:lpstr>
      <vt:lpstr>PowerPoint Presentation</vt:lpstr>
      <vt:lpstr>City Centre Transformation</vt:lpstr>
      <vt:lpstr>Building our future economy</vt:lpstr>
      <vt:lpstr>Newcastle Helix</vt:lpstr>
      <vt:lpstr>Ongoing investment</vt:lpstr>
      <vt:lpstr>Our vision</vt:lpstr>
      <vt:lpstr>Covid 19  and placemaking</vt:lpstr>
      <vt:lpstr>Healthy placemaking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McVay</dc:creator>
  <cp:lastModifiedBy>Kevin Johnston</cp:lastModifiedBy>
  <cp:revision>102</cp:revision>
  <dcterms:created xsi:type="dcterms:W3CDTF">2021-11-09T17:14:00Z</dcterms:created>
  <dcterms:modified xsi:type="dcterms:W3CDTF">2021-11-10T16:43:28Z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2021-11-09T00:00:00Z</vt:filetime>
  </property>
  <property fmtid="{D5CDD505-2E9C-101B-9397-08002B2CF9AE}" pid="5" name="ContentTypeId">
    <vt:lpwstr>0x01010086AE46061D3A344FB382D35247FDC2FF</vt:lpwstr>
  </property>
</Properties>
</file>