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71" r:id="rId2"/>
    <p:sldId id="435" r:id="rId3"/>
    <p:sldId id="408" r:id="rId4"/>
    <p:sldId id="415" r:id="rId5"/>
    <p:sldId id="431" r:id="rId6"/>
    <p:sldId id="409" r:id="rId7"/>
    <p:sldId id="412" r:id="rId8"/>
    <p:sldId id="430" r:id="rId9"/>
    <p:sldId id="424" r:id="rId10"/>
    <p:sldId id="428" r:id="rId11"/>
    <p:sldId id="436" r:id="rId12"/>
    <p:sldId id="437" r:id="rId13"/>
    <p:sldId id="438" r:id="rId14"/>
    <p:sldId id="439" r:id="rId15"/>
    <p:sldId id="440" r:id="rId16"/>
    <p:sldId id="441" r:id="rId17"/>
  </p:sldIdLst>
  <p:sldSz cx="9144000" cy="6858000" type="screen4x3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52D89"/>
    <a:srgbClr val="5AAE41"/>
    <a:srgbClr val="FBB040"/>
    <a:srgbClr val="F68933"/>
    <a:srgbClr val="00B0E8"/>
    <a:srgbClr val="333333"/>
    <a:srgbClr val="CA3E9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137" autoAdjust="0"/>
  </p:normalViewPr>
  <p:slideViewPr>
    <p:cSldViewPr>
      <p:cViewPr varScale="1">
        <p:scale>
          <a:sx n="70" d="100"/>
          <a:sy n="70" d="100"/>
        </p:scale>
        <p:origin x="60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BB3C15-D024-4EB5-B0A0-45DFFB529F5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CD4886C-32B4-48E5-B633-D720E9D60DED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Catalyst for improvement and ambition </a:t>
          </a:r>
          <a:endParaRPr lang="en-GB" dirty="0">
            <a:solidFill>
              <a:schemeClr val="bg1"/>
            </a:solidFill>
          </a:endParaRPr>
        </a:p>
      </dgm:t>
    </dgm:pt>
    <dgm:pt modelId="{7CB3410D-B2F9-4A88-B140-28CE333FDD7F}" type="parTrans" cxnId="{1F625D5B-762A-4992-B444-98ED5B22D726}">
      <dgm:prSet/>
      <dgm:spPr/>
      <dgm:t>
        <a:bodyPr/>
        <a:lstStyle/>
        <a:p>
          <a:endParaRPr lang="en-GB"/>
        </a:p>
      </dgm:t>
    </dgm:pt>
    <dgm:pt modelId="{4ABA8695-0F35-4A4C-A408-847E46DAF267}" type="sibTrans" cxnId="{1F625D5B-762A-4992-B444-98ED5B22D726}">
      <dgm:prSet/>
      <dgm:spPr/>
      <dgm:t>
        <a:bodyPr/>
        <a:lstStyle/>
        <a:p>
          <a:endParaRPr lang="en-GB"/>
        </a:p>
      </dgm:t>
    </dgm:pt>
    <dgm:pt modelId="{D1153DC0-6FA1-49F5-886C-D3A8AA95FA17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 smtClean="0"/>
            <a:t>Improved financial sustainability </a:t>
          </a:r>
          <a:endParaRPr lang="en-GB" dirty="0"/>
        </a:p>
      </dgm:t>
    </dgm:pt>
    <dgm:pt modelId="{22C209A9-4871-4BA2-AA2C-8709EE6B7877}" type="parTrans" cxnId="{68F832D7-6533-42C6-9E34-CA516B6B7A70}">
      <dgm:prSet/>
      <dgm:spPr/>
      <dgm:t>
        <a:bodyPr/>
        <a:lstStyle/>
        <a:p>
          <a:endParaRPr lang="en-GB"/>
        </a:p>
      </dgm:t>
    </dgm:pt>
    <dgm:pt modelId="{4D3F6DF5-E19E-4D96-A9E5-A4856C53FEBB}" type="sibTrans" cxnId="{68F832D7-6533-42C6-9E34-CA516B6B7A70}">
      <dgm:prSet/>
      <dgm:spPr/>
      <dgm:t>
        <a:bodyPr/>
        <a:lstStyle/>
        <a:p>
          <a:endParaRPr lang="en-GB"/>
        </a:p>
      </dgm:t>
    </dgm:pt>
    <dgm:pt modelId="{AC2FAC64-F04B-4DB0-9DCB-4BE48AA2D434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/>
            <a:t>Support for the finance professional </a:t>
          </a:r>
          <a:endParaRPr lang="en-GB" dirty="0"/>
        </a:p>
      </dgm:t>
    </dgm:pt>
    <dgm:pt modelId="{F1919597-AF69-4464-92F3-D8086DD26ED2}" type="parTrans" cxnId="{4E20ECD8-D327-4C9E-8AF4-A7C811B9BC37}">
      <dgm:prSet/>
      <dgm:spPr/>
      <dgm:t>
        <a:bodyPr/>
        <a:lstStyle/>
        <a:p>
          <a:endParaRPr lang="en-GB"/>
        </a:p>
      </dgm:t>
    </dgm:pt>
    <dgm:pt modelId="{A6EB79B3-C40D-454A-AF6C-5A0158063939}" type="sibTrans" cxnId="{4E20ECD8-D327-4C9E-8AF4-A7C811B9BC37}">
      <dgm:prSet/>
      <dgm:spPr/>
      <dgm:t>
        <a:bodyPr/>
        <a:lstStyle/>
        <a:p>
          <a:endParaRPr lang="en-GB"/>
        </a:p>
      </dgm:t>
    </dgm:pt>
    <dgm:pt modelId="{8692D507-3C78-4CE6-A76F-CAF31B27BCC0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 smtClean="0"/>
            <a:t>Encourage greater organisational responsibility </a:t>
          </a:r>
          <a:endParaRPr lang="en-GB" dirty="0"/>
        </a:p>
      </dgm:t>
    </dgm:pt>
    <dgm:pt modelId="{44B098EC-8B33-4189-B79E-5D212CE0C69B}" type="parTrans" cxnId="{0A751F9C-F72D-432E-9548-0D189DC3813F}">
      <dgm:prSet/>
      <dgm:spPr/>
      <dgm:t>
        <a:bodyPr/>
        <a:lstStyle/>
        <a:p>
          <a:endParaRPr lang="en-GB"/>
        </a:p>
      </dgm:t>
    </dgm:pt>
    <dgm:pt modelId="{80D8D996-4090-4625-8A7C-F69EF822614D}" type="sibTrans" cxnId="{0A751F9C-F72D-432E-9548-0D189DC3813F}">
      <dgm:prSet/>
      <dgm:spPr/>
      <dgm:t>
        <a:bodyPr/>
        <a:lstStyle/>
        <a:p>
          <a:endParaRPr lang="en-GB"/>
        </a:p>
      </dgm:t>
    </dgm:pt>
    <dgm:pt modelId="{5E7FAD59-32B6-438F-8F2F-85BB40FF9335}" type="pres">
      <dgm:prSet presAssocID="{6DBB3C15-D024-4EB5-B0A0-45DFFB529F5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FC50AFF-4A31-4F44-BAD1-16B4090E24C6}" type="pres">
      <dgm:prSet presAssocID="{6DBB3C15-D024-4EB5-B0A0-45DFFB529F5B}" presName="diamond" presStyleLbl="bgShp" presStyleIdx="0" presStyleCnt="1"/>
      <dgm:spPr>
        <a:solidFill>
          <a:srgbClr val="7030A0"/>
        </a:solidFill>
      </dgm:spPr>
    </dgm:pt>
    <dgm:pt modelId="{6C234587-4154-4134-AF05-7F5DF834CBB5}" type="pres">
      <dgm:prSet presAssocID="{6DBB3C15-D024-4EB5-B0A0-45DFFB529F5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424B9C-9913-4D45-8DEC-232D8E5DA817}" type="pres">
      <dgm:prSet presAssocID="{6DBB3C15-D024-4EB5-B0A0-45DFFB529F5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C44344-2C9C-4303-B8EB-F15C4BCF7AFC}" type="pres">
      <dgm:prSet presAssocID="{6DBB3C15-D024-4EB5-B0A0-45DFFB529F5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E19B2C-B4D6-4CC2-944F-173079DA744C}" type="pres">
      <dgm:prSet presAssocID="{6DBB3C15-D024-4EB5-B0A0-45DFFB529F5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E20ECD8-D327-4C9E-8AF4-A7C811B9BC37}" srcId="{6DBB3C15-D024-4EB5-B0A0-45DFFB529F5B}" destId="{AC2FAC64-F04B-4DB0-9DCB-4BE48AA2D434}" srcOrd="2" destOrd="0" parTransId="{F1919597-AF69-4464-92F3-D8086DD26ED2}" sibTransId="{A6EB79B3-C40D-454A-AF6C-5A0158063939}"/>
    <dgm:cxn modelId="{69D0FFF6-92BA-42C3-9B04-8E864C3550CF}" type="presOf" srcId="{6DBB3C15-D024-4EB5-B0A0-45DFFB529F5B}" destId="{5E7FAD59-32B6-438F-8F2F-85BB40FF9335}" srcOrd="0" destOrd="0" presId="urn:microsoft.com/office/officeart/2005/8/layout/matrix3"/>
    <dgm:cxn modelId="{CCBF98CF-5952-4380-BD84-7C6568B02495}" type="presOf" srcId="{AC2FAC64-F04B-4DB0-9DCB-4BE48AA2D434}" destId="{83C44344-2C9C-4303-B8EB-F15C4BCF7AFC}" srcOrd="0" destOrd="0" presId="urn:microsoft.com/office/officeart/2005/8/layout/matrix3"/>
    <dgm:cxn modelId="{68F832D7-6533-42C6-9E34-CA516B6B7A70}" srcId="{6DBB3C15-D024-4EB5-B0A0-45DFFB529F5B}" destId="{D1153DC0-6FA1-49F5-886C-D3A8AA95FA17}" srcOrd="1" destOrd="0" parTransId="{22C209A9-4871-4BA2-AA2C-8709EE6B7877}" sibTransId="{4D3F6DF5-E19E-4D96-A9E5-A4856C53FEBB}"/>
    <dgm:cxn modelId="{F934FE4C-5AF7-469E-8092-C9424EDE64FB}" type="presOf" srcId="{4CD4886C-32B4-48E5-B633-D720E9D60DED}" destId="{6C234587-4154-4134-AF05-7F5DF834CBB5}" srcOrd="0" destOrd="0" presId="urn:microsoft.com/office/officeart/2005/8/layout/matrix3"/>
    <dgm:cxn modelId="{0A751F9C-F72D-432E-9548-0D189DC3813F}" srcId="{6DBB3C15-D024-4EB5-B0A0-45DFFB529F5B}" destId="{8692D507-3C78-4CE6-A76F-CAF31B27BCC0}" srcOrd="3" destOrd="0" parTransId="{44B098EC-8B33-4189-B79E-5D212CE0C69B}" sibTransId="{80D8D996-4090-4625-8A7C-F69EF822614D}"/>
    <dgm:cxn modelId="{EEE4CE6C-86C2-4534-9FD2-BD5FBB962AE4}" type="presOf" srcId="{8692D507-3C78-4CE6-A76F-CAF31B27BCC0}" destId="{5EE19B2C-B4D6-4CC2-944F-173079DA744C}" srcOrd="0" destOrd="0" presId="urn:microsoft.com/office/officeart/2005/8/layout/matrix3"/>
    <dgm:cxn modelId="{6C6FC449-FBEB-43AF-ABFF-C7F7BAAF17A0}" type="presOf" srcId="{D1153DC0-6FA1-49F5-886C-D3A8AA95FA17}" destId="{2F424B9C-9913-4D45-8DEC-232D8E5DA817}" srcOrd="0" destOrd="0" presId="urn:microsoft.com/office/officeart/2005/8/layout/matrix3"/>
    <dgm:cxn modelId="{1F625D5B-762A-4992-B444-98ED5B22D726}" srcId="{6DBB3C15-D024-4EB5-B0A0-45DFFB529F5B}" destId="{4CD4886C-32B4-48E5-B633-D720E9D60DED}" srcOrd="0" destOrd="0" parTransId="{7CB3410D-B2F9-4A88-B140-28CE333FDD7F}" sibTransId="{4ABA8695-0F35-4A4C-A408-847E46DAF267}"/>
    <dgm:cxn modelId="{9AA08F68-6550-4787-8162-3587C3085215}" type="presParOf" srcId="{5E7FAD59-32B6-438F-8F2F-85BB40FF9335}" destId="{2FC50AFF-4A31-4F44-BAD1-16B4090E24C6}" srcOrd="0" destOrd="0" presId="urn:microsoft.com/office/officeart/2005/8/layout/matrix3"/>
    <dgm:cxn modelId="{24F698A2-C501-4FE0-B239-C4EA2AF14B51}" type="presParOf" srcId="{5E7FAD59-32B6-438F-8F2F-85BB40FF9335}" destId="{6C234587-4154-4134-AF05-7F5DF834CBB5}" srcOrd="1" destOrd="0" presId="urn:microsoft.com/office/officeart/2005/8/layout/matrix3"/>
    <dgm:cxn modelId="{3A5C6B88-BD53-4AC1-BD85-8627B01BB52F}" type="presParOf" srcId="{5E7FAD59-32B6-438F-8F2F-85BB40FF9335}" destId="{2F424B9C-9913-4D45-8DEC-232D8E5DA817}" srcOrd="2" destOrd="0" presId="urn:microsoft.com/office/officeart/2005/8/layout/matrix3"/>
    <dgm:cxn modelId="{E8DB146C-C56C-461A-9CDE-AC14C036745A}" type="presParOf" srcId="{5E7FAD59-32B6-438F-8F2F-85BB40FF9335}" destId="{83C44344-2C9C-4303-B8EB-F15C4BCF7AFC}" srcOrd="3" destOrd="0" presId="urn:microsoft.com/office/officeart/2005/8/layout/matrix3"/>
    <dgm:cxn modelId="{C13376FC-515B-4819-902B-3FBBE4BFE884}" type="presParOf" srcId="{5E7FAD59-32B6-438F-8F2F-85BB40FF9335}" destId="{5EE19B2C-B4D6-4CC2-944F-173079DA744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50AFF-4A31-4F44-BAD1-16B4090E24C6}">
      <dsp:nvSpPr>
        <dsp:cNvPr id="0" name=""/>
        <dsp:cNvSpPr/>
      </dsp:nvSpPr>
      <dsp:spPr>
        <a:xfrm>
          <a:off x="2268674" y="0"/>
          <a:ext cx="4031977" cy="4031977"/>
        </a:xfrm>
        <a:prstGeom prst="diamond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234587-4154-4134-AF05-7F5DF834CBB5}">
      <dsp:nvSpPr>
        <dsp:cNvPr id="0" name=""/>
        <dsp:cNvSpPr/>
      </dsp:nvSpPr>
      <dsp:spPr>
        <a:xfrm>
          <a:off x="2651711" y="383037"/>
          <a:ext cx="1572471" cy="157247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Catalyst for improvement and ambition </a:t>
          </a:r>
          <a:endParaRPr lang="en-GB" sz="1400" kern="1200" dirty="0">
            <a:solidFill>
              <a:schemeClr val="bg1"/>
            </a:solidFill>
          </a:endParaRPr>
        </a:p>
      </dsp:txBody>
      <dsp:txXfrm>
        <a:off x="2728473" y="459799"/>
        <a:ext cx="1418947" cy="1418947"/>
      </dsp:txXfrm>
    </dsp:sp>
    <dsp:sp modelId="{2F424B9C-9913-4D45-8DEC-232D8E5DA817}">
      <dsp:nvSpPr>
        <dsp:cNvPr id="0" name=""/>
        <dsp:cNvSpPr/>
      </dsp:nvSpPr>
      <dsp:spPr>
        <a:xfrm>
          <a:off x="4345142" y="383037"/>
          <a:ext cx="1572471" cy="157247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Improved financial sustainability </a:t>
          </a:r>
          <a:endParaRPr lang="en-GB" sz="1400" kern="1200" dirty="0"/>
        </a:p>
      </dsp:txBody>
      <dsp:txXfrm>
        <a:off x="4421904" y="459799"/>
        <a:ext cx="1418947" cy="1418947"/>
      </dsp:txXfrm>
    </dsp:sp>
    <dsp:sp modelId="{83C44344-2C9C-4303-B8EB-F15C4BCF7AFC}">
      <dsp:nvSpPr>
        <dsp:cNvPr id="0" name=""/>
        <dsp:cNvSpPr/>
      </dsp:nvSpPr>
      <dsp:spPr>
        <a:xfrm>
          <a:off x="2651711" y="2076468"/>
          <a:ext cx="1572471" cy="157247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Support for the finance professional </a:t>
          </a:r>
          <a:endParaRPr lang="en-GB" sz="1400" kern="1200" dirty="0"/>
        </a:p>
      </dsp:txBody>
      <dsp:txXfrm>
        <a:off x="2728473" y="2153230"/>
        <a:ext cx="1418947" cy="1418947"/>
      </dsp:txXfrm>
    </dsp:sp>
    <dsp:sp modelId="{5EE19B2C-B4D6-4CC2-944F-173079DA744C}">
      <dsp:nvSpPr>
        <dsp:cNvPr id="0" name=""/>
        <dsp:cNvSpPr/>
      </dsp:nvSpPr>
      <dsp:spPr>
        <a:xfrm>
          <a:off x="4345142" y="2076468"/>
          <a:ext cx="1572471" cy="157247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Encourage greater organisational responsibility </a:t>
          </a:r>
          <a:endParaRPr lang="en-GB" sz="1400" kern="1200" dirty="0"/>
        </a:p>
      </dsp:txBody>
      <dsp:txXfrm>
        <a:off x="4421904" y="2153230"/>
        <a:ext cx="1418947" cy="1418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471D2-EA02-4470-861A-7BB20E20D3AD}" type="datetimeFigureOut">
              <a:rPr lang="en-GB" smtClean="0"/>
              <a:t>20/11/2019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19426-3B9F-489D-8C74-36AF2EA17E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9461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GB" alt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5D72518-F62D-45E2-BD9C-C682346063D4}" type="datetimeFigureOut">
              <a:rPr lang="en-GB" altLang="en-US"/>
              <a:pPr/>
              <a:t>20/11/2019</a:t>
            </a:fld>
            <a:endParaRPr lang="en-GB" alt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951"/>
            <a:ext cx="5438775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11"/>
            <a:ext cx="29464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GB" alt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711"/>
            <a:ext cx="29464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2A6E845-68E7-4D99-9758-31BCC10E40C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6939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6E845-68E7-4D99-9758-31BCC10E40CE}" type="slidenum">
              <a:rPr lang="en-GB" altLang="en-US" smtClean="0"/>
              <a:pPr/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0455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6E845-68E7-4D99-9758-31BCC10E40CE}" type="slidenum">
              <a:rPr lang="en-GB" altLang="en-US" smtClean="0"/>
              <a:pPr/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459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652D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rporate T Lock_Horiz_W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4"/>
          <a:stretch>
            <a:fillRect/>
          </a:stretch>
        </p:blipFill>
        <p:spPr bwMode="auto">
          <a:xfrm>
            <a:off x="0" y="0"/>
            <a:ext cx="9144000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65400"/>
            <a:ext cx="7772400" cy="749300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F689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1460" y="3387725"/>
            <a:ext cx="3976524" cy="905371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61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rgbClr val="652D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8022" y="239906"/>
            <a:ext cx="9152021" cy="6637457"/>
          </a:xfrm>
          <a:prstGeom prst="rect">
            <a:avLst/>
          </a:prstGeom>
          <a:solidFill>
            <a:srgbClr val="CA3E9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11" descr="Corporate T Lock_Horiz_W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4"/>
          <a:stretch>
            <a:fillRect/>
          </a:stretch>
        </p:blipFill>
        <p:spPr bwMode="auto">
          <a:xfrm>
            <a:off x="0" y="0"/>
            <a:ext cx="9144000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65400"/>
            <a:ext cx="7772400" cy="749300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652D8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1460" y="3387725"/>
            <a:ext cx="3976524" cy="905371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48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solidFill>
          <a:srgbClr val="652D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8022" y="231884"/>
            <a:ext cx="9152021" cy="6626115"/>
          </a:xfrm>
          <a:prstGeom prst="rect">
            <a:avLst/>
          </a:prstGeom>
          <a:solidFill>
            <a:srgbClr val="00B0E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11" descr="Corporate T Lock_Horiz_W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4"/>
          <a:stretch>
            <a:fillRect/>
          </a:stretch>
        </p:blipFill>
        <p:spPr bwMode="auto">
          <a:xfrm>
            <a:off x="0" y="0"/>
            <a:ext cx="9144000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65400"/>
            <a:ext cx="7772400" cy="749300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652D8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1460" y="3387725"/>
            <a:ext cx="3976524" cy="905371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2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le Slide">
    <p:bg>
      <p:bgPr>
        <a:solidFill>
          <a:srgbClr val="652D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8022" y="236585"/>
            <a:ext cx="9152021" cy="6621415"/>
          </a:xfrm>
          <a:prstGeom prst="rect">
            <a:avLst/>
          </a:prstGeom>
          <a:solidFill>
            <a:srgbClr val="5AAE4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11" descr="Corporate T Lock_Horiz_W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4"/>
          <a:stretch>
            <a:fillRect/>
          </a:stretch>
        </p:blipFill>
        <p:spPr bwMode="auto">
          <a:xfrm>
            <a:off x="0" y="0"/>
            <a:ext cx="9144000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65400"/>
            <a:ext cx="7772400" cy="749300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652D8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1460" y="3387725"/>
            <a:ext cx="3976524" cy="905371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38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bg>
      <p:bgPr>
        <a:solidFill>
          <a:srgbClr val="652D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8022" y="231885"/>
            <a:ext cx="9152022" cy="6618094"/>
          </a:xfrm>
          <a:prstGeom prst="rect">
            <a:avLst/>
          </a:prstGeom>
          <a:solidFill>
            <a:srgbClr val="FBB04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11" descr="Corporate T Lock_Horiz_W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4"/>
          <a:stretch>
            <a:fillRect/>
          </a:stretch>
        </p:blipFill>
        <p:spPr bwMode="auto">
          <a:xfrm>
            <a:off x="0" y="0"/>
            <a:ext cx="9144000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65400"/>
            <a:ext cx="7772400" cy="749300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652D8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1460" y="3387725"/>
            <a:ext cx="3976524" cy="905371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85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91" y="1124744"/>
            <a:ext cx="8600281" cy="8556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251520" y="2205038"/>
            <a:ext cx="8568952" cy="38882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44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91" y="1124744"/>
            <a:ext cx="8600281" cy="8556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51520" y="2205038"/>
            <a:ext cx="4176464" cy="38882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644008" y="2204864"/>
            <a:ext cx="4176464" cy="38882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-468560" y="-171400"/>
            <a:ext cx="9721080" cy="10081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251520" y="476672"/>
            <a:ext cx="8568952" cy="604867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89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084888" y="549275"/>
            <a:ext cx="28797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200" dirty="0" smtClean="0">
                <a:solidFill>
                  <a:srgbClr val="CA3E96"/>
                </a:solidFill>
                <a:latin typeface="Verdana" pitchFamily="34" charset="0"/>
              </a:rPr>
              <a:t>cipfa.org</a:t>
            </a:r>
            <a:endParaRPr lang="en-GB" sz="1200" dirty="0">
              <a:solidFill>
                <a:srgbClr val="CA3E96"/>
              </a:solidFill>
              <a:latin typeface="Verdana" pitchFamily="34" charset="0"/>
            </a:endParaRPr>
          </a:p>
        </p:txBody>
      </p:sp>
      <p:pic>
        <p:nvPicPr>
          <p:cNvPr id="1036" name="Picture 12" descr="Corporate T Lock_Horiz trans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9" r:id="rId4"/>
    <p:sldLayoutId id="2147483698" r:id="rId5"/>
    <p:sldLayoutId id="2147483685" r:id="rId6"/>
    <p:sldLayoutId id="2147483687" r:id="rId7"/>
    <p:sldLayoutId id="2147483700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52D89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340768"/>
            <a:ext cx="8450872" cy="259228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Excellence in Financial Management</a:t>
            </a: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3200" b="1" dirty="0" smtClean="0"/>
              <a:t>November 2019</a:t>
            </a:r>
            <a:br>
              <a:rPr lang="en-GB" sz="3200" b="1" dirty="0" smtClean="0"/>
            </a:b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Carolyn Williamson – CIPFA President </a:t>
            </a:r>
            <a:b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 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Going Forward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980406"/>
            <a:ext cx="8568952" cy="3888258"/>
          </a:xfrm>
        </p:spPr>
        <p:txBody>
          <a:bodyPr/>
          <a:lstStyle/>
          <a:p>
            <a:r>
              <a:rPr lang="en-GB" dirty="0" smtClean="0"/>
              <a:t>Release </a:t>
            </a:r>
          </a:p>
          <a:p>
            <a:r>
              <a:rPr lang="en-GB" dirty="0" smtClean="0"/>
              <a:t>Important story to tell but complicated narrative</a:t>
            </a:r>
          </a:p>
          <a:p>
            <a:r>
              <a:rPr lang="en-GB" dirty="0" smtClean="0"/>
              <a:t>Identifying possible symptom of stress  </a:t>
            </a:r>
          </a:p>
          <a:p>
            <a:r>
              <a:rPr lang="en-GB" dirty="0" smtClean="0"/>
              <a:t>Consultation on forward looking indicators </a:t>
            </a:r>
          </a:p>
          <a:p>
            <a:r>
              <a:rPr lang="en-GB" dirty="0" smtClean="0"/>
              <a:t>Awareness of other activities </a:t>
            </a:r>
          </a:p>
          <a:p>
            <a:pPr lvl="1"/>
            <a:r>
              <a:rPr lang="en-GB" dirty="0" smtClean="0"/>
              <a:t>Redmond Review </a:t>
            </a:r>
          </a:p>
          <a:p>
            <a:pPr lvl="1"/>
            <a:r>
              <a:rPr lang="en-GB" dirty="0" smtClean="0"/>
              <a:t>NAO consultation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6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Consultations – what we’re asking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Is the current regulatory environment is as effective and robust as it could </a:t>
            </a:r>
            <a:r>
              <a:rPr lang="en-GB" dirty="0" smtClean="0"/>
              <a:t>be?</a:t>
            </a:r>
          </a:p>
          <a:p>
            <a:r>
              <a:rPr lang="en-GB" dirty="0" smtClean="0"/>
              <a:t>Is there a role for a separate body with expertise in local audit?</a:t>
            </a:r>
          </a:p>
          <a:p>
            <a:r>
              <a:rPr lang="en-GB" dirty="0"/>
              <a:t>Where issues arise as a result of an audit, are local authorities </a:t>
            </a:r>
            <a:r>
              <a:rPr lang="en-GB" dirty="0" smtClean="0"/>
              <a:t>establishing </a:t>
            </a:r>
            <a:r>
              <a:rPr lang="en-GB" dirty="0"/>
              <a:t>plans for corrective actions as soon as possible? </a:t>
            </a:r>
          </a:p>
        </p:txBody>
      </p:sp>
    </p:spTree>
    <p:extLst>
      <p:ext uri="{BB962C8B-B14F-4D97-AF65-F5344CB8AC3E}">
        <p14:creationId xmlns:p14="http://schemas.microsoft.com/office/powerpoint/2010/main" val="1666720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CIPFA/LASAAC - Streamlining the accounts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August 2019 – consulted on streamlining the accounts</a:t>
            </a:r>
          </a:p>
          <a:p>
            <a:r>
              <a:rPr lang="en-GB" dirty="0" smtClean="0"/>
              <a:t>Accounts seen to be too complex</a:t>
            </a:r>
          </a:p>
          <a:p>
            <a:r>
              <a:rPr lang="en-GB" dirty="0" smtClean="0"/>
              <a:t>Variable quality of narrative reporting</a:t>
            </a:r>
          </a:p>
          <a:p>
            <a:r>
              <a:rPr lang="en-GB" dirty="0" smtClean="0"/>
              <a:t>Summary accounts could be beneficial as long as do not create additional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548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CIPFA/LASAAC </a:t>
            </a:r>
            <a:r>
              <a:rPr lang="en-GB" dirty="0" smtClean="0"/>
              <a:t>– Differential reporting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November 2019 – Discussion papers</a:t>
            </a:r>
          </a:p>
          <a:p>
            <a:r>
              <a:rPr lang="en-GB" dirty="0" smtClean="0"/>
              <a:t>Primary </a:t>
            </a:r>
            <a:r>
              <a:rPr lang="en-GB" dirty="0"/>
              <a:t>goal should be to achieve clearer streamlined accounts for all authorities </a:t>
            </a:r>
            <a:endParaRPr lang="en-GB" dirty="0" smtClean="0"/>
          </a:p>
          <a:p>
            <a:r>
              <a:rPr lang="en-GB" dirty="0" smtClean="0"/>
              <a:t>Differential reporting criteria</a:t>
            </a:r>
          </a:p>
          <a:p>
            <a:r>
              <a:rPr lang="en-GB" dirty="0" smtClean="0"/>
              <a:t>Less </a:t>
            </a:r>
            <a:r>
              <a:rPr lang="en-GB" dirty="0"/>
              <a:t>benefit in differential reporting if the Whole of Government Accounts requirements remained standardised</a:t>
            </a:r>
          </a:p>
        </p:txBody>
      </p:sp>
    </p:spTree>
    <p:extLst>
      <p:ext uri="{BB962C8B-B14F-4D97-AF65-F5344CB8AC3E}">
        <p14:creationId xmlns:p14="http://schemas.microsoft.com/office/powerpoint/2010/main" val="2286584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social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October 2019 – Insights into Integration conference</a:t>
            </a:r>
          </a:p>
          <a:p>
            <a:r>
              <a:rPr lang="en-GB" dirty="0" smtClean="0"/>
              <a:t>Partnership work with Public Health England</a:t>
            </a:r>
          </a:p>
          <a:p>
            <a:pPr lvl="1"/>
            <a:r>
              <a:rPr lang="en-GB" dirty="0" smtClean="0"/>
              <a:t>Reframing thinking around prevention</a:t>
            </a:r>
          </a:p>
          <a:p>
            <a:pPr lvl="1"/>
            <a:r>
              <a:rPr lang="en-GB" dirty="0" smtClean="0"/>
              <a:t>Reposition prevention as an investment in place</a:t>
            </a:r>
          </a:p>
          <a:p>
            <a:pPr lvl="1"/>
            <a:r>
              <a:rPr lang="en-GB" dirty="0" smtClean="0"/>
              <a:t>Developing a framework to evaluate preventative measures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813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Prudential borrowing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New guidance released </a:t>
            </a:r>
            <a:r>
              <a:rPr lang="en-GB" dirty="0"/>
              <a:t>in November - </a:t>
            </a:r>
            <a:r>
              <a:rPr lang="en-GB" i="1" dirty="0"/>
              <a:t>Prudential Property </a:t>
            </a:r>
            <a:r>
              <a:rPr lang="en-GB" i="1" dirty="0" smtClean="0"/>
              <a:t>Investment</a:t>
            </a:r>
          </a:p>
          <a:p>
            <a:r>
              <a:rPr lang="en-GB" dirty="0" smtClean="0"/>
              <a:t>Commercial </a:t>
            </a:r>
            <a:r>
              <a:rPr lang="en-GB" dirty="0"/>
              <a:t>investments do not necessarily sit well with the primary focus of local </a:t>
            </a:r>
            <a:r>
              <a:rPr lang="en-GB" dirty="0" smtClean="0"/>
              <a:t>authorities</a:t>
            </a:r>
            <a:endParaRPr lang="en-GB" dirty="0"/>
          </a:p>
          <a:p>
            <a:r>
              <a:rPr lang="en-GB" dirty="0" smtClean="0"/>
              <a:t>New guidance </a:t>
            </a:r>
            <a:r>
              <a:rPr lang="en-GB" dirty="0"/>
              <a:t>seeks to ensure </a:t>
            </a:r>
            <a:r>
              <a:rPr lang="en-GB" dirty="0" smtClean="0"/>
              <a:t>we </a:t>
            </a:r>
            <a:r>
              <a:rPr lang="en-GB" dirty="0"/>
              <a:t>are asking the right questions </a:t>
            </a:r>
            <a:r>
              <a:rPr lang="en-GB" dirty="0" smtClean="0"/>
              <a:t>around commercial </a:t>
            </a:r>
            <a:r>
              <a:rPr lang="en-GB" dirty="0"/>
              <a:t>property </a:t>
            </a:r>
            <a:r>
              <a:rPr lang="en-GB" dirty="0" smtClean="0"/>
              <a:t>investments</a:t>
            </a:r>
          </a:p>
          <a:p>
            <a:r>
              <a:rPr lang="en-GB" dirty="0" smtClean="0"/>
              <a:t>Also </a:t>
            </a:r>
            <a:r>
              <a:rPr lang="en-GB" dirty="0"/>
              <a:t>aims to ensure transparency and democratic </a:t>
            </a:r>
            <a:r>
              <a:rPr lang="en-GB" dirty="0" smtClean="0"/>
              <a:t>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645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996952"/>
            <a:ext cx="8600281" cy="855662"/>
          </a:xfrm>
        </p:spPr>
        <p:txBody>
          <a:bodyPr/>
          <a:lstStyle/>
          <a:p>
            <a:pPr algn="ctr"/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79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Tracker 2019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Published in partnership with the Institute for Government</a:t>
            </a:r>
          </a:p>
          <a:p>
            <a:r>
              <a:rPr lang="en-GB" dirty="0" smtClean="0"/>
              <a:t>Key findings:</a:t>
            </a:r>
          </a:p>
          <a:p>
            <a:pPr lvl="1"/>
            <a:r>
              <a:rPr lang="en-GB" dirty="0"/>
              <a:t>Day-to-day spending </a:t>
            </a:r>
            <a:r>
              <a:rPr lang="en-GB" dirty="0" smtClean="0"/>
              <a:t>on local services fell </a:t>
            </a:r>
            <a:r>
              <a:rPr lang="en-GB" dirty="0"/>
              <a:t>by 20-40% between 2009/10 and </a:t>
            </a:r>
            <a:r>
              <a:rPr lang="en-GB" dirty="0" smtClean="0"/>
              <a:t>2017/18</a:t>
            </a:r>
          </a:p>
          <a:p>
            <a:pPr lvl="1"/>
            <a:r>
              <a:rPr lang="en-GB" dirty="0" smtClean="0"/>
              <a:t>Spending </a:t>
            </a:r>
            <a:r>
              <a:rPr lang="en-GB" dirty="0"/>
              <a:t>on adult social care </a:t>
            </a:r>
            <a:r>
              <a:rPr lang="en-GB" dirty="0" smtClean="0"/>
              <a:t>fallen </a:t>
            </a:r>
            <a:r>
              <a:rPr lang="en-GB" dirty="0"/>
              <a:t>2.1% </a:t>
            </a:r>
            <a:r>
              <a:rPr lang="en-GB" dirty="0" smtClean="0"/>
              <a:t>2009 - 2019.</a:t>
            </a:r>
          </a:p>
          <a:p>
            <a:pPr lvl="1"/>
            <a:r>
              <a:rPr lang="en-GB" dirty="0" smtClean="0"/>
              <a:t>Public satisfaction with services holding steady</a:t>
            </a:r>
          </a:p>
          <a:p>
            <a:pPr lvl="1"/>
            <a:r>
              <a:rPr lang="en-GB" dirty="0"/>
              <a:t>NHS revenue spending </a:t>
            </a:r>
            <a:r>
              <a:rPr lang="en-GB" dirty="0" smtClean="0"/>
              <a:t>protected </a:t>
            </a:r>
            <a:r>
              <a:rPr lang="en-GB" dirty="0"/>
              <a:t>and rose after 2009/10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63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91" y="980728"/>
            <a:ext cx="8600281" cy="855662"/>
          </a:xfrm>
        </p:spPr>
        <p:txBody>
          <a:bodyPr/>
          <a:lstStyle/>
          <a:p>
            <a:r>
              <a:rPr lang="en-GB" dirty="0" smtClean="0"/>
              <a:t>Aims of the FM Code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19235136"/>
              </p:ext>
            </p:extLst>
          </p:nvPr>
        </p:nvGraphicFramePr>
        <p:xfrm>
          <a:off x="250825" y="2060848"/>
          <a:ext cx="8569325" cy="4031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93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600281" cy="855662"/>
          </a:xfrm>
        </p:spPr>
        <p:txBody>
          <a:bodyPr/>
          <a:lstStyle/>
          <a:p>
            <a:r>
              <a:rPr lang="en-GB" dirty="0" smtClean="0"/>
              <a:t>Principles of the Code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7184" y="1764382"/>
            <a:ext cx="8568952" cy="4608512"/>
          </a:xfrm>
        </p:spPr>
        <p:txBody>
          <a:bodyPr/>
          <a:lstStyle/>
          <a:p>
            <a:r>
              <a:rPr lang="en-GB" b="1" dirty="0" smtClean="0"/>
              <a:t>L</a:t>
            </a:r>
            <a:r>
              <a:rPr lang="en-GB" b="1" dirty="0" smtClean="0"/>
              <a:t>eadership</a:t>
            </a:r>
          </a:p>
          <a:p>
            <a:r>
              <a:rPr lang="en-GB" b="1" dirty="0" smtClean="0"/>
              <a:t>A</a:t>
            </a:r>
            <a:r>
              <a:rPr lang="en-GB" b="1" dirty="0" smtClean="0"/>
              <a:t>ccountability</a:t>
            </a:r>
          </a:p>
          <a:p>
            <a:r>
              <a:rPr lang="en-GB" b="1" dirty="0" smtClean="0"/>
              <a:t>T</a:t>
            </a:r>
            <a:r>
              <a:rPr lang="en-GB" b="1" dirty="0" smtClean="0"/>
              <a:t>ransparency</a:t>
            </a:r>
          </a:p>
          <a:p>
            <a:r>
              <a:rPr lang="en-GB" b="1" dirty="0" smtClean="0"/>
              <a:t>Standards</a:t>
            </a:r>
          </a:p>
          <a:p>
            <a:r>
              <a:rPr lang="en-GB" b="1" dirty="0" smtClean="0"/>
              <a:t>A</a:t>
            </a:r>
            <a:r>
              <a:rPr lang="en-GB" b="1" dirty="0" smtClean="0"/>
              <a:t>ssurance</a:t>
            </a:r>
          </a:p>
          <a:p>
            <a:r>
              <a:rPr lang="en-GB" b="1" dirty="0"/>
              <a:t>S</a:t>
            </a:r>
            <a:r>
              <a:rPr lang="en-GB" b="1" dirty="0" smtClean="0"/>
              <a:t>ustainability </a:t>
            </a:r>
            <a:endParaRPr lang="en-GB" b="1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8381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744297" cy="855662"/>
          </a:xfrm>
        </p:spPr>
        <p:txBody>
          <a:bodyPr/>
          <a:lstStyle/>
          <a:p>
            <a:r>
              <a:rPr lang="en-GB" dirty="0" smtClean="0"/>
              <a:t> Going Forward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1520" y="1988840"/>
            <a:ext cx="8568952" cy="3888258"/>
          </a:xfrm>
        </p:spPr>
        <p:txBody>
          <a:bodyPr/>
          <a:lstStyle/>
          <a:p>
            <a:r>
              <a:rPr lang="en-GB" dirty="0" smtClean="0"/>
              <a:t>Conference 29 November </a:t>
            </a:r>
          </a:p>
          <a:p>
            <a:r>
              <a:rPr lang="en-GB" dirty="0" smtClean="0"/>
              <a:t>Bespoke workshops </a:t>
            </a:r>
          </a:p>
          <a:p>
            <a:r>
              <a:rPr lang="en-GB" dirty="0" smtClean="0"/>
              <a:t>Webinars </a:t>
            </a:r>
          </a:p>
          <a:p>
            <a:r>
              <a:rPr lang="en-GB" dirty="0" smtClean="0"/>
              <a:t>Guidance</a:t>
            </a:r>
            <a:endParaRPr lang="en-GB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963042"/>
            <a:ext cx="2664295" cy="377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9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Financial resilience concerns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772816"/>
            <a:ext cx="8568952" cy="3888258"/>
          </a:xfrm>
        </p:spPr>
        <p:txBody>
          <a:bodyPr/>
          <a:lstStyle/>
          <a:p>
            <a:r>
              <a:rPr lang="en-GB" dirty="0" smtClean="0"/>
              <a:t>Arising in </a:t>
            </a:r>
            <a:r>
              <a:rPr lang="en-GB" dirty="0"/>
              <a:t>the context of substantial reductions in grant funding for local authorities from the UK </a:t>
            </a:r>
            <a:r>
              <a:rPr lang="en-GB" dirty="0" smtClean="0"/>
              <a:t>Government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Discussions around resilience have included :  </a:t>
            </a:r>
          </a:p>
          <a:p>
            <a:pPr lvl="1"/>
            <a:r>
              <a:rPr lang="en-GB" dirty="0" smtClean="0"/>
              <a:t>leadership and governance issues</a:t>
            </a:r>
          </a:p>
          <a:p>
            <a:pPr lvl="1"/>
            <a:r>
              <a:rPr lang="en-GB" dirty="0"/>
              <a:t>f</a:t>
            </a:r>
            <a:r>
              <a:rPr lang="en-GB" dirty="0" smtClean="0"/>
              <a:t>inancial planning and control </a:t>
            </a:r>
          </a:p>
          <a:p>
            <a:pPr lvl="1"/>
            <a:r>
              <a:rPr lang="en-GB" dirty="0" smtClean="0"/>
              <a:t>dealing with rising demand  </a:t>
            </a:r>
          </a:p>
          <a:p>
            <a:pPr lvl="1"/>
            <a:r>
              <a:rPr lang="en-GB" dirty="0" smtClean="0"/>
              <a:t>effective audit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8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90" y="914138"/>
            <a:ext cx="8600281" cy="855662"/>
          </a:xfrm>
        </p:spPr>
        <p:txBody>
          <a:bodyPr/>
          <a:lstStyle/>
          <a:p>
            <a:r>
              <a:rPr lang="en-GB" dirty="0" smtClean="0"/>
              <a:t>Financial stress warning signs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190" y="1556792"/>
            <a:ext cx="8568952" cy="3888258"/>
          </a:xfrm>
        </p:spPr>
        <p:txBody>
          <a:bodyPr/>
          <a:lstStyle/>
          <a:p>
            <a:r>
              <a:rPr lang="en-GB" dirty="0" smtClean="0"/>
              <a:t> 5 key symptoms of stress </a:t>
            </a:r>
          </a:p>
          <a:p>
            <a:pPr lvl="1"/>
            <a:r>
              <a:rPr lang="en-GB" dirty="0" smtClean="0"/>
              <a:t>Running down of reserves </a:t>
            </a:r>
          </a:p>
          <a:p>
            <a:pPr lvl="1"/>
            <a:r>
              <a:rPr lang="en-GB" dirty="0" smtClean="0"/>
              <a:t>Failure to plan and deliver savings </a:t>
            </a:r>
          </a:p>
          <a:p>
            <a:pPr lvl="1"/>
            <a:r>
              <a:rPr lang="en-GB" dirty="0" smtClean="0"/>
              <a:t>Shortening financial planning</a:t>
            </a:r>
          </a:p>
          <a:p>
            <a:pPr lvl="1"/>
            <a:r>
              <a:rPr lang="en-GB" dirty="0" smtClean="0"/>
              <a:t>Tendency to overspend </a:t>
            </a:r>
          </a:p>
          <a:p>
            <a:pPr lvl="1"/>
            <a:r>
              <a:rPr lang="en-GB" dirty="0" smtClean="0"/>
              <a:t>Lack of detail in business decisions – risk management  </a:t>
            </a:r>
          </a:p>
          <a:p>
            <a:pPr lvl="1"/>
            <a:endParaRPr lang="en-GB" dirty="0"/>
          </a:p>
          <a:p>
            <a:r>
              <a:rPr lang="en-GB" dirty="0" smtClean="0"/>
              <a:t>A symptom is a </a:t>
            </a:r>
            <a:r>
              <a:rPr lang="en-GB" dirty="0" smtClean="0">
                <a:solidFill>
                  <a:srgbClr val="FF0000"/>
                </a:solidFill>
              </a:rPr>
              <a:t>possible</a:t>
            </a:r>
            <a:r>
              <a:rPr lang="en-GB" dirty="0" smtClean="0"/>
              <a:t> indicator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4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700808"/>
            <a:ext cx="7560840" cy="1008112"/>
          </a:xfrm>
        </p:spPr>
        <p:txBody>
          <a:bodyPr/>
          <a:lstStyle/>
          <a:p>
            <a:r>
              <a:rPr lang="en-GB" dirty="0" smtClean="0"/>
              <a:t>Resilience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020" y="2708920"/>
            <a:ext cx="7344816" cy="4824536"/>
          </a:xfrm>
        </p:spPr>
        <p:txBody>
          <a:bodyPr/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 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 sustainability of public services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Flagging up possible area of stress 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en-GB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of a number of tools available to the public sector</a:t>
            </a:r>
            <a:endParaRPr lang="en-GB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799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index will look like 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1946" y="1844824"/>
            <a:ext cx="8392502" cy="47525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4860032" y="2060848"/>
            <a:ext cx="864096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86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PFA PP_MasterTemplate">
  <a:themeElements>
    <a:clrScheme name="Default Design 13">
      <a:dk1>
        <a:srgbClr val="333333"/>
      </a:dk1>
      <a:lt1>
        <a:srgbClr val="FFFFFF"/>
      </a:lt1>
      <a:dk2>
        <a:srgbClr val="000000"/>
      </a:dk2>
      <a:lt2>
        <a:srgbClr val="808080"/>
      </a:lt2>
      <a:accent1>
        <a:srgbClr val="F68933"/>
      </a:accent1>
      <a:accent2>
        <a:srgbClr val="00B0E8"/>
      </a:accent2>
      <a:accent3>
        <a:srgbClr val="FFFFFF"/>
      </a:accent3>
      <a:accent4>
        <a:srgbClr val="2A2A2A"/>
      </a:accent4>
      <a:accent5>
        <a:srgbClr val="FAC4AD"/>
      </a:accent5>
      <a:accent6>
        <a:srgbClr val="009FD2"/>
      </a:accent6>
      <a:hlink>
        <a:srgbClr val="652D89"/>
      </a:hlink>
      <a:folHlink>
        <a:srgbClr val="5AAE41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F68933"/>
        </a:accent1>
        <a:accent2>
          <a:srgbClr val="00B0E8"/>
        </a:accent2>
        <a:accent3>
          <a:srgbClr val="FFFFFF"/>
        </a:accent3>
        <a:accent4>
          <a:srgbClr val="2A2A2A"/>
        </a:accent4>
        <a:accent5>
          <a:srgbClr val="FAC4AD"/>
        </a:accent5>
        <a:accent6>
          <a:srgbClr val="009FD2"/>
        </a:accent6>
        <a:hlink>
          <a:srgbClr val="652D89"/>
        </a:hlink>
        <a:folHlink>
          <a:srgbClr val="5AAE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CIPFA PP_MasterTemplate</Template>
  <TotalTime>7227</TotalTime>
  <Words>434</Words>
  <Application>Microsoft Office PowerPoint</Application>
  <PresentationFormat>On-screen Show (4:3)</PresentationFormat>
  <Paragraphs>82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CIPFA PP_MasterTemplate</vt:lpstr>
      <vt:lpstr> Excellence in Financial Management November 2019  Carolyn Williamson – CIPFA President     </vt:lpstr>
      <vt:lpstr>Performance Tracker 2019</vt:lpstr>
      <vt:lpstr>Aims of the FM Code </vt:lpstr>
      <vt:lpstr>Principles of the Code      </vt:lpstr>
      <vt:lpstr> Going Forward </vt:lpstr>
      <vt:lpstr>Financial resilience concerns</vt:lpstr>
      <vt:lpstr>Financial stress warning signs </vt:lpstr>
      <vt:lpstr>Resilience Index</vt:lpstr>
      <vt:lpstr>What the index will look like </vt:lpstr>
      <vt:lpstr>Going Forward </vt:lpstr>
      <vt:lpstr>Consultations – what we’re asking</vt:lpstr>
      <vt:lpstr>CIPFA/LASAAC - Streamlining the accounts</vt:lpstr>
      <vt:lpstr>CIPFA/LASAAC – Differential reporting</vt:lpstr>
      <vt:lpstr>Health and social care</vt:lpstr>
      <vt:lpstr>Prudential borrowing</vt:lpstr>
      <vt:lpstr>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Do’s &amp; dont’s</dc:title>
  <dc:creator>Spencer, Mia</dc:creator>
  <cp:lastModifiedBy>Moore, Ashleigh</cp:lastModifiedBy>
  <cp:revision>236</cp:revision>
  <cp:lastPrinted>2018-09-06T15:22:19Z</cp:lastPrinted>
  <dcterms:created xsi:type="dcterms:W3CDTF">2014-12-09T14:59:24Z</dcterms:created>
  <dcterms:modified xsi:type="dcterms:W3CDTF">2019-11-20T16:19:10Z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