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1" r:id="rId2"/>
    <p:sldId id="293" r:id="rId3"/>
    <p:sldId id="294" r:id="rId4"/>
    <p:sldId id="295" r:id="rId5"/>
    <p:sldId id="300" r:id="rId6"/>
    <p:sldId id="301" r:id="rId7"/>
    <p:sldId id="320" r:id="rId8"/>
    <p:sldId id="303" r:id="rId9"/>
    <p:sldId id="304" r:id="rId10"/>
    <p:sldId id="321" r:id="rId11"/>
    <p:sldId id="306" r:id="rId12"/>
    <p:sldId id="307" r:id="rId13"/>
    <p:sldId id="308" r:id="rId14"/>
    <p:sldId id="322" r:id="rId15"/>
    <p:sldId id="310" r:id="rId16"/>
    <p:sldId id="311" r:id="rId17"/>
    <p:sldId id="312" r:id="rId18"/>
    <p:sldId id="313" r:id="rId19"/>
    <p:sldId id="315" r:id="rId20"/>
    <p:sldId id="316" r:id="rId21"/>
    <p:sldId id="317" r:id="rId22"/>
    <p:sldId id="318" r:id="rId23"/>
    <p:sldId id="323" r:id="rId24"/>
  </p:sldIdLst>
  <p:sldSz cx="9144000" cy="6858000" type="screen4x3"/>
  <p:notesSz cx="6797675" cy="987425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ncer, Mia" initials="SM" lastIdx="1" clrIdx="0">
    <p:extLst>
      <p:ext uri="{19B8F6BF-5375-455C-9EA6-DF929625EA0E}">
        <p15:presenceInfo xmlns:p15="http://schemas.microsoft.com/office/powerpoint/2012/main" userId="S-1-5-21-3331553047-129094137-2898830500-92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CA3E96"/>
    <a:srgbClr val="FBB040"/>
    <a:srgbClr val="F68933"/>
    <a:srgbClr val="FDD8A1"/>
    <a:srgbClr val="585951"/>
    <a:srgbClr val="652D89"/>
    <a:srgbClr val="5AAE41"/>
    <a:srgbClr val="FEF1DD"/>
    <a:srgbClr val="00B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0" autoAdjust="0"/>
    <p:restoredTop sz="94660"/>
  </p:normalViewPr>
  <p:slideViewPr>
    <p:cSldViewPr>
      <p:cViewPr varScale="1">
        <p:scale>
          <a:sx n="76" d="100"/>
          <a:sy n="76" d="100"/>
        </p:scale>
        <p:origin x="1680" y="66"/>
      </p:cViewPr>
      <p:guideLst>
        <p:guide orient="horz" pos="2160"/>
        <p:guide pos="2880"/>
      </p:guideLst>
    </p:cSldViewPr>
  </p:slideViewPr>
  <p:notesTextViewPr>
    <p:cViewPr>
      <p:scale>
        <a:sx n="3" d="2"/>
        <a:sy n="3" d="2"/>
      </p:scale>
      <p:origin x="0" y="0"/>
    </p:cViewPr>
  </p:notesTextViewPr>
  <p:notesViewPr>
    <p:cSldViewPr>
      <p:cViewPr varScale="1">
        <p:scale>
          <a:sx n="76" d="100"/>
          <a:sy n="76" d="100"/>
        </p:scale>
        <p:origin x="246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68893943001653"/>
          <c:y val="0"/>
          <c:w val="0.64663883255468979"/>
          <c:h val="0.8733307204553773"/>
        </c:manualLayout>
      </c:layout>
      <c:barChart>
        <c:barDir val="bar"/>
        <c:grouping val="clustered"/>
        <c:varyColors val="0"/>
        <c:ser>
          <c:idx val="0"/>
          <c:order val="0"/>
          <c:tx>
            <c:strRef>
              <c:f>Sheet1!$B$1</c:f>
              <c:strCache>
                <c:ptCount val="1"/>
                <c:pt idx="0">
                  <c:v>Series 1</c:v>
                </c:pt>
              </c:strCache>
            </c:strRef>
          </c:tx>
          <c:spPr>
            <a:solidFill>
              <a:srgbClr val="CA3E96"/>
            </a:solidFill>
            <a:ln>
              <a:noFill/>
            </a:ln>
            <a:effectLst>
              <a:softEdge rad="38100"/>
            </a:effectLst>
          </c:spPr>
          <c:invertIfNegative val="0"/>
          <c:dLbls>
            <c:dLbl>
              <c:idx val="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F15-4AFF-B83F-5D7FCBD1579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CFO, FD, CEO or Director</c:v>
                </c:pt>
                <c:pt idx="1">
                  <c:v>Line manager or their mgr</c:v>
                </c:pt>
                <c:pt idx="2">
                  <c:v>Other</c:v>
                </c:pt>
                <c:pt idx="3">
                  <c:v>Supplier / Customer</c:v>
                </c:pt>
                <c:pt idx="4">
                  <c:v>Board, Cabinet, Council</c:v>
                </c:pt>
                <c:pt idx="5">
                  <c:v>Regulator</c:v>
                </c:pt>
                <c:pt idx="6">
                  <c:v>Ext/Int Audit</c:v>
                </c:pt>
              </c:strCache>
            </c:strRef>
          </c:cat>
          <c:val>
            <c:numRef>
              <c:f>Sheet1!$B$2:$B$8</c:f>
              <c:numCache>
                <c:formatCode>General</c:formatCode>
                <c:ptCount val="7"/>
                <c:pt idx="0">
                  <c:v>144</c:v>
                </c:pt>
                <c:pt idx="1">
                  <c:v>129</c:v>
                </c:pt>
                <c:pt idx="2">
                  <c:v>47</c:v>
                </c:pt>
                <c:pt idx="3">
                  <c:v>21</c:v>
                </c:pt>
                <c:pt idx="4">
                  <c:v>18</c:v>
                </c:pt>
                <c:pt idx="5">
                  <c:v>15</c:v>
                </c:pt>
                <c:pt idx="6">
                  <c:v>6</c:v>
                </c:pt>
              </c:numCache>
            </c:numRef>
          </c:val>
          <c:extLst>
            <c:ext xmlns:c16="http://schemas.microsoft.com/office/drawing/2014/chart" uri="{C3380CC4-5D6E-409C-BE32-E72D297353CC}">
              <c16:uniqueId val="{00000000-9462-4D4A-84B7-F62987E8C394}"/>
            </c:ext>
          </c:extLst>
        </c:ser>
        <c:dLbls>
          <c:showLegendKey val="0"/>
          <c:showVal val="0"/>
          <c:showCatName val="0"/>
          <c:showSerName val="0"/>
          <c:showPercent val="0"/>
          <c:showBubbleSize val="0"/>
        </c:dLbls>
        <c:gapWidth val="61"/>
        <c:overlap val="76"/>
        <c:axId val="-960445072"/>
        <c:axId val="-960442352"/>
      </c:barChart>
      <c:catAx>
        <c:axId val="-96044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60442352"/>
        <c:crosses val="autoZero"/>
        <c:auto val="1"/>
        <c:lblAlgn val="ctr"/>
        <c:lblOffset val="100"/>
        <c:noMultiLvlLbl val="0"/>
      </c:catAx>
      <c:valAx>
        <c:axId val="-960442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6044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28326109042639"/>
          <c:y val="0"/>
          <c:w val="0.80847147222156146"/>
          <c:h val="0.8780413932553158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a:softEdge rad="38100"/>
            </a:effectLst>
          </c:spPr>
          <c:invertIfNegative val="0"/>
          <c:dPt>
            <c:idx val="0"/>
            <c:invertIfNegative val="0"/>
            <c:bubble3D val="0"/>
            <c:spPr>
              <a:solidFill>
                <a:srgbClr val="5AAE41"/>
              </a:solidFill>
              <a:ln>
                <a:noFill/>
              </a:ln>
              <a:effectLst>
                <a:softEdge rad="38100"/>
              </a:effectLst>
            </c:spPr>
            <c:extLst>
              <c:ext xmlns:c16="http://schemas.microsoft.com/office/drawing/2014/chart" uri="{C3380CC4-5D6E-409C-BE32-E72D297353CC}">
                <c16:uniqueId val="{00000004-69C4-466D-8D2C-F7399FB0827E}"/>
              </c:ext>
            </c:extLst>
          </c:dPt>
          <c:dPt>
            <c:idx val="1"/>
            <c:invertIfNegative val="0"/>
            <c:bubble3D val="0"/>
            <c:spPr>
              <a:solidFill>
                <a:srgbClr val="5AAE41"/>
              </a:solidFill>
              <a:ln>
                <a:noFill/>
              </a:ln>
              <a:effectLst>
                <a:softEdge rad="38100"/>
              </a:effectLst>
            </c:spPr>
            <c:extLst>
              <c:ext xmlns:c16="http://schemas.microsoft.com/office/drawing/2014/chart" uri="{C3380CC4-5D6E-409C-BE32-E72D297353CC}">
                <c16:uniqueId val="{00000007-69C4-466D-8D2C-F7399FB0827E}"/>
              </c:ext>
            </c:extLst>
          </c:dPt>
          <c:dPt>
            <c:idx val="2"/>
            <c:invertIfNegative val="0"/>
            <c:bubble3D val="0"/>
            <c:spPr>
              <a:solidFill>
                <a:srgbClr val="5AAE41"/>
              </a:solidFill>
              <a:ln>
                <a:noFill/>
              </a:ln>
              <a:effectLst>
                <a:softEdge rad="38100"/>
              </a:effectLst>
            </c:spPr>
            <c:extLst>
              <c:ext xmlns:c16="http://schemas.microsoft.com/office/drawing/2014/chart" uri="{C3380CC4-5D6E-409C-BE32-E72D297353CC}">
                <c16:uniqueId val="{00000003-69C4-466D-8D2C-F7399FB0827E}"/>
              </c:ext>
            </c:extLst>
          </c:dPt>
          <c:dPt>
            <c:idx val="3"/>
            <c:invertIfNegative val="0"/>
            <c:bubble3D val="0"/>
            <c:spPr>
              <a:solidFill>
                <a:srgbClr val="CA3E96"/>
              </a:solidFill>
              <a:ln>
                <a:noFill/>
              </a:ln>
              <a:effectLst>
                <a:softEdge rad="38100"/>
              </a:effectLst>
            </c:spPr>
            <c:extLst>
              <c:ext xmlns:c16="http://schemas.microsoft.com/office/drawing/2014/chart" uri="{C3380CC4-5D6E-409C-BE32-E72D297353CC}">
                <c16:uniqueId val="{00000006-69C4-466D-8D2C-F7399FB0827E}"/>
              </c:ext>
            </c:extLst>
          </c:dPt>
          <c:dPt>
            <c:idx val="4"/>
            <c:invertIfNegative val="0"/>
            <c:bubble3D val="0"/>
            <c:spPr>
              <a:solidFill>
                <a:srgbClr val="5AAE41"/>
              </a:solidFill>
              <a:ln>
                <a:noFill/>
              </a:ln>
              <a:effectLst>
                <a:softEdge rad="38100"/>
              </a:effectLst>
            </c:spPr>
            <c:extLst>
              <c:ext xmlns:c16="http://schemas.microsoft.com/office/drawing/2014/chart" uri="{C3380CC4-5D6E-409C-BE32-E72D297353CC}">
                <c16:uniqueId val="{00000005-69C4-466D-8D2C-F7399FB0827E}"/>
              </c:ext>
            </c:extLst>
          </c:dPt>
          <c:dPt>
            <c:idx val="5"/>
            <c:invertIfNegative val="0"/>
            <c:bubble3D val="0"/>
            <c:spPr>
              <a:solidFill>
                <a:schemeClr val="tx1"/>
              </a:solidFill>
              <a:ln>
                <a:noFill/>
              </a:ln>
              <a:effectLst>
                <a:softEdge rad="38100"/>
              </a:effectLst>
            </c:spPr>
            <c:extLst>
              <c:ext xmlns:c16="http://schemas.microsoft.com/office/drawing/2014/chart" uri="{C3380CC4-5D6E-409C-BE32-E72D297353CC}">
                <c16:uniqueId val="{00000008-69C4-466D-8D2C-F7399FB0827E}"/>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effectLst>
                      <a:innerShdw blurRad="63500" dist="50800" dir="13500000">
                        <a:prstClr val="black">
                          <a:alpha val="50000"/>
                        </a:prstClr>
                      </a:innerShd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Audit / Regulator</c:v>
                </c:pt>
                <c:pt idx="1">
                  <c:v>Other</c:v>
                </c:pt>
                <c:pt idx="2">
                  <c:v>Civil Service</c:v>
                </c:pt>
                <c:pt idx="3">
                  <c:v>NHS</c:v>
                </c:pt>
                <c:pt idx="4">
                  <c:v>Local Govt</c:v>
                </c:pt>
                <c:pt idx="5">
                  <c:v>All</c:v>
                </c:pt>
              </c:strCache>
            </c:strRef>
          </c:cat>
          <c:val>
            <c:numRef>
              <c:f>Sheet1!$B$2:$B$7</c:f>
              <c:numCache>
                <c:formatCode>0%</c:formatCode>
                <c:ptCount val="6"/>
                <c:pt idx="0">
                  <c:v>0.27</c:v>
                </c:pt>
                <c:pt idx="1">
                  <c:v>0.48</c:v>
                </c:pt>
                <c:pt idx="2">
                  <c:v>0.43</c:v>
                </c:pt>
                <c:pt idx="3">
                  <c:v>0.77</c:v>
                </c:pt>
                <c:pt idx="4">
                  <c:v>0.52</c:v>
                </c:pt>
                <c:pt idx="5">
                  <c:v>0.56999999999999995</c:v>
                </c:pt>
              </c:numCache>
            </c:numRef>
          </c:val>
          <c:extLst>
            <c:ext xmlns:c16="http://schemas.microsoft.com/office/drawing/2014/chart" uri="{C3380CC4-5D6E-409C-BE32-E72D297353CC}">
              <c16:uniqueId val="{00000000-69C4-466D-8D2C-F7399FB0827E}"/>
            </c:ext>
          </c:extLst>
        </c:ser>
        <c:dLbls>
          <c:dLblPos val="outEnd"/>
          <c:showLegendKey val="0"/>
          <c:showVal val="1"/>
          <c:showCatName val="0"/>
          <c:showSerName val="0"/>
          <c:showPercent val="0"/>
          <c:showBubbleSize val="0"/>
        </c:dLbls>
        <c:gapWidth val="0"/>
        <c:overlap val="60"/>
        <c:axId val="-960443984"/>
        <c:axId val="-960441808"/>
      </c:barChart>
      <c:catAx>
        <c:axId val="-960443984"/>
        <c:scaling>
          <c:orientation val="minMax"/>
        </c:scaling>
        <c:delete val="0"/>
        <c:axPos val="l"/>
        <c:numFmt formatCode="General" sourceLinked="1"/>
        <c:majorTickMark val="none"/>
        <c:minorTickMark val="none"/>
        <c:tickLblPos val="nextTo"/>
        <c:spPr>
          <a:noFill/>
          <a:ln w="22225" cap="flat" cmpd="sng" algn="ctr">
            <a:solidFill>
              <a:schemeClr val="tx1">
                <a:lumMod val="15000"/>
                <a:lumOff val="85000"/>
              </a:schemeClr>
            </a:solidFill>
            <a:round/>
          </a:ln>
          <a:effectLst/>
        </c:spPr>
        <c:txPr>
          <a:bodyPr rot="-60000000" spcFirstLastPara="1" vertOverflow="ellipsis" vert="horz" wrap="square" anchor="ctr" anchorCtr="0"/>
          <a:lstStyle/>
          <a:p>
            <a:pPr>
              <a:defRPr sz="2000" b="1" i="0" u="none" strike="noStrike" kern="1200" baseline="0">
                <a:solidFill>
                  <a:schemeClr val="tx1">
                    <a:lumMod val="65000"/>
                    <a:lumOff val="35000"/>
                  </a:schemeClr>
                </a:solidFill>
                <a:effectLst>
                  <a:innerShdw blurRad="63500" dist="50800" dir="13500000">
                    <a:prstClr val="black">
                      <a:alpha val="50000"/>
                    </a:prstClr>
                  </a:innerShdw>
                </a:effectLst>
                <a:latin typeface="+mn-lt"/>
                <a:ea typeface="+mn-ea"/>
                <a:cs typeface="+mn-cs"/>
              </a:defRPr>
            </a:pPr>
            <a:endParaRPr lang="en-US"/>
          </a:p>
        </c:txPr>
        <c:crossAx val="-960441808"/>
        <c:crosses val="autoZero"/>
        <c:auto val="1"/>
        <c:lblAlgn val="ctr"/>
        <c:lblOffset val="100"/>
        <c:noMultiLvlLbl val="0"/>
      </c:catAx>
      <c:valAx>
        <c:axId val="-960441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effectLst>
                  <a:innerShdw blurRad="63500" dist="50800" dir="13500000">
                    <a:prstClr val="black">
                      <a:alpha val="50000"/>
                    </a:prstClr>
                  </a:innerShdw>
                </a:effectLst>
                <a:latin typeface="+mn-lt"/>
                <a:ea typeface="+mn-ea"/>
                <a:cs typeface="+mn-cs"/>
              </a:defRPr>
            </a:pPr>
            <a:endParaRPr lang="en-US"/>
          </a:p>
        </c:txPr>
        <c:crossAx val="-960443984"/>
        <c:crosses val="autoZero"/>
        <c:crossBetween val="between"/>
      </c:valAx>
      <c:spPr>
        <a:noFill/>
        <a:ln>
          <a:noFill/>
        </a:ln>
        <a:effectLst>
          <a:softEdge rad="1270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effectLst>
            <a:innerShdw blurRad="63500" dist="50800" dir="13500000">
              <a:prstClr val="black">
                <a:alpha val="50000"/>
              </a:prstClr>
            </a:innerShdw>
          </a:effectLs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a:softEdge rad="38100"/>
            </a:effectLst>
          </c:spPr>
          <c:invertIfNegative val="0"/>
          <c:dPt>
            <c:idx val="0"/>
            <c:invertIfNegative val="0"/>
            <c:bubble3D val="0"/>
            <c:spPr>
              <a:solidFill>
                <a:srgbClr val="5AAE41"/>
              </a:solidFill>
              <a:ln>
                <a:noFill/>
              </a:ln>
              <a:effectLst>
                <a:softEdge rad="38100"/>
              </a:effectLst>
            </c:spPr>
            <c:extLst>
              <c:ext xmlns:c16="http://schemas.microsoft.com/office/drawing/2014/chart" uri="{C3380CC4-5D6E-409C-BE32-E72D297353CC}">
                <c16:uniqueId val="{00000003-9462-4D4A-84B7-F62987E8C394}"/>
              </c:ext>
            </c:extLst>
          </c:dPt>
          <c:dPt>
            <c:idx val="5"/>
            <c:invertIfNegative val="0"/>
            <c:bubble3D val="0"/>
            <c:spPr>
              <a:solidFill>
                <a:srgbClr val="00B0F0"/>
              </a:solidFill>
              <a:ln>
                <a:noFill/>
              </a:ln>
              <a:effectLst>
                <a:softEdge rad="38100"/>
              </a:effectLst>
            </c:spPr>
            <c:extLst>
              <c:ext xmlns:c16="http://schemas.microsoft.com/office/drawing/2014/chart" uri="{C3380CC4-5D6E-409C-BE32-E72D297353CC}">
                <c16:uniqueId val="{00000004-9462-4D4A-84B7-F62987E8C394}"/>
              </c:ext>
            </c:extLst>
          </c:dPt>
          <c:dPt>
            <c:idx val="7"/>
            <c:invertIfNegative val="0"/>
            <c:bubble3D val="0"/>
            <c:spPr>
              <a:solidFill>
                <a:srgbClr val="F68933"/>
              </a:solidFill>
              <a:ln>
                <a:noFill/>
              </a:ln>
              <a:effectLst>
                <a:softEdge rad="38100"/>
              </a:effectLst>
            </c:spPr>
            <c:extLst>
              <c:ext xmlns:c16="http://schemas.microsoft.com/office/drawing/2014/chart" uri="{C3380CC4-5D6E-409C-BE32-E72D297353CC}">
                <c16:uniqueId val="{00000005-78BE-4026-B044-6DB3C8248AE3}"/>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58595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None</c:v>
                </c:pt>
                <c:pt idx="1">
                  <c:v>Excluded / Overlooked</c:v>
                </c:pt>
                <c:pt idx="2">
                  <c:v>Other</c:v>
                </c:pt>
                <c:pt idx="3">
                  <c:v>Resigned</c:v>
                </c:pt>
                <c:pt idx="4">
                  <c:v>Moved from role</c:v>
                </c:pt>
                <c:pt idx="5">
                  <c:v>Improved relationship</c:v>
                </c:pt>
                <c:pt idx="6">
                  <c:v>Redundant</c:v>
                </c:pt>
                <c:pt idx="7">
                  <c:v>Disciplined</c:v>
                </c:pt>
              </c:strCache>
            </c:strRef>
          </c:cat>
          <c:val>
            <c:numRef>
              <c:f>Sheet1!$B$2:$B$9</c:f>
              <c:numCache>
                <c:formatCode>General</c:formatCode>
                <c:ptCount val="8"/>
                <c:pt idx="0">
                  <c:v>130</c:v>
                </c:pt>
                <c:pt idx="1">
                  <c:v>58</c:v>
                </c:pt>
                <c:pt idx="2">
                  <c:v>77</c:v>
                </c:pt>
                <c:pt idx="3">
                  <c:v>33</c:v>
                </c:pt>
                <c:pt idx="4">
                  <c:v>28</c:v>
                </c:pt>
                <c:pt idx="5">
                  <c:v>25</c:v>
                </c:pt>
                <c:pt idx="6">
                  <c:v>21</c:v>
                </c:pt>
                <c:pt idx="7">
                  <c:v>12</c:v>
                </c:pt>
              </c:numCache>
            </c:numRef>
          </c:val>
          <c:extLst>
            <c:ext xmlns:c16="http://schemas.microsoft.com/office/drawing/2014/chart" uri="{C3380CC4-5D6E-409C-BE32-E72D297353CC}">
              <c16:uniqueId val="{00000000-9462-4D4A-84B7-F62987E8C394}"/>
            </c:ext>
          </c:extLst>
        </c:ser>
        <c:dLbls>
          <c:showLegendKey val="0"/>
          <c:showVal val="0"/>
          <c:showCatName val="0"/>
          <c:showSerName val="0"/>
          <c:showPercent val="0"/>
          <c:showBubbleSize val="0"/>
        </c:dLbls>
        <c:gapWidth val="61"/>
        <c:overlap val="76"/>
        <c:axId val="-960444528"/>
        <c:axId val="-956972640"/>
      </c:barChart>
      <c:catAx>
        <c:axId val="-96044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6972640"/>
        <c:crosses val="autoZero"/>
        <c:auto val="1"/>
        <c:lblAlgn val="ctr"/>
        <c:lblOffset val="100"/>
        <c:noMultiLvlLbl val="0"/>
      </c:catAx>
      <c:valAx>
        <c:axId val="-956972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6044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3-11T11:51:34.632"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B3ACD-32D0-4F8B-9FA5-4C0D81DD33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AC8970D-2139-4673-BB0C-E513B6240CD7}">
      <dgm:prSet/>
      <dgm:spPr>
        <a:solidFill>
          <a:srgbClr val="00B0E8"/>
        </a:solidFill>
      </dgm:spPr>
      <dgm:t>
        <a:bodyPr/>
        <a:lstStyle/>
        <a:p>
          <a:r>
            <a:rPr lang="en-GB" dirty="0">
              <a:solidFill>
                <a:schemeClr val="bg1"/>
              </a:solidFill>
            </a:rPr>
            <a:t>CIPFA 		 77%</a:t>
          </a:r>
        </a:p>
      </dgm:t>
    </dgm:pt>
    <dgm:pt modelId="{08E4E1D6-8123-40E7-B36C-87A854A2E4A1}" type="parTrans" cxnId="{147CB699-74B3-43D7-B101-CC11C9281CBC}">
      <dgm:prSet/>
      <dgm:spPr/>
      <dgm:t>
        <a:bodyPr/>
        <a:lstStyle/>
        <a:p>
          <a:endParaRPr lang="en-GB"/>
        </a:p>
      </dgm:t>
    </dgm:pt>
    <dgm:pt modelId="{BEEEDF1C-7494-445A-9586-26A337D93BE2}" type="sibTrans" cxnId="{147CB699-74B3-43D7-B101-CC11C9281CBC}">
      <dgm:prSet/>
      <dgm:spPr/>
      <dgm:t>
        <a:bodyPr/>
        <a:lstStyle/>
        <a:p>
          <a:endParaRPr lang="en-GB"/>
        </a:p>
      </dgm:t>
    </dgm:pt>
    <dgm:pt modelId="{9A434A06-9BA2-4AEC-B330-CE8170E3AE69}" type="pres">
      <dgm:prSet presAssocID="{7EFB3ACD-32D0-4F8B-9FA5-4C0D81DD3311}" presName="linear" presStyleCnt="0">
        <dgm:presLayoutVars>
          <dgm:animLvl val="lvl"/>
          <dgm:resizeHandles val="exact"/>
        </dgm:presLayoutVars>
      </dgm:prSet>
      <dgm:spPr/>
    </dgm:pt>
    <dgm:pt modelId="{21852233-E9AD-4055-A01D-FF966BF00379}" type="pres">
      <dgm:prSet presAssocID="{FAC8970D-2139-4673-BB0C-E513B6240CD7}" presName="parentText" presStyleLbl="node1" presStyleIdx="0" presStyleCnt="1">
        <dgm:presLayoutVars>
          <dgm:chMax val="0"/>
          <dgm:bulletEnabled val="1"/>
        </dgm:presLayoutVars>
      </dgm:prSet>
      <dgm:spPr/>
    </dgm:pt>
  </dgm:ptLst>
  <dgm:cxnLst>
    <dgm:cxn modelId="{147CB699-74B3-43D7-B101-CC11C9281CBC}" srcId="{7EFB3ACD-32D0-4F8B-9FA5-4C0D81DD3311}" destId="{FAC8970D-2139-4673-BB0C-E513B6240CD7}" srcOrd="0" destOrd="0" parTransId="{08E4E1D6-8123-40E7-B36C-87A854A2E4A1}" sibTransId="{BEEEDF1C-7494-445A-9586-26A337D93BE2}"/>
    <dgm:cxn modelId="{ABCF50A0-2D12-469F-BEBA-B79AD59E7735}" type="presOf" srcId="{FAC8970D-2139-4673-BB0C-E513B6240CD7}" destId="{21852233-E9AD-4055-A01D-FF966BF00379}" srcOrd="0" destOrd="0" presId="urn:microsoft.com/office/officeart/2005/8/layout/vList2"/>
    <dgm:cxn modelId="{FB50B2F6-2E2C-4AF3-9592-9AAEB836CD82}" type="presOf" srcId="{7EFB3ACD-32D0-4F8B-9FA5-4C0D81DD3311}" destId="{9A434A06-9BA2-4AEC-B330-CE8170E3AE69}" srcOrd="0" destOrd="0" presId="urn:microsoft.com/office/officeart/2005/8/layout/vList2"/>
    <dgm:cxn modelId="{0A26D894-95A3-40E7-9E53-4F57CDE086C0}" type="presParOf" srcId="{9A434A06-9BA2-4AEC-B330-CE8170E3AE69}" destId="{21852233-E9AD-4055-A01D-FF966BF0037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B3ACD-32D0-4F8B-9FA5-4C0D81DD33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B758A15-62B5-4770-A0D1-28A79A07F2AD}">
      <dgm:prSet/>
      <dgm:spPr>
        <a:solidFill>
          <a:srgbClr val="00B0E8"/>
        </a:solidFill>
      </dgm:spPr>
      <dgm:t>
        <a:bodyPr/>
        <a:lstStyle/>
        <a:p>
          <a:r>
            <a:rPr lang="en-GB" dirty="0">
              <a:solidFill>
                <a:schemeClr val="bg1"/>
              </a:solidFill>
            </a:rPr>
            <a:t>Qualified 	    86%</a:t>
          </a:r>
        </a:p>
      </dgm:t>
    </dgm:pt>
    <dgm:pt modelId="{AE1D9FCB-47F2-4D5A-B62F-8340781E93FE}" type="parTrans" cxnId="{6AC6DB5A-14E6-4300-BA3D-2962449865F9}">
      <dgm:prSet/>
      <dgm:spPr/>
      <dgm:t>
        <a:bodyPr/>
        <a:lstStyle/>
        <a:p>
          <a:endParaRPr lang="en-GB"/>
        </a:p>
      </dgm:t>
    </dgm:pt>
    <dgm:pt modelId="{0866A7B1-3FAA-4C0E-996E-EAA3762511CE}" type="sibTrans" cxnId="{6AC6DB5A-14E6-4300-BA3D-2962449865F9}">
      <dgm:prSet/>
      <dgm:spPr/>
      <dgm:t>
        <a:bodyPr/>
        <a:lstStyle/>
        <a:p>
          <a:endParaRPr lang="en-GB"/>
        </a:p>
      </dgm:t>
    </dgm:pt>
    <dgm:pt modelId="{9A434A06-9BA2-4AEC-B330-CE8170E3AE69}" type="pres">
      <dgm:prSet presAssocID="{7EFB3ACD-32D0-4F8B-9FA5-4C0D81DD3311}" presName="linear" presStyleCnt="0">
        <dgm:presLayoutVars>
          <dgm:animLvl val="lvl"/>
          <dgm:resizeHandles val="exact"/>
        </dgm:presLayoutVars>
      </dgm:prSet>
      <dgm:spPr/>
    </dgm:pt>
    <dgm:pt modelId="{3A2FC531-ED43-4463-A6AE-9B95517F362F}" type="pres">
      <dgm:prSet presAssocID="{BB758A15-62B5-4770-A0D1-28A79A07F2AD}" presName="parentText" presStyleLbl="node1" presStyleIdx="0" presStyleCnt="1" custLinFactNeighborX="325" custLinFactNeighborY="-2980">
        <dgm:presLayoutVars>
          <dgm:chMax val="0"/>
          <dgm:bulletEnabled val="1"/>
        </dgm:presLayoutVars>
      </dgm:prSet>
      <dgm:spPr/>
    </dgm:pt>
  </dgm:ptLst>
  <dgm:cxnLst>
    <dgm:cxn modelId="{E9E6AC26-E8E3-4C85-A049-BC6587185FD3}" type="presOf" srcId="{BB758A15-62B5-4770-A0D1-28A79A07F2AD}" destId="{3A2FC531-ED43-4463-A6AE-9B95517F362F}" srcOrd="0" destOrd="0" presId="urn:microsoft.com/office/officeart/2005/8/layout/vList2"/>
    <dgm:cxn modelId="{6AC6DB5A-14E6-4300-BA3D-2962449865F9}" srcId="{7EFB3ACD-32D0-4F8B-9FA5-4C0D81DD3311}" destId="{BB758A15-62B5-4770-A0D1-28A79A07F2AD}" srcOrd="0" destOrd="0" parTransId="{AE1D9FCB-47F2-4D5A-B62F-8340781E93FE}" sibTransId="{0866A7B1-3FAA-4C0E-996E-EAA3762511CE}"/>
    <dgm:cxn modelId="{B9153BF8-EDB4-4487-A7DF-A754B7ECF9AE}" type="presOf" srcId="{7EFB3ACD-32D0-4F8B-9FA5-4C0D81DD3311}" destId="{9A434A06-9BA2-4AEC-B330-CE8170E3AE69}" srcOrd="0" destOrd="0" presId="urn:microsoft.com/office/officeart/2005/8/layout/vList2"/>
    <dgm:cxn modelId="{71FB8009-E735-468A-8189-5DB8EBC89339}" type="presParOf" srcId="{9A434A06-9BA2-4AEC-B330-CE8170E3AE69}" destId="{3A2FC531-ED43-4463-A6AE-9B95517F362F}" srcOrd="0"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B3ACD-32D0-4F8B-9FA5-4C0D81DD33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EDDB691-7A8C-4887-A25A-0093FAA4CBD9}">
      <dgm:prSet/>
      <dgm:spPr>
        <a:solidFill>
          <a:srgbClr val="00B0E8"/>
        </a:solidFill>
      </dgm:spPr>
      <dgm:t>
        <a:bodyPr/>
        <a:lstStyle/>
        <a:p>
          <a:r>
            <a:rPr lang="en-GB" dirty="0">
              <a:solidFill>
                <a:schemeClr val="bg1"/>
              </a:solidFill>
            </a:rPr>
            <a:t>70% qualified 10+ years</a:t>
          </a:r>
        </a:p>
      </dgm:t>
    </dgm:pt>
    <dgm:pt modelId="{AE9A2B79-D3BD-4B37-9744-018A7C1331BB}" type="parTrans" cxnId="{73EB4EA6-F43A-46C6-8AA4-DDD8A7548E71}">
      <dgm:prSet/>
      <dgm:spPr/>
      <dgm:t>
        <a:bodyPr/>
        <a:lstStyle/>
        <a:p>
          <a:endParaRPr lang="en-GB">
            <a:solidFill>
              <a:schemeClr val="bg1"/>
            </a:solidFill>
          </a:endParaRPr>
        </a:p>
      </dgm:t>
    </dgm:pt>
    <dgm:pt modelId="{97A74FAE-F3AF-4B4F-A015-419B910D6F05}" type="sibTrans" cxnId="{73EB4EA6-F43A-46C6-8AA4-DDD8A7548E71}">
      <dgm:prSet/>
      <dgm:spPr/>
      <dgm:t>
        <a:bodyPr/>
        <a:lstStyle/>
        <a:p>
          <a:endParaRPr lang="en-GB">
            <a:solidFill>
              <a:schemeClr val="bg1"/>
            </a:solidFill>
          </a:endParaRPr>
        </a:p>
      </dgm:t>
    </dgm:pt>
    <dgm:pt modelId="{9A434A06-9BA2-4AEC-B330-CE8170E3AE69}" type="pres">
      <dgm:prSet presAssocID="{7EFB3ACD-32D0-4F8B-9FA5-4C0D81DD3311}" presName="linear" presStyleCnt="0">
        <dgm:presLayoutVars>
          <dgm:animLvl val="lvl"/>
          <dgm:resizeHandles val="exact"/>
        </dgm:presLayoutVars>
      </dgm:prSet>
      <dgm:spPr/>
    </dgm:pt>
    <dgm:pt modelId="{40A3293E-78BB-45FD-990A-B546DA46445A}" type="pres">
      <dgm:prSet presAssocID="{EEDDB691-7A8C-4887-A25A-0093FAA4CBD9}" presName="parentText" presStyleLbl="node1" presStyleIdx="0" presStyleCnt="1" custScaleY="13676" custLinFactNeighborY="-2341">
        <dgm:presLayoutVars>
          <dgm:chMax val="0"/>
          <dgm:bulletEnabled val="1"/>
        </dgm:presLayoutVars>
      </dgm:prSet>
      <dgm:spPr/>
    </dgm:pt>
  </dgm:ptLst>
  <dgm:cxnLst>
    <dgm:cxn modelId="{1B859E57-1F42-46F7-9901-465C1D5537C9}" type="presOf" srcId="{EEDDB691-7A8C-4887-A25A-0093FAA4CBD9}" destId="{40A3293E-78BB-45FD-990A-B546DA46445A}" srcOrd="0" destOrd="0" presId="urn:microsoft.com/office/officeart/2005/8/layout/vList2"/>
    <dgm:cxn modelId="{73EB4EA6-F43A-46C6-8AA4-DDD8A7548E71}" srcId="{7EFB3ACD-32D0-4F8B-9FA5-4C0D81DD3311}" destId="{EEDDB691-7A8C-4887-A25A-0093FAA4CBD9}" srcOrd="0" destOrd="0" parTransId="{AE9A2B79-D3BD-4B37-9744-018A7C1331BB}" sibTransId="{97A74FAE-F3AF-4B4F-A015-419B910D6F05}"/>
    <dgm:cxn modelId="{7DF40EA8-EE73-411B-BF99-1CD78F6A3F80}" type="presOf" srcId="{7EFB3ACD-32D0-4F8B-9FA5-4C0D81DD3311}" destId="{9A434A06-9BA2-4AEC-B330-CE8170E3AE69}" srcOrd="0" destOrd="0" presId="urn:microsoft.com/office/officeart/2005/8/layout/vList2"/>
    <dgm:cxn modelId="{95CD74CD-BECF-40B5-88E1-3C854AA976D0}" type="presParOf" srcId="{9A434A06-9BA2-4AEC-B330-CE8170E3AE69}" destId="{40A3293E-78BB-45FD-990A-B546DA46445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8532D8-BDA9-4C9D-ACD6-626C51A4123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6CBBCF8D-DB5F-4F3B-A0B4-898E2E4719FF}">
      <dgm:prSet custT="1"/>
      <dgm:spPr/>
      <dgm:t>
        <a:bodyPr/>
        <a:lstStyle/>
        <a:p>
          <a:r>
            <a:rPr lang="en-GB" sz="1200" b="1" u="sng" dirty="0"/>
            <a:t>Part 1   </a:t>
          </a:r>
          <a:r>
            <a:rPr lang="en-GB" sz="1200" dirty="0"/>
            <a:t>Complying with the Code, fundamental principles and conceptual framework</a:t>
          </a:r>
        </a:p>
      </dgm:t>
    </dgm:pt>
    <dgm:pt modelId="{BBC2CF64-3713-42F0-BFEE-C8E7B327A0EE}" type="parTrans" cxnId="{198E77CA-AA5D-4D06-9BB9-E8D6C991FB5E}">
      <dgm:prSet/>
      <dgm:spPr/>
      <dgm:t>
        <a:bodyPr/>
        <a:lstStyle/>
        <a:p>
          <a:endParaRPr lang="en-GB"/>
        </a:p>
      </dgm:t>
    </dgm:pt>
    <dgm:pt modelId="{F0AFB6DD-A6A0-4B81-98E5-A0F168F69638}" type="sibTrans" cxnId="{198E77CA-AA5D-4D06-9BB9-E8D6C991FB5E}">
      <dgm:prSet/>
      <dgm:spPr/>
      <dgm:t>
        <a:bodyPr/>
        <a:lstStyle/>
        <a:p>
          <a:endParaRPr lang="en-GB"/>
        </a:p>
      </dgm:t>
    </dgm:pt>
    <dgm:pt modelId="{6CBA4C68-B080-4B11-A1FA-583101256F9A}">
      <dgm:prSet custT="1"/>
      <dgm:spPr/>
      <dgm:t>
        <a:bodyPr/>
        <a:lstStyle/>
        <a:p>
          <a:r>
            <a:rPr lang="en-GB" sz="1200" b="1" u="sng" dirty="0"/>
            <a:t>Part 2</a:t>
          </a:r>
          <a:r>
            <a:rPr lang="en-GB" sz="1200" dirty="0"/>
            <a:t>	   Professional accountants in business</a:t>
          </a:r>
        </a:p>
      </dgm:t>
    </dgm:pt>
    <dgm:pt modelId="{79ECB16E-523B-4EF9-95A8-CC3539977B9A}" type="parTrans" cxnId="{2CF86EF4-EE2E-4C7E-A806-12F64CB7F26A}">
      <dgm:prSet/>
      <dgm:spPr/>
      <dgm:t>
        <a:bodyPr/>
        <a:lstStyle/>
        <a:p>
          <a:endParaRPr lang="en-GB"/>
        </a:p>
      </dgm:t>
    </dgm:pt>
    <dgm:pt modelId="{FB73F5E5-D89C-4330-807A-50B1D6FE09B4}" type="sibTrans" cxnId="{2CF86EF4-EE2E-4C7E-A806-12F64CB7F26A}">
      <dgm:prSet/>
      <dgm:spPr/>
      <dgm:t>
        <a:bodyPr/>
        <a:lstStyle/>
        <a:p>
          <a:endParaRPr lang="en-GB"/>
        </a:p>
      </dgm:t>
    </dgm:pt>
    <dgm:pt modelId="{BD3D0956-440A-4999-BA9D-180C6C3640DD}">
      <dgm:prSet custT="1"/>
      <dgm:spPr/>
      <dgm:t>
        <a:bodyPr/>
        <a:lstStyle/>
        <a:p>
          <a:r>
            <a:rPr lang="en-GB" sz="1200" b="1" u="sng" dirty="0"/>
            <a:t>Part 3</a:t>
          </a:r>
          <a:r>
            <a:rPr lang="en-GB" sz="1200" u="sng" dirty="0"/>
            <a:t>	   </a:t>
          </a:r>
          <a:r>
            <a:rPr lang="en-GB" sz="1200" dirty="0"/>
            <a:t>Professional accountants in public practice</a:t>
          </a:r>
        </a:p>
      </dgm:t>
    </dgm:pt>
    <dgm:pt modelId="{E75C8CE8-85B7-4623-8CAA-82E5EAF873B2}" type="parTrans" cxnId="{B8DE2206-404D-45E3-B0AD-7A7C7ACBE763}">
      <dgm:prSet/>
      <dgm:spPr/>
      <dgm:t>
        <a:bodyPr/>
        <a:lstStyle/>
        <a:p>
          <a:endParaRPr lang="en-GB"/>
        </a:p>
      </dgm:t>
    </dgm:pt>
    <dgm:pt modelId="{680C2BD8-0F53-413C-8E43-317486E62ADE}" type="sibTrans" cxnId="{B8DE2206-404D-45E3-B0AD-7A7C7ACBE763}">
      <dgm:prSet/>
      <dgm:spPr/>
      <dgm:t>
        <a:bodyPr/>
        <a:lstStyle/>
        <a:p>
          <a:endParaRPr lang="en-GB"/>
        </a:p>
      </dgm:t>
    </dgm:pt>
    <dgm:pt modelId="{96D00100-D631-40D0-846F-D01123EEB615}">
      <dgm:prSet custT="1"/>
      <dgm:spPr/>
      <dgm:t>
        <a:bodyPr/>
        <a:lstStyle/>
        <a:p>
          <a:r>
            <a:rPr lang="en-GB" sz="1200" b="1" u="sng" dirty="0"/>
            <a:t>Part 4   </a:t>
          </a:r>
          <a:r>
            <a:rPr lang="en-GB" sz="1200" dirty="0"/>
            <a:t>International Independence Standards </a:t>
          </a:r>
        </a:p>
      </dgm:t>
    </dgm:pt>
    <dgm:pt modelId="{12B40FCC-F18D-4843-B257-DDD071AC68F5}" type="parTrans" cxnId="{73B8233B-9FFE-46D2-AD04-B82291475486}">
      <dgm:prSet/>
      <dgm:spPr/>
      <dgm:t>
        <a:bodyPr/>
        <a:lstStyle/>
        <a:p>
          <a:endParaRPr lang="en-GB"/>
        </a:p>
      </dgm:t>
    </dgm:pt>
    <dgm:pt modelId="{D8DD8877-A587-4215-BFC4-48BA19A4858E}" type="sibTrans" cxnId="{73B8233B-9FFE-46D2-AD04-B82291475486}">
      <dgm:prSet/>
      <dgm:spPr/>
      <dgm:t>
        <a:bodyPr/>
        <a:lstStyle/>
        <a:p>
          <a:endParaRPr lang="en-GB"/>
        </a:p>
      </dgm:t>
    </dgm:pt>
    <dgm:pt modelId="{0F381CE2-C683-4CF7-80FD-F9D74E6A8D29}" type="pres">
      <dgm:prSet presAssocID="{6B8532D8-BDA9-4C9D-ACD6-626C51A4123E}" presName="Name0" presStyleCnt="0">
        <dgm:presLayoutVars>
          <dgm:dir/>
          <dgm:resizeHandles val="exact"/>
        </dgm:presLayoutVars>
      </dgm:prSet>
      <dgm:spPr/>
    </dgm:pt>
    <dgm:pt modelId="{33959264-B265-4B74-B294-E69C55195F14}" type="pres">
      <dgm:prSet presAssocID="{6CBBCF8D-DB5F-4F3B-A0B4-898E2E4719FF}" presName="node" presStyleLbl="node1" presStyleIdx="0" presStyleCnt="4">
        <dgm:presLayoutVars>
          <dgm:bulletEnabled val="1"/>
        </dgm:presLayoutVars>
      </dgm:prSet>
      <dgm:spPr/>
    </dgm:pt>
    <dgm:pt modelId="{D0C67A83-9035-40BC-ABCB-36F2EB070B74}" type="pres">
      <dgm:prSet presAssocID="{F0AFB6DD-A6A0-4B81-98E5-A0F168F69638}" presName="sibTrans" presStyleCnt="0"/>
      <dgm:spPr/>
    </dgm:pt>
    <dgm:pt modelId="{93EF0266-4A27-4C30-9D1A-22A0556F88F9}" type="pres">
      <dgm:prSet presAssocID="{6CBA4C68-B080-4B11-A1FA-583101256F9A}" presName="node" presStyleLbl="node1" presStyleIdx="1" presStyleCnt="4">
        <dgm:presLayoutVars>
          <dgm:bulletEnabled val="1"/>
        </dgm:presLayoutVars>
      </dgm:prSet>
      <dgm:spPr/>
    </dgm:pt>
    <dgm:pt modelId="{4434B132-1F54-41C0-8BAC-8E62CC501426}" type="pres">
      <dgm:prSet presAssocID="{FB73F5E5-D89C-4330-807A-50B1D6FE09B4}" presName="sibTrans" presStyleCnt="0"/>
      <dgm:spPr/>
    </dgm:pt>
    <dgm:pt modelId="{BAFB93F6-9214-4A86-BF67-F7D75EDCFD44}" type="pres">
      <dgm:prSet presAssocID="{BD3D0956-440A-4999-BA9D-180C6C3640DD}" presName="node" presStyleLbl="node1" presStyleIdx="2" presStyleCnt="4">
        <dgm:presLayoutVars>
          <dgm:bulletEnabled val="1"/>
        </dgm:presLayoutVars>
      </dgm:prSet>
      <dgm:spPr/>
    </dgm:pt>
    <dgm:pt modelId="{8F76DEEA-62BE-477D-952C-8F4E560BC929}" type="pres">
      <dgm:prSet presAssocID="{680C2BD8-0F53-413C-8E43-317486E62ADE}" presName="sibTrans" presStyleCnt="0"/>
      <dgm:spPr/>
    </dgm:pt>
    <dgm:pt modelId="{8CCBE4B3-D6F3-4F4B-B32C-BB0A418EF77B}" type="pres">
      <dgm:prSet presAssocID="{96D00100-D631-40D0-846F-D01123EEB615}" presName="node" presStyleLbl="node1" presStyleIdx="3" presStyleCnt="4">
        <dgm:presLayoutVars>
          <dgm:bulletEnabled val="1"/>
        </dgm:presLayoutVars>
      </dgm:prSet>
      <dgm:spPr/>
    </dgm:pt>
  </dgm:ptLst>
  <dgm:cxnLst>
    <dgm:cxn modelId="{B8DE2206-404D-45E3-B0AD-7A7C7ACBE763}" srcId="{6B8532D8-BDA9-4C9D-ACD6-626C51A4123E}" destId="{BD3D0956-440A-4999-BA9D-180C6C3640DD}" srcOrd="2" destOrd="0" parTransId="{E75C8CE8-85B7-4623-8CAA-82E5EAF873B2}" sibTransId="{680C2BD8-0F53-413C-8E43-317486E62ADE}"/>
    <dgm:cxn modelId="{73B8233B-9FFE-46D2-AD04-B82291475486}" srcId="{6B8532D8-BDA9-4C9D-ACD6-626C51A4123E}" destId="{96D00100-D631-40D0-846F-D01123EEB615}" srcOrd="3" destOrd="0" parTransId="{12B40FCC-F18D-4843-B257-DDD071AC68F5}" sibTransId="{D8DD8877-A587-4215-BFC4-48BA19A4858E}"/>
    <dgm:cxn modelId="{8DEC0F57-61EA-422C-A8E5-B944992AADE4}" type="presOf" srcId="{6CBA4C68-B080-4B11-A1FA-583101256F9A}" destId="{93EF0266-4A27-4C30-9D1A-22A0556F88F9}" srcOrd="0" destOrd="0" presId="urn:microsoft.com/office/officeart/2005/8/layout/hList6"/>
    <dgm:cxn modelId="{5CDDA479-CA36-4148-B509-675E3424D8C9}" type="presOf" srcId="{96D00100-D631-40D0-846F-D01123EEB615}" destId="{8CCBE4B3-D6F3-4F4B-B32C-BB0A418EF77B}" srcOrd="0" destOrd="0" presId="urn:microsoft.com/office/officeart/2005/8/layout/hList6"/>
    <dgm:cxn modelId="{198E77CA-AA5D-4D06-9BB9-E8D6C991FB5E}" srcId="{6B8532D8-BDA9-4C9D-ACD6-626C51A4123E}" destId="{6CBBCF8D-DB5F-4F3B-A0B4-898E2E4719FF}" srcOrd="0" destOrd="0" parTransId="{BBC2CF64-3713-42F0-BFEE-C8E7B327A0EE}" sibTransId="{F0AFB6DD-A6A0-4B81-98E5-A0F168F69638}"/>
    <dgm:cxn modelId="{1C4410CC-23D1-4F22-A24A-48B0360D4D64}" type="presOf" srcId="{6B8532D8-BDA9-4C9D-ACD6-626C51A4123E}" destId="{0F381CE2-C683-4CF7-80FD-F9D74E6A8D29}" srcOrd="0" destOrd="0" presId="urn:microsoft.com/office/officeart/2005/8/layout/hList6"/>
    <dgm:cxn modelId="{578BFDD7-A13D-44D5-858F-A0B08A4311D9}" type="presOf" srcId="{6CBBCF8D-DB5F-4F3B-A0B4-898E2E4719FF}" destId="{33959264-B265-4B74-B294-E69C55195F14}" srcOrd="0" destOrd="0" presId="urn:microsoft.com/office/officeart/2005/8/layout/hList6"/>
    <dgm:cxn modelId="{2CF86EF4-EE2E-4C7E-A806-12F64CB7F26A}" srcId="{6B8532D8-BDA9-4C9D-ACD6-626C51A4123E}" destId="{6CBA4C68-B080-4B11-A1FA-583101256F9A}" srcOrd="1" destOrd="0" parTransId="{79ECB16E-523B-4EF9-95A8-CC3539977B9A}" sibTransId="{FB73F5E5-D89C-4330-807A-50B1D6FE09B4}"/>
    <dgm:cxn modelId="{DDC565F8-09CD-4089-B8A7-37CEBA225F4B}" type="presOf" srcId="{BD3D0956-440A-4999-BA9D-180C6C3640DD}" destId="{BAFB93F6-9214-4A86-BF67-F7D75EDCFD44}" srcOrd="0" destOrd="0" presId="urn:microsoft.com/office/officeart/2005/8/layout/hList6"/>
    <dgm:cxn modelId="{8489C0DC-D2FE-43EC-B0B0-0C384DAEC987}" type="presParOf" srcId="{0F381CE2-C683-4CF7-80FD-F9D74E6A8D29}" destId="{33959264-B265-4B74-B294-E69C55195F14}" srcOrd="0" destOrd="0" presId="urn:microsoft.com/office/officeart/2005/8/layout/hList6"/>
    <dgm:cxn modelId="{70E18A3F-92D0-4715-9606-E3274537D07F}" type="presParOf" srcId="{0F381CE2-C683-4CF7-80FD-F9D74E6A8D29}" destId="{D0C67A83-9035-40BC-ABCB-36F2EB070B74}" srcOrd="1" destOrd="0" presId="urn:microsoft.com/office/officeart/2005/8/layout/hList6"/>
    <dgm:cxn modelId="{E7362329-0C8F-440D-A3A5-7B82FCB808D7}" type="presParOf" srcId="{0F381CE2-C683-4CF7-80FD-F9D74E6A8D29}" destId="{93EF0266-4A27-4C30-9D1A-22A0556F88F9}" srcOrd="2" destOrd="0" presId="urn:microsoft.com/office/officeart/2005/8/layout/hList6"/>
    <dgm:cxn modelId="{2421AC1C-8F9C-49AA-9612-308FDBBF4C8F}" type="presParOf" srcId="{0F381CE2-C683-4CF7-80FD-F9D74E6A8D29}" destId="{4434B132-1F54-41C0-8BAC-8E62CC501426}" srcOrd="3" destOrd="0" presId="urn:microsoft.com/office/officeart/2005/8/layout/hList6"/>
    <dgm:cxn modelId="{8E019EB3-BB61-49CB-818D-725ED357BFA0}" type="presParOf" srcId="{0F381CE2-C683-4CF7-80FD-F9D74E6A8D29}" destId="{BAFB93F6-9214-4A86-BF67-F7D75EDCFD44}" srcOrd="4" destOrd="0" presId="urn:microsoft.com/office/officeart/2005/8/layout/hList6"/>
    <dgm:cxn modelId="{316B4FD6-550E-47CE-86A1-5AAA3EED476D}" type="presParOf" srcId="{0F381CE2-C683-4CF7-80FD-F9D74E6A8D29}" destId="{8F76DEEA-62BE-477D-952C-8F4E560BC929}" srcOrd="5" destOrd="0" presId="urn:microsoft.com/office/officeart/2005/8/layout/hList6"/>
    <dgm:cxn modelId="{B1881433-2F73-4447-A629-A9E1B2C3B406}" type="presParOf" srcId="{0F381CE2-C683-4CF7-80FD-F9D74E6A8D29}" destId="{8CCBE4B3-D6F3-4F4B-B32C-BB0A418EF77B}"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3C2538-3F32-413A-BD86-707BA2DC737D}" type="doc">
      <dgm:prSet loTypeId="urn:microsoft.com/office/officeart/2005/8/layout/cycle8" loCatId="cycle" qsTypeId="urn:microsoft.com/office/officeart/2005/8/quickstyle/simple1" qsCatId="simple" csTypeId="urn:microsoft.com/office/officeart/2005/8/colors/accent1_2" csCatId="accent1" phldr="1"/>
      <dgm:spPr/>
    </dgm:pt>
    <dgm:pt modelId="{CD6213F0-F051-446C-B97E-BB9212F4BD0D}">
      <dgm:prSet phldrT="[Text]"/>
      <dgm:spPr/>
      <dgm:t>
        <a:bodyPr/>
        <a:lstStyle/>
        <a:p>
          <a:r>
            <a:rPr lang="en-GB" dirty="0"/>
            <a:t>Identify threats</a:t>
          </a:r>
        </a:p>
      </dgm:t>
    </dgm:pt>
    <dgm:pt modelId="{EDA0B641-7408-470B-B579-25747937459B}" type="parTrans" cxnId="{CF5012DF-927B-4DA9-BD74-A31BF05FD88F}">
      <dgm:prSet/>
      <dgm:spPr/>
      <dgm:t>
        <a:bodyPr/>
        <a:lstStyle/>
        <a:p>
          <a:endParaRPr lang="en-GB"/>
        </a:p>
      </dgm:t>
    </dgm:pt>
    <dgm:pt modelId="{7AB66C46-0AE4-4B09-9EB4-D5CFD013D332}" type="sibTrans" cxnId="{CF5012DF-927B-4DA9-BD74-A31BF05FD88F}">
      <dgm:prSet/>
      <dgm:spPr/>
      <dgm:t>
        <a:bodyPr/>
        <a:lstStyle/>
        <a:p>
          <a:endParaRPr lang="en-GB"/>
        </a:p>
      </dgm:t>
    </dgm:pt>
    <dgm:pt modelId="{930AF40D-2922-4615-A107-6782E71428D8}">
      <dgm:prSet phldrT="[Text]"/>
      <dgm:spPr/>
      <dgm:t>
        <a:bodyPr/>
        <a:lstStyle/>
        <a:p>
          <a:r>
            <a:rPr lang="en-GB" dirty="0"/>
            <a:t>Evaluate threats</a:t>
          </a:r>
        </a:p>
      </dgm:t>
    </dgm:pt>
    <dgm:pt modelId="{7B5C113A-0A21-41D4-A37B-BF3DF80C6D2A}" type="parTrans" cxnId="{DBC8834C-EAEE-4E50-875E-21EC5DBA417F}">
      <dgm:prSet/>
      <dgm:spPr/>
      <dgm:t>
        <a:bodyPr/>
        <a:lstStyle/>
        <a:p>
          <a:endParaRPr lang="en-GB"/>
        </a:p>
      </dgm:t>
    </dgm:pt>
    <dgm:pt modelId="{8EFE7024-D158-456F-AEBB-2E9C6CEF43BE}" type="sibTrans" cxnId="{DBC8834C-EAEE-4E50-875E-21EC5DBA417F}">
      <dgm:prSet/>
      <dgm:spPr/>
      <dgm:t>
        <a:bodyPr/>
        <a:lstStyle/>
        <a:p>
          <a:endParaRPr lang="en-GB"/>
        </a:p>
      </dgm:t>
    </dgm:pt>
    <dgm:pt modelId="{6C5A3FB3-E256-43BD-9505-57B28DD48F57}">
      <dgm:prSet phldrT="[Text]"/>
      <dgm:spPr/>
      <dgm:t>
        <a:bodyPr/>
        <a:lstStyle/>
        <a:p>
          <a:r>
            <a:rPr lang="en-GB" dirty="0"/>
            <a:t>Address threats</a:t>
          </a:r>
        </a:p>
      </dgm:t>
    </dgm:pt>
    <dgm:pt modelId="{446A94A1-F0A3-4971-8BA8-D9438841644C}" type="parTrans" cxnId="{506D9DB2-226F-4E71-8935-8869A00D1CFA}">
      <dgm:prSet/>
      <dgm:spPr/>
      <dgm:t>
        <a:bodyPr/>
        <a:lstStyle/>
        <a:p>
          <a:endParaRPr lang="en-GB"/>
        </a:p>
      </dgm:t>
    </dgm:pt>
    <dgm:pt modelId="{21253F1E-98F1-4DAD-9FD9-664E70655A9D}" type="sibTrans" cxnId="{506D9DB2-226F-4E71-8935-8869A00D1CFA}">
      <dgm:prSet/>
      <dgm:spPr/>
      <dgm:t>
        <a:bodyPr/>
        <a:lstStyle/>
        <a:p>
          <a:endParaRPr lang="en-GB"/>
        </a:p>
      </dgm:t>
    </dgm:pt>
    <dgm:pt modelId="{D0A55CED-2D03-4E52-99D0-6DA44EB60785}" type="pres">
      <dgm:prSet presAssocID="{4F3C2538-3F32-413A-BD86-707BA2DC737D}" presName="compositeShape" presStyleCnt="0">
        <dgm:presLayoutVars>
          <dgm:chMax val="7"/>
          <dgm:dir/>
          <dgm:resizeHandles val="exact"/>
        </dgm:presLayoutVars>
      </dgm:prSet>
      <dgm:spPr/>
    </dgm:pt>
    <dgm:pt modelId="{A5F14199-8808-438A-8BCA-B12FB8116554}" type="pres">
      <dgm:prSet presAssocID="{4F3C2538-3F32-413A-BD86-707BA2DC737D}" presName="wedge1" presStyleLbl="node1" presStyleIdx="0" presStyleCnt="3"/>
      <dgm:spPr/>
    </dgm:pt>
    <dgm:pt modelId="{0A3E56F4-A3D3-4455-960F-F346AF7C2DAE}" type="pres">
      <dgm:prSet presAssocID="{4F3C2538-3F32-413A-BD86-707BA2DC737D}" presName="dummy1a" presStyleCnt="0"/>
      <dgm:spPr/>
    </dgm:pt>
    <dgm:pt modelId="{E55E687E-0E65-417E-B751-82FC058A5A6E}" type="pres">
      <dgm:prSet presAssocID="{4F3C2538-3F32-413A-BD86-707BA2DC737D}" presName="dummy1b" presStyleCnt="0"/>
      <dgm:spPr/>
    </dgm:pt>
    <dgm:pt modelId="{227F69A1-7BC7-4182-BDE5-15A0E21442AF}" type="pres">
      <dgm:prSet presAssocID="{4F3C2538-3F32-413A-BD86-707BA2DC737D}" presName="wedge1Tx" presStyleLbl="node1" presStyleIdx="0" presStyleCnt="3">
        <dgm:presLayoutVars>
          <dgm:chMax val="0"/>
          <dgm:chPref val="0"/>
          <dgm:bulletEnabled val="1"/>
        </dgm:presLayoutVars>
      </dgm:prSet>
      <dgm:spPr/>
    </dgm:pt>
    <dgm:pt modelId="{4F724E80-B732-4318-B1A3-6299E79F916F}" type="pres">
      <dgm:prSet presAssocID="{4F3C2538-3F32-413A-BD86-707BA2DC737D}" presName="wedge2" presStyleLbl="node1" presStyleIdx="1" presStyleCnt="3"/>
      <dgm:spPr/>
    </dgm:pt>
    <dgm:pt modelId="{48D8DF02-79EB-44C1-BC99-9D5DDF5F66DC}" type="pres">
      <dgm:prSet presAssocID="{4F3C2538-3F32-413A-BD86-707BA2DC737D}" presName="dummy2a" presStyleCnt="0"/>
      <dgm:spPr/>
    </dgm:pt>
    <dgm:pt modelId="{48CBCB18-EEC2-4E58-A9E6-48FAADBDAD3C}" type="pres">
      <dgm:prSet presAssocID="{4F3C2538-3F32-413A-BD86-707BA2DC737D}" presName="dummy2b" presStyleCnt="0"/>
      <dgm:spPr/>
    </dgm:pt>
    <dgm:pt modelId="{2F607E85-FC35-4CCF-A7B5-C1BF36692B3C}" type="pres">
      <dgm:prSet presAssocID="{4F3C2538-3F32-413A-BD86-707BA2DC737D}" presName="wedge2Tx" presStyleLbl="node1" presStyleIdx="1" presStyleCnt="3">
        <dgm:presLayoutVars>
          <dgm:chMax val="0"/>
          <dgm:chPref val="0"/>
          <dgm:bulletEnabled val="1"/>
        </dgm:presLayoutVars>
      </dgm:prSet>
      <dgm:spPr/>
    </dgm:pt>
    <dgm:pt modelId="{49845F7A-8499-45E9-803B-1D2246B17019}" type="pres">
      <dgm:prSet presAssocID="{4F3C2538-3F32-413A-BD86-707BA2DC737D}" presName="wedge3" presStyleLbl="node1" presStyleIdx="2" presStyleCnt="3"/>
      <dgm:spPr/>
    </dgm:pt>
    <dgm:pt modelId="{F0210948-E745-4703-A927-691DB1D0F3B2}" type="pres">
      <dgm:prSet presAssocID="{4F3C2538-3F32-413A-BD86-707BA2DC737D}" presName="dummy3a" presStyleCnt="0"/>
      <dgm:spPr/>
    </dgm:pt>
    <dgm:pt modelId="{0134FB9A-AE2C-490F-BDD6-CF143C5D7020}" type="pres">
      <dgm:prSet presAssocID="{4F3C2538-3F32-413A-BD86-707BA2DC737D}" presName="dummy3b" presStyleCnt="0"/>
      <dgm:spPr/>
    </dgm:pt>
    <dgm:pt modelId="{70F91AE1-399B-482E-9E42-10494CE37439}" type="pres">
      <dgm:prSet presAssocID="{4F3C2538-3F32-413A-BD86-707BA2DC737D}" presName="wedge3Tx" presStyleLbl="node1" presStyleIdx="2" presStyleCnt="3">
        <dgm:presLayoutVars>
          <dgm:chMax val="0"/>
          <dgm:chPref val="0"/>
          <dgm:bulletEnabled val="1"/>
        </dgm:presLayoutVars>
      </dgm:prSet>
      <dgm:spPr/>
    </dgm:pt>
    <dgm:pt modelId="{85643C17-CBEB-4490-893E-E0F163DA71A6}" type="pres">
      <dgm:prSet presAssocID="{7AB66C46-0AE4-4B09-9EB4-D5CFD013D332}" presName="arrowWedge1" presStyleLbl="fgSibTrans2D1" presStyleIdx="0" presStyleCnt="3"/>
      <dgm:spPr/>
    </dgm:pt>
    <dgm:pt modelId="{67955A0C-91C0-4073-B961-D2711BA0AC5F}" type="pres">
      <dgm:prSet presAssocID="{8EFE7024-D158-456F-AEBB-2E9C6CEF43BE}" presName="arrowWedge2" presStyleLbl="fgSibTrans2D1" presStyleIdx="1" presStyleCnt="3"/>
      <dgm:spPr/>
    </dgm:pt>
    <dgm:pt modelId="{1A3D1E11-36F4-4FC6-92C1-BB0D380895C9}" type="pres">
      <dgm:prSet presAssocID="{21253F1E-98F1-4DAD-9FD9-664E70655A9D}" presName="arrowWedge3" presStyleLbl="fgSibTrans2D1" presStyleIdx="2" presStyleCnt="3"/>
      <dgm:spPr/>
    </dgm:pt>
  </dgm:ptLst>
  <dgm:cxnLst>
    <dgm:cxn modelId="{EC05D831-E20D-4B3E-8989-7D5E2652F9DC}" type="presOf" srcId="{930AF40D-2922-4615-A107-6782E71428D8}" destId="{2F607E85-FC35-4CCF-A7B5-C1BF36692B3C}" srcOrd="1" destOrd="0" presId="urn:microsoft.com/office/officeart/2005/8/layout/cycle8"/>
    <dgm:cxn modelId="{DBC8834C-EAEE-4E50-875E-21EC5DBA417F}" srcId="{4F3C2538-3F32-413A-BD86-707BA2DC737D}" destId="{930AF40D-2922-4615-A107-6782E71428D8}" srcOrd="1" destOrd="0" parTransId="{7B5C113A-0A21-41D4-A37B-BF3DF80C6D2A}" sibTransId="{8EFE7024-D158-456F-AEBB-2E9C6CEF43BE}"/>
    <dgm:cxn modelId="{49CB0956-C17D-4595-A943-69242A453B5F}" type="presOf" srcId="{CD6213F0-F051-446C-B97E-BB9212F4BD0D}" destId="{227F69A1-7BC7-4182-BDE5-15A0E21442AF}" srcOrd="1" destOrd="0" presId="urn:microsoft.com/office/officeart/2005/8/layout/cycle8"/>
    <dgm:cxn modelId="{01D1879E-9B59-410E-95E9-34DB3BCAD6F4}" type="presOf" srcId="{6C5A3FB3-E256-43BD-9505-57B28DD48F57}" destId="{49845F7A-8499-45E9-803B-1D2246B17019}" srcOrd="0" destOrd="0" presId="urn:microsoft.com/office/officeart/2005/8/layout/cycle8"/>
    <dgm:cxn modelId="{506D9DB2-226F-4E71-8935-8869A00D1CFA}" srcId="{4F3C2538-3F32-413A-BD86-707BA2DC737D}" destId="{6C5A3FB3-E256-43BD-9505-57B28DD48F57}" srcOrd="2" destOrd="0" parTransId="{446A94A1-F0A3-4971-8BA8-D9438841644C}" sibTransId="{21253F1E-98F1-4DAD-9FD9-664E70655A9D}"/>
    <dgm:cxn modelId="{250BD2B7-7E37-4B5B-8A65-4716F375D494}" type="presOf" srcId="{930AF40D-2922-4615-A107-6782E71428D8}" destId="{4F724E80-B732-4318-B1A3-6299E79F916F}" srcOrd="0" destOrd="0" presId="urn:microsoft.com/office/officeart/2005/8/layout/cycle8"/>
    <dgm:cxn modelId="{CCF30AD8-69E4-4842-A554-1F8F905AA9B7}" type="presOf" srcId="{CD6213F0-F051-446C-B97E-BB9212F4BD0D}" destId="{A5F14199-8808-438A-8BCA-B12FB8116554}" srcOrd="0" destOrd="0" presId="urn:microsoft.com/office/officeart/2005/8/layout/cycle8"/>
    <dgm:cxn modelId="{CF5012DF-927B-4DA9-BD74-A31BF05FD88F}" srcId="{4F3C2538-3F32-413A-BD86-707BA2DC737D}" destId="{CD6213F0-F051-446C-B97E-BB9212F4BD0D}" srcOrd="0" destOrd="0" parTransId="{EDA0B641-7408-470B-B579-25747937459B}" sibTransId="{7AB66C46-0AE4-4B09-9EB4-D5CFD013D332}"/>
    <dgm:cxn modelId="{CF4063EB-3970-44BB-9DA7-BA434B0F5BCE}" type="presOf" srcId="{6C5A3FB3-E256-43BD-9505-57B28DD48F57}" destId="{70F91AE1-399B-482E-9E42-10494CE37439}" srcOrd="1" destOrd="0" presId="urn:microsoft.com/office/officeart/2005/8/layout/cycle8"/>
    <dgm:cxn modelId="{DB6233FB-A333-40B9-8A72-74F729B9A7FD}" type="presOf" srcId="{4F3C2538-3F32-413A-BD86-707BA2DC737D}" destId="{D0A55CED-2D03-4E52-99D0-6DA44EB60785}" srcOrd="0" destOrd="0" presId="urn:microsoft.com/office/officeart/2005/8/layout/cycle8"/>
    <dgm:cxn modelId="{C61AACFE-6642-483F-85D9-BEB0340FC021}" type="presParOf" srcId="{D0A55CED-2D03-4E52-99D0-6DA44EB60785}" destId="{A5F14199-8808-438A-8BCA-B12FB8116554}" srcOrd="0" destOrd="0" presId="urn:microsoft.com/office/officeart/2005/8/layout/cycle8"/>
    <dgm:cxn modelId="{8E7A5948-C438-4ECE-8B8B-D1BB85B1DA97}" type="presParOf" srcId="{D0A55CED-2D03-4E52-99D0-6DA44EB60785}" destId="{0A3E56F4-A3D3-4455-960F-F346AF7C2DAE}" srcOrd="1" destOrd="0" presId="urn:microsoft.com/office/officeart/2005/8/layout/cycle8"/>
    <dgm:cxn modelId="{51732323-CC5B-4F83-A6DD-B136E6DD3925}" type="presParOf" srcId="{D0A55CED-2D03-4E52-99D0-6DA44EB60785}" destId="{E55E687E-0E65-417E-B751-82FC058A5A6E}" srcOrd="2" destOrd="0" presId="urn:microsoft.com/office/officeart/2005/8/layout/cycle8"/>
    <dgm:cxn modelId="{65E091DF-AD44-4602-8C78-2A1286B42D61}" type="presParOf" srcId="{D0A55CED-2D03-4E52-99D0-6DA44EB60785}" destId="{227F69A1-7BC7-4182-BDE5-15A0E21442AF}" srcOrd="3" destOrd="0" presId="urn:microsoft.com/office/officeart/2005/8/layout/cycle8"/>
    <dgm:cxn modelId="{52454433-92E1-4CA8-88DF-3B893CADB25F}" type="presParOf" srcId="{D0A55CED-2D03-4E52-99D0-6DA44EB60785}" destId="{4F724E80-B732-4318-B1A3-6299E79F916F}" srcOrd="4" destOrd="0" presId="urn:microsoft.com/office/officeart/2005/8/layout/cycle8"/>
    <dgm:cxn modelId="{C832EF56-D4D5-407E-AD67-210995E3AA65}" type="presParOf" srcId="{D0A55CED-2D03-4E52-99D0-6DA44EB60785}" destId="{48D8DF02-79EB-44C1-BC99-9D5DDF5F66DC}" srcOrd="5" destOrd="0" presId="urn:microsoft.com/office/officeart/2005/8/layout/cycle8"/>
    <dgm:cxn modelId="{34C4A3CA-77AA-4666-971F-160CF1E94CD0}" type="presParOf" srcId="{D0A55CED-2D03-4E52-99D0-6DA44EB60785}" destId="{48CBCB18-EEC2-4E58-A9E6-48FAADBDAD3C}" srcOrd="6" destOrd="0" presId="urn:microsoft.com/office/officeart/2005/8/layout/cycle8"/>
    <dgm:cxn modelId="{9D847AFC-B45B-4A42-988B-DBB09301AF40}" type="presParOf" srcId="{D0A55CED-2D03-4E52-99D0-6DA44EB60785}" destId="{2F607E85-FC35-4CCF-A7B5-C1BF36692B3C}" srcOrd="7" destOrd="0" presId="urn:microsoft.com/office/officeart/2005/8/layout/cycle8"/>
    <dgm:cxn modelId="{82793EDE-BA1D-47A9-9892-CD7B06E12499}" type="presParOf" srcId="{D0A55CED-2D03-4E52-99D0-6DA44EB60785}" destId="{49845F7A-8499-45E9-803B-1D2246B17019}" srcOrd="8" destOrd="0" presId="urn:microsoft.com/office/officeart/2005/8/layout/cycle8"/>
    <dgm:cxn modelId="{0DD2F767-20E3-4F0B-8978-DB6D4433D857}" type="presParOf" srcId="{D0A55CED-2D03-4E52-99D0-6DA44EB60785}" destId="{F0210948-E745-4703-A927-691DB1D0F3B2}" srcOrd="9" destOrd="0" presId="urn:microsoft.com/office/officeart/2005/8/layout/cycle8"/>
    <dgm:cxn modelId="{3975A38C-B41D-44C0-9BF0-6D1A7929EC0A}" type="presParOf" srcId="{D0A55CED-2D03-4E52-99D0-6DA44EB60785}" destId="{0134FB9A-AE2C-490F-BDD6-CF143C5D7020}" srcOrd="10" destOrd="0" presId="urn:microsoft.com/office/officeart/2005/8/layout/cycle8"/>
    <dgm:cxn modelId="{B655F4AB-11DA-41E8-AD9B-F97A4866BA9C}" type="presParOf" srcId="{D0A55CED-2D03-4E52-99D0-6DA44EB60785}" destId="{70F91AE1-399B-482E-9E42-10494CE37439}" srcOrd="11" destOrd="0" presId="urn:microsoft.com/office/officeart/2005/8/layout/cycle8"/>
    <dgm:cxn modelId="{B7AE594F-E061-4528-9E16-56C6C9D9377B}" type="presParOf" srcId="{D0A55CED-2D03-4E52-99D0-6DA44EB60785}" destId="{85643C17-CBEB-4490-893E-E0F163DA71A6}" srcOrd="12" destOrd="0" presId="urn:microsoft.com/office/officeart/2005/8/layout/cycle8"/>
    <dgm:cxn modelId="{AD1D9A1A-3330-44FD-8770-78DD0D851C9E}" type="presParOf" srcId="{D0A55CED-2D03-4E52-99D0-6DA44EB60785}" destId="{67955A0C-91C0-4073-B961-D2711BA0AC5F}" srcOrd="13" destOrd="0" presId="urn:microsoft.com/office/officeart/2005/8/layout/cycle8"/>
    <dgm:cxn modelId="{4394808A-5F78-4D91-983A-53E28176F075}" type="presParOf" srcId="{D0A55CED-2D03-4E52-99D0-6DA44EB60785}" destId="{1A3D1E11-36F4-4FC6-92C1-BB0D380895C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111D10-E8A2-4DF2-A78D-C505DB77CB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7A4205B-612A-462C-B515-B1E69A89CE14}">
      <dgm:prSet phldrT="[Text]" custT="1"/>
      <dgm:spPr/>
      <dgm:t>
        <a:bodyPr/>
        <a:lstStyle/>
        <a:p>
          <a:r>
            <a:rPr lang="en-GB" sz="1800" dirty="0"/>
            <a:t>Self-interest</a:t>
          </a:r>
        </a:p>
      </dgm:t>
    </dgm:pt>
    <dgm:pt modelId="{141B5A1D-327E-41AA-99FD-F2D8822380E2}" type="parTrans" cxnId="{888F4D17-0023-436D-B50D-41A56604F6D0}">
      <dgm:prSet/>
      <dgm:spPr/>
      <dgm:t>
        <a:bodyPr/>
        <a:lstStyle/>
        <a:p>
          <a:endParaRPr lang="en-GB"/>
        </a:p>
      </dgm:t>
    </dgm:pt>
    <dgm:pt modelId="{FAABE34F-1D9B-49F2-95C8-89A929009DFA}" type="sibTrans" cxnId="{888F4D17-0023-436D-B50D-41A56604F6D0}">
      <dgm:prSet/>
      <dgm:spPr/>
      <dgm:t>
        <a:bodyPr/>
        <a:lstStyle/>
        <a:p>
          <a:endParaRPr lang="en-GB"/>
        </a:p>
      </dgm:t>
    </dgm:pt>
    <dgm:pt modelId="{A668CF2F-F7C9-4C11-9E5B-52AFF289526A}">
      <dgm:prSet phldrT="[Text]" custT="1"/>
      <dgm:spPr/>
      <dgm:t>
        <a:bodyPr/>
        <a:lstStyle/>
        <a:p>
          <a:r>
            <a:rPr lang="en-GB" sz="1800" dirty="0"/>
            <a:t>Self-review</a:t>
          </a:r>
        </a:p>
      </dgm:t>
    </dgm:pt>
    <dgm:pt modelId="{9C8A2169-CDE9-4615-A169-9015D2EE4823}" type="parTrans" cxnId="{BE009FDA-7968-440B-8BD1-51BC4E4A7784}">
      <dgm:prSet/>
      <dgm:spPr/>
      <dgm:t>
        <a:bodyPr/>
        <a:lstStyle/>
        <a:p>
          <a:endParaRPr lang="en-GB"/>
        </a:p>
      </dgm:t>
    </dgm:pt>
    <dgm:pt modelId="{E12C005B-3B41-4CD3-80E4-F3DA60394F4B}" type="sibTrans" cxnId="{BE009FDA-7968-440B-8BD1-51BC4E4A7784}">
      <dgm:prSet/>
      <dgm:spPr/>
      <dgm:t>
        <a:bodyPr/>
        <a:lstStyle/>
        <a:p>
          <a:endParaRPr lang="en-GB"/>
        </a:p>
      </dgm:t>
    </dgm:pt>
    <dgm:pt modelId="{1929742F-5EF5-46B0-A7BF-E149FEA9557D}">
      <dgm:prSet phldrT="[Text]" custT="1"/>
      <dgm:spPr/>
      <dgm:t>
        <a:bodyPr/>
        <a:lstStyle/>
        <a:p>
          <a:r>
            <a:rPr lang="en-GB" sz="1800" dirty="0"/>
            <a:t>Advocacy</a:t>
          </a:r>
        </a:p>
      </dgm:t>
    </dgm:pt>
    <dgm:pt modelId="{6CB0CC00-D982-4586-AAC6-305F939E6986}" type="parTrans" cxnId="{0BF708D5-9C9B-4877-AC0D-47A2D2E733B1}">
      <dgm:prSet/>
      <dgm:spPr/>
      <dgm:t>
        <a:bodyPr/>
        <a:lstStyle/>
        <a:p>
          <a:endParaRPr lang="en-GB"/>
        </a:p>
      </dgm:t>
    </dgm:pt>
    <dgm:pt modelId="{F82EDEA8-4218-4066-A17F-AACFCCD6D1FD}" type="sibTrans" cxnId="{0BF708D5-9C9B-4877-AC0D-47A2D2E733B1}">
      <dgm:prSet/>
      <dgm:spPr/>
      <dgm:t>
        <a:bodyPr/>
        <a:lstStyle/>
        <a:p>
          <a:endParaRPr lang="en-GB"/>
        </a:p>
      </dgm:t>
    </dgm:pt>
    <dgm:pt modelId="{B21899B4-1D6C-441D-8F61-0865C88B33DE}">
      <dgm:prSet phldrT="[Text]" custT="1"/>
      <dgm:spPr/>
      <dgm:t>
        <a:bodyPr/>
        <a:lstStyle/>
        <a:p>
          <a:r>
            <a:rPr lang="en-GB" sz="1800" dirty="0"/>
            <a:t>Familiarity</a:t>
          </a:r>
        </a:p>
      </dgm:t>
    </dgm:pt>
    <dgm:pt modelId="{3D7635AC-98DA-4657-BFD1-134A2FFDE433}" type="parTrans" cxnId="{F2FED006-469B-490D-8047-04669145EAC1}">
      <dgm:prSet/>
      <dgm:spPr/>
      <dgm:t>
        <a:bodyPr/>
        <a:lstStyle/>
        <a:p>
          <a:endParaRPr lang="en-GB"/>
        </a:p>
      </dgm:t>
    </dgm:pt>
    <dgm:pt modelId="{B6475B95-53F6-4915-8C38-D93F7EBBAB80}" type="sibTrans" cxnId="{F2FED006-469B-490D-8047-04669145EAC1}">
      <dgm:prSet/>
      <dgm:spPr/>
      <dgm:t>
        <a:bodyPr/>
        <a:lstStyle/>
        <a:p>
          <a:endParaRPr lang="en-GB"/>
        </a:p>
      </dgm:t>
    </dgm:pt>
    <dgm:pt modelId="{36C887DC-2599-483C-9A4D-15E2488CCB35}">
      <dgm:prSet phldrT="[Text]" custT="1"/>
      <dgm:spPr/>
      <dgm:t>
        <a:bodyPr/>
        <a:lstStyle/>
        <a:p>
          <a:r>
            <a:rPr lang="en-GB" sz="1800" dirty="0"/>
            <a:t>Intimidation</a:t>
          </a:r>
        </a:p>
      </dgm:t>
    </dgm:pt>
    <dgm:pt modelId="{ADDF786C-5250-4911-9B00-090957BE1898}" type="parTrans" cxnId="{4B10827A-59CD-441D-BF2B-3E17387C4091}">
      <dgm:prSet/>
      <dgm:spPr/>
      <dgm:t>
        <a:bodyPr/>
        <a:lstStyle/>
        <a:p>
          <a:endParaRPr lang="en-GB"/>
        </a:p>
      </dgm:t>
    </dgm:pt>
    <dgm:pt modelId="{CCB20FD7-594E-4131-B340-7DC05A2DC830}" type="sibTrans" cxnId="{4B10827A-59CD-441D-BF2B-3E17387C4091}">
      <dgm:prSet/>
      <dgm:spPr/>
      <dgm:t>
        <a:bodyPr/>
        <a:lstStyle/>
        <a:p>
          <a:endParaRPr lang="en-GB"/>
        </a:p>
      </dgm:t>
    </dgm:pt>
    <dgm:pt modelId="{AE0B4293-CF4F-4FF1-B4FB-C65C9AE6B81E}" type="pres">
      <dgm:prSet presAssocID="{EC111D10-E8A2-4DF2-A78D-C505DB77CB34}" presName="diagram" presStyleCnt="0">
        <dgm:presLayoutVars>
          <dgm:dir/>
          <dgm:resizeHandles val="exact"/>
        </dgm:presLayoutVars>
      </dgm:prSet>
      <dgm:spPr/>
    </dgm:pt>
    <dgm:pt modelId="{BCE2724D-A4C5-407C-875B-A94A4EB6DE49}" type="pres">
      <dgm:prSet presAssocID="{17A4205B-612A-462C-B515-B1E69A89CE14}" presName="node" presStyleLbl="node1" presStyleIdx="0" presStyleCnt="5">
        <dgm:presLayoutVars>
          <dgm:bulletEnabled val="1"/>
        </dgm:presLayoutVars>
      </dgm:prSet>
      <dgm:spPr/>
    </dgm:pt>
    <dgm:pt modelId="{FED07DA1-0BD1-48AC-A8DE-C7F54B3564F2}" type="pres">
      <dgm:prSet presAssocID="{FAABE34F-1D9B-49F2-95C8-89A929009DFA}" presName="sibTrans" presStyleCnt="0"/>
      <dgm:spPr/>
    </dgm:pt>
    <dgm:pt modelId="{49B9B09E-C432-46D3-A110-A94CB6472738}" type="pres">
      <dgm:prSet presAssocID="{A668CF2F-F7C9-4C11-9E5B-52AFF289526A}" presName="node" presStyleLbl="node1" presStyleIdx="1" presStyleCnt="5">
        <dgm:presLayoutVars>
          <dgm:bulletEnabled val="1"/>
        </dgm:presLayoutVars>
      </dgm:prSet>
      <dgm:spPr/>
    </dgm:pt>
    <dgm:pt modelId="{6BC45D39-1CAB-465D-81B4-A02AD3E5B991}" type="pres">
      <dgm:prSet presAssocID="{E12C005B-3B41-4CD3-80E4-F3DA60394F4B}" presName="sibTrans" presStyleCnt="0"/>
      <dgm:spPr/>
    </dgm:pt>
    <dgm:pt modelId="{35FD01D3-7B6E-4B65-886E-23DB5C36945F}" type="pres">
      <dgm:prSet presAssocID="{1929742F-5EF5-46B0-A7BF-E149FEA9557D}" presName="node" presStyleLbl="node1" presStyleIdx="2" presStyleCnt="5">
        <dgm:presLayoutVars>
          <dgm:bulletEnabled val="1"/>
        </dgm:presLayoutVars>
      </dgm:prSet>
      <dgm:spPr/>
    </dgm:pt>
    <dgm:pt modelId="{30C626AB-14AD-4311-9617-476D098A71E5}" type="pres">
      <dgm:prSet presAssocID="{F82EDEA8-4218-4066-A17F-AACFCCD6D1FD}" presName="sibTrans" presStyleCnt="0"/>
      <dgm:spPr/>
    </dgm:pt>
    <dgm:pt modelId="{3822CC73-23C3-4D9D-BD5A-2764EEAD2855}" type="pres">
      <dgm:prSet presAssocID="{B21899B4-1D6C-441D-8F61-0865C88B33DE}" presName="node" presStyleLbl="node1" presStyleIdx="3" presStyleCnt="5">
        <dgm:presLayoutVars>
          <dgm:bulletEnabled val="1"/>
        </dgm:presLayoutVars>
      </dgm:prSet>
      <dgm:spPr/>
    </dgm:pt>
    <dgm:pt modelId="{97F38A60-A8A9-406E-8D1E-050D65AF25A9}" type="pres">
      <dgm:prSet presAssocID="{B6475B95-53F6-4915-8C38-D93F7EBBAB80}" presName="sibTrans" presStyleCnt="0"/>
      <dgm:spPr/>
    </dgm:pt>
    <dgm:pt modelId="{4046813C-1BEB-495B-BEAF-B08931DD5249}" type="pres">
      <dgm:prSet presAssocID="{36C887DC-2599-483C-9A4D-15E2488CCB35}" presName="node" presStyleLbl="node1" presStyleIdx="4" presStyleCnt="5">
        <dgm:presLayoutVars>
          <dgm:bulletEnabled val="1"/>
        </dgm:presLayoutVars>
      </dgm:prSet>
      <dgm:spPr/>
    </dgm:pt>
  </dgm:ptLst>
  <dgm:cxnLst>
    <dgm:cxn modelId="{5B602806-85A5-4E78-9655-F30A594D8F03}" type="presOf" srcId="{EC111D10-E8A2-4DF2-A78D-C505DB77CB34}" destId="{AE0B4293-CF4F-4FF1-B4FB-C65C9AE6B81E}" srcOrd="0" destOrd="0" presId="urn:microsoft.com/office/officeart/2005/8/layout/default"/>
    <dgm:cxn modelId="{F2FED006-469B-490D-8047-04669145EAC1}" srcId="{EC111D10-E8A2-4DF2-A78D-C505DB77CB34}" destId="{B21899B4-1D6C-441D-8F61-0865C88B33DE}" srcOrd="3" destOrd="0" parTransId="{3D7635AC-98DA-4657-BFD1-134A2FFDE433}" sibTransId="{B6475B95-53F6-4915-8C38-D93F7EBBAB80}"/>
    <dgm:cxn modelId="{0175A80C-63B0-4D1D-8C52-9F5C36A539E2}" type="presOf" srcId="{36C887DC-2599-483C-9A4D-15E2488CCB35}" destId="{4046813C-1BEB-495B-BEAF-B08931DD5249}" srcOrd="0" destOrd="0" presId="urn:microsoft.com/office/officeart/2005/8/layout/default"/>
    <dgm:cxn modelId="{888F4D17-0023-436D-B50D-41A56604F6D0}" srcId="{EC111D10-E8A2-4DF2-A78D-C505DB77CB34}" destId="{17A4205B-612A-462C-B515-B1E69A89CE14}" srcOrd="0" destOrd="0" parTransId="{141B5A1D-327E-41AA-99FD-F2D8822380E2}" sibTransId="{FAABE34F-1D9B-49F2-95C8-89A929009DFA}"/>
    <dgm:cxn modelId="{5056DC1A-74D4-4FDB-A058-5788EEC5A3D3}" type="presOf" srcId="{17A4205B-612A-462C-B515-B1E69A89CE14}" destId="{BCE2724D-A4C5-407C-875B-A94A4EB6DE49}" srcOrd="0" destOrd="0" presId="urn:microsoft.com/office/officeart/2005/8/layout/default"/>
    <dgm:cxn modelId="{3DBB981F-A47C-4315-894C-03D328CBDCB0}" type="presOf" srcId="{B21899B4-1D6C-441D-8F61-0865C88B33DE}" destId="{3822CC73-23C3-4D9D-BD5A-2764EEAD2855}" srcOrd="0" destOrd="0" presId="urn:microsoft.com/office/officeart/2005/8/layout/default"/>
    <dgm:cxn modelId="{A3CF2D58-8C7F-4568-AD46-F3AF8EBE2B48}" type="presOf" srcId="{A668CF2F-F7C9-4C11-9E5B-52AFF289526A}" destId="{49B9B09E-C432-46D3-A110-A94CB6472738}" srcOrd="0" destOrd="0" presId="urn:microsoft.com/office/officeart/2005/8/layout/default"/>
    <dgm:cxn modelId="{4B10827A-59CD-441D-BF2B-3E17387C4091}" srcId="{EC111D10-E8A2-4DF2-A78D-C505DB77CB34}" destId="{36C887DC-2599-483C-9A4D-15E2488CCB35}" srcOrd="4" destOrd="0" parTransId="{ADDF786C-5250-4911-9B00-090957BE1898}" sibTransId="{CCB20FD7-594E-4131-B340-7DC05A2DC830}"/>
    <dgm:cxn modelId="{0BF708D5-9C9B-4877-AC0D-47A2D2E733B1}" srcId="{EC111D10-E8A2-4DF2-A78D-C505DB77CB34}" destId="{1929742F-5EF5-46B0-A7BF-E149FEA9557D}" srcOrd="2" destOrd="0" parTransId="{6CB0CC00-D982-4586-AAC6-305F939E6986}" sibTransId="{F82EDEA8-4218-4066-A17F-AACFCCD6D1FD}"/>
    <dgm:cxn modelId="{BE009FDA-7968-440B-8BD1-51BC4E4A7784}" srcId="{EC111D10-E8A2-4DF2-A78D-C505DB77CB34}" destId="{A668CF2F-F7C9-4C11-9E5B-52AFF289526A}" srcOrd="1" destOrd="0" parTransId="{9C8A2169-CDE9-4615-A169-9015D2EE4823}" sibTransId="{E12C005B-3B41-4CD3-80E4-F3DA60394F4B}"/>
    <dgm:cxn modelId="{C7FB0ADC-F59C-457F-8EB5-4C1352AE2F47}" type="presOf" srcId="{1929742F-5EF5-46B0-A7BF-E149FEA9557D}" destId="{35FD01D3-7B6E-4B65-886E-23DB5C36945F}" srcOrd="0" destOrd="0" presId="urn:microsoft.com/office/officeart/2005/8/layout/default"/>
    <dgm:cxn modelId="{CC05526E-A466-4B8C-8713-A3568F8AD757}" type="presParOf" srcId="{AE0B4293-CF4F-4FF1-B4FB-C65C9AE6B81E}" destId="{BCE2724D-A4C5-407C-875B-A94A4EB6DE49}" srcOrd="0" destOrd="0" presId="urn:microsoft.com/office/officeart/2005/8/layout/default"/>
    <dgm:cxn modelId="{508FE987-DD14-4984-993D-16E4E0B0478C}" type="presParOf" srcId="{AE0B4293-CF4F-4FF1-B4FB-C65C9AE6B81E}" destId="{FED07DA1-0BD1-48AC-A8DE-C7F54B3564F2}" srcOrd="1" destOrd="0" presId="urn:microsoft.com/office/officeart/2005/8/layout/default"/>
    <dgm:cxn modelId="{DC130532-2987-4EF6-AC67-48404BA8182F}" type="presParOf" srcId="{AE0B4293-CF4F-4FF1-B4FB-C65C9AE6B81E}" destId="{49B9B09E-C432-46D3-A110-A94CB6472738}" srcOrd="2" destOrd="0" presId="urn:microsoft.com/office/officeart/2005/8/layout/default"/>
    <dgm:cxn modelId="{F865F762-B4C8-4F52-A165-0566832E9DBE}" type="presParOf" srcId="{AE0B4293-CF4F-4FF1-B4FB-C65C9AE6B81E}" destId="{6BC45D39-1CAB-465D-81B4-A02AD3E5B991}" srcOrd="3" destOrd="0" presId="urn:microsoft.com/office/officeart/2005/8/layout/default"/>
    <dgm:cxn modelId="{6BEA68FA-CFAC-494C-84BF-9C8253B2D773}" type="presParOf" srcId="{AE0B4293-CF4F-4FF1-B4FB-C65C9AE6B81E}" destId="{35FD01D3-7B6E-4B65-886E-23DB5C36945F}" srcOrd="4" destOrd="0" presId="urn:microsoft.com/office/officeart/2005/8/layout/default"/>
    <dgm:cxn modelId="{B6A666FA-AEEB-4699-A2AD-E548A604105C}" type="presParOf" srcId="{AE0B4293-CF4F-4FF1-B4FB-C65C9AE6B81E}" destId="{30C626AB-14AD-4311-9617-476D098A71E5}" srcOrd="5" destOrd="0" presId="urn:microsoft.com/office/officeart/2005/8/layout/default"/>
    <dgm:cxn modelId="{7AD14FCC-13CA-43EC-B47B-170A56D04F58}" type="presParOf" srcId="{AE0B4293-CF4F-4FF1-B4FB-C65C9AE6B81E}" destId="{3822CC73-23C3-4D9D-BD5A-2764EEAD2855}" srcOrd="6" destOrd="0" presId="urn:microsoft.com/office/officeart/2005/8/layout/default"/>
    <dgm:cxn modelId="{96C34650-A1D6-46DC-BD29-C83478DF23AD}" type="presParOf" srcId="{AE0B4293-CF4F-4FF1-B4FB-C65C9AE6B81E}" destId="{97F38A60-A8A9-406E-8D1E-050D65AF25A9}" srcOrd="7" destOrd="0" presId="urn:microsoft.com/office/officeart/2005/8/layout/default"/>
    <dgm:cxn modelId="{76479B77-5D39-4562-A22B-D6C8A76C31FC}" type="presParOf" srcId="{AE0B4293-CF4F-4FF1-B4FB-C65C9AE6B81E}" destId="{4046813C-1BEB-495B-BEAF-B08931DD524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52233-E9AD-4055-A01D-FF966BF00379}">
      <dsp:nvSpPr>
        <dsp:cNvPr id="0" name=""/>
        <dsp:cNvSpPr/>
      </dsp:nvSpPr>
      <dsp:spPr>
        <a:xfrm>
          <a:off x="0" y="147907"/>
          <a:ext cx="2448272" cy="431730"/>
        </a:xfrm>
        <a:prstGeom prst="roundRect">
          <a:avLst/>
        </a:prstGeom>
        <a:solidFill>
          <a:srgbClr val="00B0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rPr>
            <a:t>CIPFA 		 77%</a:t>
          </a:r>
        </a:p>
      </dsp:txBody>
      <dsp:txXfrm>
        <a:off x="21075" y="168982"/>
        <a:ext cx="2406122"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FC531-ED43-4463-A6AE-9B95517F362F}">
      <dsp:nvSpPr>
        <dsp:cNvPr id="0" name=""/>
        <dsp:cNvSpPr/>
      </dsp:nvSpPr>
      <dsp:spPr>
        <a:xfrm>
          <a:off x="0" y="1"/>
          <a:ext cx="2626472" cy="407745"/>
        </a:xfrm>
        <a:prstGeom prst="roundRect">
          <a:avLst/>
        </a:prstGeom>
        <a:solidFill>
          <a:srgbClr val="00B0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solidFill>
                <a:schemeClr val="bg1"/>
              </a:solidFill>
            </a:rPr>
            <a:t>Qualified 	    86%</a:t>
          </a:r>
        </a:p>
      </dsp:txBody>
      <dsp:txXfrm>
        <a:off x="19904" y="19905"/>
        <a:ext cx="2586664" cy="367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3293E-78BB-45FD-990A-B546DA46445A}">
      <dsp:nvSpPr>
        <dsp:cNvPr id="0" name=""/>
        <dsp:cNvSpPr/>
      </dsp:nvSpPr>
      <dsp:spPr>
        <a:xfrm>
          <a:off x="0" y="3578"/>
          <a:ext cx="3096344" cy="432024"/>
        </a:xfrm>
        <a:prstGeom prst="roundRect">
          <a:avLst/>
        </a:prstGeom>
        <a:solidFill>
          <a:srgbClr val="00B0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rPr>
            <a:t>70% qualified 10+ years</a:t>
          </a:r>
        </a:p>
      </dsp:txBody>
      <dsp:txXfrm>
        <a:off x="21090" y="24668"/>
        <a:ext cx="3054164" cy="389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59264-B265-4B74-B294-E69C55195F14}">
      <dsp:nvSpPr>
        <dsp:cNvPr id="0" name=""/>
        <dsp:cNvSpPr/>
      </dsp:nvSpPr>
      <dsp:spPr>
        <a:xfrm rot="16200000">
          <a:off x="-890405" y="891648"/>
          <a:ext cx="3003582" cy="122028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GB" sz="1200" b="1" u="sng" kern="1200" dirty="0"/>
            <a:t>Part 1   </a:t>
          </a:r>
          <a:r>
            <a:rPr lang="en-GB" sz="1200" kern="1200" dirty="0"/>
            <a:t>Complying with the Code, fundamental principles and conceptual framework</a:t>
          </a:r>
        </a:p>
      </dsp:txBody>
      <dsp:txXfrm rot="5400000">
        <a:off x="1244" y="600715"/>
        <a:ext cx="1220284" cy="1802150"/>
      </dsp:txXfrm>
    </dsp:sp>
    <dsp:sp modelId="{93EF0266-4A27-4C30-9D1A-22A0556F88F9}">
      <dsp:nvSpPr>
        <dsp:cNvPr id="0" name=""/>
        <dsp:cNvSpPr/>
      </dsp:nvSpPr>
      <dsp:spPr>
        <a:xfrm rot="16200000">
          <a:off x="421400" y="891648"/>
          <a:ext cx="3003582" cy="122028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GB" sz="1200" b="1" u="sng" kern="1200" dirty="0"/>
            <a:t>Part 2</a:t>
          </a:r>
          <a:r>
            <a:rPr lang="en-GB" sz="1200" kern="1200" dirty="0"/>
            <a:t>	   Professional accountants in business</a:t>
          </a:r>
        </a:p>
      </dsp:txBody>
      <dsp:txXfrm rot="5400000">
        <a:off x="1313049" y="600715"/>
        <a:ext cx="1220284" cy="1802150"/>
      </dsp:txXfrm>
    </dsp:sp>
    <dsp:sp modelId="{BAFB93F6-9214-4A86-BF67-F7D75EDCFD44}">
      <dsp:nvSpPr>
        <dsp:cNvPr id="0" name=""/>
        <dsp:cNvSpPr/>
      </dsp:nvSpPr>
      <dsp:spPr>
        <a:xfrm rot="16200000">
          <a:off x="1733207" y="891648"/>
          <a:ext cx="3003582" cy="122028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GB" sz="1200" b="1" u="sng" kern="1200" dirty="0"/>
            <a:t>Part 3</a:t>
          </a:r>
          <a:r>
            <a:rPr lang="en-GB" sz="1200" u="sng" kern="1200" dirty="0"/>
            <a:t>	   </a:t>
          </a:r>
          <a:r>
            <a:rPr lang="en-GB" sz="1200" kern="1200" dirty="0"/>
            <a:t>Professional accountants in public practice</a:t>
          </a:r>
        </a:p>
      </dsp:txBody>
      <dsp:txXfrm rot="5400000">
        <a:off x="2624856" y="600715"/>
        <a:ext cx="1220284" cy="1802150"/>
      </dsp:txXfrm>
    </dsp:sp>
    <dsp:sp modelId="{8CCBE4B3-D6F3-4F4B-B32C-BB0A418EF77B}">
      <dsp:nvSpPr>
        <dsp:cNvPr id="0" name=""/>
        <dsp:cNvSpPr/>
      </dsp:nvSpPr>
      <dsp:spPr>
        <a:xfrm rot="16200000">
          <a:off x="3045013" y="891648"/>
          <a:ext cx="3003582" cy="122028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n-GB" sz="1200" b="1" u="sng" kern="1200" dirty="0"/>
            <a:t>Part 4   </a:t>
          </a:r>
          <a:r>
            <a:rPr lang="en-GB" sz="1200" kern="1200" dirty="0"/>
            <a:t>International Independence Standards </a:t>
          </a:r>
        </a:p>
      </dsp:txBody>
      <dsp:txXfrm rot="5400000">
        <a:off x="3936662" y="600715"/>
        <a:ext cx="1220284" cy="1802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14199-8808-438A-8BCA-B12FB8116554}">
      <dsp:nvSpPr>
        <dsp:cNvPr id="0" name=""/>
        <dsp:cNvSpPr/>
      </dsp:nvSpPr>
      <dsp:spPr>
        <a:xfrm>
          <a:off x="367795" y="251835"/>
          <a:ext cx="3175216" cy="3175216"/>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Identify threats</a:t>
          </a:r>
        </a:p>
      </dsp:txBody>
      <dsp:txXfrm>
        <a:off x="2041210" y="924678"/>
        <a:ext cx="1134006" cy="945005"/>
      </dsp:txXfrm>
    </dsp:sp>
    <dsp:sp modelId="{4F724E80-B732-4318-B1A3-6299E79F916F}">
      <dsp:nvSpPr>
        <dsp:cNvPr id="0" name=""/>
        <dsp:cNvSpPr/>
      </dsp:nvSpPr>
      <dsp:spPr>
        <a:xfrm>
          <a:off x="302401" y="365235"/>
          <a:ext cx="3175216" cy="3175216"/>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Evaluate threats</a:t>
          </a:r>
        </a:p>
      </dsp:txBody>
      <dsp:txXfrm>
        <a:off x="1058405" y="2425346"/>
        <a:ext cx="1701009" cy="831604"/>
      </dsp:txXfrm>
    </dsp:sp>
    <dsp:sp modelId="{49845F7A-8499-45E9-803B-1D2246B17019}">
      <dsp:nvSpPr>
        <dsp:cNvPr id="0" name=""/>
        <dsp:cNvSpPr/>
      </dsp:nvSpPr>
      <dsp:spPr>
        <a:xfrm>
          <a:off x="237007" y="251835"/>
          <a:ext cx="3175216" cy="3175216"/>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Address threats</a:t>
          </a:r>
        </a:p>
      </dsp:txBody>
      <dsp:txXfrm>
        <a:off x="604803" y="924678"/>
        <a:ext cx="1134006" cy="945005"/>
      </dsp:txXfrm>
    </dsp:sp>
    <dsp:sp modelId="{85643C17-CBEB-4490-893E-E0F163DA71A6}">
      <dsp:nvSpPr>
        <dsp:cNvPr id="0" name=""/>
        <dsp:cNvSpPr/>
      </dsp:nvSpPr>
      <dsp:spPr>
        <a:xfrm>
          <a:off x="171496" y="55274"/>
          <a:ext cx="3568338" cy="356833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955A0C-91C0-4073-B961-D2711BA0AC5F}">
      <dsp:nvSpPr>
        <dsp:cNvPr id="0" name=""/>
        <dsp:cNvSpPr/>
      </dsp:nvSpPr>
      <dsp:spPr>
        <a:xfrm>
          <a:off x="105840" y="168474"/>
          <a:ext cx="3568338" cy="356833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3D1E11-36F4-4FC6-92C1-BB0D380895C9}">
      <dsp:nvSpPr>
        <dsp:cNvPr id="0" name=""/>
        <dsp:cNvSpPr/>
      </dsp:nvSpPr>
      <dsp:spPr>
        <a:xfrm>
          <a:off x="40184" y="55274"/>
          <a:ext cx="3568338" cy="356833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2724D-A4C5-407C-875B-A94A4EB6DE49}">
      <dsp:nvSpPr>
        <dsp:cNvPr id="0" name=""/>
        <dsp:cNvSpPr/>
      </dsp:nvSpPr>
      <dsp:spPr>
        <a:xfrm>
          <a:off x="0" y="252970"/>
          <a:ext cx="2480220" cy="14881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Self-interest</a:t>
          </a:r>
        </a:p>
      </dsp:txBody>
      <dsp:txXfrm>
        <a:off x="0" y="252970"/>
        <a:ext cx="2480220" cy="1488132"/>
      </dsp:txXfrm>
    </dsp:sp>
    <dsp:sp modelId="{49B9B09E-C432-46D3-A110-A94CB6472738}">
      <dsp:nvSpPr>
        <dsp:cNvPr id="0" name=""/>
        <dsp:cNvSpPr/>
      </dsp:nvSpPr>
      <dsp:spPr>
        <a:xfrm>
          <a:off x="2728242" y="252970"/>
          <a:ext cx="2480220" cy="14881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Self-review</a:t>
          </a:r>
        </a:p>
      </dsp:txBody>
      <dsp:txXfrm>
        <a:off x="2728242" y="252970"/>
        <a:ext cx="2480220" cy="1488132"/>
      </dsp:txXfrm>
    </dsp:sp>
    <dsp:sp modelId="{35FD01D3-7B6E-4B65-886E-23DB5C36945F}">
      <dsp:nvSpPr>
        <dsp:cNvPr id="0" name=""/>
        <dsp:cNvSpPr/>
      </dsp:nvSpPr>
      <dsp:spPr>
        <a:xfrm>
          <a:off x="5456485" y="252970"/>
          <a:ext cx="2480220" cy="14881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Advocacy</a:t>
          </a:r>
        </a:p>
      </dsp:txBody>
      <dsp:txXfrm>
        <a:off x="5456485" y="252970"/>
        <a:ext cx="2480220" cy="1488132"/>
      </dsp:txXfrm>
    </dsp:sp>
    <dsp:sp modelId="{3822CC73-23C3-4D9D-BD5A-2764EEAD2855}">
      <dsp:nvSpPr>
        <dsp:cNvPr id="0" name=""/>
        <dsp:cNvSpPr/>
      </dsp:nvSpPr>
      <dsp:spPr>
        <a:xfrm>
          <a:off x="1364121" y="1989125"/>
          <a:ext cx="2480220" cy="14881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Familiarity</a:t>
          </a:r>
        </a:p>
      </dsp:txBody>
      <dsp:txXfrm>
        <a:off x="1364121" y="1989125"/>
        <a:ext cx="2480220" cy="1488132"/>
      </dsp:txXfrm>
    </dsp:sp>
    <dsp:sp modelId="{4046813C-1BEB-495B-BEAF-B08931DD5249}">
      <dsp:nvSpPr>
        <dsp:cNvPr id="0" name=""/>
        <dsp:cNvSpPr/>
      </dsp:nvSpPr>
      <dsp:spPr>
        <a:xfrm>
          <a:off x="4092364" y="1989125"/>
          <a:ext cx="2480220" cy="14881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Intimidation</a:t>
          </a:r>
        </a:p>
      </dsp:txBody>
      <dsp:txXfrm>
        <a:off x="4092364" y="1989125"/>
        <a:ext cx="2480220" cy="1488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GB" altLang="en-US"/>
          </a:p>
        </p:txBody>
      </p:sp>
      <p:sp>
        <p:nvSpPr>
          <p:cNvPr id="27651" name="Rectangle 3"/>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55D72518-F62D-45E2-BD9C-C682346063D4}" type="datetimeFigureOut">
              <a:rPr lang="en-GB" altLang="en-US"/>
              <a:pPr/>
              <a:t>14/03/2019</a:t>
            </a:fld>
            <a:endParaRPr lang="en-GB" altLang="en-US"/>
          </a:p>
        </p:txBody>
      </p:sp>
      <p:sp>
        <p:nvSpPr>
          <p:cNvPr id="276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79450" y="4691063"/>
            <a:ext cx="543877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7654" name="Rectangle 6"/>
          <p:cNvSpPr>
            <a:spLocks noGrp="1" noChangeArrowheads="1"/>
          </p:cNvSpPr>
          <p:nvPr>
            <p:ph type="ftr" sz="quarter" idx="4"/>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GB" altLang="en-US"/>
          </a:p>
        </p:txBody>
      </p:sp>
      <p:sp>
        <p:nvSpPr>
          <p:cNvPr id="27655" name="Rectangle 7"/>
          <p:cNvSpPr>
            <a:spLocks noGrp="1" noChangeArrowheads="1"/>
          </p:cNvSpPr>
          <p:nvPr>
            <p:ph type="sldNum" sz="quarter" idx="5"/>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2A6E845-68E7-4D99-9758-31BCC10E40CE}" type="slidenum">
              <a:rPr lang="en-GB" altLang="en-US"/>
              <a:pPr/>
              <a:t>‹#›</a:t>
            </a:fld>
            <a:endParaRPr lang="en-GB" altLang="en-US"/>
          </a:p>
        </p:txBody>
      </p:sp>
    </p:spTree>
    <p:extLst>
      <p:ext uri="{BB962C8B-B14F-4D97-AF65-F5344CB8AC3E}">
        <p14:creationId xmlns:p14="http://schemas.microsoft.com/office/powerpoint/2010/main" val="9769399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1</a:t>
            </a:fld>
            <a:endParaRPr lang="en-GB" altLang="en-US"/>
          </a:p>
        </p:txBody>
      </p:sp>
    </p:spTree>
    <p:extLst>
      <p:ext uri="{BB962C8B-B14F-4D97-AF65-F5344CB8AC3E}">
        <p14:creationId xmlns:p14="http://schemas.microsoft.com/office/powerpoint/2010/main" val="80841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271565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was it made worth while for</a:t>
            </a:r>
            <a:r>
              <a:rPr lang="en-GB" baseline="0" dirty="0"/>
              <a:t> professionals to accede to the pressure: Overwhelmingly, NO!  99% only 1% felt hey had been offered incentives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dirty="0"/>
          </a:p>
        </p:txBody>
      </p:sp>
    </p:spTree>
    <p:extLst>
      <p:ext uri="{BB962C8B-B14F-4D97-AF65-F5344CB8AC3E}">
        <p14:creationId xmlns:p14="http://schemas.microsoft.com/office/powerpoint/2010/main" val="182293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40779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97883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256777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814" eaLnBrk="0" hangingPunct="0">
              <a:defRPr>
                <a:solidFill>
                  <a:schemeClr val="tx1"/>
                </a:solidFill>
                <a:latin typeface="Arial" panose="020B0604020202020204" pitchFamily="34" charset="0"/>
                <a:cs typeface="Arial" panose="020B0604020202020204" pitchFamily="34" charset="0"/>
              </a:defRPr>
            </a:lvl1pPr>
            <a:lvl2pPr marL="770200" indent="-296231" defTabSz="957814" eaLnBrk="0" hangingPunct="0">
              <a:defRPr>
                <a:solidFill>
                  <a:schemeClr val="tx1"/>
                </a:solidFill>
                <a:latin typeface="Arial" panose="020B0604020202020204" pitchFamily="34" charset="0"/>
                <a:cs typeface="Arial" panose="020B0604020202020204" pitchFamily="34" charset="0"/>
              </a:defRPr>
            </a:lvl2pPr>
            <a:lvl3pPr marL="1184925" indent="-236985" defTabSz="957814" eaLnBrk="0" hangingPunct="0">
              <a:defRPr>
                <a:solidFill>
                  <a:schemeClr val="tx1"/>
                </a:solidFill>
                <a:latin typeface="Arial" panose="020B0604020202020204" pitchFamily="34" charset="0"/>
                <a:cs typeface="Arial" panose="020B0604020202020204" pitchFamily="34" charset="0"/>
              </a:defRPr>
            </a:lvl3pPr>
            <a:lvl4pPr marL="1658894" indent="-236985" defTabSz="957814" eaLnBrk="0" hangingPunct="0">
              <a:defRPr>
                <a:solidFill>
                  <a:schemeClr val="tx1"/>
                </a:solidFill>
                <a:latin typeface="Arial" panose="020B0604020202020204" pitchFamily="34" charset="0"/>
                <a:cs typeface="Arial" panose="020B0604020202020204" pitchFamily="34" charset="0"/>
              </a:defRPr>
            </a:lvl4pPr>
            <a:lvl5pPr marL="2132864" indent="-236985" defTabSz="957814" eaLnBrk="0" hangingPunct="0">
              <a:defRPr>
                <a:solidFill>
                  <a:schemeClr val="tx1"/>
                </a:solidFill>
                <a:latin typeface="Arial" panose="020B0604020202020204" pitchFamily="34" charset="0"/>
                <a:cs typeface="Arial" panose="020B0604020202020204" pitchFamily="34" charset="0"/>
              </a:defRPr>
            </a:lvl5pPr>
            <a:lvl6pPr marL="260683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0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77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743"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C4E1D7-8FBC-4EA7-A7FD-8C69B4698A27}" type="slidenum">
              <a:rPr lang="en-US" altLang="en-US"/>
              <a:pPr eaLnBrk="1" hangingPunct="1"/>
              <a:t>15</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91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814" eaLnBrk="0" hangingPunct="0">
              <a:defRPr>
                <a:solidFill>
                  <a:schemeClr val="tx1"/>
                </a:solidFill>
                <a:latin typeface="Arial" panose="020B0604020202020204" pitchFamily="34" charset="0"/>
                <a:cs typeface="Arial" panose="020B0604020202020204" pitchFamily="34" charset="0"/>
              </a:defRPr>
            </a:lvl1pPr>
            <a:lvl2pPr marL="770200" indent="-296231" defTabSz="957814" eaLnBrk="0" hangingPunct="0">
              <a:defRPr>
                <a:solidFill>
                  <a:schemeClr val="tx1"/>
                </a:solidFill>
                <a:latin typeface="Arial" panose="020B0604020202020204" pitchFamily="34" charset="0"/>
                <a:cs typeface="Arial" panose="020B0604020202020204" pitchFamily="34" charset="0"/>
              </a:defRPr>
            </a:lvl2pPr>
            <a:lvl3pPr marL="1184925" indent="-236985" defTabSz="957814" eaLnBrk="0" hangingPunct="0">
              <a:defRPr>
                <a:solidFill>
                  <a:schemeClr val="tx1"/>
                </a:solidFill>
                <a:latin typeface="Arial" panose="020B0604020202020204" pitchFamily="34" charset="0"/>
                <a:cs typeface="Arial" panose="020B0604020202020204" pitchFamily="34" charset="0"/>
              </a:defRPr>
            </a:lvl3pPr>
            <a:lvl4pPr marL="1658894" indent="-236985" defTabSz="957814" eaLnBrk="0" hangingPunct="0">
              <a:defRPr>
                <a:solidFill>
                  <a:schemeClr val="tx1"/>
                </a:solidFill>
                <a:latin typeface="Arial" panose="020B0604020202020204" pitchFamily="34" charset="0"/>
                <a:cs typeface="Arial" panose="020B0604020202020204" pitchFamily="34" charset="0"/>
              </a:defRPr>
            </a:lvl4pPr>
            <a:lvl5pPr marL="2132864" indent="-236985" defTabSz="957814" eaLnBrk="0" hangingPunct="0">
              <a:defRPr>
                <a:solidFill>
                  <a:schemeClr val="tx1"/>
                </a:solidFill>
                <a:latin typeface="Arial" panose="020B0604020202020204" pitchFamily="34" charset="0"/>
                <a:cs typeface="Arial" panose="020B0604020202020204" pitchFamily="34" charset="0"/>
              </a:defRPr>
            </a:lvl5pPr>
            <a:lvl6pPr marL="260683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0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77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743"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694D18-7D11-4F01-90E3-1797F17434F2}" type="slidenum">
              <a:rPr lang="en-US" altLang="en-US"/>
              <a:pPr eaLnBrk="1" hangingPunct="1"/>
              <a:t>16</a:t>
            </a:fld>
            <a:endParaRPr lang="en-US" altLang="en-US" dirty="0"/>
          </a:p>
        </p:txBody>
      </p:sp>
    </p:spTree>
    <p:extLst>
      <p:ext uri="{BB962C8B-B14F-4D97-AF65-F5344CB8AC3E}">
        <p14:creationId xmlns:p14="http://schemas.microsoft.com/office/powerpoint/2010/main" val="4287526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814" eaLnBrk="0" hangingPunct="0">
              <a:defRPr>
                <a:solidFill>
                  <a:schemeClr val="tx1"/>
                </a:solidFill>
                <a:latin typeface="Arial" panose="020B0604020202020204" pitchFamily="34" charset="0"/>
                <a:cs typeface="Arial" panose="020B0604020202020204" pitchFamily="34" charset="0"/>
              </a:defRPr>
            </a:lvl1pPr>
            <a:lvl2pPr marL="770200" indent="-296231" defTabSz="957814" eaLnBrk="0" hangingPunct="0">
              <a:defRPr>
                <a:solidFill>
                  <a:schemeClr val="tx1"/>
                </a:solidFill>
                <a:latin typeface="Arial" panose="020B0604020202020204" pitchFamily="34" charset="0"/>
                <a:cs typeface="Arial" panose="020B0604020202020204" pitchFamily="34" charset="0"/>
              </a:defRPr>
            </a:lvl2pPr>
            <a:lvl3pPr marL="1184925" indent="-236985" defTabSz="957814" eaLnBrk="0" hangingPunct="0">
              <a:defRPr>
                <a:solidFill>
                  <a:schemeClr val="tx1"/>
                </a:solidFill>
                <a:latin typeface="Arial" panose="020B0604020202020204" pitchFamily="34" charset="0"/>
                <a:cs typeface="Arial" panose="020B0604020202020204" pitchFamily="34" charset="0"/>
              </a:defRPr>
            </a:lvl3pPr>
            <a:lvl4pPr marL="1658894" indent="-236985" defTabSz="957814" eaLnBrk="0" hangingPunct="0">
              <a:defRPr>
                <a:solidFill>
                  <a:schemeClr val="tx1"/>
                </a:solidFill>
                <a:latin typeface="Arial" panose="020B0604020202020204" pitchFamily="34" charset="0"/>
                <a:cs typeface="Arial" panose="020B0604020202020204" pitchFamily="34" charset="0"/>
              </a:defRPr>
            </a:lvl4pPr>
            <a:lvl5pPr marL="2132864" indent="-236985" defTabSz="957814" eaLnBrk="0" hangingPunct="0">
              <a:defRPr>
                <a:solidFill>
                  <a:schemeClr val="tx1"/>
                </a:solidFill>
                <a:latin typeface="Arial" panose="020B0604020202020204" pitchFamily="34" charset="0"/>
                <a:cs typeface="Arial" panose="020B0604020202020204" pitchFamily="34" charset="0"/>
              </a:defRPr>
            </a:lvl5pPr>
            <a:lvl6pPr marL="260683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0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77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743"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694D18-7D11-4F01-90E3-1797F17434F2}" type="slidenum">
              <a:rPr lang="en-US" altLang="en-US"/>
              <a:pPr eaLnBrk="1" hangingPunct="1"/>
              <a:t>17</a:t>
            </a:fld>
            <a:endParaRPr lang="en-US" altLang="en-US" dirty="0"/>
          </a:p>
        </p:txBody>
      </p:sp>
    </p:spTree>
    <p:extLst>
      <p:ext uri="{BB962C8B-B14F-4D97-AF65-F5344CB8AC3E}">
        <p14:creationId xmlns:p14="http://schemas.microsoft.com/office/powerpoint/2010/main" val="196496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814" eaLnBrk="0" hangingPunct="0">
              <a:defRPr>
                <a:solidFill>
                  <a:schemeClr val="tx1"/>
                </a:solidFill>
                <a:latin typeface="Arial" panose="020B0604020202020204" pitchFamily="34" charset="0"/>
                <a:cs typeface="Arial" panose="020B0604020202020204" pitchFamily="34" charset="0"/>
              </a:defRPr>
            </a:lvl1pPr>
            <a:lvl2pPr marL="770200" indent="-296231" defTabSz="957814" eaLnBrk="0" hangingPunct="0">
              <a:defRPr>
                <a:solidFill>
                  <a:schemeClr val="tx1"/>
                </a:solidFill>
                <a:latin typeface="Arial" panose="020B0604020202020204" pitchFamily="34" charset="0"/>
                <a:cs typeface="Arial" panose="020B0604020202020204" pitchFamily="34" charset="0"/>
              </a:defRPr>
            </a:lvl2pPr>
            <a:lvl3pPr marL="1184925" indent="-236985" defTabSz="957814" eaLnBrk="0" hangingPunct="0">
              <a:defRPr>
                <a:solidFill>
                  <a:schemeClr val="tx1"/>
                </a:solidFill>
                <a:latin typeface="Arial" panose="020B0604020202020204" pitchFamily="34" charset="0"/>
                <a:cs typeface="Arial" panose="020B0604020202020204" pitchFamily="34" charset="0"/>
              </a:defRPr>
            </a:lvl3pPr>
            <a:lvl4pPr marL="1658894" indent="-236985" defTabSz="957814" eaLnBrk="0" hangingPunct="0">
              <a:defRPr>
                <a:solidFill>
                  <a:schemeClr val="tx1"/>
                </a:solidFill>
                <a:latin typeface="Arial" panose="020B0604020202020204" pitchFamily="34" charset="0"/>
                <a:cs typeface="Arial" panose="020B0604020202020204" pitchFamily="34" charset="0"/>
              </a:defRPr>
            </a:lvl4pPr>
            <a:lvl5pPr marL="2132864" indent="-236985" defTabSz="957814" eaLnBrk="0" hangingPunct="0">
              <a:defRPr>
                <a:solidFill>
                  <a:schemeClr val="tx1"/>
                </a:solidFill>
                <a:latin typeface="Arial" panose="020B0604020202020204" pitchFamily="34" charset="0"/>
                <a:cs typeface="Arial" panose="020B0604020202020204" pitchFamily="34" charset="0"/>
              </a:defRPr>
            </a:lvl5pPr>
            <a:lvl6pPr marL="260683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080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4774"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8743" indent="-236985" defTabSz="95781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FF3DB5-2F99-4DE6-8047-CA9C78E33C8E}" type="slidenum">
              <a:rPr lang="en-US" altLang="en-US"/>
              <a:pPr eaLnBrk="1" hangingPunct="1"/>
              <a:t>18</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cs typeface="Arial" panose="020B0604020202020204" pitchFamily="34" charset="0"/>
            </a:endParaRPr>
          </a:p>
          <a:p>
            <a:pPr eaLnBrk="1" hangingPunct="1"/>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10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91B05-2593-4927-8EBC-06EDA38E6349}" type="slidenum">
              <a:rPr lang="en-US" altLang="en-US" smtClean="0"/>
              <a:pPr/>
              <a:t>19</a:t>
            </a:fld>
            <a:endParaRPr lang="en-US" altLang="en-US" dirty="0"/>
          </a:p>
        </p:txBody>
      </p:sp>
    </p:spTree>
    <p:extLst>
      <p:ext uri="{BB962C8B-B14F-4D97-AF65-F5344CB8AC3E}">
        <p14:creationId xmlns:p14="http://schemas.microsoft.com/office/powerpoint/2010/main" val="69235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today I want to share with you the detailed findings of the recent CIPFA survey on Ethics</a:t>
            </a:r>
          </a:p>
          <a:p>
            <a:endParaRPr lang="en-GB" dirty="0"/>
          </a:p>
          <a:p>
            <a:r>
              <a:rPr lang="en-GB" dirty="0"/>
              <a:t>And then I will take you through the key headlines in the new Code of Ethics – it’s been revised and updated and CIPFA Council approved adoption </a:t>
            </a:r>
            <a:r>
              <a:rPr lang="en-GB" dirty="0" err="1"/>
              <a:t>wef</a:t>
            </a:r>
            <a:r>
              <a:rPr lang="en-GB" dirty="0"/>
              <a:t> November 2018 . CIPFA is the first CCAB body to do so!</a:t>
            </a:r>
          </a:p>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2</a:t>
            </a:fld>
            <a:endParaRPr lang="en-GB" altLang="en-US"/>
          </a:p>
        </p:txBody>
      </p:sp>
    </p:spTree>
    <p:extLst>
      <p:ext uri="{BB962C8B-B14F-4D97-AF65-F5344CB8AC3E}">
        <p14:creationId xmlns:p14="http://schemas.microsoft.com/office/powerpoint/2010/main" val="225502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591B05-2593-4927-8EBC-06EDA38E6349}" type="slidenum">
              <a:rPr lang="en-US" altLang="en-US" smtClean="0"/>
              <a:pPr/>
              <a:t>20</a:t>
            </a:fld>
            <a:endParaRPr lang="en-US" altLang="en-US" dirty="0"/>
          </a:p>
        </p:txBody>
      </p:sp>
    </p:spTree>
    <p:extLst>
      <p:ext uri="{BB962C8B-B14F-4D97-AF65-F5344CB8AC3E}">
        <p14:creationId xmlns:p14="http://schemas.microsoft.com/office/powerpoint/2010/main" val="9356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591B05-2593-4927-8EBC-06EDA38E6349}" type="slidenum">
              <a:rPr lang="en-US" altLang="en-US" smtClean="0"/>
              <a:pPr/>
              <a:t>21</a:t>
            </a:fld>
            <a:endParaRPr lang="en-US" altLang="en-US" dirty="0"/>
          </a:p>
        </p:txBody>
      </p:sp>
    </p:spTree>
    <p:extLst>
      <p:ext uri="{BB962C8B-B14F-4D97-AF65-F5344CB8AC3E}">
        <p14:creationId xmlns:p14="http://schemas.microsoft.com/office/powerpoint/2010/main" val="1737553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CIPFA Council will consider adopting the 2019 Code on 27 September.</a:t>
            </a:r>
          </a:p>
          <a:p>
            <a:pPr fontAlgn="base"/>
            <a:endParaRPr lang="en-GB" dirty="0"/>
          </a:p>
          <a:p>
            <a:pPr fontAlgn="base"/>
            <a:r>
              <a:rPr lang="en-GB" dirty="0"/>
              <a:t>All bodies must adopt the Code by 15 June 2019. Early adoption is encouraged. CIPFA is</a:t>
            </a:r>
            <a:r>
              <a:rPr lang="en-GB" baseline="0" dirty="0"/>
              <a:t> the first of the UK accountancy bodies to adopt.  </a:t>
            </a:r>
            <a:endParaRPr lang="en-GB" dirty="0"/>
          </a:p>
          <a:p>
            <a:pPr fontAlgn="base"/>
            <a:endParaRPr lang="en-GB" dirty="0"/>
          </a:p>
          <a:p>
            <a:pPr fontAlgn="base"/>
            <a:r>
              <a:rPr lang="en-GB" dirty="0"/>
              <a:t>CIPFA acknowledges that the IESBA code / SOPP is a large document. So CIPFA has updated a short guidance document” Ethics and You”  to continue to make it more accessible and relevant to our members. It was produced by the Ethics Working Group. Ethics and You provides additional guidance and focuses on what the IESBA Code means for the public sector workplace.</a:t>
            </a:r>
          </a:p>
          <a:p>
            <a:pPr fontAlgn="base"/>
            <a:endParaRPr lang="en-GB" b="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61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23</a:t>
            </a:fld>
            <a:endParaRPr lang="en-GB" altLang="en-US"/>
          </a:p>
        </p:txBody>
      </p:sp>
    </p:spTree>
    <p:extLst>
      <p:ext uri="{BB962C8B-B14F-4D97-AF65-F5344CB8AC3E}">
        <p14:creationId xmlns:p14="http://schemas.microsoft.com/office/powerpoint/2010/main" val="73752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rehearsed the excuses…</a:t>
            </a:r>
          </a:p>
          <a:p>
            <a:r>
              <a:rPr lang="en-GB" dirty="0">
                <a:solidFill>
                  <a:srgbClr val="404040"/>
                </a:solidFill>
              </a:rPr>
              <a:t>Austerity / funding squeeze</a:t>
            </a:r>
          </a:p>
          <a:p>
            <a:r>
              <a:rPr lang="en-GB" dirty="0">
                <a:solidFill>
                  <a:srgbClr val="404040"/>
                </a:solidFill>
              </a:rPr>
              <a:t>Greater commercialisation</a:t>
            </a:r>
          </a:p>
          <a:p>
            <a:r>
              <a:rPr lang="en-GB" dirty="0">
                <a:solidFill>
                  <a:srgbClr val="404040"/>
                </a:solidFill>
              </a:rPr>
              <a:t>Hitting targets / “Control Totals”</a:t>
            </a:r>
          </a:p>
          <a:p>
            <a:r>
              <a:rPr lang="en-GB" dirty="0">
                <a:solidFill>
                  <a:srgbClr val="404040"/>
                </a:solidFill>
              </a:rPr>
              <a:t>Incentives / rewards for organisation</a:t>
            </a:r>
          </a:p>
          <a:p>
            <a:r>
              <a:rPr lang="en-GB" dirty="0">
                <a:solidFill>
                  <a:srgbClr val="404040"/>
                </a:solidFill>
              </a:rPr>
              <a:t>Complex contracts / trading vehicles</a:t>
            </a:r>
          </a:p>
          <a:p>
            <a:r>
              <a:rPr lang="en-GB" dirty="0">
                <a:solidFill>
                  <a:srgbClr val="404040"/>
                </a:solidFill>
              </a:rPr>
              <a:t>Politics - local and central</a:t>
            </a:r>
          </a:p>
          <a:p>
            <a:r>
              <a:rPr lang="en-GB" dirty="0">
                <a:solidFill>
                  <a:srgbClr val="404040"/>
                </a:solidFill>
              </a:rPr>
              <a:t>Regulator pressure and demands</a:t>
            </a:r>
          </a:p>
          <a:p>
            <a:r>
              <a:rPr lang="en-GB" dirty="0">
                <a:solidFill>
                  <a:srgbClr val="404040"/>
                </a:solidFill>
              </a:rPr>
              <a:t>Keeping up with peers / ambition</a:t>
            </a:r>
          </a:p>
          <a:p>
            <a:r>
              <a:rPr lang="en-GB" dirty="0">
                <a:solidFill>
                  <a:srgbClr val="404040"/>
                </a:solidFill>
              </a:rPr>
              <a:t>Job insecurity / whistleblowing</a:t>
            </a:r>
          </a:p>
          <a:p>
            <a:r>
              <a:rPr lang="en-GB" dirty="0">
                <a:solidFill>
                  <a:srgbClr val="404040"/>
                </a:solidFill>
              </a:rPr>
              <a:t>Resources – staff &amp; skills</a:t>
            </a:r>
            <a:endParaRPr lang="en-GB" sz="1100" dirty="0">
              <a:solidFill>
                <a:srgbClr val="404040"/>
              </a:solidFill>
            </a:endParaRPr>
          </a:p>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3</a:t>
            </a:fld>
            <a:endParaRPr lang="en-GB" altLang="en-US"/>
          </a:p>
        </p:txBody>
      </p:sp>
    </p:spTree>
    <p:extLst>
      <p:ext uri="{BB962C8B-B14F-4D97-AF65-F5344CB8AC3E}">
        <p14:creationId xmlns:p14="http://schemas.microsoft.com/office/powerpoint/2010/main" val="213606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CIPFA survey undertaken June- July 2018 </a:t>
            </a:r>
          </a:p>
          <a:p>
            <a:r>
              <a:rPr lang="en-GB" dirty="0"/>
              <a:t>18 Survey monkey questions</a:t>
            </a:r>
          </a:p>
          <a:p>
            <a:r>
              <a:rPr lang="en-GB" dirty="0"/>
              <a:t>Objective: to get a sense of  the ethical temperature: just how under pressure do members feel?  And to help CIPFA design responses tat will help members in a practical way.</a:t>
            </a:r>
          </a:p>
          <a:p>
            <a:endParaRPr lang="en-GB" dirty="0"/>
          </a:p>
          <a:p>
            <a:r>
              <a:rPr lang="en-GB" dirty="0"/>
              <a:t>We had almost 500 respondents</a:t>
            </a:r>
          </a:p>
          <a:p>
            <a:endParaRPr lang="en-GB" dirty="0"/>
          </a:p>
          <a:p>
            <a:r>
              <a:rPr lang="en-GB" dirty="0"/>
              <a:t>Three quarters were CIPFA – we publicised through PF, Twitter, Linked In. It was open to all accountants and auditors.</a:t>
            </a:r>
          </a:p>
          <a:p>
            <a:endParaRPr lang="en-GB" dirty="0"/>
          </a:p>
          <a:p>
            <a:r>
              <a:rPr lang="en-GB" dirty="0"/>
              <a:t>86% qualified and a good number of PQ and students</a:t>
            </a:r>
          </a:p>
          <a:p>
            <a:endParaRPr lang="en-GB" dirty="0"/>
          </a:p>
          <a:p>
            <a:r>
              <a:rPr lang="en-GB" dirty="0"/>
              <a:t>70% qualified more than 10 years.</a:t>
            </a:r>
          </a:p>
          <a:p>
            <a:endParaRPr lang="en-GB" dirty="0"/>
          </a:p>
          <a:p>
            <a:r>
              <a:rPr lang="en-GB" dirty="0"/>
              <a:t>Great cross-section of employers…</a:t>
            </a:r>
          </a:p>
          <a:p>
            <a:endParaRPr lang="en-GB" dirty="0"/>
          </a:p>
          <a:p>
            <a:r>
              <a:rPr lang="en-GB" dirty="0"/>
              <a:t>So a fairly representative sample I hope you’ll agree.</a:t>
            </a:r>
          </a:p>
          <a:p>
            <a:endParaRPr lang="en-GB" dirty="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4</a:t>
            </a:fld>
            <a:endParaRPr lang="en-GB" altLang="en-US"/>
          </a:p>
        </p:txBody>
      </p:sp>
    </p:spTree>
    <p:extLst>
      <p:ext uri="{BB962C8B-B14F-4D97-AF65-F5344CB8AC3E}">
        <p14:creationId xmlns:p14="http://schemas.microsoft.com/office/powerpoint/2010/main" val="169451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371601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36129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370187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50686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dirty="0"/>
          </a:p>
        </p:txBody>
      </p:sp>
    </p:spTree>
    <p:extLst>
      <p:ext uri="{BB962C8B-B14F-4D97-AF65-F5344CB8AC3E}">
        <p14:creationId xmlns:p14="http://schemas.microsoft.com/office/powerpoint/2010/main" val="1720579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1800" y="2492896"/>
            <a:ext cx="6143276" cy="6455893"/>
          </a:xfrm>
          <a:prstGeom prst="rect">
            <a:avLst/>
          </a:prstGeom>
        </p:spPr>
      </p:pic>
      <p:pic>
        <p:nvPicPr>
          <p:cNvPr id="4" name="Picture 11" descr="Corporate T Lock_Horiz_WO"/>
          <p:cNvPicPr>
            <a:picLocks noChangeAspect="1" noChangeArrowheads="1"/>
          </p:cNvPicPr>
          <p:nvPr/>
        </p:nvPicPr>
        <p:blipFill>
          <a:blip r:embed="rId3"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179512" y="2708920"/>
            <a:ext cx="6336704" cy="749300"/>
          </a:xfrm>
          <a:prstGeom prst="rect">
            <a:avLst/>
          </a:prstGeom>
        </p:spPr>
        <p:txBody>
          <a:bodyPr/>
          <a:lstStyle>
            <a:lvl1pPr>
              <a:defRPr sz="3600" b="0">
                <a:solidFill>
                  <a:srgbClr val="F68933"/>
                </a:solidFill>
              </a:defRPr>
            </a:lvl1pPr>
          </a:lstStyle>
          <a:p>
            <a:r>
              <a:rPr lang="en-US" dirty="0"/>
              <a:t>Click to edit Master title </a:t>
            </a:r>
            <a:endParaRPr lang="en-GB" dirty="0"/>
          </a:p>
        </p:txBody>
      </p:sp>
      <p:sp>
        <p:nvSpPr>
          <p:cNvPr id="15363" name="Rectangle 3"/>
          <p:cNvSpPr>
            <a:spLocks noGrp="1" noChangeArrowheads="1"/>
          </p:cNvSpPr>
          <p:nvPr>
            <p:ph type="subTitle" idx="1"/>
          </p:nvPr>
        </p:nvSpPr>
        <p:spPr>
          <a:xfrm>
            <a:off x="235684" y="3531245"/>
            <a:ext cx="3889128" cy="905371"/>
          </a:xfrm>
          <a:prstGeom prst="rect">
            <a:avLst/>
          </a:prstGeom>
        </p:spPr>
        <p:txBody>
          <a:bodyPr/>
          <a:lstStyle>
            <a:lvl1pPr marL="0" indent="0">
              <a:buFont typeface="Wingdings" pitchFamily="2" charset="2"/>
              <a:buNone/>
              <a:defRPr sz="1800">
                <a:solidFill>
                  <a:srgbClr val="585951"/>
                </a:solidFill>
              </a:defRPr>
            </a:lvl1pPr>
          </a:lstStyle>
          <a:p>
            <a:r>
              <a:rPr lang="en-US" dirty="0"/>
              <a:t>Click to edit Master subtitle style</a:t>
            </a:r>
            <a:endParaRPr lang="en-GB" dirty="0"/>
          </a:p>
        </p:txBody>
      </p:sp>
      <p:sp>
        <p:nvSpPr>
          <p:cNvPr id="6" name="Text Box 9"/>
          <p:cNvSpPr txBox="1">
            <a:spLocks noChangeArrowheads="1"/>
          </p:cNvSpPr>
          <p:nvPr userDrawn="1"/>
        </p:nvSpPr>
        <p:spPr bwMode="auto">
          <a:xfrm>
            <a:off x="6084888" y="549275"/>
            <a:ext cx="2879725" cy="274638"/>
          </a:xfrm>
          <a:prstGeom prst="rect">
            <a:avLst/>
          </a:prstGeom>
          <a:noFill/>
          <a:ln w="9525">
            <a:noFill/>
            <a:miter lim="800000"/>
            <a:headEnd/>
            <a:tailEnd/>
          </a:ln>
          <a:effectLst/>
        </p:spPr>
        <p:txBody>
          <a:bodyPr>
            <a:spAutoFit/>
          </a:bodyPr>
          <a:lstStyle/>
          <a:p>
            <a:pPr algn="r">
              <a:spcBef>
                <a:spcPct val="50000"/>
              </a:spcBef>
              <a:defRPr/>
            </a:pPr>
            <a:r>
              <a:rPr lang="en-GB" sz="1200" dirty="0">
                <a:solidFill>
                  <a:srgbClr val="CA3E96"/>
                </a:solidFill>
                <a:latin typeface="Verdana" pitchFamily="34" charset="0"/>
              </a:rPr>
              <a:t>cipfa.org</a:t>
            </a:r>
          </a:p>
        </p:txBody>
      </p:sp>
      <p:pic>
        <p:nvPicPr>
          <p:cNvPr id="7" name="Picture 12" descr="Corporate T Lock_Horiz transp"/>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9363"/>
            <a:ext cx="9144000" cy="8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a:t>Click to edit Master 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Content Placeholder 2"/>
          <p:cNvSpPr>
            <a:spLocks noGrp="1"/>
          </p:cNvSpPr>
          <p:nvPr>
            <p:ph sz="half" idx="1"/>
          </p:nvPr>
        </p:nvSpPr>
        <p:spPr>
          <a:xfrm>
            <a:off x="251520" y="2205038"/>
            <a:ext cx="8568952"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5144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a:t>Click to edit Master title style</a:t>
            </a:r>
            <a:endParaRPr lang="en-GB"/>
          </a:p>
        </p:txBody>
      </p:sp>
      <p:sp>
        <p:nvSpPr>
          <p:cNvPr id="9" name="Content Placeholder 2"/>
          <p:cNvSpPr>
            <a:spLocks noGrp="1"/>
          </p:cNvSpPr>
          <p:nvPr>
            <p:ph sz="half" idx="1"/>
          </p:nvPr>
        </p:nvSpPr>
        <p:spPr>
          <a:xfrm>
            <a:off x="251520" y="2205038"/>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0"/>
          </p:nvPr>
        </p:nvSpPr>
        <p:spPr>
          <a:xfrm>
            <a:off x="4644008" y="2204864"/>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8881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66072" y="6238816"/>
            <a:ext cx="2065310" cy="323968"/>
          </a:xfrm>
          <a:prstGeom prst="rect">
            <a:avLst/>
          </a:prstGeom>
        </p:spPr>
        <p:txBody>
          <a:bodyPr/>
          <a:lstStyle/>
          <a:p>
            <a:fld id="{C278504F-A551-4DE0-9316-4DCD1D8CC752}" type="datetimeFigureOut">
              <a:rPr lang="en-US" dirty="0"/>
              <a:t>3/14/2019</a:t>
            </a:fld>
            <a:endParaRPr lang="en-US" dirty="0"/>
          </a:p>
        </p:txBody>
      </p:sp>
      <p:sp>
        <p:nvSpPr>
          <p:cNvPr id="3" name="Footer Placeholder 2"/>
          <p:cNvSpPr>
            <a:spLocks noGrp="1"/>
          </p:cNvSpPr>
          <p:nvPr>
            <p:ph type="ftr" sz="quarter" idx="11"/>
          </p:nvPr>
        </p:nvSpPr>
        <p:spPr>
          <a:xfrm>
            <a:off x="1200150" y="6236208"/>
            <a:ext cx="4425892" cy="32004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069192" y="6217920"/>
            <a:ext cx="27432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37655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2" name="Title 1"/>
          <p:cNvSpPr>
            <a:spLocks noGrp="1"/>
          </p:cNvSpPr>
          <p:nvPr>
            <p:ph type="title"/>
          </p:nvPr>
        </p:nvSpPr>
        <p:spPr>
          <a:xfrm>
            <a:off x="914401" y="0"/>
            <a:ext cx="7699375" cy="557784"/>
          </a:xfrm>
          <a:prstGeom prst="rect">
            <a:avLst/>
          </a:prstGeom>
        </p:spPr>
        <p:txBody>
          <a:bodyPr/>
          <a:lstStyle>
            <a:lvl1pPr algn="r">
              <a:defRPr sz="2100" b="1" i="1">
                <a:effectLst/>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658368" y="1408176"/>
            <a:ext cx="7936992" cy="4974336"/>
          </a:xfrm>
          <a:prstGeom prst="rect">
            <a:avLst/>
          </a:prstGeom>
        </p:spPr>
        <p:txBody>
          <a:bodyPr/>
          <a:lstStyle>
            <a:lvl1pPr marL="255985" indent="-255985">
              <a:buClr>
                <a:srgbClr val="FFCC00"/>
              </a:buClr>
              <a:defRPr sz="2400">
                <a:solidFill>
                  <a:schemeClr val="bg1"/>
                </a:solidFill>
                <a:effectLst/>
                <a:latin typeface="Times New Roman" pitchFamily="18" charset="0"/>
                <a:cs typeface="Times New Roman" pitchFamily="18" charset="0"/>
              </a:defRPr>
            </a:lvl1pPr>
            <a:lvl2pPr marL="511969" indent="-214313">
              <a:buClr>
                <a:srgbClr val="FFCC00"/>
              </a:buClr>
              <a:defRPr sz="2250">
                <a:solidFill>
                  <a:schemeClr val="bg1"/>
                </a:solidFill>
                <a:effectLst/>
                <a:latin typeface="Times New Roman" pitchFamily="18" charset="0"/>
                <a:cs typeface="Times New Roman" pitchFamily="18" charset="0"/>
              </a:defRPr>
            </a:lvl2pPr>
            <a:lvl3pPr>
              <a:buClr>
                <a:srgbClr val="FFCC00"/>
              </a:buClr>
              <a:defRPr>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3pPr>
            <a:lvl4pPr>
              <a:buClr>
                <a:srgbClr val="FFCC00"/>
              </a:buClr>
              <a:defRPr>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4pPr>
            <a:lvl5pPr>
              <a:buClr>
                <a:srgbClr val="FFCC00"/>
              </a:buClr>
              <a:defRPr>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5pPr>
          </a:lstStyle>
          <a:p>
            <a:pPr lvl="0"/>
            <a:r>
              <a:rPr lang="en-US" dirty="0"/>
              <a:t>Click to edit Master text styles</a:t>
            </a:r>
          </a:p>
          <a:p>
            <a:pPr lvl="1"/>
            <a:r>
              <a:rPr lang="en-US" dirty="0"/>
              <a:t>Second level</a:t>
            </a:r>
          </a:p>
        </p:txBody>
      </p:sp>
      <p:sp>
        <p:nvSpPr>
          <p:cNvPr id="15" name="Text Placeholder 8"/>
          <p:cNvSpPr>
            <a:spLocks noGrp="1"/>
          </p:cNvSpPr>
          <p:nvPr>
            <p:ph type="body" sz="quarter" idx="17"/>
          </p:nvPr>
        </p:nvSpPr>
        <p:spPr>
          <a:xfrm>
            <a:off x="658368" y="722376"/>
            <a:ext cx="7936992" cy="585216"/>
          </a:xfrm>
          <a:prstGeom prst="rect">
            <a:avLst/>
          </a:prstGeom>
        </p:spPr>
        <p:txBody>
          <a:bodyPr/>
          <a:lstStyle>
            <a:lvl1pPr marL="0" indent="0" algn="l">
              <a:spcBef>
                <a:spcPts val="0"/>
              </a:spcBef>
              <a:buNone/>
              <a:defRPr sz="2400" b="1">
                <a:solidFill>
                  <a:srgbClr val="FFEA4B"/>
                </a:solidFill>
                <a:latin typeface="Times New Roman" pitchFamily="18" charset="0"/>
                <a:cs typeface="Times New Roman" pitchFamily="18" charset="0"/>
              </a:defRPr>
            </a:lvl1pPr>
          </a:lstStyle>
          <a:p>
            <a:pPr lvl="0"/>
            <a:r>
              <a:rPr lang="en-US" dirty="0"/>
              <a:t>Click to edit Master text styles</a:t>
            </a:r>
          </a:p>
        </p:txBody>
      </p:sp>
      <p:sp>
        <p:nvSpPr>
          <p:cNvPr id="5" name="Date Placeholder 4"/>
          <p:cNvSpPr>
            <a:spLocks noGrp="1" noChangeArrowheads="1"/>
          </p:cNvSpPr>
          <p:nvPr>
            <p:ph type="dt" sz="half" idx="18"/>
          </p:nvPr>
        </p:nvSpPr>
        <p:spPr>
          <a:xfrm>
            <a:off x="5866072" y="6238816"/>
            <a:ext cx="2065310" cy="323968"/>
          </a:xfrm>
          <a:prstGeom prst="rect">
            <a:avLst/>
          </a:prstGeom>
        </p:spPr>
        <p:txBody>
          <a:bodyPr/>
          <a:lstStyle>
            <a:lvl1pPr>
              <a:defRPr/>
            </a:lvl1pPr>
          </a:lstStyle>
          <a:p>
            <a:pPr>
              <a:defRPr/>
            </a:pPr>
            <a:endParaRPr lang="en-US" dirty="0"/>
          </a:p>
        </p:txBody>
      </p:sp>
      <p:sp>
        <p:nvSpPr>
          <p:cNvPr id="6" name="Footer Placeholder 5"/>
          <p:cNvSpPr>
            <a:spLocks noGrp="1" noChangeArrowheads="1"/>
          </p:cNvSpPr>
          <p:nvPr>
            <p:ph type="ftr" sz="quarter" idx="19"/>
          </p:nvPr>
        </p:nvSpPr>
        <p:spPr>
          <a:xfrm>
            <a:off x="1200150" y="6236208"/>
            <a:ext cx="4425892" cy="320040"/>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20"/>
          </p:nvPr>
        </p:nvSpPr>
        <p:spPr>
          <a:xfrm>
            <a:off x="8069192" y="6217920"/>
            <a:ext cx="274320" cy="365760"/>
          </a:xfrm>
          <a:prstGeom prst="ellipse">
            <a:avLst/>
          </a:prstGeom>
        </p:spPr>
        <p:txBody>
          <a:bodyPr/>
          <a:lstStyle>
            <a:lvl1pPr>
              <a:defRPr/>
            </a:lvl1pPr>
          </a:lstStyle>
          <a:p>
            <a:fld id="{0BA51CCA-66FE-49EF-A930-6AB1732560C1}" type="slidenum">
              <a:rPr lang="en-US" altLang="en-US"/>
              <a:pPr/>
              <a:t>‹#›</a:t>
            </a:fld>
            <a:endParaRPr lang="en-US" altLang="en-US" dirty="0"/>
          </a:p>
        </p:txBody>
      </p:sp>
    </p:spTree>
    <p:extLst>
      <p:ext uri="{BB962C8B-B14F-4D97-AF65-F5344CB8AC3E}">
        <p14:creationId xmlns:p14="http://schemas.microsoft.com/office/powerpoint/2010/main" val="464217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6084888" y="549275"/>
            <a:ext cx="2879725" cy="274638"/>
          </a:xfrm>
          <a:prstGeom prst="rect">
            <a:avLst/>
          </a:prstGeom>
          <a:noFill/>
          <a:ln w="9525">
            <a:noFill/>
            <a:miter lim="800000"/>
            <a:headEnd/>
            <a:tailEnd/>
          </a:ln>
          <a:effectLst/>
        </p:spPr>
        <p:txBody>
          <a:bodyPr>
            <a:spAutoFit/>
          </a:bodyPr>
          <a:lstStyle/>
          <a:p>
            <a:pPr algn="r">
              <a:spcBef>
                <a:spcPct val="50000"/>
              </a:spcBef>
              <a:defRPr/>
            </a:pPr>
            <a:r>
              <a:rPr lang="en-GB" sz="1200" dirty="0">
                <a:solidFill>
                  <a:srgbClr val="CA3E96"/>
                </a:solidFill>
                <a:latin typeface="Verdana" pitchFamily="34" charset="0"/>
              </a:rPr>
              <a:t>cipfa.org</a:t>
            </a:r>
          </a:p>
        </p:txBody>
      </p:sp>
      <p:pic>
        <p:nvPicPr>
          <p:cNvPr id="4" name="Picture 12" descr="Corporate T Lock_Horiz transp"/>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19363"/>
            <a:ext cx="9144000" cy="8112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85" r:id="rId2"/>
    <p:sldLayoutId id="2147483687" r:id="rId3"/>
    <p:sldLayoutId id="2147483701" r:id="rId4"/>
    <p:sldLayoutId id="2147483702" r:id="rId5"/>
  </p:sldLayoutIdLst>
  <p:txStyles>
    <p:title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16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4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4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4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4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4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www.ethicsboard.org/iesba-cod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cipfa.org/ethic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Ethics - </a:t>
            </a:r>
            <a:r>
              <a:rPr lang="en-GB" i="1" dirty="0"/>
              <a:t>under pressure?</a:t>
            </a:r>
            <a:endParaRPr lang="en-GB" dirty="0"/>
          </a:p>
        </p:txBody>
      </p:sp>
      <p:sp>
        <p:nvSpPr>
          <p:cNvPr id="3" name="Subtitle 2"/>
          <p:cNvSpPr>
            <a:spLocks noGrp="1"/>
          </p:cNvSpPr>
          <p:nvPr>
            <p:ph type="subTitle" idx="1"/>
          </p:nvPr>
        </p:nvSpPr>
        <p:spPr/>
        <p:txBody>
          <a:bodyPr/>
          <a:lstStyle/>
          <a:p>
            <a:r>
              <a:rPr lang="en-GB" altLang="en-US" sz="1600" dirty="0"/>
              <a:t>CIPFA </a:t>
            </a:r>
            <a:r>
              <a:rPr lang="en-GB" sz="1600" dirty="0"/>
              <a:t>NE Professional Update Event</a:t>
            </a:r>
          </a:p>
          <a:p>
            <a:endParaRPr lang="en-GB" sz="1600" dirty="0"/>
          </a:p>
          <a:p>
            <a:r>
              <a:rPr lang="en-GB" sz="1600" dirty="0"/>
              <a:t>13 March 2019</a:t>
            </a:r>
          </a:p>
          <a:p>
            <a:r>
              <a:rPr lang="en-GB" sz="1600" dirty="0"/>
              <a:t>Margaret Pratt CPFA</a:t>
            </a:r>
          </a:p>
        </p:txBody>
      </p:sp>
    </p:spTree>
    <p:extLst>
      <p:ext uri="{BB962C8B-B14F-4D97-AF65-F5344CB8AC3E}">
        <p14:creationId xmlns:p14="http://schemas.microsoft.com/office/powerpoint/2010/main" val="66502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43608" y="1412776"/>
            <a:ext cx="6753225" cy="5052789"/>
          </a:xfrm>
          <a:prstGeom prst="rect">
            <a:avLst/>
          </a:prstGeom>
        </p:spPr>
      </p:pic>
    </p:spTree>
    <p:extLst>
      <p:ext uri="{BB962C8B-B14F-4D97-AF65-F5344CB8AC3E}">
        <p14:creationId xmlns:p14="http://schemas.microsoft.com/office/powerpoint/2010/main" val="115326845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1925-89B8-4CB0-A586-66FB1CDB3B5D}"/>
              </a:ext>
            </a:extLst>
          </p:cNvPr>
          <p:cNvSpPr>
            <a:spLocks noGrp="1"/>
          </p:cNvSpPr>
          <p:nvPr>
            <p:ph type="title"/>
          </p:nvPr>
        </p:nvSpPr>
        <p:spPr>
          <a:xfrm>
            <a:off x="150234" y="1141836"/>
            <a:ext cx="8106156" cy="539496"/>
          </a:xfrm>
        </p:spPr>
        <p:txBody>
          <a:bodyPr>
            <a:noAutofit/>
          </a:bodyPr>
          <a:lstStyle/>
          <a:p>
            <a:r>
              <a:rPr lang="en-GB" dirty="0"/>
              <a:t>Who put you under pressure?</a:t>
            </a:r>
          </a:p>
        </p:txBody>
      </p:sp>
      <p:graphicFrame>
        <p:nvGraphicFramePr>
          <p:cNvPr id="7" name="Content Placeholder 6">
            <a:extLst>
              <a:ext uri="{FF2B5EF4-FFF2-40B4-BE49-F238E27FC236}">
                <a16:creationId xmlns:a16="http://schemas.microsoft.com/office/drawing/2014/main" id="{3A98C576-9537-4FD1-B0FB-EE91874E6971}"/>
              </a:ext>
            </a:extLst>
          </p:cNvPr>
          <p:cNvGraphicFramePr>
            <a:graphicFrameLocks noGrp="1"/>
          </p:cNvGraphicFramePr>
          <p:nvPr>
            <p:ph idx="1"/>
            <p:extLst>
              <p:ext uri="{D42A27DB-BD31-4B8C-83A1-F6EECF244321}">
                <p14:modId xmlns:p14="http://schemas.microsoft.com/office/powerpoint/2010/main" val="35449060"/>
              </p:ext>
            </p:extLst>
          </p:nvPr>
        </p:nvGraphicFramePr>
        <p:xfrm>
          <a:off x="16800" y="2492896"/>
          <a:ext cx="8769096" cy="3991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1707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1925-89B8-4CB0-A586-66FB1CDB3B5D}"/>
              </a:ext>
            </a:extLst>
          </p:cNvPr>
          <p:cNvSpPr>
            <a:spLocks noGrp="1"/>
          </p:cNvSpPr>
          <p:nvPr>
            <p:ph type="title"/>
          </p:nvPr>
        </p:nvSpPr>
        <p:spPr>
          <a:xfrm>
            <a:off x="179512" y="1139041"/>
            <a:ext cx="8023860" cy="609219"/>
          </a:xfrm>
        </p:spPr>
        <p:txBody>
          <a:bodyPr>
            <a:normAutofit/>
          </a:bodyPr>
          <a:lstStyle/>
          <a:p>
            <a:r>
              <a:rPr lang="en-GB" dirty="0"/>
              <a:t>Did you feel under threat?</a:t>
            </a:r>
          </a:p>
        </p:txBody>
      </p:sp>
      <p:graphicFrame>
        <p:nvGraphicFramePr>
          <p:cNvPr id="6" name="Content Placeholder 5">
            <a:extLst>
              <a:ext uri="{FF2B5EF4-FFF2-40B4-BE49-F238E27FC236}">
                <a16:creationId xmlns:a16="http://schemas.microsoft.com/office/drawing/2014/main" id="{2C9F7C73-C87C-47B1-89AA-BCDACD81B242}"/>
              </a:ext>
            </a:extLst>
          </p:cNvPr>
          <p:cNvGraphicFramePr>
            <a:graphicFrameLocks noGrp="1"/>
          </p:cNvGraphicFramePr>
          <p:nvPr>
            <p:ph idx="1"/>
            <p:extLst>
              <p:ext uri="{D42A27DB-BD31-4B8C-83A1-F6EECF244321}">
                <p14:modId xmlns:p14="http://schemas.microsoft.com/office/powerpoint/2010/main" val="3725948779"/>
              </p:ext>
            </p:extLst>
          </p:nvPr>
        </p:nvGraphicFramePr>
        <p:xfrm>
          <a:off x="467544" y="2492896"/>
          <a:ext cx="8244408" cy="3527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04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1925-89B8-4CB0-A586-66FB1CDB3B5D}"/>
              </a:ext>
            </a:extLst>
          </p:cNvPr>
          <p:cNvSpPr>
            <a:spLocks noGrp="1"/>
          </p:cNvSpPr>
          <p:nvPr>
            <p:ph type="title"/>
          </p:nvPr>
        </p:nvSpPr>
        <p:spPr>
          <a:xfrm>
            <a:off x="187998" y="1231632"/>
            <a:ext cx="8119872" cy="532638"/>
          </a:xfrm>
        </p:spPr>
        <p:txBody>
          <a:bodyPr>
            <a:noAutofit/>
          </a:bodyPr>
          <a:lstStyle/>
          <a:p>
            <a:r>
              <a:rPr lang="en-GB" dirty="0"/>
              <a:t>What consequences did you suffer?</a:t>
            </a:r>
          </a:p>
        </p:txBody>
      </p:sp>
      <p:graphicFrame>
        <p:nvGraphicFramePr>
          <p:cNvPr id="7" name="Content Placeholder 6">
            <a:extLst>
              <a:ext uri="{FF2B5EF4-FFF2-40B4-BE49-F238E27FC236}">
                <a16:creationId xmlns:a16="http://schemas.microsoft.com/office/drawing/2014/main" id="{3A98C576-9537-4FD1-B0FB-EE91874E6971}"/>
              </a:ext>
            </a:extLst>
          </p:cNvPr>
          <p:cNvGraphicFramePr>
            <a:graphicFrameLocks noGrp="1"/>
          </p:cNvGraphicFramePr>
          <p:nvPr>
            <p:ph idx="1"/>
            <p:extLst>
              <p:ext uri="{D42A27DB-BD31-4B8C-83A1-F6EECF244321}">
                <p14:modId xmlns:p14="http://schemas.microsoft.com/office/powerpoint/2010/main" val="4145772976"/>
              </p:ext>
            </p:extLst>
          </p:nvPr>
        </p:nvGraphicFramePr>
        <p:xfrm>
          <a:off x="166536" y="2420888"/>
          <a:ext cx="8769096" cy="4055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2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65AC38-427C-483A-BAFE-EACDCF36FA7D}"/>
              </a:ext>
            </a:extLst>
          </p:cNvPr>
          <p:cNvPicPr>
            <a:picLocks noChangeAspect="1"/>
          </p:cNvPicPr>
          <p:nvPr/>
        </p:nvPicPr>
        <p:blipFill>
          <a:blip r:embed="rId3"/>
          <a:stretch>
            <a:fillRect/>
          </a:stretch>
        </p:blipFill>
        <p:spPr>
          <a:xfrm>
            <a:off x="5868144" y="2469016"/>
            <a:ext cx="2620189" cy="3679196"/>
          </a:xfrm>
          <a:prstGeom prst="rect">
            <a:avLst/>
          </a:prstGeom>
        </p:spPr>
      </p:pic>
      <p:graphicFrame>
        <p:nvGraphicFramePr>
          <p:cNvPr id="8" name="Content Placeholder 5">
            <a:extLst>
              <a:ext uri="{FF2B5EF4-FFF2-40B4-BE49-F238E27FC236}">
                <a16:creationId xmlns:a16="http://schemas.microsoft.com/office/drawing/2014/main" id="{0D7603DC-D6D9-4AA6-BA54-2D90250E7EBB}"/>
              </a:ext>
            </a:extLst>
          </p:cNvPr>
          <p:cNvGraphicFramePr>
            <a:graphicFrameLocks/>
          </p:cNvGraphicFramePr>
          <p:nvPr>
            <p:extLst>
              <p:ext uri="{D42A27DB-BD31-4B8C-83A1-F6EECF244321}">
                <p14:modId xmlns:p14="http://schemas.microsoft.com/office/powerpoint/2010/main" val="1966626945"/>
              </p:ext>
            </p:extLst>
          </p:nvPr>
        </p:nvGraphicFramePr>
        <p:xfrm>
          <a:off x="493930" y="2887653"/>
          <a:ext cx="5158190" cy="3003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kern="0" dirty="0"/>
              <a:t>*New* </a:t>
            </a:r>
            <a:r>
              <a:rPr lang="en-GB" sz="2400" kern="0" dirty="0">
                <a:solidFill>
                  <a:srgbClr val="652D89"/>
                </a:solidFill>
              </a:rPr>
              <a:t>Code of Ethics for Professional Accountants</a:t>
            </a:r>
          </a:p>
        </p:txBody>
      </p:sp>
    </p:spTree>
    <p:extLst>
      <p:ext uri="{BB962C8B-B14F-4D97-AF65-F5344CB8AC3E}">
        <p14:creationId xmlns:p14="http://schemas.microsoft.com/office/powerpoint/2010/main" val="82283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51520" y="2153754"/>
            <a:ext cx="8568952" cy="3939542"/>
          </a:xfrm>
        </p:spPr>
        <p:txBody>
          <a:bodyPr vert="horz" lIns="68580" tIns="34290" rIns="68580" bIns="34290" rtlCol="0" anchor="ctr">
            <a:normAutofit/>
          </a:bodyPr>
          <a:lstStyle/>
          <a:p>
            <a:pPr>
              <a:buClr>
                <a:schemeClr val="accent2">
                  <a:lumMod val="75000"/>
                </a:schemeClr>
              </a:buClr>
            </a:pPr>
            <a:r>
              <a:rPr lang="en-GB" sz="1600" dirty="0">
                <a:solidFill>
                  <a:srgbClr val="585951"/>
                </a:solidFill>
                <a:latin typeface="+mn-lt"/>
              </a:rPr>
              <a:t>a </a:t>
            </a:r>
            <a:r>
              <a:rPr lang="en-GB" sz="1600" b="1" dirty="0">
                <a:solidFill>
                  <a:srgbClr val="585951"/>
                </a:solidFill>
                <a:latin typeface="+mn-lt"/>
              </a:rPr>
              <a:t>distinguishing mark </a:t>
            </a:r>
            <a:r>
              <a:rPr lang="en-GB" sz="1600" dirty="0">
                <a:solidFill>
                  <a:srgbClr val="585951"/>
                </a:solidFill>
                <a:latin typeface="+mn-lt"/>
              </a:rPr>
              <a:t>of the accountancy profession is its </a:t>
            </a:r>
            <a:r>
              <a:rPr lang="en-GB" sz="1600" b="1" dirty="0">
                <a:solidFill>
                  <a:srgbClr val="585951"/>
                </a:solidFill>
                <a:latin typeface="+mn-lt"/>
              </a:rPr>
              <a:t>acceptance of the responsibility to act </a:t>
            </a:r>
            <a:r>
              <a:rPr lang="en-GB" sz="1600" dirty="0">
                <a:solidFill>
                  <a:srgbClr val="585951"/>
                </a:solidFill>
                <a:latin typeface="+mn-lt"/>
              </a:rPr>
              <a:t>in the </a:t>
            </a:r>
            <a:r>
              <a:rPr lang="en-GB" sz="1600" b="1" dirty="0">
                <a:solidFill>
                  <a:srgbClr val="585951"/>
                </a:solidFill>
                <a:latin typeface="+mn-lt"/>
              </a:rPr>
              <a:t>public interest</a:t>
            </a:r>
            <a:br>
              <a:rPr lang="en-GB" sz="1600" b="1" dirty="0">
                <a:solidFill>
                  <a:srgbClr val="585951"/>
                </a:solidFill>
                <a:latin typeface="+mn-lt"/>
              </a:rPr>
            </a:br>
            <a:endParaRPr lang="en-GB" sz="1600" b="1" dirty="0">
              <a:solidFill>
                <a:srgbClr val="585951"/>
              </a:solidFill>
              <a:latin typeface="+mn-lt"/>
            </a:endParaRPr>
          </a:p>
          <a:p>
            <a:pPr>
              <a:buClr>
                <a:schemeClr val="accent2">
                  <a:lumMod val="75000"/>
                </a:schemeClr>
              </a:buClr>
            </a:pPr>
            <a:r>
              <a:rPr lang="en-GB" sz="1600" dirty="0">
                <a:solidFill>
                  <a:srgbClr val="585951"/>
                </a:solidFill>
                <a:latin typeface="+mn-lt"/>
              </a:rPr>
              <a:t>a professional accountant's </a:t>
            </a:r>
            <a:r>
              <a:rPr lang="en-GB" sz="1600" b="1" dirty="0">
                <a:solidFill>
                  <a:srgbClr val="585951"/>
                </a:solidFill>
                <a:latin typeface="+mn-lt"/>
              </a:rPr>
              <a:t>responsibility</a:t>
            </a:r>
            <a:r>
              <a:rPr lang="en-GB" sz="1600" dirty="0">
                <a:solidFill>
                  <a:srgbClr val="585951"/>
                </a:solidFill>
                <a:latin typeface="+mn-lt"/>
              </a:rPr>
              <a:t> is </a:t>
            </a:r>
            <a:r>
              <a:rPr lang="en-GB" sz="1600" b="1" dirty="0">
                <a:solidFill>
                  <a:srgbClr val="585951"/>
                </a:solidFill>
                <a:latin typeface="+mn-lt"/>
              </a:rPr>
              <a:t>not exclusively </a:t>
            </a:r>
            <a:r>
              <a:rPr lang="en-GB" sz="1600" dirty="0">
                <a:solidFill>
                  <a:srgbClr val="585951"/>
                </a:solidFill>
                <a:latin typeface="+mn-lt"/>
              </a:rPr>
              <a:t>to </a:t>
            </a:r>
            <a:r>
              <a:rPr lang="en-GB" sz="1600" b="1" dirty="0">
                <a:solidFill>
                  <a:srgbClr val="585951"/>
                </a:solidFill>
                <a:latin typeface="+mn-lt"/>
              </a:rPr>
              <a:t>satisfy</a:t>
            </a:r>
            <a:r>
              <a:rPr lang="en-GB" sz="1600" dirty="0">
                <a:solidFill>
                  <a:srgbClr val="585951"/>
                </a:solidFill>
                <a:latin typeface="+mn-lt"/>
              </a:rPr>
              <a:t> the </a:t>
            </a:r>
            <a:r>
              <a:rPr lang="en-GB" sz="1600" b="1" dirty="0">
                <a:solidFill>
                  <a:srgbClr val="585951"/>
                </a:solidFill>
                <a:latin typeface="+mn-lt"/>
              </a:rPr>
              <a:t>needs</a:t>
            </a:r>
            <a:r>
              <a:rPr lang="en-GB" sz="1600" dirty="0">
                <a:solidFill>
                  <a:srgbClr val="585951"/>
                </a:solidFill>
                <a:latin typeface="+mn-lt"/>
              </a:rPr>
              <a:t> of an individual </a:t>
            </a:r>
            <a:r>
              <a:rPr lang="en-GB" sz="1600" b="1" dirty="0">
                <a:solidFill>
                  <a:srgbClr val="585951"/>
                </a:solidFill>
                <a:latin typeface="+mn-lt"/>
              </a:rPr>
              <a:t>client</a:t>
            </a:r>
            <a:r>
              <a:rPr lang="en-GB" sz="1600" dirty="0">
                <a:solidFill>
                  <a:srgbClr val="585951"/>
                </a:solidFill>
                <a:latin typeface="+mn-lt"/>
              </a:rPr>
              <a:t> or </a:t>
            </a:r>
            <a:r>
              <a:rPr lang="en-GB" sz="1600" b="1" dirty="0">
                <a:solidFill>
                  <a:srgbClr val="585951"/>
                </a:solidFill>
                <a:latin typeface="+mn-lt"/>
              </a:rPr>
              <a:t>employer</a:t>
            </a:r>
            <a:br>
              <a:rPr lang="en-GB" sz="1600" b="1" dirty="0">
                <a:solidFill>
                  <a:srgbClr val="585951"/>
                </a:solidFill>
                <a:latin typeface="+mn-lt"/>
              </a:rPr>
            </a:br>
            <a:endParaRPr lang="en-GB" sz="1600" b="1" dirty="0">
              <a:solidFill>
                <a:srgbClr val="585951"/>
              </a:solidFill>
              <a:latin typeface="+mn-lt"/>
            </a:endParaRPr>
          </a:p>
          <a:p>
            <a:pPr>
              <a:buClr>
                <a:schemeClr val="accent2">
                  <a:lumMod val="75000"/>
                </a:schemeClr>
              </a:buClr>
            </a:pPr>
            <a:r>
              <a:rPr lang="en-GB" sz="1600" dirty="0">
                <a:solidFill>
                  <a:srgbClr val="585951"/>
                </a:solidFill>
                <a:latin typeface="+mn-lt"/>
              </a:rPr>
              <a:t>a professional accountant shall </a:t>
            </a:r>
            <a:r>
              <a:rPr lang="en-GB" sz="1600" b="1" dirty="0">
                <a:solidFill>
                  <a:srgbClr val="585951"/>
                </a:solidFill>
                <a:latin typeface="+mn-lt"/>
              </a:rPr>
              <a:t>comply </a:t>
            </a:r>
            <a:r>
              <a:rPr lang="en-GB" sz="1600" dirty="0">
                <a:solidFill>
                  <a:srgbClr val="585951"/>
                </a:solidFill>
                <a:latin typeface="+mn-lt"/>
              </a:rPr>
              <a:t>with the Code [and] with </a:t>
            </a:r>
            <a:r>
              <a:rPr lang="en-GB" sz="1600" b="1" dirty="0">
                <a:solidFill>
                  <a:srgbClr val="585951"/>
                </a:solidFill>
                <a:latin typeface="+mn-lt"/>
              </a:rPr>
              <a:t>each</a:t>
            </a:r>
            <a:r>
              <a:rPr lang="en-GB" sz="1600" dirty="0">
                <a:solidFill>
                  <a:srgbClr val="585951"/>
                </a:solidFill>
                <a:latin typeface="+mn-lt"/>
              </a:rPr>
              <a:t> of the </a:t>
            </a:r>
            <a:r>
              <a:rPr lang="en-GB" sz="1600" b="1" dirty="0">
                <a:solidFill>
                  <a:srgbClr val="585951"/>
                </a:solidFill>
                <a:latin typeface="+mn-lt"/>
              </a:rPr>
              <a:t>fundamental principles</a:t>
            </a:r>
          </a:p>
          <a:p>
            <a:pPr indent="-171450">
              <a:buClr>
                <a:schemeClr val="accent2"/>
              </a:buClr>
            </a:pPr>
            <a:endParaRPr lang="en-US" altLang="en-US" dirty="0">
              <a:solidFill>
                <a:srgbClr val="585951"/>
              </a:solidFill>
              <a:latin typeface="+mn-lt"/>
              <a:cs typeface="+mn-cs"/>
            </a:endParaRPr>
          </a:p>
        </p:txBody>
      </p:sp>
      <p:sp>
        <p:nvSpPr>
          <p:cNvPr id="6"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000" kern="0" dirty="0">
                <a:solidFill>
                  <a:srgbClr val="652D89"/>
                </a:solidFill>
              </a:rPr>
              <a:t>Part 1 Fundamental principles and Conceptual framework </a:t>
            </a:r>
          </a:p>
        </p:txBody>
      </p:sp>
      <p:pic>
        <p:nvPicPr>
          <p:cNvPr id="7" name="Picture 6">
            <a:extLst>
              <a:ext uri="{FF2B5EF4-FFF2-40B4-BE49-F238E27FC236}">
                <a16:creationId xmlns:a16="http://schemas.microsoft.com/office/drawing/2014/main" id="{DD3A8F7F-701F-4E16-B268-166F4CD045B2}"/>
              </a:ext>
            </a:extLst>
          </p:cNvPr>
          <p:cNvPicPr>
            <a:picLocks noChangeAspect="1"/>
          </p:cNvPicPr>
          <p:nvPr/>
        </p:nvPicPr>
        <p:blipFill>
          <a:blip r:embed="rId3"/>
          <a:stretch>
            <a:fillRect/>
          </a:stretch>
        </p:blipFill>
        <p:spPr>
          <a:xfrm>
            <a:off x="8028384" y="1231632"/>
            <a:ext cx="713294" cy="1001355"/>
          </a:xfrm>
          <a:prstGeom prst="rect">
            <a:avLst/>
          </a:prstGeom>
        </p:spPr>
      </p:pic>
    </p:spTree>
    <p:extLst>
      <p:ext uri="{BB962C8B-B14F-4D97-AF65-F5344CB8AC3E}">
        <p14:creationId xmlns:p14="http://schemas.microsoft.com/office/powerpoint/2010/main" val="177179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699826CF-9577-4BA8-83B8-FAEF2CF42163}"/>
              </a:ext>
            </a:extLst>
          </p:cNvPr>
          <p:cNvSpPr/>
          <p:nvPr/>
        </p:nvSpPr>
        <p:spPr>
          <a:xfrm>
            <a:off x="3616503" y="4390430"/>
            <a:ext cx="1792841" cy="1679644"/>
          </a:xfrm>
          <a:prstGeom prst="ellipse">
            <a:avLst/>
          </a:prstGeom>
          <a:solidFill>
            <a:srgbClr val="FBB040"/>
          </a:solidFill>
          <a:ln>
            <a:solidFill>
              <a:srgbClr val="F68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Conceptual </a:t>
            </a:r>
          </a:p>
          <a:p>
            <a:pPr algn="ctr"/>
            <a:r>
              <a:rPr lang="en-GB" sz="1400" dirty="0"/>
              <a:t>Framework</a:t>
            </a:r>
          </a:p>
        </p:txBody>
      </p:sp>
      <p:sp>
        <p:nvSpPr>
          <p:cNvPr id="17" name="Rectangle 16">
            <a:extLst>
              <a:ext uri="{FF2B5EF4-FFF2-40B4-BE49-F238E27FC236}">
                <a16:creationId xmlns:a16="http://schemas.microsoft.com/office/drawing/2014/main" id="{F30B3F91-2EF4-4973-B31A-D4CDC9016628}"/>
              </a:ext>
            </a:extLst>
          </p:cNvPr>
          <p:cNvSpPr/>
          <p:nvPr/>
        </p:nvSpPr>
        <p:spPr>
          <a:xfrm>
            <a:off x="623347" y="4740046"/>
            <a:ext cx="1910993" cy="793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Professional Competence and Due Care</a:t>
            </a:r>
          </a:p>
        </p:txBody>
      </p:sp>
      <p:sp>
        <p:nvSpPr>
          <p:cNvPr id="19" name="Rectangle 18">
            <a:extLst>
              <a:ext uri="{FF2B5EF4-FFF2-40B4-BE49-F238E27FC236}">
                <a16:creationId xmlns:a16="http://schemas.microsoft.com/office/drawing/2014/main" id="{2FF4E1E9-7544-473B-9653-C91FB26063D1}"/>
              </a:ext>
            </a:extLst>
          </p:cNvPr>
          <p:cNvSpPr/>
          <p:nvPr/>
        </p:nvSpPr>
        <p:spPr>
          <a:xfrm>
            <a:off x="1041544" y="3343842"/>
            <a:ext cx="1910993" cy="793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Integrity</a:t>
            </a:r>
          </a:p>
        </p:txBody>
      </p:sp>
      <p:sp>
        <p:nvSpPr>
          <p:cNvPr id="20" name="Rectangle 19">
            <a:extLst>
              <a:ext uri="{FF2B5EF4-FFF2-40B4-BE49-F238E27FC236}">
                <a16:creationId xmlns:a16="http://schemas.microsoft.com/office/drawing/2014/main" id="{4E87696C-0D97-4E3D-8AB3-ED2E0115D7E2}"/>
              </a:ext>
            </a:extLst>
          </p:cNvPr>
          <p:cNvSpPr/>
          <p:nvPr/>
        </p:nvSpPr>
        <p:spPr>
          <a:xfrm>
            <a:off x="3566932" y="2492896"/>
            <a:ext cx="1910993" cy="793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Objectivity</a:t>
            </a:r>
          </a:p>
        </p:txBody>
      </p:sp>
      <p:sp>
        <p:nvSpPr>
          <p:cNvPr id="21" name="Rectangle 20">
            <a:extLst>
              <a:ext uri="{FF2B5EF4-FFF2-40B4-BE49-F238E27FC236}">
                <a16:creationId xmlns:a16="http://schemas.microsoft.com/office/drawing/2014/main" id="{8A2A7437-4FE1-4527-ABAB-E4ADA3385111}"/>
              </a:ext>
            </a:extLst>
          </p:cNvPr>
          <p:cNvSpPr/>
          <p:nvPr/>
        </p:nvSpPr>
        <p:spPr>
          <a:xfrm>
            <a:off x="6126044" y="3355902"/>
            <a:ext cx="1910993" cy="793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Confidentiality</a:t>
            </a:r>
          </a:p>
        </p:txBody>
      </p:sp>
      <p:sp>
        <p:nvSpPr>
          <p:cNvPr id="22" name="Rectangle 21">
            <a:extLst>
              <a:ext uri="{FF2B5EF4-FFF2-40B4-BE49-F238E27FC236}">
                <a16:creationId xmlns:a16="http://schemas.microsoft.com/office/drawing/2014/main" id="{5C13149D-F254-4D71-9B23-F7B9A002469A}"/>
              </a:ext>
            </a:extLst>
          </p:cNvPr>
          <p:cNvSpPr/>
          <p:nvPr/>
        </p:nvSpPr>
        <p:spPr>
          <a:xfrm>
            <a:off x="6491507" y="4740046"/>
            <a:ext cx="1910993" cy="793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Professional Behaviour</a:t>
            </a:r>
          </a:p>
        </p:txBody>
      </p:sp>
      <p:sp>
        <p:nvSpPr>
          <p:cNvPr id="27" name="Arrow: Striped Right 26">
            <a:extLst>
              <a:ext uri="{FF2B5EF4-FFF2-40B4-BE49-F238E27FC236}">
                <a16:creationId xmlns:a16="http://schemas.microsoft.com/office/drawing/2014/main" id="{6C4A237C-BAB0-49A5-A347-ADE4EC74F2E9}"/>
              </a:ext>
            </a:extLst>
          </p:cNvPr>
          <p:cNvSpPr/>
          <p:nvPr/>
        </p:nvSpPr>
        <p:spPr>
          <a:xfrm rot="10800000">
            <a:off x="2763748" y="4971662"/>
            <a:ext cx="793679" cy="4061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93" name="Group 8192">
            <a:extLst>
              <a:ext uri="{FF2B5EF4-FFF2-40B4-BE49-F238E27FC236}">
                <a16:creationId xmlns:a16="http://schemas.microsoft.com/office/drawing/2014/main" id="{7FC9881E-2370-46BA-B0ED-7E218FB39625}"/>
              </a:ext>
            </a:extLst>
          </p:cNvPr>
          <p:cNvGrpSpPr/>
          <p:nvPr/>
        </p:nvGrpSpPr>
        <p:grpSpPr>
          <a:xfrm>
            <a:off x="3001261" y="3549417"/>
            <a:ext cx="3319915" cy="1828403"/>
            <a:chOff x="4001681" y="2628782"/>
            <a:chExt cx="4426553" cy="2437870"/>
          </a:xfrm>
        </p:grpSpPr>
        <p:sp>
          <p:nvSpPr>
            <p:cNvPr id="28" name="Arrow: Striped Right 27">
              <a:extLst>
                <a:ext uri="{FF2B5EF4-FFF2-40B4-BE49-F238E27FC236}">
                  <a16:creationId xmlns:a16="http://schemas.microsoft.com/office/drawing/2014/main" id="{1FC5439A-4FB4-4F98-8CDA-4219287F0B26}"/>
                </a:ext>
              </a:extLst>
            </p:cNvPr>
            <p:cNvSpPr/>
            <p:nvPr/>
          </p:nvSpPr>
          <p:spPr>
            <a:xfrm>
              <a:off x="7369996" y="4525107"/>
              <a:ext cx="1058238" cy="5415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Striped Right 23">
              <a:extLst>
                <a:ext uri="{FF2B5EF4-FFF2-40B4-BE49-F238E27FC236}">
                  <a16:creationId xmlns:a16="http://schemas.microsoft.com/office/drawing/2014/main" id="{E34EDD10-D198-43F7-B189-FC5B54B95B34}"/>
                </a:ext>
              </a:extLst>
            </p:cNvPr>
            <p:cNvSpPr/>
            <p:nvPr/>
          </p:nvSpPr>
          <p:spPr>
            <a:xfrm rot="12318085">
              <a:off x="4001681" y="3358062"/>
              <a:ext cx="1058238" cy="5415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Striped Right 25">
              <a:extLst>
                <a:ext uri="{FF2B5EF4-FFF2-40B4-BE49-F238E27FC236}">
                  <a16:creationId xmlns:a16="http://schemas.microsoft.com/office/drawing/2014/main" id="{CCF9FEDA-2FE6-48D4-8CDC-70A24F61AEEF}"/>
                </a:ext>
              </a:extLst>
            </p:cNvPr>
            <p:cNvSpPr/>
            <p:nvPr/>
          </p:nvSpPr>
          <p:spPr>
            <a:xfrm rot="16200000">
              <a:off x="5447548" y="2887128"/>
              <a:ext cx="1058238" cy="5415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Striped Right 28">
              <a:extLst>
                <a:ext uri="{FF2B5EF4-FFF2-40B4-BE49-F238E27FC236}">
                  <a16:creationId xmlns:a16="http://schemas.microsoft.com/office/drawing/2014/main" id="{63C1290C-3DBC-44F7-8FAA-E33D0FDF01A0}"/>
                </a:ext>
              </a:extLst>
            </p:cNvPr>
            <p:cNvSpPr/>
            <p:nvPr/>
          </p:nvSpPr>
          <p:spPr>
            <a:xfrm rot="19483864">
              <a:off x="6801851" y="3334099"/>
              <a:ext cx="1058238" cy="5415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800" kern="0" dirty="0">
                <a:solidFill>
                  <a:srgbClr val="652D89"/>
                </a:solidFill>
              </a:rPr>
              <a:t>Fundamental principles</a:t>
            </a:r>
            <a:r>
              <a:rPr lang="en-GB" sz="2000" kern="0" dirty="0">
                <a:solidFill>
                  <a:srgbClr val="652D89"/>
                </a:solidFill>
              </a:rPr>
              <a:t> </a:t>
            </a:r>
          </a:p>
        </p:txBody>
      </p:sp>
      <p:pic>
        <p:nvPicPr>
          <p:cNvPr id="23" name="Picture 22">
            <a:extLst>
              <a:ext uri="{FF2B5EF4-FFF2-40B4-BE49-F238E27FC236}">
                <a16:creationId xmlns:a16="http://schemas.microsoft.com/office/drawing/2014/main" id="{DD3A8F7F-701F-4E16-B268-166F4CD045B2}"/>
              </a:ext>
            </a:extLst>
          </p:cNvPr>
          <p:cNvPicPr>
            <a:picLocks noChangeAspect="1"/>
          </p:cNvPicPr>
          <p:nvPr/>
        </p:nvPicPr>
        <p:blipFill>
          <a:blip r:embed="rId3"/>
          <a:stretch>
            <a:fillRect/>
          </a:stretch>
        </p:blipFill>
        <p:spPr>
          <a:xfrm>
            <a:off x="8028384" y="1231632"/>
            <a:ext cx="713294" cy="1001355"/>
          </a:xfrm>
          <a:prstGeom prst="rect">
            <a:avLst/>
          </a:prstGeom>
        </p:spPr>
      </p:pic>
    </p:spTree>
    <p:extLst>
      <p:ext uri="{BB962C8B-B14F-4D97-AF65-F5344CB8AC3E}">
        <p14:creationId xmlns:p14="http://schemas.microsoft.com/office/powerpoint/2010/main" val="208659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childTnLst>
                                </p:cTn>
                              </p:par>
                            </p:childTnLst>
                          </p:cTn>
                        </p:par>
                        <p:par>
                          <p:cTn id="17" fill="hold">
                            <p:stCondLst>
                              <p:cond delay="750"/>
                            </p:stCondLst>
                            <p:childTnLst>
                              <p:par>
                                <p:cTn id="18" presetID="1" presetClass="entr" presetSubtype="0" fill="hold" grpId="0" nodeType="afterEffect">
                                  <p:stCondLst>
                                    <p:cond delay="500"/>
                                  </p:stCondLst>
                                  <p:childTnLst>
                                    <p:set>
                                      <p:cBhvr>
                                        <p:cTn id="19" dur="1" fill="hold">
                                          <p:stCondLst>
                                            <p:cond delay="249"/>
                                          </p:stCondLst>
                                        </p:cTn>
                                        <p:tgtEl>
                                          <p:spTgt spid="19"/>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249"/>
                                          </p:stCondLst>
                                        </p:cTn>
                                        <p:tgtEl>
                                          <p:spTgt spid="20"/>
                                        </p:tgtEl>
                                        <p:attrNameLst>
                                          <p:attrName>style.visibility</p:attrName>
                                        </p:attrNameLst>
                                      </p:cBhvr>
                                      <p:to>
                                        <p:strVal val="visible"/>
                                      </p:to>
                                    </p:set>
                                  </p:childTnLst>
                                </p:cTn>
                              </p:par>
                            </p:childTnLst>
                          </p:cTn>
                        </p:par>
                        <p:par>
                          <p:cTn id="23" fill="hold">
                            <p:stCondLst>
                              <p:cond delay="2250"/>
                            </p:stCondLst>
                            <p:childTnLst>
                              <p:par>
                                <p:cTn id="24" presetID="1" presetClass="entr" presetSubtype="0" fill="hold" grpId="0" nodeType="afterEffect">
                                  <p:stCondLst>
                                    <p:cond delay="500"/>
                                  </p:stCondLst>
                                  <p:childTnLst>
                                    <p:set>
                                      <p:cBhvr>
                                        <p:cTn id="25" dur="1" fill="hold">
                                          <p:stCondLst>
                                            <p:cond delay="249"/>
                                          </p:stCondLst>
                                        </p:cTn>
                                        <p:tgtEl>
                                          <p:spTgt spid="21"/>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500"/>
                                  </p:stCondLst>
                                  <p:childTnLst>
                                    <p:set>
                                      <p:cBhvr>
                                        <p:cTn id="28" dur="1" fill="hold">
                                          <p:stCondLst>
                                            <p:cond delay="2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2"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663F778-4D77-449B-884F-C0A68CBF8CE3}"/>
              </a:ext>
            </a:extLst>
          </p:cNvPr>
          <p:cNvGraphicFramePr>
            <a:graphicFrameLocks noGrp="1"/>
          </p:cNvGraphicFramePr>
          <p:nvPr>
            <p:ph idx="1"/>
            <p:extLst>
              <p:ext uri="{D42A27DB-BD31-4B8C-83A1-F6EECF244321}">
                <p14:modId xmlns:p14="http://schemas.microsoft.com/office/powerpoint/2010/main" val="1485585658"/>
              </p:ext>
            </p:extLst>
          </p:nvPr>
        </p:nvGraphicFramePr>
        <p:xfrm>
          <a:off x="533071" y="2229000"/>
          <a:ext cx="3780020" cy="37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4">
            <a:extLst>
              <a:ext uri="{FF2B5EF4-FFF2-40B4-BE49-F238E27FC236}">
                <a16:creationId xmlns:a16="http://schemas.microsoft.com/office/drawing/2014/main" id="{A42D260F-E906-4306-A995-8D04A6D40FB1}"/>
              </a:ext>
            </a:extLst>
          </p:cNvPr>
          <p:cNvSpPr txBox="1">
            <a:spLocks/>
          </p:cNvSpPr>
          <p:nvPr/>
        </p:nvSpPr>
        <p:spPr>
          <a:xfrm>
            <a:off x="4591431" y="2752716"/>
            <a:ext cx="4296537" cy="3196564"/>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dirty="0"/>
              <a:t>Exercise </a:t>
            </a:r>
            <a:r>
              <a:rPr lang="en-GB" b="1" dirty="0"/>
              <a:t>professional judgment</a:t>
            </a:r>
          </a:p>
          <a:p>
            <a:r>
              <a:rPr lang="en-GB" b="1" dirty="0"/>
              <a:t>Remain alert </a:t>
            </a:r>
            <a:r>
              <a:rPr lang="en-GB" dirty="0"/>
              <a:t>to new info and changes in facts and circumstances</a:t>
            </a:r>
          </a:p>
          <a:p>
            <a:r>
              <a:rPr lang="en-GB" dirty="0"/>
              <a:t>Use the “</a:t>
            </a:r>
            <a:r>
              <a:rPr lang="en-GB" b="1" dirty="0"/>
              <a:t>reasonable and informed third party test”</a:t>
            </a:r>
          </a:p>
          <a:p>
            <a:endParaRPr lang="en-GB" sz="1350" dirty="0"/>
          </a:p>
        </p:txBody>
      </p:sp>
      <p:pic>
        <p:nvPicPr>
          <p:cNvPr id="5" name="Picture 4">
            <a:extLst>
              <a:ext uri="{FF2B5EF4-FFF2-40B4-BE49-F238E27FC236}">
                <a16:creationId xmlns:a16="http://schemas.microsoft.com/office/drawing/2014/main" id="{DD3A8F7F-701F-4E16-B268-166F4CD045B2}"/>
              </a:ext>
            </a:extLst>
          </p:cNvPr>
          <p:cNvPicPr>
            <a:picLocks noChangeAspect="1"/>
          </p:cNvPicPr>
          <p:nvPr/>
        </p:nvPicPr>
        <p:blipFill>
          <a:blip r:embed="rId8"/>
          <a:stretch>
            <a:fillRect/>
          </a:stretch>
        </p:blipFill>
        <p:spPr>
          <a:xfrm>
            <a:off x="8028384" y="1231632"/>
            <a:ext cx="713294" cy="1001355"/>
          </a:xfrm>
          <a:prstGeom prst="rect">
            <a:avLst/>
          </a:prstGeom>
        </p:spPr>
      </p:pic>
      <p:sp>
        <p:nvSpPr>
          <p:cNvPr id="8"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800" kern="0" dirty="0">
                <a:solidFill>
                  <a:srgbClr val="652D89"/>
                </a:solidFill>
              </a:rPr>
              <a:t>Conceptual framework</a:t>
            </a:r>
            <a:r>
              <a:rPr lang="en-GB" sz="2000" kern="0" dirty="0">
                <a:solidFill>
                  <a:srgbClr val="652D89"/>
                </a:solidFill>
              </a:rPr>
              <a:t> </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83198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662E5DF3-9074-4A7D-ADEA-C6232FDE59F5}"/>
              </a:ext>
            </a:extLst>
          </p:cNvPr>
          <p:cNvGraphicFramePr>
            <a:graphicFrameLocks noGrp="1"/>
          </p:cNvGraphicFramePr>
          <p:nvPr>
            <p:ph idx="1"/>
            <p:extLst>
              <p:ext uri="{D42A27DB-BD31-4B8C-83A1-F6EECF244321}">
                <p14:modId xmlns:p14="http://schemas.microsoft.com/office/powerpoint/2010/main" val="446112132"/>
              </p:ext>
            </p:extLst>
          </p:nvPr>
        </p:nvGraphicFramePr>
        <p:xfrm>
          <a:off x="612791" y="2492896"/>
          <a:ext cx="7936706" cy="373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D3A8F7F-701F-4E16-B268-166F4CD045B2}"/>
              </a:ext>
            </a:extLst>
          </p:cNvPr>
          <p:cNvPicPr>
            <a:picLocks noChangeAspect="1"/>
          </p:cNvPicPr>
          <p:nvPr/>
        </p:nvPicPr>
        <p:blipFill>
          <a:blip r:embed="rId8"/>
          <a:stretch>
            <a:fillRect/>
          </a:stretch>
        </p:blipFill>
        <p:spPr>
          <a:xfrm>
            <a:off x="8028384" y="1231632"/>
            <a:ext cx="713294" cy="1001355"/>
          </a:xfrm>
          <a:prstGeom prst="rect">
            <a:avLst/>
          </a:prstGeom>
        </p:spPr>
      </p:pic>
      <p:sp>
        <p:nvSpPr>
          <p:cNvPr id="7"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800" kern="0" dirty="0">
                <a:solidFill>
                  <a:srgbClr val="652D89"/>
                </a:solidFill>
              </a:rPr>
              <a:t>Compliance Threats</a:t>
            </a:r>
            <a:r>
              <a:rPr lang="en-GB" sz="2000" kern="0" dirty="0">
                <a:solidFill>
                  <a:srgbClr val="652D89"/>
                </a:solidFill>
              </a:rPr>
              <a:t> </a:t>
            </a:r>
          </a:p>
        </p:txBody>
      </p:sp>
    </p:spTree>
    <p:extLst>
      <p:ext uri="{BB962C8B-B14F-4D97-AF65-F5344CB8AC3E}">
        <p14:creationId xmlns:p14="http://schemas.microsoft.com/office/powerpoint/2010/main" val="31601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506560"/>
            <a:ext cx="7996429" cy="3730752"/>
          </a:xfrm>
        </p:spPr>
        <p:txBody>
          <a:bodyPr>
            <a:normAutofit/>
          </a:bodyPr>
          <a:lstStyle/>
          <a:p>
            <a:pPr>
              <a:buClrTx/>
            </a:pPr>
            <a:r>
              <a:rPr lang="en-GB" sz="1800" dirty="0">
                <a:solidFill>
                  <a:schemeClr val="tx1"/>
                </a:solidFill>
                <a:latin typeface="+mn-lt"/>
              </a:rPr>
              <a:t>Report misleading results</a:t>
            </a:r>
          </a:p>
          <a:p>
            <a:pPr>
              <a:buClrTx/>
            </a:pPr>
            <a:r>
              <a:rPr lang="en-GB" sz="1800" dirty="0">
                <a:solidFill>
                  <a:schemeClr val="tx1"/>
                </a:solidFill>
                <a:latin typeface="+mn-lt"/>
              </a:rPr>
              <a:t>Misrepresent programmes or projects</a:t>
            </a:r>
          </a:p>
          <a:p>
            <a:pPr>
              <a:buClrTx/>
            </a:pPr>
            <a:r>
              <a:rPr lang="en-GB" sz="1800" dirty="0">
                <a:solidFill>
                  <a:schemeClr val="tx1"/>
                </a:solidFill>
                <a:latin typeface="+mn-lt"/>
              </a:rPr>
              <a:t>Mis-state income, expenditure, rates of return to bias decision making</a:t>
            </a:r>
          </a:p>
          <a:p>
            <a:pPr>
              <a:buClrTx/>
            </a:pPr>
            <a:r>
              <a:rPr lang="en-GB" sz="1800" dirty="0">
                <a:solidFill>
                  <a:schemeClr val="tx1"/>
                </a:solidFill>
                <a:latin typeface="+mn-lt"/>
              </a:rPr>
              <a:t>Suppress audit findings</a:t>
            </a:r>
          </a:p>
          <a:p>
            <a:pPr>
              <a:buClrTx/>
            </a:pPr>
            <a:r>
              <a:rPr lang="en-GB" sz="1800" dirty="0">
                <a:solidFill>
                  <a:schemeClr val="tx1"/>
                </a:solidFill>
                <a:latin typeface="+mn-lt"/>
              </a:rPr>
              <a:t>Approve expenditure that is not legitimate</a:t>
            </a:r>
          </a:p>
          <a:p>
            <a:pPr>
              <a:buClrTx/>
            </a:pPr>
            <a:r>
              <a:rPr lang="en-GB" sz="1800" dirty="0">
                <a:solidFill>
                  <a:schemeClr val="tx1"/>
                </a:solidFill>
                <a:latin typeface="+mn-lt"/>
              </a:rPr>
              <a:t>Manipulate KPIs to benefit reward/compensation</a:t>
            </a:r>
          </a:p>
          <a:p>
            <a:pPr>
              <a:buClrTx/>
            </a:pPr>
            <a:r>
              <a:rPr lang="en-GB" sz="1800" dirty="0">
                <a:solidFill>
                  <a:schemeClr val="tx1"/>
                </a:solidFill>
                <a:latin typeface="+mn-lt"/>
              </a:rPr>
              <a:t>Perform a task without sufficient skills, resources or with unrealistic deadlines</a:t>
            </a:r>
          </a:p>
          <a:p>
            <a:endParaRPr lang="en-GB" sz="1950" dirty="0">
              <a:solidFill>
                <a:schemeClr val="tx1"/>
              </a:solidFill>
              <a:latin typeface="+mn-lt"/>
            </a:endParaRPr>
          </a:p>
        </p:txBody>
      </p:sp>
      <p:pic>
        <p:nvPicPr>
          <p:cNvPr id="5" name="Picture 4">
            <a:extLst>
              <a:ext uri="{FF2B5EF4-FFF2-40B4-BE49-F238E27FC236}">
                <a16:creationId xmlns:a16="http://schemas.microsoft.com/office/drawing/2014/main" id="{DD3A8F7F-701F-4E16-B268-166F4CD045B2}"/>
              </a:ext>
            </a:extLst>
          </p:cNvPr>
          <p:cNvPicPr>
            <a:picLocks noChangeAspect="1"/>
          </p:cNvPicPr>
          <p:nvPr/>
        </p:nvPicPr>
        <p:blipFill>
          <a:blip r:embed="rId3"/>
          <a:stretch>
            <a:fillRect/>
          </a:stretch>
        </p:blipFill>
        <p:spPr>
          <a:xfrm>
            <a:off x="8028384" y="1231632"/>
            <a:ext cx="713294" cy="1001355"/>
          </a:xfrm>
          <a:prstGeom prst="rect">
            <a:avLst/>
          </a:prstGeom>
        </p:spPr>
      </p:pic>
      <p:sp>
        <p:nvSpPr>
          <p:cNvPr id="6"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800" dirty="0">
                <a:solidFill>
                  <a:srgbClr val="7030A0"/>
                </a:solidFill>
              </a:rPr>
              <a:t>Examples of pressure to influence:</a:t>
            </a:r>
            <a:endParaRPr lang="en-GB" sz="2800" kern="0" dirty="0">
              <a:solidFill>
                <a:srgbClr val="7030A0"/>
              </a:solidFill>
            </a:endParaRPr>
          </a:p>
        </p:txBody>
      </p:sp>
    </p:spTree>
    <p:extLst>
      <p:ext uri="{BB962C8B-B14F-4D97-AF65-F5344CB8AC3E}">
        <p14:creationId xmlns:p14="http://schemas.microsoft.com/office/powerpoint/2010/main" val="280714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7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7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grpId="0" nodeType="afterEffect">
                                  <p:stCondLst>
                                    <p:cond delay="7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412776"/>
            <a:ext cx="4320480" cy="855662"/>
          </a:xfrm>
        </p:spPr>
        <p:txBody>
          <a:bodyPr/>
          <a:lstStyle/>
          <a:p>
            <a:r>
              <a:rPr lang="en-GB" dirty="0"/>
              <a:t>Ethics survey</a:t>
            </a:r>
          </a:p>
        </p:txBody>
      </p:sp>
      <p:pic>
        <p:nvPicPr>
          <p:cNvPr id="4" name="Content Placeholder 3">
            <a:extLst>
              <a:ext uri="{FF2B5EF4-FFF2-40B4-BE49-F238E27FC236}">
                <a16:creationId xmlns:a16="http://schemas.microsoft.com/office/drawing/2014/main" id="{AEDE0930-F0AF-4B00-836B-DF35B0468B15}"/>
              </a:ext>
            </a:extLst>
          </p:cNvPr>
          <p:cNvPicPr>
            <a:picLocks noGrp="1" noChangeAspect="1"/>
          </p:cNvPicPr>
          <p:nvPr>
            <p:ph sz="half" idx="1"/>
          </p:nvPr>
        </p:nvPicPr>
        <p:blipFill>
          <a:blip r:embed="rId3"/>
          <a:stretch>
            <a:fillRect/>
          </a:stretch>
        </p:blipFill>
        <p:spPr>
          <a:xfrm>
            <a:off x="952857" y="2277517"/>
            <a:ext cx="2611031" cy="3671763"/>
          </a:xfrm>
          <a:prstGeom prst="rect">
            <a:avLst/>
          </a:prstGeom>
        </p:spPr>
      </p:pic>
      <p:pic>
        <p:nvPicPr>
          <p:cNvPr id="6" name="Picture 5"/>
          <p:cNvPicPr>
            <a:picLocks noChangeAspect="1"/>
          </p:cNvPicPr>
          <p:nvPr/>
        </p:nvPicPr>
        <p:blipFill rotWithShape="1">
          <a:blip r:embed="rId4"/>
          <a:srcRect l="347" t="365" r="2122" b="7327"/>
          <a:stretch/>
        </p:blipFill>
        <p:spPr>
          <a:xfrm>
            <a:off x="5475475" y="2276872"/>
            <a:ext cx="2604185" cy="3697144"/>
          </a:xfrm>
          <a:prstGeom prst="rect">
            <a:avLst/>
          </a:prstGeom>
        </p:spPr>
      </p:pic>
      <p:sp>
        <p:nvSpPr>
          <p:cNvPr id="7" name="Title 1"/>
          <p:cNvSpPr txBox="1">
            <a:spLocks/>
          </p:cNvSpPr>
          <p:nvPr/>
        </p:nvSpPr>
        <p:spPr>
          <a:xfrm>
            <a:off x="5364088" y="1421322"/>
            <a:ext cx="4320480" cy="855662"/>
          </a:xfrm>
          <a:prstGeom prst="rect">
            <a:avLst/>
          </a:prstGeom>
        </p:spPr>
        <p:txBody>
          <a:bodyPr/>
          <a:lst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kern="0" dirty="0"/>
              <a:t>2018 Code</a:t>
            </a:r>
          </a:p>
        </p:txBody>
      </p:sp>
    </p:spTree>
    <p:extLst>
      <p:ext uri="{BB962C8B-B14F-4D97-AF65-F5344CB8AC3E}">
        <p14:creationId xmlns:p14="http://schemas.microsoft.com/office/powerpoint/2010/main" val="338440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76872"/>
            <a:ext cx="7858575" cy="4081352"/>
          </a:xfrm>
        </p:spPr>
        <p:txBody>
          <a:bodyPr>
            <a:noAutofit/>
          </a:bodyPr>
          <a:lstStyle/>
          <a:p>
            <a:pPr marL="244190" indent="-257175">
              <a:spcBef>
                <a:spcPts val="450"/>
              </a:spcBef>
              <a:buClr>
                <a:schemeClr val="tx1"/>
              </a:buClr>
            </a:pPr>
            <a:r>
              <a:rPr lang="en-GB" sz="1600" dirty="0">
                <a:solidFill>
                  <a:schemeClr val="tx1"/>
                </a:solidFill>
                <a:latin typeface="+mn-lt"/>
              </a:rPr>
              <a:t>Your manager, Assistant Directors, Deputy</a:t>
            </a:r>
          </a:p>
          <a:p>
            <a:pPr marL="244190" indent="-257175">
              <a:spcBef>
                <a:spcPts val="450"/>
              </a:spcBef>
              <a:buClr>
                <a:schemeClr val="tx1"/>
              </a:buClr>
            </a:pPr>
            <a:r>
              <a:rPr lang="en-GB" sz="1600" dirty="0">
                <a:solidFill>
                  <a:schemeClr val="tx1"/>
                </a:solidFill>
                <a:latin typeface="+mn-lt"/>
              </a:rPr>
              <a:t>CEO, CFO, Accounting Officer,  Section 151 Officer</a:t>
            </a:r>
          </a:p>
          <a:p>
            <a:pPr marL="244190" indent="-257175">
              <a:spcBef>
                <a:spcPts val="450"/>
              </a:spcBef>
              <a:buClr>
                <a:schemeClr val="tx1"/>
              </a:buClr>
            </a:pPr>
            <a:r>
              <a:rPr lang="en-GB" sz="1600" dirty="0">
                <a:solidFill>
                  <a:schemeClr val="tx1"/>
                </a:solidFill>
                <a:latin typeface="+mn-lt"/>
              </a:rPr>
              <a:t>Audit or Finance Committee Chair</a:t>
            </a:r>
          </a:p>
          <a:p>
            <a:pPr marL="244190" indent="-257175">
              <a:spcBef>
                <a:spcPts val="450"/>
              </a:spcBef>
              <a:buClr>
                <a:schemeClr val="tx1"/>
              </a:buClr>
            </a:pPr>
            <a:r>
              <a:rPr lang="en-GB" sz="1600" dirty="0">
                <a:solidFill>
                  <a:schemeClr val="tx1"/>
                </a:solidFill>
                <a:latin typeface="+mn-lt"/>
              </a:rPr>
              <a:t>Chair of Board, Leader of Council</a:t>
            </a:r>
          </a:p>
          <a:p>
            <a:pPr marL="244190" indent="-257175">
              <a:spcBef>
                <a:spcPts val="450"/>
              </a:spcBef>
              <a:buClr>
                <a:schemeClr val="tx1"/>
              </a:buClr>
            </a:pPr>
            <a:endParaRPr lang="en-GB" sz="1600" dirty="0">
              <a:solidFill>
                <a:schemeClr val="tx1"/>
              </a:solidFill>
              <a:latin typeface="+mn-lt"/>
            </a:endParaRPr>
          </a:p>
          <a:p>
            <a:pPr marL="0" indent="0">
              <a:spcBef>
                <a:spcPts val="450"/>
              </a:spcBef>
              <a:buClr>
                <a:schemeClr val="tx1"/>
              </a:buClr>
              <a:buNone/>
            </a:pPr>
            <a:r>
              <a:rPr lang="en-GB" sz="1600" dirty="0">
                <a:solidFill>
                  <a:schemeClr val="tx1"/>
                </a:solidFill>
                <a:latin typeface="+mn-lt"/>
              </a:rPr>
              <a:t>External:</a:t>
            </a:r>
          </a:p>
          <a:p>
            <a:pPr marL="244190" indent="-257175">
              <a:spcBef>
                <a:spcPts val="450"/>
              </a:spcBef>
              <a:buClr>
                <a:schemeClr val="tx1"/>
              </a:buClr>
            </a:pPr>
            <a:r>
              <a:rPr lang="en-GB" sz="1600" dirty="0">
                <a:solidFill>
                  <a:schemeClr val="tx1"/>
                </a:solidFill>
                <a:latin typeface="+mn-lt"/>
              </a:rPr>
              <a:t>Trusted colleagues</a:t>
            </a:r>
          </a:p>
          <a:p>
            <a:pPr marL="244190" indent="-257175">
              <a:spcBef>
                <a:spcPts val="450"/>
              </a:spcBef>
              <a:buClr>
                <a:schemeClr val="tx1"/>
              </a:buClr>
            </a:pPr>
            <a:r>
              <a:rPr lang="en-GB" sz="1600" dirty="0">
                <a:solidFill>
                  <a:schemeClr val="tx1"/>
                </a:solidFill>
                <a:latin typeface="+mn-lt"/>
              </a:rPr>
              <a:t>External Auditor</a:t>
            </a:r>
          </a:p>
          <a:p>
            <a:pPr marL="244190" indent="-257175">
              <a:spcBef>
                <a:spcPts val="450"/>
              </a:spcBef>
              <a:buClr>
                <a:schemeClr val="tx1"/>
              </a:buClr>
            </a:pPr>
            <a:r>
              <a:rPr lang="en-GB" sz="1600" dirty="0">
                <a:solidFill>
                  <a:schemeClr val="tx1"/>
                </a:solidFill>
                <a:latin typeface="+mn-lt"/>
              </a:rPr>
              <a:t>Professional membership body</a:t>
            </a:r>
          </a:p>
          <a:p>
            <a:pPr marL="244190" indent="-257175">
              <a:spcBef>
                <a:spcPts val="450"/>
              </a:spcBef>
              <a:buClr>
                <a:schemeClr val="tx1"/>
              </a:buClr>
            </a:pPr>
            <a:r>
              <a:rPr lang="en-GB" sz="1600" dirty="0">
                <a:solidFill>
                  <a:schemeClr val="tx1"/>
                </a:solidFill>
                <a:latin typeface="+mn-lt"/>
              </a:rPr>
              <a:t>Networks / Associations</a:t>
            </a:r>
          </a:p>
          <a:p>
            <a:pPr marL="244190" indent="-257175">
              <a:spcBef>
                <a:spcPts val="450"/>
              </a:spcBef>
              <a:buClr>
                <a:schemeClr val="tx1"/>
              </a:buClr>
            </a:pPr>
            <a:r>
              <a:rPr lang="en-GB" sz="1600" dirty="0">
                <a:solidFill>
                  <a:schemeClr val="tx1"/>
                </a:solidFill>
                <a:latin typeface="+mn-lt"/>
              </a:rPr>
              <a:t>Regulator</a:t>
            </a:r>
          </a:p>
          <a:p>
            <a:pPr marL="244190" indent="-257175">
              <a:spcBef>
                <a:spcPts val="450"/>
              </a:spcBef>
              <a:buClr>
                <a:schemeClr val="tx1"/>
              </a:buClr>
            </a:pPr>
            <a:r>
              <a:rPr lang="en-GB" sz="1600" dirty="0">
                <a:solidFill>
                  <a:schemeClr val="tx1"/>
                </a:solidFill>
                <a:latin typeface="+mn-lt"/>
              </a:rPr>
              <a:t>National Audit Office</a:t>
            </a:r>
          </a:p>
          <a:p>
            <a:pPr marL="244190" indent="-257175">
              <a:spcBef>
                <a:spcPts val="450"/>
              </a:spcBef>
              <a:buClr>
                <a:schemeClr val="tx1"/>
              </a:buClr>
            </a:pPr>
            <a:r>
              <a:rPr lang="en-GB" sz="1600" dirty="0">
                <a:solidFill>
                  <a:schemeClr val="tx1"/>
                </a:solidFill>
                <a:latin typeface="+mn-lt"/>
              </a:rPr>
              <a:t>Union</a:t>
            </a:r>
          </a:p>
        </p:txBody>
      </p:sp>
      <p:pic>
        <p:nvPicPr>
          <p:cNvPr id="4" name="Picture 3">
            <a:extLst>
              <a:ext uri="{FF2B5EF4-FFF2-40B4-BE49-F238E27FC236}">
                <a16:creationId xmlns:a16="http://schemas.microsoft.com/office/drawing/2014/main" id="{DD3A8F7F-701F-4E16-B268-166F4CD045B2}"/>
              </a:ext>
            </a:extLst>
          </p:cNvPr>
          <p:cNvPicPr>
            <a:picLocks noChangeAspect="1"/>
          </p:cNvPicPr>
          <p:nvPr/>
        </p:nvPicPr>
        <p:blipFill>
          <a:blip r:embed="rId3"/>
          <a:stretch>
            <a:fillRect/>
          </a:stretch>
        </p:blipFill>
        <p:spPr>
          <a:xfrm>
            <a:off x="8028384" y="1231632"/>
            <a:ext cx="713294" cy="1001355"/>
          </a:xfrm>
          <a:prstGeom prst="rect">
            <a:avLst/>
          </a:prstGeom>
        </p:spPr>
      </p:pic>
      <p:sp>
        <p:nvSpPr>
          <p:cNvPr id="5"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800" dirty="0">
                <a:solidFill>
                  <a:srgbClr val="7030A0"/>
                </a:solidFill>
              </a:rPr>
              <a:t>Safeguards – who to talk to :</a:t>
            </a:r>
            <a:endParaRPr lang="en-GB" sz="2800" kern="0" dirty="0">
              <a:solidFill>
                <a:srgbClr val="7030A0"/>
              </a:solidFill>
            </a:endParaRPr>
          </a:p>
        </p:txBody>
      </p:sp>
    </p:spTree>
    <p:extLst>
      <p:ext uri="{BB962C8B-B14F-4D97-AF65-F5344CB8AC3E}">
        <p14:creationId xmlns:p14="http://schemas.microsoft.com/office/powerpoint/2010/main" val="372953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343" y="2348880"/>
            <a:ext cx="8571807" cy="4081352"/>
          </a:xfrm>
        </p:spPr>
        <p:txBody>
          <a:bodyPr>
            <a:noAutofit/>
          </a:bodyPr>
          <a:lstStyle/>
          <a:p>
            <a:pPr marL="244190" indent="-257175">
              <a:lnSpc>
                <a:spcPct val="150000"/>
              </a:lnSpc>
              <a:spcBef>
                <a:spcPts val="0"/>
              </a:spcBef>
              <a:buClr>
                <a:schemeClr val="tx1"/>
              </a:buClr>
            </a:pPr>
            <a:r>
              <a:rPr lang="en-GB" sz="1800" dirty="0">
                <a:solidFill>
                  <a:schemeClr val="tx1"/>
                </a:solidFill>
                <a:latin typeface="+mn-lt"/>
              </a:rPr>
              <a:t>Read and understand the Code of Ethics</a:t>
            </a:r>
          </a:p>
          <a:p>
            <a:pPr marL="244190" indent="-257175">
              <a:lnSpc>
                <a:spcPct val="150000"/>
              </a:lnSpc>
              <a:spcBef>
                <a:spcPts val="0"/>
              </a:spcBef>
              <a:buClr>
                <a:schemeClr val="tx1"/>
              </a:buClr>
            </a:pPr>
            <a:r>
              <a:rPr lang="en-GB" sz="1800" dirty="0">
                <a:solidFill>
                  <a:schemeClr val="tx1"/>
                </a:solidFill>
                <a:latin typeface="+mn-lt"/>
              </a:rPr>
              <a:t>Promote an ethics-based culture in your workplace</a:t>
            </a:r>
          </a:p>
          <a:p>
            <a:pPr marL="244190" indent="-257175">
              <a:lnSpc>
                <a:spcPct val="150000"/>
              </a:lnSpc>
              <a:spcBef>
                <a:spcPts val="0"/>
              </a:spcBef>
              <a:buClr>
                <a:schemeClr val="tx1"/>
              </a:buClr>
            </a:pPr>
            <a:r>
              <a:rPr lang="en-GB" sz="1800" dirty="0">
                <a:solidFill>
                  <a:schemeClr val="tx1"/>
                </a:solidFill>
                <a:latin typeface="+mn-lt"/>
              </a:rPr>
              <a:t>Challenge, if necessary...</a:t>
            </a:r>
          </a:p>
          <a:p>
            <a:pPr marL="244190" indent="-257175">
              <a:lnSpc>
                <a:spcPct val="150000"/>
              </a:lnSpc>
              <a:spcBef>
                <a:spcPts val="0"/>
              </a:spcBef>
              <a:buClr>
                <a:schemeClr val="tx1"/>
              </a:buClr>
            </a:pPr>
            <a:r>
              <a:rPr lang="en-GB" sz="1800" dirty="0">
                <a:solidFill>
                  <a:schemeClr val="tx1"/>
                </a:solidFill>
                <a:latin typeface="+mn-lt"/>
              </a:rPr>
              <a:t>Inform non-finance colleagues of your professional responsibilities</a:t>
            </a:r>
          </a:p>
          <a:p>
            <a:pPr marL="244190" indent="-257175">
              <a:lnSpc>
                <a:spcPct val="150000"/>
              </a:lnSpc>
              <a:spcBef>
                <a:spcPts val="0"/>
              </a:spcBef>
              <a:buClr>
                <a:schemeClr val="tx1"/>
              </a:buClr>
            </a:pPr>
            <a:r>
              <a:rPr lang="en-GB" sz="1800" dirty="0">
                <a:solidFill>
                  <a:schemeClr val="tx1"/>
                </a:solidFill>
                <a:latin typeface="+mn-lt"/>
              </a:rPr>
              <a:t>Call out inappropriate practice &amp; behaviour</a:t>
            </a:r>
          </a:p>
          <a:p>
            <a:pPr marL="244190" indent="-257175">
              <a:lnSpc>
                <a:spcPct val="150000"/>
              </a:lnSpc>
              <a:spcBef>
                <a:spcPts val="0"/>
              </a:spcBef>
              <a:buClr>
                <a:schemeClr val="tx1"/>
              </a:buClr>
            </a:pPr>
            <a:r>
              <a:rPr lang="en-GB" sz="1800" dirty="0">
                <a:solidFill>
                  <a:schemeClr val="tx1"/>
                </a:solidFill>
                <a:latin typeface="+mn-lt"/>
              </a:rPr>
              <a:t>Do not pressurise your team</a:t>
            </a:r>
          </a:p>
          <a:p>
            <a:pPr marL="244190" indent="-257175">
              <a:lnSpc>
                <a:spcPct val="150000"/>
              </a:lnSpc>
              <a:spcBef>
                <a:spcPts val="0"/>
              </a:spcBef>
              <a:buClr>
                <a:schemeClr val="tx1"/>
              </a:buClr>
            </a:pPr>
            <a:r>
              <a:rPr lang="en-GB" sz="1800" dirty="0">
                <a:solidFill>
                  <a:schemeClr val="tx1"/>
                </a:solidFill>
                <a:latin typeface="+mn-lt"/>
              </a:rPr>
              <a:t>Seek support if you need it</a:t>
            </a:r>
            <a:endParaRPr lang="en-GB" sz="1800" b="1" dirty="0">
              <a:solidFill>
                <a:schemeClr val="tx1"/>
              </a:solidFill>
              <a:latin typeface="+mn-lt"/>
            </a:endParaRPr>
          </a:p>
          <a:p>
            <a:pPr marL="244190" indent="-257175">
              <a:lnSpc>
                <a:spcPct val="150000"/>
              </a:lnSpc>
              <a:spcBef>
                <a:spcPts val="0"/>
              </a:spcBef>
              <a:buClr>
                <a:schemeClr val="tx1"/>
              </a:buClr>
            </a:pPr>
            <a:r>
              <a:rPr lang="en-GB" sz="1800" b="1" dirty="0">
                <a:solidFill>
                  <a:srgbClr val="FF0000"/>
                </a:solidFill>
                <a:latin typeface="+mn-lt"/>
              </a:rPr>
              <a:t>Remember </a:t>
            </a:r>
            <a:r>
              <a:rPr lang="en-GB" sz="1800" dirty="0">
                <a:solidFill>
                  <a:srgbClr val="FF0000"/>
                </a:solidFill>
                <a:latin typeface="+mn-lt"/>
              </a:rPr>
              <a:t>- The more senior you are, the greater responsibility</a:t>
            </a:r>
          </a:p>
          <a:p>
            <a:pPr marL="244190" indent="-257175">
              <a:spcBef>
                <a:spcPts val="450"/>
              </a:spcBef>
              <a:buClr>
                <a:schemeClr val="tx1"/>
              </a:buClr>
            </a:pPr>
            <a:endParaRPr lang="en-GB" sz="1800" dirty="0">
              <a:solidFill>
                <a:schemeClr val="tx1"/>
              </a:solidFill>
              <a:latin typeface="+mn-lt"/>
            </a:endParaRPr>
          </a:p>
        </p:txBody>
      </p:sp>
      <p:sp>
        <p:nvSpPr>
          <p:cNvPr id="5" name="Title 4"/>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DD3A8F7F-701F-4E16-B268-166F4CD045B2}"/>
              </a:ext>
            </a:extLst>
          </p:cNvPr>
          <p:cNvPicPr>
            <a:picLocks noChangeAspect="1"/>
          </p:cNvPicPr>
          <p:nvPr/>
        </p:nvPicPr>
        <p:blipFill>
          <a:blip r:embed="rId3"/>
          <a:stretch>
            <a:fillRect/>
          </a:stretch>
        </p:blipFill>
        <p:spPr>
          <a:xfrm>
            <a:off x="8028384" y="1231632"/>
            <a:ext cx="713294" cy="1001355"/>
          </a:xfrm>
          <a:prstGeom prst="rect">
            <a:avLst/>
          </a:prstGeom>
        </p:spPr>
      </p:pic>
      <p:sp>
        <p:nvSpPr>
          <p:cNvPr id="7"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800" dirty="0">
                <a:solidFill>
                  <a:srgbClr val="7030A0"/>
                </a:solidFill>
              </a:rPr>
              <a:t>What should you do?</a:t>
            </a:r>
            <a:endParaRPr lang="en-GB" sz="2800" kern="0" dirty="0">
              <a:solidFill>
                <a:srgbClr val="7030A0"/>
              </a:solidFill>
            </a:endParaRPr>
          </a:p>
        </p:txBody>
      </p:sp>
    </p:spTree>
    <p:extLst>
      <p:ext uri="{BB962C8B-B14F-4D97-AF65-F5344CB8AC3E}">
        <p14:creationId xmlns:p14="http://schemas.microsoft.com/office/powerpoint/2010/main" val="65960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27DA57-759B-4A0C-BBF1-CF4D5AEA3C6B}"/>
              </a:ext>
            </a:extLst>
          </p:cNvPr>
          <p:cNvPicPr>
            <a:picLocks noChangeAspect="1"/>
          </p:cNvPicPr>
          <p:nvPr/>
        </p:nvPicPr>
        <p:blipFill>
          <a:blip r:embed="rId3"/>
          <a:stretch>
            <a:fillRect/>
          </a:stretch>
        </p:blipFill>
        <p:spPr>
          <a:xfrm>
            <a:off x="7113125" y="3624713"/>
            <a:ext cx="1707347" cy="2468583"/>
          </a:xfrm>
          <a:prstGeom prst="rect">
            <a:avLst/>
          </a:prstGeom>
        </p:spPr>
      </p:pic>
      <p:pic>
        <p:nvPicPr>
          <p:cNvPr id="4" name="Picture 3">
            <a:extLst>
              <a:ext uri="{FF2B5EF4-FFF2-40B4-BE49-F238E27FC236}">
                <a16:creationId xmlns:a16="http://schemas.microsoft.com/office/drawing/2014/main" id="{A18388AF-89C1-4E31-9965-8B9B80CC1294}"/>
              </a:ext>
            </a:extLst>
          </p:cNvPr>
          <p:cNvPicPr>
            <a:picLocks noChangeAspect="1"/>
          </p:cNvPicPr>
          <p:nvPr/>
        </p:nvPicPr>
        <p:blipFill>
          <a:blip r:embed="rId4"/>
          <a:stretch>
            <a:fillRect/>
          </a:stretch>
        </p:blipFill>
        <p:spPr>
          <a:xfrm>
            <a:off x="5226519" y="3666262"/>
            <a:ext cx="1707347" cy="2385486"/>
          </a:xfrm>
          <a:prstGeom prst="rect">
            <a:avLst/>
          </a:prstGeom>
          <a:ln w="38100">
            <a:solidFill>
              <a:schemeClr val="tx1"/>
            </a:solidFill>
          </a:ln>
        </p:spPr>
      </p:pic>
      <p:sp>
        <p:nvSpPr>
          <p:cNvPr id="5" name="Content Placeholder 4">
            <a:extLst>
              <a:ext uri="{FF2B5EF4-FFF2-40B4-BE49-F238E27FC236}">
                <a16:creationId xmlns:a16="http://schemas.microsoft.com/office/drawing/2014/main" id="{41DA668C-C300-4C92-A93D-4291F6BFCD04}"/>
              </a:ext>
            </a:extLst>
          </p:cNvPr>
          <p:cNvSpPr>
            <a:spLocks noGrp="1"/>
          </p:cNvSpPr>
          <p:nvPr>
            <p:ph idx="1"/>
          </p:nvPr>
        </p:nvSpPr>
        <p:spPr>
          <a:xfrm>
            <a:off x="351040" y="2276872"/>
            <a:ext cx="8522414" cy="3373523"/>
          </a:xfrm>
        </p:spPr>
        <p:txBody>
          <a:bodyPr>
            <a:normAutofit/>
          </a:bodyPr>
          <a:lstStyle/>
          <a:p>
            <a:pPr>
              <a:buClr>
                <a:srgbClr val="333333"/>
              </a:buClr>
            </a:pPr>
            <a:r>
              <a:rPr lang="en-GB" sz="1800" dirty="0"/>
              <a:t>CIPFA Council adopted the new 2018 Code (27 Sept)</a:t>
            </a:r>
          </a:p>
          <a:p>
            <a:pPr>
              <a:buClr>
                <a:srgbClr val="333333"/>
              </a:buClr>
            </a:pPr>
            <a:r>
              <a:rPr lang="en-GB" sz="1800" dirty="0"/>
              <a:t>Implementation November 2018</a:t>
            </a:r>
          </a:p>
          <a:p>
            <a:pPr>
              <a:buClr>
                <a:srgbClr val="333333"/>
              </a:buClr>
            </a:pPr>
            <a:r>
              <a:rPr lang="en-GB" sz="1800" dirty="0"/>
              <a:t>Revised Standard of Professional Practice (SOPP)</a:t>
            </a:r>
            <a:endParaRPr lang="en-GB" sz="1800" b="1" u="sng" dirty="0"/>
          </a:p>
          <a:p>
            <a:pPr>
              <a:buClr>
                <a:srgbClr val="333333"/>
              </a:buClr>
            </a:pPr>
            <a:r>
              <a:rPr lang="en-GB" sz="1800" dirty="0"/>
              <a:t>Update “Ethics and You” handbook</a:t>
            </a:r>
          </a:p>
          <a:p>
            <a:pPr>
              <a:buClr>
                <a:srgbClr val="333333"/>
              </a:buClr>
            </a:pPr>
            <a:r>
              <a:rPr lang="en-GB" sz="1800" dirty="0"/>
              <a:t>Review Ethics in Prof Qualification</a:t>
            </a:r>
          </a:p>
          <a:p>
            <a:pPr>
              <a:buClr>
                <a:srgbClr val="333333"/>
              </a:buClr>
            </a:pPr>
            <a:r>
              <a:rPr lang="en-GB" sz="1800" dirty="0"/>
              <a:t>CPD: Regional presentations</a:t>
            </a:r>
          </a:p>
          <a:p>
            <a:pPr>
              <a:buClr>
                <a:srgbClr val="333333"/>
              </a:buClr>
            </a:pPr>
            <a:r>
              <a:rPr lang="en-GB" sz="1800" dirty="0"/>
              <a:t>Website – Ethics pages with stories</a:t>
            </a:r>
          </a:p>
          <a:p>
            <a:pPr>
              <a:buClr>
                <a:srgbClr val="333333"/>
              </a:buClr>
            </a:pPr>
            <a:r>
              <a:rPr lang="en-GB" sz="1800" dirty="0"/>
              <a:t>Members’ Hotline?</a:t>
            </a:r>
          </a:p>
          <a:p>
            <a:pPr>
              <a:buClr>
                <a:srgbClr val="333333"/>
              </a:buClr>
            </a:pPr>
            <a:r>
              <a:rPr lang="en-GB" sz="1800" dirty="0"/>
              <a:t>Resources - E-learning?</a:t>
            </a:r>
          </a:p>
          <a:p>
            <a:endParaRPr lang="en-GB" dirty="0"/>
          </a:p>
          <a:p>
            <a:endParaRPr lang="en-GB" dirty="0"/>
          </a:p>
        </p:txBody>
      </p:sp>
      <p:sp>
        <p:nvSpPr>
          <p:cNvPr id="8" name="Title 1">
            <a:extLst>
              <a:ext uri="{FF2B5EF4-FFF2-40B4-BE49-F238E27FC236}">
                <a16:creationId xmlns:a16="http://schemas.microsoft.com/office/drawing/2014/main" id="{7FEB1925-89B8-4CB0-A586-66FB1CDB3B5D}"/>
              </a:ext>
            </a:extLst>
          </p:cNvPr>
          <p:cNvSpPr txBox="1">
            <a:spLocks/>
          </p:cNvSpPr>
          <p:nvPr/>
        </p:nvSpPr>
        <p:spPr>
          <a:xfrm>
            <a:off x="187998" y="1231632"/>
            <a:ext cx="8848498" cy="532638"/>
          </a:xfrm>
          <a:prstGeom prst="rect">
            <a:avLst/>
          </a:prstGeom>
        </p:spPr>
        <p:txBody>
          <a:bodyPr>
            <a:noAutofit/>
          </a:bodyPr>
          <a:lstStyle>
            <a:lvl1pPr algn="l" rtl="0" eaLnBrk="1" fontAlgn="base" hangingPunct="1">
              <a:spcBef>
                <a:spcPct val="0"/>
              </a:spcBef>
              <a:spcAft>
                <a:spcPct val="0"/>
              </a:spcAft>
              <a:defRPr sz="2700" b="0" cap="none" baseline="0">
                <a:solidFill>
                  <a:srgbClr val="F68933"/>
                </a:solidFill>
                <a:latin typeface="Verdana" panose="020B0604030504040204" pitchFamily="34" charset="0"/>
                <a:ea typeface="Verdana" panose="020B0604030504040204" pitchFamily="34" charset="0"/>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a:lstStyle>
          <a:p>
            <a:r>
              <a:rPr lang="en-GB" sz="2800" dirty="0">
                <a:solidFill>
                  <a:srgbClr val="7030A0"/>
                </a:solidFill>
              </a:rPr>
              <a:t>What is CIPFA Doing?</a:t>
            </a:r>
            <a:endParaRPr lang="en-GB" sz="2800" kern="0" dirty="0">
              <a:solidFill>
                <a:srgbClr val="7030A0"/>
              </a:solidFill>
            </a:endParaRPr>
          </a:p>
        </p:txBody>
      </p:sp>
    </p:spTree>
    <p:extLst>
      <p:ext uri="{BB962C8B-B14F-4D97-AF65-F5344CB8AC3E}">
        <p14:creationId xmlns:p14="http://schemas.microsoft.com/office/powerpoint/2010/main" val="279419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FD1FC6-3678-4BA4-838B-89A9765A92B3}"/>
              </a:ext>
            </a:extLst>
          </p:cNvPr>
          <p:cNvSpPr txBox="1"/>
          <p:nvPr/>
        </p:nvSpPr>
        <p:spPr>
          <a:xfrm>
            <a:off x="324544" y="2476634"/>
            <a:ext cx="9144000" cy="1908215"/>
          </a:xfrm>
          <a:prstGeom prst="rect">
            <a:avLst/>
          </a:prstGeom>
          <a:noFill/>
        </p:spPr>
        <p:txBody>
          <a:bodyPr wrap="square" rtlCol="0">
            <a:spAutoFit/>
          </a:bodyPr>
          <a:lstStyle/>
          <a:p>
            <a:pPr algn="l"/>
            <a:r>
              <a:rPr lang="en-US" sz="2000" dirty="0">
                <a:solidFill>
                  <a:srgbClr val="333333"/>
                </a:solidFill>
              </a:rPr>
              <a:t>Download the IESBA Code     </a:t>
            </a:r>
          </a:p>
          <a:p>
            <a:pPr algn="l"/>
            <a:r>
              <a:rPr lang="en-US" sz="2000" b="1" dirty="0">
                <a:hlinkClick r:id="rId3">
                  <a:extLst>
                    <a:ext uri="{A12FA001-AC4F-418D-AE19-62706E023703}">
                      <ahyp:hlinkClr xmlns:ahyp="http://schemas.microsoft.com/office/drawing/2018/hyperlinkcolor" val="tx"/>
                    </a:ext>
                  </a:extLst>
                </a:hlinkClick>
              </a:rPr>
              <a:t>www.ethicsboard.org/iesba-code</a:t>
            </a:r>
            <a:endParaRPr lang="en-US" sz="2000" b="1" dirty="0"/>
          </a:p>
          <a:p>
            <a:endParaRPr lang="en-US" sz="2000" b="1" dirty="0">
              <a:solidFill>
                <a:srgbClr val="333333"/>
              </a:solidFill>
            </a:endParaRPr>
          </a:p>
          <a:p>
            <a:pPr algn="l"/>
            <a:r>
              <a:rPr lang="en-US" sz="2000" dirty="0">
                <a:solidFill>
                  <a:srgbClr val="333333"/>
                </a:solidFill>
              </a:rPr>
              <a:t>Read CIPFA’s guidance</a:t>
            </a:r>
            <a:r>
              <a:rPr lang="en-US" sz="2000" b="1" dirty="0">
                <a:solidFill>
                  <a:srgbClr val="333333"/>
                </a:solidFill>
              </a:rPr>
              <a:t>            </a:t>
            </a:r>
          </a:p>
          <a:p>
            <a:pPr algn="l"/>
            <a:r>
              <a:rPr lang="en-US" sz="2000" b="1" dirty="0">
                <a:hlinkClick r:id="rId4"/>
              </a:rPr>
              <a:t>www.cipfa.org/ethics</a:t>
            </a:r>
            <a:endParaRPr lang="en-US" sz="2000" b="1" dirty="0"/>
          </a:p>
          <a:p>
            <a:endParaRPr lang="en-US" b="1" dirty="0"/>
          </a:p>
        </p:txBody>
      </p:sp>
    </p:spTree>
    <p:extLst>
      <p:ext uri="{BB962C8B-B14F-4D97-AF65-F5344CB8AC3E}">
        <p14:creationId xmlns:p14="http://schemas.microsoft.com/office/powerpoint/2010/main" val="322486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puts people under pressure?</a:t>
            </a:r>
          </a:p>
        </p:txBody>
      </p:sp>
      <p:sp>
        <p:nvSpPr>
          <p:cNvPr id="3" name="Content Placeholder 2"/>
          <p:cNvSpPr>
            <a:spLocks noGrp="1"/>
          </p:cNvSpPr>
          <p:nvPr>
            <p:ph sz="half" idx="1"/>
          </p:nvPr>
        </p:nvSpPr>
        <p:spPr>
          <a:xfrm>
            <a:off x="2860900" y="2136670"/>
            <a:ext cx="3024336" cy="503882"/>
          </a:xfrm>
        </p:spPr>
        <p:txBody>
          <a:bodyPr/>
          <a:lstStyle/>
          <a:p>
            <a:pPr marL="0" indent="0">
              <a:buNone/>
            </a:pPr>
            <a:r>
              <a:rPr lang="en-GB" sz="1600" dirty="0"/>
              <a:t>“We must hit the numbers”</a:t>
            </a:r>
          </a:p>
        </p:txBody>
      </p:sp>
      <p:sp>
        <p:nvSpPr>
          <p:cNvPr id="4" name="Oval 3"/>
          <p:cNvSpPr/>
          <p:nvPr/>
        </p:nvSpPr>
        <p:spPr bwMode="auto">
          <a:xfrm>
            <a:off x="3275856" y="2508637"/>
            <a:ext cx="2160240" cy="1972393"/>
          </a:xfrm>
          <a:prstGeom prst="ellipse">
            <a:avLst/>
          </a:prstGeom>
          <a:solidFill>
            <a:srgbClr val="F68933">
              <a:alpha val="4902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GB" sz="1400" dirty="0">
                <a:latin typeface="+mn-lt"/>
              </a:rPr>
              <a:t>Incentives/</a:t>
            </a:r>
            <a:br>
              <a:rPr lang="en-GB" sz="1400" dirty="0">
                <a:latin typeface="+mn-lt"/>
              </a:rPr>
            </a:br>
            <a:r>
              <a:rPr lang="en-GB" sz="1400" dirty="0">
                <a:latin typeface="+mn-lt"/>
              </a:rPr>
              <a:t>Pressure</a:t>
            </a:r>
            <a:endParaRPr lang="en-US" sz="1400" dirty="0">
              <a:latin typeface="+mn-lt"/>
            </a:endParaRPr>
          </a:p>
        </p:txBody>
      </p:sp>
      <p:sp>
        <p:nvSpPr>
          <p:cNvPr id="8" name="Oval 7"/>
          <p:cNvSpPr/>
          <p:nvPr/>
        </p:nvSpPr>
        <p:spPr bwMode="auto">
          <a:xfrm>
            <a:off x="4283968" y="3851738"/>
            <a:ext cx="2160240" cy="1972393"/>
          </a:xfrm>
          <a:prstGeom prst="ellipse">
            <a:avLst/>
          </a:prstGeom>
          <a:solidFill>
            <a:srgbClr val="F68933">
              <a:alpha val="4902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GB" sz="1400" dirty="0">
                <a:latin typeface="+mn-lt"/>
              </a:rPr>
              <a:t>Attitude/</a:t>
            </a:r>
            <a:br>
              <a:rPr lang="en-GB" sz="1400" dirty="0">
                <a:latin typeface="+mn-lt"/>
              </a:rPr>
            </a:br>
            <a:r>
              <a:rPr lang="en-GB" sz="1400" dirty="0">
                <a:latin typeface="+mn-lt"/>
              </a:rPr>
              <a:t>Rationalisation</a:t>
            </a:r>
            <a:endParaRPr lang="en-US" sz="1400" dirty="0">
              <a:latin typeface="+mn-lt"/>
            </a:endParaRPr>
          </a:p>
        </p:txBody>
      </p:sp>
      <p:sp>
        <p:nvSpPr>
          <p:cNvPr id="9" name="Oval 8"/>
          <p:cNvSpPr/>
          <p:nvPr/>
        </p:nvSpPr>
        <p:spPr bwMode="auto">
          <a:xfrm>
            <a:off x="2483768" y="3904879"/>
            <a:ext cx="2160240" cy="1972393"/>
          </a:xfrm>
          <a:prstGeom prst="ellipse">
            <a:avLst/>
          </a:prstGeom>
          <a:solidFill>
            <a:srgbClr val="F68933">
              <a:alpha val="4902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GB" sz="1400" dirty="0">
                <a:latin typeface="+mn-lt"/>
              </a:rPr>
              <a:t>Opportunity</a:t>
            </a:r>
            <a:endParaRPr lang="en-US" sz="1400" dirty="0">
              <a:latin typeface="+mn-lt"/>
            </a:endParaRPr>
          </a:p>
        </p:txBody>
      </p:sp>
      <p:sp>
        <p:nvSpPr>
          <p:cNvPr id="10" name="Content Placeholder 2"/>
          <p:cNvSpPr txBox="1">
            <a:spLocks/>
          </p:cNvSpPr>
          <p:nvPr/>
        </p:nvSpPr>
        <p:spPr>
          <a:xfrm>
            <a:off x="1115616" y="5936674"/>
            <a:ext cx="3024336" cy="503882"/>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400">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8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6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8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8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8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800">
                <a:solidFill>
                  <a:srgbClr val="333333"/>
                </a:solidFill>
                <a:latin typeface="+mn-lt"/>
              </a:defRPr>
            </a:lvl9pPr>
          </a:lstStyle>
          <a:p>
            <a:pPr marL="0" indent="0">
              <a:buFont typeface="Wingdings" pitchFamily="2" charset="2"/>
              <a:buNone/>
            </a:pPr>
            <a:r>
              <a:rPr lang="en-GB" sz="1600" kern="0" dirty="0"/>
              <a:t>“Nobody really checks”</a:t>
            </a:r>
          </a:p>
        </p:txBody>
      </p:sp>
      <p:sp>
        <p:nvSpPr>
          <p:cNvPr id="11" name="Content Placeholder 2"/>
          <p:cNvSpPr txBox="1">
            <a:spLocks/>
          </p:cNvSpPr>
          <p:nvPr/>
        </p:nvSpPr>
        <p:spPr>
          <a:xfrm>
            <a:off x="5220072" y="5936674"/>
            <a:ext cx="3312368" cy="503882"/>
          </a:xfrm>
          <a:prstGeom prst="rect">
            <a:avLst/>
          </a:prstGeom>
        </p:spPr>
        <p:txBody>
          <a:bodyPr/>
          <a:lstStyle>
            <a:lvl1pPr marL="342900" indent="-342900" algn="l" rtl="0" eaLnBrk="1" fontAlgn="base" hangingPunct="1">
              <a:spcBef>
                <a:spcPct val="20000"/>
              </a:spcBef>
              <a:spcAft>
                <a:spcPct val="0"/>
              </a:spcAft>
              <a:buFont typeface="Wingdings" pitchFamily="2" charset="2"/>
              <a:buChar char="§"/>
              <a:defRPr sz="2400">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8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6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8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8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8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800">
                <a:solidFill>
                  <a:srgbClr val="333333"/>
                </a:solidFill>
                <a:latin typeface="+mn-lt"/>
              </a:defRPr>
            </a:lvl9pPr>
          </a:lstStyle>
          <a:p>
            <a:pPr marL="0" indent="0">
              <a:buFont typeface="Wingdings" pitchFamily="2" charset="2"/>
              <a:buNone/>
            </a:pPr>
            <a:r>
              <a:rPr lang="en-GB" sz="1600" kern="0" dirty="0"/>
              <a:t>“It’s OK, everyone’s doing it”</a:t>
            </a:r>
          </a:p>
        </p:txBody>
      </p:sp>
    </p:spTree>
    <p:extLst>
      <p:ext uri="{BB962C8B-B14F-4D97-AF65-F5344CB8AC3E}">
        <p14:creationId xmlns:p14="http://schemas.microsoft.com/office/powerpoint/2010/main" val="46330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1124744"/>
            <a:ext cx="8600281" cy="855662"/>
          </a:xfrm>
        </p:spPr>
        <p:txBody>
          <a:bodyPr/>
          <a:lstStyle/>
          <a:p>
            <a:r>
              <a:rPr lang="en-GB" dirty="0"/>
              <a:t>Survey June- July 2018 - 487 respondents</a:t>
            </a:r>
          </a:p>
        </p:txBody>
      </p:sp>
      <p:graphicFrame>
        <p:nvGraphicFramePr>
          <p:cNvPr id="4" name="Diagram 3">
            <a:extLst>
              <a:ext uri="{FF2B5EF4-FFF2-40B4-BE49-F238E27FC236}">
                <a16:creationId xmlns:a16="http://schemas.microsoft.com/office/drawing/2014/main" id="{B01A2E17-92BE-40C5-AB09-907A99505A77}"/>
              </a:ext>
            </a:extLst>
          </p:cNvPr>
          <p:cNvGraphicFramePr/>
          <p:nvPr>
            <p:extLst>
              <p:ext uri="{D42A27DB-BD31-4B8C-83A1-F6EECF244321}">
                <p14:modId xmlns:p14="http://schemas.microsoft.com/office/powerpoint/2010/main" val="2139388809"/>
              </p:ext>
            </p:extLst>
          </p:nvPr>
        </p:nvGraphicFramePr>
        <p:xfrm>
          <a:off x="286745" y="1714501"/>
          <a:ext cx="2448272" cy="727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01A2E17-92BE-40C5-AB09-907A99505A77}"/>
              </a:ext>
            </a:extLst>
          </p:cNvPr>
          <p:cNvGraphicFramePr/>
          <p:nvPr>
            <p:extLst>
              <p:ext uri="{D42A27DB-BD31-4B8C-83A1-F6EECF244321}">
                <p14:modId xmlns:p14="http://schemas.microsoft.com/office/powerpoint/2010/main" val="1823789038"/>
              </p:ext>
            </p:extLst>
          </p:nvPr>
        </p:nvGraphicFramePr>
        <p:xfrm>
          <a:off x="2908532" y="1844823"/>
          <a:ext cx="2626472" cy="432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B01A2E17-92BE-40C5-AB09-907A99505A77}"/>
              </a:ext>
            </a:extLst>
          </p:cNvPr>
          <p:cNvGraphicFramePr/>
          <p:nvPr>
            <p:extLst>
              <p:ext uri="{D42A27DB-BD31-4B8C-83A1-F6EECF244321}">
                <p14:modId xmlns:p14="http://schemas.microsoft.com/office/powerpoint/2010/main" val="2554206170"/>
              </p:ext>
            </p:extLst>
          </p:nvPr>
        </p:nvGraphicFramePr>
        <p:xfrm>
          <a:off x="5724128" y="1844823"/>
          <a:ext cx="3096344" cy="5870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93977252"/>
              </p:ext>
            </p:extLst>
          </p:nvPr>
        </p:nvGraphicFramePr>
        <p:xfrm>
          <a:off x="286743" y="2581996"/>
          <a:ext cx="8461720" cy="3777942"/>
        </p:xfrm>
        <a:graphic>
          <a:graphicData uri="http://schemas.openxmlformats.org/drawingml/2006/table">
            <a:tbl>
              <a:tblPr firstRow="1" bandRow="1">
                <a:tableStyleId>{5C22544A-7EE6-4342-B048-85BDC9FD1C3A}</a:tableStyleId>
              </a:tblPr>
              <a:tblGrid>
                <a:gridCol w="7165577">
                  <a:extLst>
                    <a:ext uri="{9D8B030D-6E8A-4147-A177-3AD203B41FA5}">
                      <a16:colId xmlns:a16="http://schemas.microsoft.com/office/drawing/2014/main" val="20000"/>
                    </a:ext>
                  </a:extLst>
                </a:gridCol>
                <a:gridCol w="1296143">
                  <a:extLst>
                    <a:ext uri="{9D8B030D-6E8A-4147-A177-3AD203B41FA5}">
                      <a16:colId xmlns:a16="http://schemas.microsoft.com/office/drawing/2014/main" val="20001"/>
                    </a:ext>
                  </a:extLst>
                </a:gridCol>
              </a:tblGrid>
              <a:tr h="348256">
                <a:tc gridSpan="2">
                  <a:txBody>
                    <a:bodyPr/>
                    <a:lstStyle/>
                    <a:p>
                      <a:r>
                        <a:rPr lang="en-GB" sz="1800" kern="0" dirty="0">
                          <a:solidFill>
                            <a:schemeClr val="dk1"/>
                          </a:solidFill>
                          <a:latin typeface="+mn-lt"/>
                          <a:ea typeface="+mn-ea"/>
                          <a:cs typeface="+mn-cs"/>
                        </a:rPr>
                        <a:t>Sectors</a:t>
                      </a:r>
                    </a:p>
                  </a:txBody>
                  <a:tcPr>
                    <a:solidFill>
                      <a:srgbClr val="FEF1DD"/>
                    </a:solidFill>
                  </a:tcPr>
                </a:tc>
                <a:tc hMerge="1">
                  <a:txBody>
                    <a:bodyPr/>
                    <a:lstStyle/>
                    <a:p>
                      <a:endParaRPr lang="en-GB" dirty="0"/>
                    </a:p>
                  </a:txBody>
                  <a:tcPr>
                    <a:solidFill>
                      <a:schemeClr val="bg1"/>
                    </a:solidFill>
                  </a:tcPr>
                </a:tc>
                <a:extLst>
                  <a:ext uri="{0D108BD9-81ED-4DB2-BD59-A6C34878D82A}">
                    <a16:rowId xmlns:a16="http://schemas.microsoft.com/office/drawing/2014/main" val="10000"/>
                  </a:ext>
                </a:extLst>
              </a:tr>
              <a:tr h="348256">
                <a:tc>
                  <a:txBody>
                    <a:bodyPr/>
                    <a:lstStyle/>
                    <a:p>
                      <a:r>
                        <a:rPr lang="en-GB" sz="1800" kern="0" dirty="0"/>
                        <a:t>Local Government	</a:t>
                      </a:r>
                      <a:endParaRPr lang="en-GB" dirty="0"/>
                    </a:p>
                  </a:txBody>
                  <a:tcPr>
                    <a:solidFill>
                      <a:srgbClr val="FDD8A1"/>
                    </a:solidFill>
                  </a:tcPr>
                </a:tc>
                <a:tc>
                  <a:txBody>
                    <a:bodyPr/>
                    <a:lstStyle/>
                    <a:p>
                      <a:r>
                        <a:rPr lang="en-GB" dirty="0"/>
                        <a:t>239</a:t>
                      </a:r>
                    </a:p>
                  </a:txBody>
                  <a:tcPr>
                    <a:solidFill>
                      <a:srgbClr val="FDD8A1"/>
                    </a:solidFill>
                  </a:tcPr>
                </a:tc>
                <a:extLst>
                  <a:ext uri="{0D108BD9-81ED-4DB2-BD59-A6C34878D82A}">
                    <a16:rowId xmlns:a16="http://schemas.microsoft.com/office/drawing/2014/main" val="10001"/>
                  </a:ext>
                </a:extLst>
              </a:tr>
              <a:tr h="348256">
                <a:tc>
                  <a:txBody>
                    <a:bodyPr/>
                    <a:lstStyle/>
                    <a:p>
                      <a:r>
                        <a:rPr lang="en-GB" sz="1800" kern="0" dirty="0"/>
                        <a:t>NHS </a:t>
                      </a:r>
                      <a:endParaRPr lang="en-GB" dirty="0"/>
                    </a:p>
                  </a:txBody>
                  <a:tcPr>
                    <a:solidFill>
                      <a:srgbClr val="FEF1DD"/>
                    </a:solidFill>
                  </a:tcPr>
                </a:tc>
                <a:tc>
                  <a:txBody>
                    <a:bodyPr/>
                    <a:lstStyle/>
                    <a:p>
                      <a:r>
                        <a:rPr lang="en-GB" dirty="0"/>
                        <a:t>52</a:t>
                      </a:r>
                    </a:p>
                  </a:txBody>
                  <a:tcPr>
                    <a:solidFill>
                      <a:srgbClr val="FEF1DD"/>
                    </a:solidFill>
                  </a:tcPr>
                </a:tc>
                <a:extLst>
                  <a:ext uri="{0D108BD9-81ED-4DB2-BD59-A6C34878D82A}">
                    <a16:rowId xmlns:a16="http://schemas.microsoft.com/office/drawing/2014/main" val="10002"/>
                  </a:ext>
                </a:extLst>
              </a:tr>
              <a:tr h="348256">
                <a:tc>
                  <a:txBody>
                    <a:bodyPr/>
                    <a:lstStyle/>
                    <a:p>
                      <a:r>
                        <a:rPr lang="en-GB" sz="1800" kern="0" dirty="0"/>
                        <a:t>Civil Service / Regulator </a:t>
                      </a:r>
                      <a:endParaRPr lang="en-GB" dirty="0"/>
                    </a:p>
                  </a:txBody>
                  <a:tcPr>
                    <a:solidFill>
                      <a:srgbClr val="FDD8A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t>41</a:t>
                      </a:r>
                    </a:p>
                  </a:txBody>
                  <a:tcPr>
                    <a:solidFill>
                      <a:srgbClr val="FDD8A1"/>
                    </a:solidFill>
                  </a:tcPr>
                </a:tc>
                <a:extLst>
                  <a:ext uri="{0D108BD9-81ED-4DB2-BD59-A6C34878D82A}">
                    <a16:rowId xmlns:a16="http://schemas.microsoft.com/office/drawing/2014/main" val="10003"/>
                  </a:ext>
                </a:extLst>
              </a:tr>
              <a:tr h="348256">
                <a:tc>
                  <a:txBody>
                    <a:bodyPr/>
                    <a:lstStyle/>
                    <a:p>
                      <a:r>
                        <a:rPr lang="en-GB" sz="1800" kern="0" dirty="0"/>
                        <a:t>Charity / </a:t>
                      </a:r>
                      <a:r>
                        <a:rPr lang="en-GB" sz="1800" kern="0" dirty="0" err="1"/>
                        <a:t>NfP</a:t>
                      </a:r>
                      <a:r>
                        <a:rPr lang="en-GB" sz="1800" kern="0" dirty="0"/>
                        <a:t> / Housing </a:t>
                      </a:r>
                      <a:endParaRPr lang="en-GB" dirty="0"/>
                    </a:p>
                  </a:txBody>
                  <a:tcPr>
                    <a:solidFill>
                      <a:srgbClr val="FEF1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t>23</a:t>
                      </a:r>
                    </a:p>
                  </a:txBody>
                  <a:tcPr>
                    <a:solidFill>
                      <a:srgbClr val="FEF1DD"/>
                    </a:solidFill>
                  </a:tcPr>
                </a:tc>
                <a:extLst>
                  <a:ext uri="{0D108BD9-81ED-4DB2-BD59-A6C34878D82A}">
                    <a16:rowId xmlns:a16="http://schemas.microsoft.com/office/drawing/2014/main" val="10004"/>
                  </a:ext>
                </a:extLst>
              </a:tr>
              <a:tr h="431254">
                <a:tc>
                  <a:txBody>
                    <a:bodyPr/>
                    <a:lstStyle/>
                    <a:p>
                      <a:r>
                        <a:rPr lang="en-GB" sz="1800" kern="0" dirty="0"/>
                        <a:t>FE / HE / Schools		   	</a:t>
                      </a:r>
                      <a:endParaRPr lang="en-GB" dirty="0"/>
                    </a:p>
                  </a:txBody>
                  <a:tcPr>
                    <a:solidFill>
                      <a:srgbClr val="FDD8A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t>15</a:t>
                      </a:r>
                      <a:endParaRPr lang="en-GB" dirty="0"/>
                    </a:p>
                  </a:txBody>
                  <a:tcPr>
                    <a:solidFill>
                      <a:srgbClr val="FDD8A1"/>
                    </a:solidFill>
                  </a:tcPr>
                </a:tc>
                <a:extLst>
                  <a:ext uri="{0D108BD9-81ED-4DB2-BD59-A6C34878D82A}">
                    <a16:rowId xmlns:a16="http://schemas.microsoft.com/office/drawing/2014/main" val="10005"/>
                  </a:ext>
                </a:extLst>
              </a:tr>
              <a:tr h="348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t>Police / Fire</a:t>
                      </a:r>
                      <a:endParaRPr lang="en-GB" dirty="0"/>
                    </a:p>
                  </a:txBody>
                  <a:tcPr>
                    <a:solidFill>
                      <a:srgbClr val="FEF1DD"/>
                    </a:solidFill>
                  </a:tcPr>
                </a:tc>
                <a:tc>
                  <a:txBody>
                    <a:bodyPr/>
                    <a:lstStyle/>
                    <a:p>
                      <a:r>
                        <a:rPr lang="en-GB" dirty="0"/>
                        <a:t>14</a:t>
                      </a:r>
                    </a:p>
                  </a:txBody>
                  <a:tcPr>
                    <a:solidFill>
                      <a:srgbClr val="FEF1DD"/>
                    </a:solidFill>
                  </a:tcPr>
                </a:tc>
                <a:extLst>
                  <a:ext uri="{0D108BD9-81ED-4DB2-BD59-A6C34878D82A}">
                    <a16:rowId xmlns:a16="http://schemas.microsoft.com/office/drawing/2014/main" val="10006"/>
                  </a:ext>
                </a:extLst>
              </a:tr>
              <a:tr h="348256">
                <a:tc>
                  <a:txBody>
                    <a:bodyPr/>
                    <a:lstStyle/>
                    <a:p>
                      <a:r>
                        <a:rPr lang="en-GB" sz="1800" kern="0" dirty="0"/>
                        <a:t>Audit Firm</a:t>
                      </a:r>
                      <a:endParaRPr lang="en-GB" dirty="0"/>
                    </a:p>
                  </a:txBody>
                  <a:tcPr>
                    <a:solidFill>
                      <a:srgbClr val="FDD8A1"/>
                    </a:solidFill>
                  </a:tcPr>
                </a:tc>
                <a:tc>
                  <a:txBody>
                    <a:bodyPr/>
                    <a:lstStyle/>
                    <a:p>
                      <a:r>
                        <a:rPr lang="en-GB" dirty="0"/>
                        <a:t>12</a:t>
                      </a:r>
                    </a:p>
                  </a:txBody>
                  <a:tcPr>
                    <a:solidFill>
                      <a:srgbClr val="FDD8A1"/>
                    </a:solidFill>
                  </a:tcPr>
                </a:tc>
                <a:extLst>
                  <a:ext uri="{0D108BD9-81ED-4DB2-BD59-A6C34878D82A}">
                    <a16:rowId xmlns:a16="http://schemas.microsoft.com/office/drawing/2014/main" val="10007"/>
                  </a:ext>
                </a:extLst>
              </a:tr>
              <a:tr h="420608">
                <a:tc>
                  <a:txBody>
                    <a:bodyPr/>
                    <a:lstStyle/>
                    <a:p>
                      <a:r>
                        <a:rPr lang="en-GB" sz="1800" kern="0" dirty="0"/>
                        <a:t>Other </a:t>
                      </a:r>
                      <a:r>
                        <a:rPr lang="en-GB" sz="1800" kern="0" dirty="0" err="1"/>
                        <a:t>incl</a:t>
                      </a:r>
                      <a:r>
                        <a:rPr lang="en-GB" sz="1800" kern="0" dirty="0"/>
                        <a:t> Consultants, Commercial</a:t>
                      </a:r>
                      <a:endParaRPr lang="en-GB" dirty="0"/>
                    </a:p>
                  </a:txBody>
                  <a:tcPr>
                    <a:solidFill>
                      <a:srgbClr val="FEF1DD"/>
                    </a:solidFill>
                  </a:tcPr>
                </a:tc>
                <a:tc>
                  <a:txBody>
                    <a:bodyPr/>
                    <a:lstStyle/>
                    <a:p>
                      <a:r>
                        <a:rPr lang="en-GB" dirty="0"/>
                        <a:t>56</a:t>
                      </a:r>
                    </a:p>
                  </a:txBody>
                  <a:tcPr>
                    <a:solidFill>
                      <a:srgbClr val="FEF1DD"/>
                    </a:solidFill>
                  </a:tcPr>
                </a:tc>
                <a:extLst>
                  <a:ext uri="{0D108BD9-81ED-4DB2-BD59-A6C34878D82A}">
                    <a16:rowId xmlns:a16="http://schemas.microsoft.com/office/drawing/2014/main" val="10008"/>
                  </a:ext>
                </a:extLst>
              </a:tr>
              <a:tr h="348256">
                <a:tc>
                  <a:txBody>
                    <a:bodyPr/>
                    <a:lstStyle/>
                    <a:p>
                      <a:pPr marL="0" indent="0">
                        <a:buFont typeface="Wingdings" pitchFamily="2" charset="2"/>
                        <a:buNone/>
                      </a:pPr>
                      <a:r>
                        <a:rPr lang="en-GB" sz="1800" kern="0" dirty="0"/>
                        <a:t>Retired / not working / break</a:t>
                      </a:r>
                      <a:endParaRPr lang="en-GB" dirty="0"/>
                    </a:p>
                  </a:txBody>
                  <a:tcPr>
                    <a:solidFill>
                      <a:srgbClr val="FDD8A1"/>
                    </a:solidFill>
                  </a:tcPr>
                </a:tc>
                <a:tc>
                  <a:txBody>
                    <a:bodyPr/>
                    <a:lstStyle/>
                    <a:p>
                      <a:r>
                        <a:rPr lang="en-GB" dirty="0"/>
                        <a:t>35</a:t>
                      </a:r>
                    </a:p>
                  </a:txBody>
                  <a:tcPr>
                    <a:solidFill>
                      <a:srgbClr val="FDD8A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1507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15B4-4B35-44B4-838B-DB9A54DD3B5F}"/>
              </a:ext>
            </a:extLst>
          </p:cNvPr>
          <p:cNvSpPr>
            <a:spLocks noGrp="1"/>
          </p:cNvSpPr>
          <p:nvPr>
            <p:ph type="title"/>
          </p:nvPr>
        </p:nvSpPr>
        <p:spPr>
          <a:xfrm>
            <a:off x="186342" y="1141836"/>
            <a:ext cx="8044434" cy="497205"/>
          </a:xfrm>
        </p:spPr>
        <p:txBody>
          <a:bodyPr>
            <a:noAutofit/>
          </a:bodyPr>
          <a:lstStyle/>
          <a:p>
            <a:r>
              <a:rPr lang="en-GB" dirty="0"/>
              <a:t>Survey Questions</a:t>
            </a:r>
          </a:p>
        </p:txBody>
      </p:sp>
      <p:sp>
        <p:nvSpPr>
          <p:cNvPr id="3" name="Content Placeholder 2">
            <a:extLst>
              <a:ext uri="{FF2B5EF4-FFF2-40B4-BE49-F238E27FC236}">
                <a16:creationId xmlns:a16="http://schemas.microsoft.com/office/drawing/2014/main" id="{6846D342-BCD4-40C2-AB95-07B7A9F0B9E9}"/>
              </a:ext>
            </a:extLst>
          </p:cNvPr>
          <p:cNvSpPr>
            <a:spLocks noGrp="1"/>
          </p:cNvSpPr>
          <p:nvPr>
            <p:ph idx="1"/>
          </p:nvPr>
        </p:nvSpPr>
        <p:spPr>
          <a:xfrm>
            <a:off x="217634" y="2060848"/>
            <a:ext cx="8602838" cy="4119372"/>
          </a:xfrm>
        </p:spPr>
        <p:txBody>
          <a:bodyPr>
            <a:normAutofit/>
          </a:bodyPr>
          <a:lstStyle/>
          <a:p>
            <a:pPr marL="0" indent="0">
              <a:buNone/>
            </a:pPr>
            <a:r>
              <a:rPr lang="en-GB" sz="1600" b="1" i="1" dirty="0">
                <a:solidFill>
                  <a:srgbClr val="0070C0"/>
                </a:solidFill>
              </a:rPr>
              <a:t>About you</a:t>
            </a:r>
            <a:r>
              <a:rPr lang="en-GB" sz="1600" i="1" dirty="0">
                <a:solidFill>
                  <a:srgbClr val="0070C0"/>
                </a:solidFill>
              </a:rPr>
              <a:t> - Qualified, Qualification, Role, Sector, Years qualified</a:t>
            </a:r>
          </a:p>
          <a:p>
            <a:pPr marL="0" indent="0">
              <a:buNone/>
            </a:pPr>
            <a:endParaRPr lang="en-GB" sz="1600" i="1" dirty="0">
              <a:solidFill>
                <a:srgbClr val="0070C0"/>
              </a:solidFill>
            </a:endParaRPr>
          </a:p>
          <a:p>
            <a:r>
              <a:rPr lang="en-GB" sz="1600" b="1" dirty="0"/>
              <a:t>Have you ever been put or felt under pressure to act unethically?</a:t>
            </a:r>
          </a:p>
          <a:p>
            <a:r>
              <a:rPr lang="en-GB" sz="1600" dirty="0"/>
              <a:t>How </a:t>
            </a:r>
            <a:r>
              <a:rPr lang="en-GB" sz="1600" b="1" dirty="0"/>
              <a:t>many times</a:t>
            </a:r>
            <a:r>
              <a:rPr lang="en-GB" sz="1600" dirty="0"/>
              <a:t>?</a:t>
            </a:r>
          </a:p>
          <a:p>
            <a:r>
              <a:rPr lang="en-GB" sz="1600" b="1" dirty="0"/>
              <a:t>Who</a:t>
            </a:r>
            <a:r>
              <a:rPr lang="en-GB" sz="1600" dirty="0"/>
              <a:t> put you under pressure?</a:t>
            </a:r>
          </a:p>
          <a:p>
            <a:r>
              <a:rPr lang="en-GB" sz="1600" b="1" dirty="0"/>
              <a:t>What</a:t>
            </a:r>
            <a:r>
              <a:rPr lang="en-GB" sz="1600" dirty="0"/>
              <a:t> were you asked to do?</a:t>
            </a:r>
          </a:p>
          <a:p>
            <a:r>
              <a:rPr lang="en-GB" sz="1600" dirty="0"/>
              <a:t>Were you offered </a:t>
            </a:r>
            <a:r>
              <a:rPr lang="en-GB" sz="1600" b="1" dirty="0"/>
              <a:t>incentives</a:t>
            </a:r>
            <a:r>
              <a:rPr lang="en-GB" sz="1600" dirty="0"/>
              <a:t>?</a:t>
            </a:r>
          </a:p>
          <a:p>
            <a:r>
              <a:rPr lang="en-GB" sz="1600" dirty="0"/>
              <a:t>Did you feel under </a:t>
            </a:r>
            <a:r>
              <a:rPr lang="en-GB" sz="1600" b="1" dirty="0"/>
              <a:t>threat</a:t>
            </a:r>
            <a:r>
              <a:rPr lang="en-GB" sz="1600" dirty="0"/>
              <a:t>?</a:t>
            </a:r>
          </a:p>
          <a:p>
            <a:r>
              <a:rPr lang="en-GB" sz="1600" dirty="0"/>
              <a:t>Did you </a:t>
            </a:r>
            <a:r>
              <a:rPr lang="en-GB" sz="1600" b="1" dirty="0"/>
              <a:t>undertake</a:t>
            </a:r>
            <a:r>
              <a:rPr lang="en-GB" sz="1600" dirty="0"/>
              <a:t> the unethical task?</a:t>
            </a:r>
          </a:p>
          <a:p>
            <a:r>
              <a:rPr lang="en-GB" sz="1600" dirty="0"/>
              <a:t>What </a:t>
            </a:r>
            <a:r>
              <a:rPr lang="en-GB" sz="1600" b="1" dirty="0"/>
              <a:t>consequences</a:t>
            </a:r>
            <a:r>
              <a:rPr lang="en-GB" sz="1600" dirty="0"/>
              <a:t> did you experience?</a:t>
            </a:r>
          </a:p>
          <a:p>
            <a:r>
              <a:rPr lang="en-GB" sz="1600" dirty="0"/>
              <a:t>Have you </a:t>
            </a:r>
            <a:r>
              <a:rPr lang="en-GB" sz="1600" b="1" dirty="0"/>
              <a:t>read</a:t>
            </a:r>
            <a:r>
              <a:rPr lang="en-GB" sz="1600" dirty="0"/>
              <a:t> your Institute’s </a:t>
            </a:r>
            <a:r>
              <a:rPr lang="en-GB" sz="1600" b="1" dirty="0"/>
              <a:t>Code of Ethics </a:t>
            </a:r>
            <a:r>
              <a:rPr lang="en-GB" sz="1600" dirty="0"/>
              <a:t>in last 3 years?</a:t>
            </a:r>
          </a:p>
        </p:txBody>
      </p:sp>
    </p:spTree>
    <p:extLst>
      <p:ext uri="{BB962C8B-B14F-4D97-AF65-F5344CB8AC3E}">
        <p14:creationId xmlns:p14="http://schemas.microsoft.com/office/powerpoint/2010/main" val="845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9000"/>
                            </p:stCondLst>
                            <p:childTnLst>
                              <p:par>
                                <p:cTn id="41" presetID="10" presetClass="entr" presetSubtype="0" fill="hold" nodeType="afterEffect">
                                  <p:stCondLst>
                                    <p:cond delay="50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1460754"/>
            <a:ext cx="7934706" cy="3936492"/>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EA86A0A-570A-4317-AEF6-17A28F592419}"/>
              </a:ext>
            </a:extLst>
          </p:cNvPr>
          <p:cNvPicPr>
            <a:picLocks noChangeAspect="1"/>
          </p:cNvPicPr>
          <p:nvPr/>
        </p:nvPicPr>
        <p:blipFill>
          <a:blip r:embed="rId3"/>
          <a:stretch>
            <a:fillRect/>
          </a:stretch>
        </p:blipFill>
        <p:spPr>
          <a:xfrm>
            <a:off x="1977910" y="1700808"/>
            <a:ext cx="5049031" cy="3568389"/>
          </a:xfrm>
          <a:prstGeom prst="rect">
            <a:avLst/>
          </a:prstGeom>
        </p:spPr>
      </p:pic>
    </p:spTree>
    <p:extLst>
      <p:ext uri="{BB962C8B-B14F-4D97-AF65-F5344CB8AC3E}">
        <p14:creationId xmlns:p14="http://schemas.microsoft.com/office/powerpoint/2010/main" val="3052808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1460754"/>
            <a:ext cx="7934706" cy="3936492"/>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86D7DB0-3803-49C7-A672-EA0DCA2848D0}"/>
              </a:ext>
            </a:extLst>
          </p:cNvPr>
          <p:cNvPicPr>
            <a:picLocks noChangeAspect="1"/>
          </p:cNvPicPr>
          <p:nvPr/>
        </p:nvPicPr>
        <p:blipFill>
          <a:blip r:embed="rId3"/>
          <a:stretch>
            <a:fillRect/>
          </a:stretch>
        </p:blipFill>
        <p:spPr>
          <a:xfrm>
            <a:off x="1547664" y="1340768"/>
            <a:ext cx="6169679" cy="5095494"/>
          </a:xfrm>
          <a:prstGeom prst="rect">
            <a:avLst/>
          </a:prstGeom>
        </p:spPr>
      </p:pic>
    </p:spTree>
    <p:extLst>
      <p:ext uri="{BB962C8B-B14F-4D97-AF65-F5344CB8AC3E}">
        <p14:creationId xmlns:p14="http://schemas.microsoft.com/office/powerpoint/2010/main" val="2272432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D3FD4-B805-4CAC-8D6C-FAED7473A749}"/>
              </a:ext>
            </a:extLst>
          </p:cNvPr>
          <p:cNvPicPr>
            <a:picLocks noChangeAspect="1"/>
          </p:cNvPicPr>
          <p:nvPr/>
        </p:nvPicPr>
        <p:blipFill>
          <a:blip r:embed="rId3"/>
          <a:stretch>
            <a:fillRect/>
          </a:stretch>
        </p:blipFill>
        <p:spPr>
          <a:xfrm>
            <a:off x="1607372" y="1665558"/>
            <a:ext cx="5929256" cy="3526885"/>
          </a:xfrm>
          <a:prstGeom prst="rect">
            <a:avLst/>
          </a:prstGeom>
        </p:spPr>
      </p:pic>
    </p:spTree>
    <p:extLst>
      <p:ext uri="{BB962C8B-B14F-4D97-AF65-F5344CB8AC3E}">
        <p14:creationId xmlns:p14="http://schemas.microsoft.com/office/powerpoint/2010/main" val="3645243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hics stats graph 2 REPLAC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8" y="1525559"/>
            <a:ext cx="7725381" cy="4811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40E37E-E0D2-4760-9E14-7A2D545692BC}"/>
              </a:ext>
            </a:extLst>
          </p:cNvPr>
          <p:cNvSpPr txBox="1"/>
          <p:nvPr/>
        </p:nvSpPr>
        <p:spPr>
          <a:xfrm>
            <a:off x="1226086" y="3553271"/>
            <a:ext cx="685800" cy="307777"/>
          </a:xfrm>
          <a:prstGeom prst="rect">
            <a:avLst/>
          </a:prstGeom>
          <a:noFill/>
          <a:ln>
            <a:solidFill>
              <a:schemeClr val="tx1"/>
            </a:solidFill>
          </a:ln>
        </p:spPr>
        <p:txBody>
          <a:bodyPr wrap="square" rtlCol="0">
            <a:spAutoFit/>
          </a:bodyPr>
          <a:lstStyle/>
          <a:p>
            <a:r>
              <a:rPr lang="en-GB" sz="1400" b="1" dirty="0">
                <a:latin typeface="+mj-lt"/>
              </a:rPr>
              <a:t>36%</a:t>
            </a:r>
          </a:p>
        </p:txBody>
      </p:sp>
      <p:sp>
        <p:nvSpPr>
          <p:cNvPr id="11" name="TextBox 10">
            <a:extLst>
              <a:ext uri="{FF2B5EF4-FFF2-40B4-BE49-F238E27FC236}">
                <a16:creationId xmlns:a16="http://schemas.microsoft.com/office/drawing/2014/main" id="{1DB95F28-1E48-4138-918F-0044A07031F0}"/>
              </a:ext>
            </a:extLst>
          </p:cNvPr>
          <p:cNvSpPr txBox="1"/>
          <p:nvPr/>
        </p:nvSpPr>
        <p:spPr>
          <a:xfrm>
            <a:off x="6444208" y="4312616"/>
            <a:ext cx="685800" cy="307777"/>
          </a:xfrm>
          <a:prstGeom prst="rect">
            <a:avLst/>
          </a:prstGeom>
          <a:noFill/>
          <a:ln>
            <a:solidFill>
              <a:schemeClr val="tx1"/>
            </a:solidFill>
          </a:ln>
        </p:spPr>
        <p:txBody>
          <a:bodyPr wrap="square" rtlCol="0">
            <a:spAutoFit/>
          </a:bodyPr>
          <a:lstStyle/>
          <a:p>
            <a:r>
              <a:rPr lang="en-GB" sz="1400" b="1" dirty="0">
                <a:solidFill>
                  <a:srgbClr val="00B050"/>
                </a:solidFill>
                <a:latin typeface="+mj-lt"/>
              </a:rPr>
              <a:t>9%</a:t>
            </a:r>
          </a:p>
        </p:txBody>
      </p:sp>
      <p:sp>
        <p:nvSpPr>
          <p:cNvPr id="12" name="TextBox 11">
            <a:extLst>
              <a:ext uri="{FF2B5EF4-FFF2-40B4-BE49-F238E27FC236}">
                <a16:creationId xmlns:a16="http://schemas.microsoft.com/office/drawing/2014/main" id="{B8D02A93-361F-44C3-8F26-F82E19CBF029}"/>
              </a:ext>
            </a:extLst>
          </p:cNvPr>
          <p:cNvSpPr txBox="1"/>
          <p:nvPr/>
        </p:nvSpPr>
        <p:spPr>
          <a:xfrm>
            <a:off x="2555776" y="3193231"/>
            <a:ext cx="685800" cy="307777"/>
          </a:xfrm>
          <a:prstGeom prst="rect">
            <a:avLst/>
          </a:prstGeom>
          <a:noFill/>
          <a:ln>
            <a:solidFill>
              <a:schemeClr val="tx1"/>
            </a:solidFill>
          </a:ln>
        </p:spPr>
        <p:txBody>
          <a:bodyPr wrap="square" rtlCol="0">
            <a:spAutoFit/>
          </a:bodyPr>
          <a:lstStyle/>
          <a:p>
            <a:r>
              <a:rPr lang="en-GB" sz="1400" b="1" dirty="0">
                <a:solidFill>
                  <a:srgbClr val="FF0000"/>
                </a:solidFill>
                <a:latin typeface="+mj-lt"/>
              </a:rPr>
              <a:t>45%</a:t>
            </a:r>
          </a:p>
        </p:txBody>
      </p:sp>
      <p:sp>
        <p:nvSpPr>
          <p:cNvPr id="13" name="TextBox 12">
            <a:extLst>
              <a:ext uri="{FF2B5EF4-FFF2-40B4-BE49-F238E27FC236}">
                <a16:creationId xmlns:a16="http://schemas.microsoft.com/office/drawing/2014/main" id="{EED32D54-D158-4683-A901-BE7691704AB9}"/>
              </a:ext>
            </a:extLst>
          </p:cNvPr>
          <p:cNvSpPr txBox="1"/>
          <p:nvPr/>
        </p:nvSpPr>
        <p:spPr>
          <a:xfrm>
            <a:off x="5144666" y="3625279"/>
            <a:ext cx="685800" cy="307777"/>
          </a:xfrm>
          <a:prstGeom prst="rect">
            <a:avLst/>
          </a:prstGeom>
          <a:noFill/>
          <a:ln>
            <a:solidFill>
              <a:schemeClr val="tx1"/>
            </a:solidFill>
          </a:ln>
        </p:spPr>
        <p:txBody>
          <a:bodyPr wrap="square" rtlCol="0">
            <a:spAutoFit/>
          </a:bodyPr>
          <a:lstStyle/>
          <a:p>
            <a:r>
              <a:rPr lang="en-GB" sz="1400" b="1" dirty="0">
                <a:latin typeface="+mj-lt"/>
              </a:rPr>
              <a:t>38%</a:t>
            </a:r>
          </a:p>
        </p:txBody>
      </p:sp>
      <p:sp>
        <p:nvSpPr>
          <p:cNvPr id="14" name="TextBox 13">
            <a:extLst>
              <a:ext uri="{FF2B5EF4-FFF2-40B4-BE49-F238E27FC236}">
                <a16:creationId xmlns:a16="http://schemas.microsoft.com/office/drawing/2014/main" id="{893F2755-C5BB-4E65-99BF-D0E65B5D2752}"/>
              </a:ext>
            </a:extLst>
          </p:cNvPr>
          <p:cNvSpPr txBox="1"/>
          <p:nvPr/>
        </p:nvSpPr>
        <p:spPr>
          <a:xfrm>
            <a:off x="7668344" y="3763976"/>
            <a:ext cx="685800" cy="307777"/>
          </a:xfrm>
          <a:prstGeom prst="rect">
            <a:avLst/>
          </a:prstGeom>
          <a:noFill/>
          <a:ln>
            <a:solidFill>
              <a:schemeClr val="tx1"/>
            </a:solidFill>
          </a:ln>
        </p:spPr>
        <p:txBody>
          <a:bodyPr wrap="square" rtlCol="0">
            <a:spAutoFit/>
          </a:bodyPr>
          <a:lstStyle/>
          <a:p>
            <a:r>
              <a:rPr lang="en-GB" sz="1400" b="1" dirty="0">
                <a:solidFill>
                  <a:srgbClr val="00B050"/>
                </a:solidFill>
                <a:latin typeface="+mj-lt"/>
              </a:rPr>
              <a:t>27%</a:t>
            </a:r>
          </a:p>
        </p:txBody>
      </p:sp>
      <p:pic>
        <p:nvPicPr>
          <p:cNvPr id="66" name="Picture 65">
            <a:extLst>
              <a:ext uri="{FF2B5EF4-FFF2-40B4-BE49-F238E27FC236}">
                <a16:creationId xmlns:a16="http://schemas.microsoft.com/office/drawing/2014/main" id="{21B8B2A4-67E4-4650-B6D7-2E5CE278B7F7}"/>
              </a:ext>
            </a:extLst>
          </p:cNvPr>
          <p:cNvPicPr>
            <a:picLocks noChangeAspect="1"/>
          </p:cNvPicPr>
          <p:nvPr/>
        </p:nvPicPr>
        <p:blipFill>
          <a:blip r:embed="rId4"/>
          <a:stretch>
            <a:fillRect/>
          </a:stretch>
        </p:blipFill>
        <p:spPr>
          <a:xfrm>
            <a:off x="3800368" y="2049485"/>
            <a:ext cx="721590" cy="321212"/>
          </a:xfrm>
          <a:prstGeom prst="rect">
            <a:avLst/>
          </a:prstGeom>
        </p:spPr>
      </p:pic>
      <p:pic>
        <p:nvPicPr>
          <p:cNvPr id="5" name="Picture 4">
            <a:extLst>
              <a:ext uri="{FF2B5EF4-FFF2-40B4-BE49-F238E27FC236}">
                <a16:creationId xmlns:a16="http://schemas.microsoft.com/office/drawing/2014/main" id="{9C0732AA-CCEB-4148-A226-4C7DDF9EFD0C}"/>
              </a:ext>
            </a:extLst>
          </p:cNvPr>
          <p:cNvPicPr>
            <a:picLocks noChangeAspect="1"/>
          </p:cNvPicPr>
          <p:nvPr/>
        </p:nvPicPr>
        <p:blipFill>
          <a:blip r:embed="rId5"/>
          <a:stretch>
            <a:fillRect/>
          </a:stretch>
        </p:blipFill>
        <p:spPr>
          <a:xfrm>
            <a:off x="4067008" y="2088141"/>
            <a:ext cx="488771" cy="134501"/>
          </a:xfrm>
          <a:prstGeom prst="rect">
            <a:avLst/>
          </a:prstGeom>
        </p:spPr>
      </p:pic>
      <p:sp>
        <p:nvSpPr>
          <p:cNvPr id="10" name="TextBox 9">
            <a:extLst>
              <a:ext uri="{FF2B5EF4-FFF2-40B4-BE49-F238E27FC236}">
                <a16:creationId xmlns:a16="http://schemas.microsoft.com/office/drawing/2014/main" id="{714B1A59-B271-45D4-B9BA-04FF4BAAD60C}"/>
              </a:ext>
            </a:extLst>
          </p:cNvPr>
          <p:cNvSpPr txBox="1"/>
          <p:nvPr/>
        </p:nvSpPr>
        <p:spPr>
          <a:xfrm>
            <a:off x="3860562" y="2273826"/>
            <a:ext cx="685800" cy="307777"/>
          </a:xfrm>
          <a:prstGeom prst="rect">
            <a:avLst/>
          </a:prstGeom>
          <a:noFill/>
          <a:ln>
            <a:solidFill>
              <a:schemeClr val="tx1"/>
            </a:solidFill>
          </a:ln>
        </p:spPr>
        <p:txBody>
          <a:bodyPr wrap="square" rtlCol="0">
            <a:spAutoFit/>
          </a:bodyPr>
          <a:lstStyle/>
          <a:p>
            <a:r>
              <a:rPr lang="en-GB" sz="1400" b="1" dirty="0">
                <a:solidFill>
                  <a:srgbClr val="FF0000"/>
                </a:solidFill>
                <a:latin typeface="+mj-lt"/>
              </a:rPr>
              <a:t>64%</a:t>
            </a:r>
          </a:p>
        </p:txBody>
      </p:sp>
      <p:pic>
        <p:nvPicPr>
          <p:cNvPr id="7" name="Graphic 6" descr="Right Pointing Backhand Index ">
            <a:extLst>
              <a:ext uri="{FF2B5EF4-FFF2-40B4-BE49-F238E27FC236}">
                <a16:creationId xmlns:a16="http://schemas.microsoft.com/office/drawing/2014/main" id="{54AF9701-CE6F-4C37-B8E9-4AC7A84F70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67752" y="2263800"/>
            <a:ext cx="445120" cy="445120"/>
          </a:xfrm>
          <a:prstGeom prst="rect">
            <a:avLst/>
          </a:prstGeom>
        </p:spPr>
      </p:pic>
      <p:pic>
        <p:nvPicPr>
          <p:cNvPr id="27" name="Picture 26">
            <a:extLst>
              <a:ext uri="{FF2B5EF4-FFF2-40B4-BE49-F238E27FC236}">
                <a16:creationId xmlns:a16="http://schemas.microsoft.com/office/drawing/2014/main" id="{21B8B2A4-67E4-4650-B6D7-2E5CE278B7F7}"/>
              </a:ext>
            </a:extLst>
          </p:cNvPr>
          <p:cNvPicPr>
            <a:picLocks noChangeAspect="1"/>
          </p:cNvPicPr>
          <p:nvPr/>
        </p:nvPicPr>
        <p:blipFill>
          <a:blip r:embed="rId4"/>
          <a:stretch>
            <a:fillRect/>
          </a:stretch>
        </p:blipFill>
        <p:spPr>
          <a:xfrm>
            <a:off x="723755" y="6002289"/>
            <a:ext cx="2486007" cy="321212"/>
          </a:xfrm>
          <a:prstGeom prst="rect">
            <a:avLst/>
          </a:prstGeom>
        </p:spPr>
      </p:pic>
      <p:sp>
        <p:nvSpPr>
          <p:cNvPr id="24" name="Oval 23">
            <a:extLst>
              <a:ext uri="{FF2B5EF4-FFF2-40B4-BE49-F238E27FC236}">
                <a16:creationId xmlns:a16="http://schemas.microsoft.com/office/drawing/2014/main" id="{22017FC2-4723-4C7C-9C11-33F0301BA761}"/>
              </a:ext>
            </a:extLst>
          </p:cNvPr>
          <p:cNvSpPr/>
          <p:nvPr/>
        </p:nvSpPr>
        <p:spPr>
          <a:xfrm>
            <a:off x="2149366" y="5610705"/>
            <a:ext cx="1137576" cy="491269"/>
          </a:xfrm>
          <a:prstGeom prst="ellipse">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31" name="Oval 30">
            <a:extLst>
              <a:ext uri="{FF2B5EF4-FFF2-40B4-BE49-F238E27FC236}">
                <a16:creationId xmlns:a16="http://schemas.microsoft.com/office/drawing/2014/main" id="{CB3D958A-7317-451A-9C32-417FBD310044}"/>
              </a:ext>
            </a:extLst>
          </p:cNvPr>
          <p:cNvSpPr/>
          <p:nvPr/>
        </p:nvSpPr>
        <p:spPr>
          <a:xfrm>
            <a:off x="3574784" y="5576486"/>
            <a:ext cx="884938" cy="444802"/>
          </a:xfrm>
          <a:prstGeom prst="ellipse">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cxnSp>
        <p:nvCxnSpPr>
          <p:cNvPr id="32" name="Straight Connector 31">
            <a:extLst>
              <a:ext uri="{FF2B5EF4-FFF2-40B4-BE49-F238E27FC236}">
                <a16:creationId xmlns:a16="http://schemas.microsoft.com/office/drawing/2014/main" id="{7FC61AB6-3FB4-4EDB-ABDA-180B2376F106}"/>
              </a:ext>
            </a:extLst>
          </p:cNvPr>
          <p:cNvCxnSpPr>
            <a:cxnSpLocks/>
          </p:cNvCxnSpPr>
          <p:nvPr/>
        </p:nvCxnSpPr>
        <p:spPr>
          <a:xfrm>
            <a:off x="3311768" y="2129433"/>
            <a:ext cx="7444" cy="39725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8A48CD-60E0-43D5-B7B4-1CDE8E925955}"/>
              </a:ext>
            </a:extLst>
          </p:cNvPr>
          <p:cNvCxnSpPr>
            <a:cxnSpLocks/>
          </p:cNvCxnSpPr>
          <p:nvPr/>
        </p:nvCxnSpPr>
        <p:spPr>
          <a:xfrm flipH="1">
            <a:off x="4569172" y="1922409"/>
            <a:ext cx="23236" cy="40401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66E65C1-132F-43EF-A973-3AE35C9BDC8C}"/>
              </a:ext>
            </a:extLst>
          </p:cNvPr>
          <p:cNvCxnSpPr>
            <a:cxnSpLocks/>
          </p:cNvCxnSpPr>
          <p:nvPr/>
        </p:nvCxnSpPr>
        <p:spPr>
          <a:xfrm flipH="1">
            <a:off x="5895548" y="1922409"/>
            <a:ext cx="33708" cy="40401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E5F17C-EB3B-4086-AFD9-913C2425CB88}"/>
              </a:ext>
            </a:extLst>
          </p:cNvPr>
          <p:cNvCxnSpPr>
            <a:cxnSpLocks/>
          </p:cNvCxnSpPr>
          <p:nvPr/>
        </p:nvCxnSpPr>
        <p:spPr>
          <a:xfrm flipH="1">
            <a:off x="7452320" y="1922409"/>
            <a:ext cx="1558" cy="401811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DB514D-8173-4D34-B9E7-8165948C63EC}"/>
              </a:ext>
            </a:extLst>
          </p:cNvPr>
          <p:cNvCxnSpPr>
            <a:cxnSpLocks/>
          </p:cNvCxnSpPr>
          <p:nvPr/>
        </p:nvCxnSpPr>
        <p:spPr>
          <a:xfrm>
            <a:off x="2041255" y="1981055"/>
            <a:ext cx="10465" cy="405219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229264"/>
      </p:ext>
    </p:extLst>
  </p:cSld>
  <p:clrMapOvr>
    <a:masterClrMapping/>
  </p:clrMapOvr>
  <p:transition spd="slow">
    <p:fade/>
  </p:transition>
</p:sld>
</file>

<file path=ppt/theme/theme1.xml><?xml version="1.0" encoding="utf-8"?>
<a:theme xmlns:a="http://schemas.openxmlformats.org/drawingml/2006/main" name="CIPFA PP_MasterTemplate">
  <a:themeElements>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CIPFA PP_MasterTemplate</Template>
  <TotalTime>381</TotalTime>
  <Words>953</Words>
  <Application>Microsoft Office PowerPoint</Application>
  <PresentationFormat>On-screen Show (4:3)</PresentationFormat>
  <Paragraphs>192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Verdana</vt:lpstr>
      <vt:lpstr>Wingdings</vt:lpstr>
      <vt:lpstr>CIPFA PP_MasterTemplate</vt:lpstr>
      <vt:lpstr>Ethics - under pressure?</vt:lpstr>
      <vt:lpstr>Ethics survey</vt:lpstr>
      <vt:lpstr>What puts people under pressure?</vt:lpstr>
      <vt:lpstr>Survey June- July 2018 - 487 respondents</vt:lpstr>
      <vt:lpstr>Survey Questions</vt:lpstr>
      <vt:lpstr>PowerPoint Presentation</vt:lpstr>
      <vt:lpstr>PowerPoint Presentation</vt:lpstr>
      <vt:lpstr>PowerPoint Presentation</vt:lpstr>
      <vt:lpstr>PowerPoint Presentation</vt:lpstr>
      <vt:lpstr>PowerPoint Presentation</vt:lpstr>
      <vt:lpstr>Who put you under pressure?</vt:lpstr>
      <vt:lpstr>Did you feel under threat?</vt:lpstr>
      <vt:lpstr>What consequences did you suffer?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&amp; dont’s</dc:title>
  <dc:creator>Spencer, Mia</dc:creator>
  <cp:lastModifiedBy>Charlton, James</cp:lastModifiedBy>
  <cp:revision>32</cp:revision>
  <dcterms:created xsi:type="dcterms:W3CDTF">2014-12-09T14:59:24Z</dcterms:created>
  <dcterms:modified xsi:type="dcterms:W3CDTF">2019-03-14T08:52:25Z</dcterms:modified>
</cp:coreProperties>
</file>