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handoutMasterIdLst>
    <p:handoutMasterId r:id="rId33"/>
  </p:handoutMasterIdLst>
  <p:sldIdLst>
    <p:sldId id="256" r:id="rId2"/>
    <p:sldId id="258" r:id="rId3"/>
    <p:sldId id="290" r:id="rId4"/>
    <p:sldId id="291" r:id="rId5"/>
    <p:sldId id="337" r:id="rId6"/>
    <p:sldId id="296" r:id="rId7"/>
    <p:sldId id="332" r:id="rId8"/>
    <p:sldId id="294" r:id="rId9"/>
    <p:sldId id="334" r:id="rId10"/>
    <p:sldId id="304" r:id="rId11"/>
    <p:sldId id="338" r:id="rId12"/>
    <p:sldId id="339" r:id="rId13"/>
    <p:sldId id="306" r:id="rId14"/>
    <p:sldId id="308" r:id="rId15"/>
    <p:sldId id="313" r:id="rId16"/>
    <p:sldId id="345" r:id="rId17"/>
    <p:sldId id="314" r:id="rId18"/>
    <p:sldId id="315" r:id="rId19"/>
    <p:sldId id="316" r:id="rId20"/>
    <p:sldId id="349" r:id="rId21"/>
    <p:sldId id="347" r:id="rId22"/>
    <p:sldId id="350" r:id="rId23"/>
    <p:sldId id="346" r:id="rId24"/>
    <p:sldId id="348" r:id="rId25"/>
    <p:sldId id="329" r:id="rId26"/>
    <p:sldId id="333" r:id="rId27"/>
    <p:sldId id="341" r:id="rId28"/>
    <p:sldId id="351" r:id="rId29"/>
    <p:sldId id="342" r:id="rId30"/>
    <p:sldId id="344" r:id="rId31"/>
  </p:sldIdLst>
  <p:sldSz cx="9144000" cy="6858000" type="screen4x3"/>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47A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23" autoAdjust="0"/>
    <p:restoredTop sz="84547" autoAdjust="0"/>
  </p:normalViewPr>
  <p:slideViewPr>
    <p:cSldViewPr snapToGrid="0" snapToObjects="1">
      <p:cViewPr>
        <p:scale>
          <a:sx n="75" d="100"/>
          <a:sy n="75" d="100"/>
        </p:scale>
        <p:origin x="-1140" y="-552"/>
      </p:cViewPr>
      <p:guideLst>
        <p:guide orient="horz" pos="2160"/>
        <p:guide pos="2880"/>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1073301E-07EE-CF47-88F4-1629A5EA385F}" type="datetimeFigureOut">
              <a:rPr lang="en-US" smtClean="0"/>
              <a:t>3/12/2019</a:t>
            </a:fld>
            <a:endParaRPr lang="en-US"/>
          </a:p>
        </p:txBody>
      </p:sp>
      <p:sp>
        <p:nvSpPr>
          <p:cNvPr id="4" name="Footer Placeholder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E20EA3E8-9884-584B-82AC-67EFC93F31E4}" type="slidenum">
              <a:rPr lang="en-US" smtClean="0"/>
              <a:t>‹#›</a:t>
            </a:fld>
            <a:endParaRPr lang="en-US"/>
          </a:p>
        </p:txBody>
      </p:sp>
    </p:spTree>
    <p:extLst>
      <p:ext uri="{BB962C8B-B14F-4D97-AF65-F5344CB8AC3E}">
        <p14:creationId xmlns:p14="http://schemas.microsoft.com/office/powerpoint/2010/main" val="1531722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C240B76E-78CC-4711-8000-E07251FBC747}" type="datetimeFigureOut">
              <a:rPr lang="en-GB" smtClean="0"/>
              <a:t>12/03/2019</a:t>
            </a:fld>
            <a:endParaRPr lang="en-GB"/>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81ACE464-6A9E-4B91-A3A2-195FCC6BECC6}" type="slidenum">
              <a:rPr lang="en-GB" smtClean="0"/>
              <a:t>‹#›</a:t>
            </a:fld>
            <a:endParaRPr lang="en-GB"/>
          </a:p>
        </p:txBody>
      </p:sp>
    </p:spTree>
    <p:extLst>
      <p:ext uri="{BB962C8B-B14F-4D97-AF65-F5344CB8AC3E}">
        <p14:creationId xmlns:p14="http://schemas.microsoft.com/office/powerpoint/2010/main" val="363343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81ACE464-6A9E-4B91-A3A2-195FCC6BECC6}" type="slidenum">
              <a:rPr lang="en-GB" smtClean="0"/>
              <a:t>2</a:t>
            </a:fld>
            <a:endParaRPr lang="en-GB"/>
          </a:p>
        </p:txBody>
      </p:sp>
    </p:spTree>
    <p:extLst>
      <p:ext uri="{BB962C8B-B14F-4D97-AF65-F5344CB8AC3E}">
        <p14:creationId xmlns:p14="http://schemas.microsoft.com/office/powerpoint/2010/main" val="3887558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7C6717B-9388-4C6E-8843-374F9F886A78}" type="slidenum">
              <a:rPr lang="en-GB" smtClean="0">
                <a:solidFill>
                  <a:prstClr val="black"/>
                </a:solidFill>
              </a:rPr>
              <a:pPr/>
              <a:t>26</a:t>
            </a:fld>
            <a:endParaRPr lang="en-GB">
              <a:solidFill>
                <a:prstClr val="black"/>
              </a:solidFill>
            </a:endParaRPr>
          </a:p>
        </p:txBody>
      </p:sp>
    </p:spTree>
    <p:extLst>
      <p:ext uri="{BB962C8B-B14F-4D97-AF65-F5344CB8AC3E}">
        <p14:creationId xmlns:p14="http://schemas.microsoft.com/office/powerpoint/2010/main" val="3285119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7C6717B-9388-4C6E-8843-374F9F886A78}" type="slidenum">
              <a:rPr lang="en-GB" smtClean="0">
                <a:solidFill>
                  <a:prstClr val="black"/>
                </a:solidFill>
              </a:rPr>
              <a:pPr/>
              <a:t>28</a:t>
            </a:fld>
            <a:endParaRPr lang="en-GB">
              <a:solidFill>
                <a:prstClr val="black"/>
              </a:solidFill>
            </a:endParaRPr>
          </a:p>
        </p:txBody>
      </p:sp>
    </p:spTree>
    <p:extLst>
      <p:ext uri="{BB962C8B-B14F-4D97-AF65-F5344CB8AC3E}">
        <p14:creationId xmlns:p14="http://schemas.microsoft.com/office/powerpoint/2010/main" val="3285119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81ACE464-6A9E-4B91-A3A2-195FCC6BECC6}" type="slidenum">
              <a:rPr lang="en-GB" smtClean="0"/>
              <a:t>30</a:t>
            </a:fld>
            <a:endParaRPr lang="en-GB"/>
          </a:p>
        </p:txBody>
      </p:sp>
    </p:spTree>
    <p:extLst>
      <p:ext uri="{BB962C8B-B14F-4D97-AF65-F5344CB8AC3E}">
        <p14:creationId xmlns:p14="http://schemas.microsoft.com/office/powerpoint/2010/main" val="3887558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charset="0"/>
                <a:cs typeface="Arial" charset="0"/>
              </a:defRPr>
            </a:lvl1pPr>
            <a:lvl2pPr marL="750157" indent="-288522">
              <a:spcBef>
                <a:spcPct val="30000"/>
              </a:spcBef>
              <a:defRPr sz="1200">
                <a:solidFill>
                  <a:schemeClr val="tx1"/>
                </a:solidFill>
                <a:latin typeface="Arial" charset="0"/>
                <a:cs typeface="Arial" charset="0"/>
              </a:defRPr>
            </a:lvl2pPr>
            <a:lvl3pPr marL="1154087" indent="-230817">
              <a:spcBef>
                <a:spcPct val="30000"/>
              </a:spcBef>
              <a:defRPr sz="1200">
                <a:solidFill>
                  <a:schemeClr val="tx1"/>
                </a:solidFill>
                <a:latin typeface="Arial" charset="0"/>
                <a:cs typeface="Arial" charset="0"/>
              </a:defRPr>
            </a:lvl3pPr>
            <a:lvl4pPr marL="1615722" indent="-230817">
              <a:spcBef>
                <a:spcPct val="30000"/>
              </a:spcBef>
              <a:defRPr sz="1200">
                <a:solidFill>
                  <a:schemeClr val="tx1"/>
                </a:solidFill>
                <a:latin typeface="Arial" charset="0"/>
                <a:cs typeface="Arial" charset="0"/>
              </a:defRPr>
            </a:lvl4pPr>
            <a:lvl5pPr marL="2077357" indent="-230817">
              <a:spcBef>
                <a:spcPct val="30000"/>
              </a:spcBef>
              <a:defRPr sz="1200">
                <a:solidFill>
                  <a:schemeClr val="tx1"/>
                </a:solidFill>
                <a:latin typeface="Arial" charset="0"/>
                <a:cs typeface="Arial" charset="0"/>
              </a:defRPr>
            </a:lvl5pPr>
            <a:lvl6pPr marL="2538992" indent="-230817" eaLnBrk="0" fontAlgn="base" hangingPunct="0">
              <a:spcBef>
                <a:spcPct val="30000"/>
              </a:spcBef>
              <a:spcAft>
                <a:spcPct val="0"/>
              </a:spcAft>
              <a:defRPr sz="1200">
                <a:solidFill>
                  <a:schemeClr val="tx1"/>
                </a:solidFill>
                <a:latin typeface="Arial" charset="0"/>
                <a:cs typeface="Arial" charset="0"/>
              </a:defRPr>
            </a:lvl6pPr>
            <a:lvl7pPr marL="3000626" indent="-230817" eaLnBrk="0" fontAlgn="base" hangingPunct="0">
              <a:spcBef>
                <a:spcPct val="30000"/>
              </a:spcBef>
              <a:spcAft>
                <a:spcPct val="0"/>
              </a:spcAft>
              <a:defRPr sz="1200">
                <a:solidFill>
                  <a:schemeClr val="tx1"/>
                </a:solidFill>
                <a:latin typeface="Arial" charset="0"/>
                <a:cs typeface="Arial" charset="0"/>
              </a:defRPr>
            </a:lvl7pPr>
            <a:lvl8pPr marL="3462261" indent="-230817" eaLnBrk="0" fontAlgn="base" hangingPunct="0">
              <a:spcBef>
                <a:spcPct val="30000"/>
              </a:spcBef>
              <a:spcAft>
                <a:spcPct val="0"/>
              </a:spcAft>
              <a:defRPr sz="1200">
                <a:solidFill>
                  <a:schemeClr val="tx1"/>
                </a:solidFill>
                <a:latin typeface="Arial" charset="0"/>
                <a:cs typeface="Arial" charset="0"/>
              </a:defRPr>
            </a:lvl8pPr>
            <a:lvl9pPr marL="3923896" indent="-230817"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9AD8290-67AC-4CB4-9A6E-C071E7ACC5F4}" type="slidenum">
              <a:rPr lang="en-GB" altLang="en-US"/>
              <a:pPr>
                <a:spcBef>
                  <a:spcPct val="0"/>
                </a:spcBef>
              </a:pPr>
              <a:t>3</a:t>
            </a:fld>
            <a:endParaRPr lang="en-GB"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marL="230817" marR="0" lvl="1" indent="-230817" algn="l" defTabSz="914400" rtl="0" eaLnBrk="1" fontAlgn="auto" latinLnBrk="0" hangingPunct="1">
              <a:lnSpc>
                <a:spcPct val="100000"/>
              </a:lnSpc>
              <a:spcBef>
                <a:spcPts val="0"/>
              </a:spcBef>
              <a:spcAft>
                <a:spcPts val="0"/>
              </a:spcAft>
              <a:buClrTx/>
              <a:buSzTx/>
              <a:buFontTx/>
              <a:buNone/>
              <a:tabLst/>
              <a:defRPr/>
            </a:pPr>
            <a:r>
              <a:rPr lang="en-GB" altLang="en-US" sz="2800" dirty="0" smtClean="0"/>
              <a:t>A mentor is an employee who participates in a formal or informal relationship that is established between an </a:t>
            </a:r>
            <a:r>
              <a:rPr lang="en-GB" altLang="en-US" sz="2800" dirty="0" smtClean="0">
                <a:solidFill>
                  <a:srgbClr val="FF3300"/>
                </a:solidFill>
              </a:rPr>
              <a:t>experienced, knowledgeable employee</a:t>
            </a:r>
            <a:r>
              <a:rPr lang="en-GB" altLang="en-US" sz="2800" dirty="0" smtClean="0"/>
              <a:t> and an </a:t>
            </a:r>
            <a:r>
              <a:rPr lang="en-GB" altLang="en-US" sz="2800" dirty="0" smtClean="0">
                <a:solidFill>
                  <a:srgbClr val="FF3300"/>
                </a:solidFill>
              </a:rPr>
              <a:t>inexperienced or new employee</a:t>
            </a:r>
            <a:r>
              <a:rPr lang="en-GB" altLang="en-US" sz="2800" dirty="0" smtClean="0"/>
              <a:t>. </a:t>
            </a:r>
          </a:p>
          <a:p>
            <a:pPr marL="230817" marR="0" lvl="1" indent="-230817" algn="l" defTabSz="914400" rtl="0" eaLnBrk="1" fontAlgn="auto" latinLnBrk="0" hangingPunct="1">
              <a:lnSpc>
                <a:spcPct val="100000"/>
              </a:lnSpc>
              <a:spcBef>
                <a:spcPts val="0"/>
              </a:spcBef>
              <a:spcAft>
                <a:spcPts val="0"/>
              </a:spcAft>
              <a:buClrTx/>
              <a:buSzTx/>
              <a:buFontTx/>
              <a:buNone/>
              <a:tabLst/>
              <a:defRPr/>
            </a:pPr>
            <a:endParaRPr lang="en-GB" altLang="en-US" sz="2800" dirty="0" smtClean="0"/>
          </a:p>
          <a:p>
            <a:pPr marL="230817" marR="0" lvl="1" indent="-230817" algn="l" defTabSz="914400" rtl="0" eaLnBrk="1" fontAlgn="auto" latinLnBrk="0" hangingPunct="1">
              <a:lnSpc>
                <a:spcPct val="100000"/>
              </a:lnSpc>
              <a:spcBef>
                <a:spcPts val="0"/>
              </a:spcBef>
              <a:spcAft>
                <a:spcPts val="0"/>
              </a:spcAft>
              <a:buClrTx/>
              <a:buSzTx/>
              <a:buFontTx/>
              <a:buNone/>
              <a:tabLst/>
              <a:defRPr/>
            </a:pPr>
            <a:r>
              <a:rPr lang="en-GB" altLang="en-US" sz="2800" dirty="0" smtClean="0"/>
              <a:t>The purpose of a mentor is to help the new employee quickly absorb the organizations cultural and social norms. The mentor also assists an employee, new to a specific job or area of responsibility, to quickly learn what they need to know to succeed in their job and role. </a:t>
            </a:r>
          </a:p>
          <a:p>
            <a:pPr marL="230817" indent="-230817"/>
            <a:endParaRPr lang="en-GB" altLang="en-US" dirty="0" smtClean="0">
              <a:latin typeface="Arial" charset="0"/>
              <a:cs typeface="Arial" charset="0"/>
            </a:endParaRPr>
          </a:p>
          <a:p>
            <a:pPr marL="230817" indent="-230817"/>
            <a:endParaRPr lang="en-GB" altLang="en-US" dirty="0" smtClean="0">
              <a:latin typeface="Arial" charset="0"/>
              <a:cs typeface="Arial" charset="0"/>
            </a:endParaRPr>
          </a:p>
          <a:p>
            <a:pPr marL="230817" indent="-230817"/>
            <a:endParaRPr lang="en-GB" altLang="en-US" dirty="0" smtClean="0">
              <a:latin typeface="Arial" charset="0"/>
              <a:cs typeface="Arial" charset="0"/>
            </a:endParaRPr>
          </a:p>
          <a:p>
            <a:pPr marL="230817" indent="-230817"/>
            <a:r>
              <a:rPr lang="en-GB" altLang="en-US" dirty="0" smtClean="0">
                <a:latin typeface="Arial" charset="0"/>
                <a:cs typeface="Arial" charset="0"/>
              </a:rPr>
              <a:t>The word Mentor originates from Greek mythology when Odysseus, before heading to war in Troy, entrusted the care of his son to his old, faithful and wise friend Mentor.  Mentoring as a process stems from the days of apprenticeships where older, more experienced individuals passed down their knowledge and advice to the junior.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charset="0"/>
                <a:cs typeface="Arial" charset="0"/>
              </a:defRPr>
            </a:lvl1pPr>
            <a:lvl2pPr marL="750157" indent="-288522">
              <a:spcBef>
                <a:spcPct val="30000"/>
              </a:spcBef>
              <a:defRPr sz="1200">
                <a:solidFill>
                  <a:schemeClr val="tx1"/>
                </a:solidFill>
                <a:latin typeface="Arial" charset="0"/>
                <a:cs typeface="Arial" charset="0"/>
              </a:defRPr>
            </a:lvl2pPr>
            <a:lvl3pPr marL="1154087" indent="-230817">
              <a:spcBef>
                <a:spcPct val="30000"/>
              </a:spcBef>
              <a:defRPr sz="1200">
                <a:solidFill>
                  <a:schemeClr val="tx1"/>
                </a:solidFill>
                <a:latin typeface="Arial" charset="0"/>
                <a:cs typeface="Arial" charset="0"/>
              </a:defRPr>
            </a:lvl3pPr>
            <a:lvl4pPr marL="1615722" indent="-230817">
              <a:spcBef>
                <a:spcPct val="30000"/>
              </a:spcBef>
              <a:defRPr sz="1200">
                <a:solidFill>
                  <a:schemeClr val="tx1"/>
                </a:solidFill>
                <a:latin typeface="Arial" charset="0"/>
                <a:cs typeface="Arial" charset="0"/>
              </a:defRPr>
            </a:lvl4pPr>
            <a:lvl5pPr marL="2077357" indent="-230817">
              <a:spcBef>
                <a:spcPct val="30000"/>
              </a:spcBef>
              <a:defRPr sz="1200">
                <a:solidFill>
                  <a:schemeClr val="tx1"/>
                </a:solidFill>
                <a:latin typeface="Arial" charset="0"/>
                <a:cs typeface="Arial" charset="0"/>
              </a:defRPr>
            </a:lvl5pPr>
            <a:lvl6pPr marL="2538992" indent="-230817" eaLnBrk="0" fontAlgn="base" hangingPunct="0">
              <a:spcBef>
                <a:spcPct val="30000"/>
              </a:spcBef>
              <a:spcAft>
                <a:spcPct val="0"/>
              </a:spcAft>
              <a:defRPr sz="1200">
                <a:solidFill>
                  <a:schemeClr val="tx1"/>
                </a:solidFill>
                <a:latin typeface="Arial" charset="0"/>
                <a:cs typeface="Arial" charset="0"/>
              </a:defRPr>
            </a:lvl6pPr>
            <a:lvl7pPr marL="3000626" indent="-230817" eaLnBrk="0" fontAlgn="base" hangingPunct="0">
              <a:spcBef>
                <a:spcPct val="30000"/>
              </a:spcBef>
              <a:spcAft>
                <a:spcPct val="0"/>
              </a:spcAft>
              <a:defRPr sz="1200">
                <a:solidFill>
                  <a:schemeClr val="tx1"/>
                </a:solidFill>
                <a:latin typeface="Arial" charset="0"/>
                <a:cs typeface="Arial" charset="0"/>
              </a:defRPr>
            </a:lvl7pPr>
            <a:lvl8pPr marL="3462261" indent="-230817" eaLnBrk="0" fontAlgn="base" hangingPunct="0">
              <a:spcBef>
                <a:spcPct val="30000"/>
              </a:spcBef>
              <a:spcAft>
                <a:spcPct val="0"/>
              </a:spcAft>
              <a:defRPr sz="1200">
                <a:solidFill>
                  <a:schemeClr val="tx1"/>
                </a:solidFill>
                <a:latin typeface="Arial" charset="0"/>
                <a:cs typeface="Arial" charset="0"/>
              </a:defRPr>
            </a:lvl8pPr>
            <a:lvl9pPr marL="3923896" indent="-230817"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940DF541-1230-4E24-8BC8-B5B122FE9BED}" type="slidenum">
              <a:rPr lang="en-GB" altLang="en-US"/>
              <a:pPr>
                <a:spcBef>
                  <a:spcPct val="0"/>
                </a:spcBef>
              </a:pPr>
              <a:t>4</a:t>
            </a:fld>
            <a:endParaRPr lang="en-GB"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altLang="en-US" dirty="0" smtClean="0"/>
              <a:t>Coaching.  </a:t>
            </a:r>
            <a:r>
              <a:rPr lang="en-GB" altLang="en-US" i="1" dirty="0" smtClean="0"/>
              <a:t>n.  </a:t>
            </a:r>
            <a:r>
              <a:rPr lang="en-GB" altLang="en-US" dirty="0" smtClean="0"/>
              <a:t>A process that enables learning and development to occur and thus performance to improve.  To be successful, a coach requires a </a:t>
            </a:r>
            <a:r>
              <a:rPr lang="en-GB" altLang="en-US" dirty="0" smtClean="0">
                <a:solidFill>
                  <a:srgbClr val="FF3300"/>
                </a:solidFill>
              </a:rPr>
              <a:t>knowledge and understanding of the process</a:t>
            </a:r>
            <a:r>
              <a:rPr lang="en-GB" altLang="en-US" dirty="0" smtClean="0"/>
              <a:t> as well as the </a:t>
            </a:r>
            <a:r>
              <a:rPr lang="en-GB" altLang="en-US" dirty="0" smtClean="0">
                <a:solidFill>
                  <a:srgbClr val="FF3300"/>
                </a:solidFill>
              </a:rPr>
              <a:t>skills and techniques</a:t>
            </a:r>
            <a:r>
              <a:rPr lang="en-GB" altLang="en-US" dirty="0" smtClean="0"/>
              <a:t> that are </a:t>
            </a:r>
            <a:r>
              <a:rPr lang="en-GB" altLang="en-US" dirty="0" smtClean="0">
                <a:solidFill>
                  <a:srgbClr val="FF3300"/>
                </a:solidFill>
              </a:rPr>
              <a:t>appropriate</a:t>
            </a:r>
            <a:r>
              <a:rPr lang="en-GB" altLang="en-US" dirty="0" smtClean="0"/>
              <a:t> to the context in which the coaching takes places. </a:t>
            </a:r>
          </a:p>
          <a:p>
            <a:pPr eaLnBrk="1" hangingPunct="1"/>
            <a:endParaRPr lang="en-GB" altLang="en-US" dirty="0" smtClean="0">
              <a:latin typeface="Arial" charset="0"/>
              <a:cs typeface="Arial" charset="0"/>
            </a:endParaRPr>
          </a:p>
          <a:p>
            <a:pPr eaLnBrk="1" hangingPunct="1"/>
            <a:endParaRPr lang="en-GB" altLang="en-US" dirty="0"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charset="0"/>
                <a:cs typeface="Arial" charset="0"/>
              </a:defRPr>
            </a:lvl1pPr>
            <a:lvl2pPr marL="750157" indent="-288522">
              <a:spcBef>
                <a:spcPct val="30000"/>
              </a:spcBef>
              <a:defRPr sz="1200">
                <a:solidFill>
                  <a:schemeClr val="tx1"/>
                </a:solidFill>
                <a:latin typeface="Arial" charset="0"/>
                <a:cs typeface="Arial" charset="0"/>
              </a:defRPr>
            </a:lvl2pPr>
            <a:lvl3pPr marL="1154087" indent="-230817">
              <a:spcBef>
                <a:spcPct val="30000"/>
              </a:spcBef>
              <a:defRPr sz="1200">
                <a:solidFill>
                  <a:schemeClr val="tx1"/>
                </a:solidFill>
                <a:latin typeface="Arial" charset="0"/>
                <a:cs typeface="Arial" charset="0"/>
              </a:defRPr>
            </a:lvl3pPr>
            <a:lvl4pPr marL="1615722" indent="-230817">
              <a:spcBef>
                <a:spcPct val="30000"/>
              </a:spcBef>
              <a:defRPr sz="1200">
                <a:solidFill>
                  <a:schemeClr val="tx1"/>
                </a:solidFill>
                <a:latin typeface="Arial" charset="0"/>
                <a:cs typeface="Arial" charset="0"/>
              </a:defRPr>
            </a:lvl4pPr>
            <a:lvl5pPr marL="2077357" indent="-230817">
              <a:spcBef>
                <a:spcPct val="30000"/>
              </a:spcBef>
              <a:defRPr sz="1200">
                <a:solidFill>
                  <a:schemeClr val="tx1"/>
                </a:solidFill>
                <a:latin typeface="Arial" charset="0"/>
                <a:cs typeface="Arial" charset="0"/>
              </a:defRPr>
            </a:lvl5pPr>
            <a:lvl6pPr marL="2538992" indent="-230817" eaLnBrk="0" fontAlgn="base" hangingPunct="0">
              <a:spcBef>
                <a:spcPct val="30000"/>
              </a:spcBef>
              <a:spcAft>
                <a:spcPct val="0"/>
              </a:spcAft>
              <a:defRPr sz="1200">
                <a:solidFill>
                  <a:schemeClr val="tx1"/>
                </a:solidFill>
                <a:latin typeface="Arial" charset="0"/>
                <a:cs typeface="Arial" charset="0"/>
              </a:defRPr>
            </a:lvl6pPr>
            <a:lvl7pPr marL="3000626" indent="-230817" eaLnBrk="0" fontAlgn="base" hangingPunct="0">
              <a:spcBef>
                <a:spcPct val="30000"/>
              </a:spcBef>
              <a:spcAft>
                <a:spcPct val="0"/>
              </a:spcAft>
              <a:defRPr sz="1200">
                <a:solidFill>
                  <a:schemeClr val="tx1"/>
                </a:solidFill>
                <a:latin typeface="Arial" charset="0"/>
                <a:cs typeface="Arial" charset="0"/>
              </a:defRPr>
            </a:lvl7pPr>
            <a:lvl8pPr marL="3462261" indent="-230817" eaLnBrk="0" fontAlgn="base" hangingPunct="0">
              <a:spcBef>
                <a:spcPct val="30000"/>
              </a:spcBef>
              <a:spcAft>
                <a:spcPct val="0"/>
              </a:spcAft>
              <a:defRPr sz="1200">
                <a:solidFill>
                  <a:schemeClr val="tx1"/>
                </a:solidFill>
                <a:latin typeface="Arial" charset="0"/>
                <a:cs typeface="Arial" charset="0"/>
              </a:defRPr>
            </a:lvl8pPr>
            <a:lvl9pPr marL="3923896" indent="-230817"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940DF541-1230-4E24-8BC8-B5B122FE9BED}" type="slidenum">
              <a:rPr lang="en-GB" altLang="en-US"/>
              <a:pPr>
                <a:spcBef>
                  <a:spcPct val="0"/>
                </a:spcBef>
              </a:pPr>
              <a:t>5</a:t>
            </a:fld>
            <a:endParaRPr lang="en-GB"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r>
              <a:rPr lang="en-GB" sz="1200" kern="1200" dirty="0" smtClean="0">
                <a:solidFill>
                  <a:schemeClr val="tx1"/>
                </a:solidFill>
                <a:effectLst/>
                <a:latin typeface="+mn-lt"/>
                <a:ea typeface="+mn-ea"/>
                <a:cs typeface="+mn-cs"/>
              </a:rPr>
              <a:t>The comparison below draws on </a:t>
            </a:r>
            <a:r>
              <a:rPr lang="en-GB" sz="1200" kern="1200" dirty="0" err="1" smtClean="0">
                <a:solidFill>
                  <a:schemeClr val="tx1"/>
                </a:solidFill>
                <a:effectLst/>
                <a:latin typeface="+mn-lt"/>
                <a:ea typeface="+mn-ea"/>
                <a:cs typeface="+mn-cs"/>
              </a:rPr>
              <a:t>Hawkings</a:t>
            </a:r>
            <a:r>
              <a:rPr lang="en-GB" sz="1200" kern="1200" dirty="0" smtClean="0">
                <a:solidFill>
                  <a:schemeClr val="tx1"/>
                </a:solidFill>
                <a:effectLst/>
                <a:latin typeface="+mn-lt"/>
                <a:ea typeface="+mn-ea"/>
                <a:cs typeface="+mn-cs"/>
              </a:rPr>
              <a:t> (2012, p63).</a:t>
            </a:r>
          </a:p>
          <a:p>
            <a:r>
              <a:rPr lang="en-GB" sz="1200" b="1" kern="1200" dirty="0" smtClean="0">
                <a:solidFill>
                  <a:schemeClr val="tx1"/>
                </a:solidFill>
                <a:effectLst/>
                <a:latin typeface="+mn-lt"/>
                <a:ea typeface="+mn-ea"/>
                <a:cs typeface="+mn-cs"/>
              </a:rPr>
              <a:t>Focus</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Mentoring focus’ on career and personal development in the professional sphere. In comparison coaching focus’ on specific development areas or issues at work.  Within the Army this may relate to areas such as weapons handling and use, physical fitness and technical aspects related to a specific trade.</a:t>
            </a:r>
          </a:p>
          <a:p>
            <a:r>
              <a:rPr lang="en-GB" sz="1200" b="1" kern="1200" dirty="0" smtClean="0">
                <a:solidFill>
                  <a:schemeClr val="tx1"/>
                </a:solidFill>
                <a:effectLst/>
                <a:latin typeface="+mn-lt"/>
                <a:ea typeface="+mn-ea"/>
                <a:cs typeface="+mn-cs"/>
              </a:rPr>
              <a:t>Role</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Mentoring is a long-term role and relationship which takes a holistic view of an individual.  Coaching is often short term as it is focussed on specific development areas/issues.</a:t>
            </a:r>
          </a:p>
          <a:p>
            <a:r>
              <a:rPr lang="en-GB" sz="1200" b="1" kern="1200" dirty="0" smtClean="0">
                <a:solidFill>
                  <a:schemeClr val="tx1"/>
                </a:solidFill>
                <a:effectLst/>
                <a:latin typeface="+mn-lt"/>
                <a:ea typeface="+mn-ea"/>
                <a:cs typeface="+mn-cs"/>
              </a:rPr>
              <a:t>Processes</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 mentor is usually a more experienced member of an organisation who passes on knowledge as well as developing opportunities for their mentee.  The mentee is usually outside of the mentor’s line management responsibilities.  A coach does not have to be a subject matter expert (unless coaching a specific skill).</a:t>
            </a:r>
          </a:p>
          <a:p>
            <a:r>
              <a:rPr lang="en-GB" sz="1200" b="1" kern="1200" dirty="0" smtClean="0">
                <a:solidFill>
                  <a:schemeClr val="tx1"/>
                </a:solidFill>
                <a:effectLst/>
                <a:latin typeface="+mn-lt"/>
                <a:ea typeface="+mn-ea"/>
                <a:cs typeface="+mn-cs"/>
              </a:rPr>
              <a:t>Environment</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Mentoring lends itself to infrequent, informal meetings which enable the mentee to set the agenda to seek advice, guidance or support.  The coaching environment tends to be more structured with regular meetings in which the agenda relates to immediate, specific goals.</a:t>
            </a:r>
          </a:p>
          <a:p>
            <a:pPr eaLnBrk="1" hangingPunct="1"/>
            <a:endParaRPr lang="en-GB" altLang="en-US" dirty="0" smtClean="0">
              <a:latin typeface="Arial" charset="0"/>
              <a:cs typeface="Arial" charset="0"/>
            </a:endParaRPr>
          </a:p>
          <a:p>
            <a:pPr eaLnBrk="1" hangingPunct="1"/>
            <a:endParaRPr lang="en-GB" altLang="en-US" dirty="0"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GB" altLang="en-US" dirty="0" smtClean="0"/>
              <a:t>Development</a:t>
            </a:r>
          </a:p>
          <a:p>
            <a:pPr lvl="2"/>
            <a:r>
              <a:rPr lang="en-GB" altLang="en-US" dirty="0" smtClean="0"/>
              <a:t>CPPD</a:t>
            </a:r>
          </a:p>
          <a:p>
            <a:pPr lvl="2"/>
            <a:r>
              <a:rPr lang="en-GB" altLang="en-US" dirty="0" smtClean="0"/>
              <a:t>Monitoring</a:t>
            </a:r>
          </a:p>
          <a:p>
            <a:endParaRPr lang="en-GB" dirty="0"/>
          </a:p>
        </p:txBody>
      </p:sp>
      <p:sp>
        <p:nvSpPr>
          <p:cNvPr id="4" name="Slide Number Placeholder 3"/>
          <p:cNvSpPr>
            <a:spLocks noGrp="1"/>
          </p:cNvSpPr>
          <p:nvPr>
            <p:ph type="sldNum" sz="quarter" idx="10"/>
          </p:nvPr>
        </p:nvSpPr>
        <p:spPr/>
        <p:txBody>
          <a:bodyPr/>
          <a:lstStyle/>
          <a:p>
            <a:fld id="{81ACE464-6A9E-4B91-A3A2-195FCC6BECC6}" type="slidenum">
              <a:rPr lang="en-GB" smtClean="0"/>
              <a:t>6</a:t>
            </a:fld>
            <a:endParaRPr lang="en-GB"/>
          </a:p>
        </p:txBody>
      </p:sp>
    </p:spTree>
    <p:extLst>
      <p:ext uri="{BB962C8B-B14F-4D97-AF65-F5344CB8AC3E}">
        <p14:creationId xmlns:p14="http://schemas.microsoft.com/office/powerpoint/2010/main" val="3150881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latin typeface="Arial" pitchFamily="34" charset="0"/>
              <a:cs typeface="Arial" pitchFamily="34" charset="0"/>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23C149CC-3E85-44C1-8618-680CB421092D}" type="slidenum">
              <a:rPr lang="en-GB" altLang="en-US">
                <a:latin typeface="Arial" pitchFamily="34" charset="0"/>
              </a:rPr>
              <a:pPr>
                <a:spcBef>
                  <a:spcPct val="0"/>
                </a:spcBef>
              </a:pPr>
              <a:t>12</a:t>
            </a:fld>
            <a:endParaRPr lang="en-GB" altLang="en-US">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1ACE464-6A9E-4B91-A3A2-195FCC6BECC6}" type="slidenum">
              <a:rPr lang="en-GB" smtClean="0"/>
              <a:t>14</a:t>
            </a:fld>
            <a:endParaRPr lang="en-GB"/>
          </a:p>
        </p:txBody>
      </p:sp>
    </p:spTree>
    <p:extLst>
      <p:ext uri="{BB962C8B-B14F-4D97-AF65-F5344CB8AC3E}">
        <p14:creationId xmlns:p14="http://schemas.microsoft.com/office/powerpoint/2010/main" val="1564866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latin typeface="Arial" pitchFamily="34" charset="0"/>
                <a:cs typeface="Arial" pitchFamily="34" charset="0"/>
              </a:rPr>
              <a:t>Revise this and discuss utility for setting objectives and the use of SMART</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2598FFD1-30A1-4E6D-8CA9-38FDBCC9AD79}" type="slidenum">
              <a:rPr lang="en-GB" altLang="en-US">
                <a:latin typeface="Arial" pitchFamily="34" charset="0"/>
              </a:rPr>
              <a:pPr>
                <a:spcBef>
                  <a:spcPct val="0"/>
                </a:spcBef>
              </a:pPr>
              <a:t>18</a:t>
            </a:fld>
            <a:endParaRPr lang="en-GB" altLang="en-US">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7C6717B-9388-4C6E-8843-374F9F886A78}" type="slidenum">
              <a:rPr lang="en-GB" smtClean="0">
                <a:solidFill>
                  <a:prstClr val="black"/>
                </a:solidFill>
              </a:rPr>
              <a:pPr/>
              <a:t>25</a:t>
            </a:fld>
            <a:endParaRPr lang="en-GB">
              <a:solidFill>
                <a:prstClr val="black"/>
              </a:solidFill>
            </a:endParaRPr>
          </a:p>
        </p:txBody>
      </p:sp>
    </p:spTree>
    <p:extLst>
      <p:ext uri="{BB962C8B-B14F-4D97-AF65-F5344CB8AC3E}">
        <p14:creationId xmlns:p14="http://schemas.microsoft.com/office/powerpoint/2010/main" val="3285119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ody Slides">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3842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9613" y="476250"/>
            <a:ext cx="5915025" cy="509588"/>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323850" y="1700213"/>
            <a:ext cx="8569325" cy="46815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280026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4"/>
          <a:srcRect r="904" b="41414"/>
          <a:stretch/>
        </p:blipFill>
        <p:spPr>
          <a:xfrm>
            <a:off x="0" y="5663671"/>
            <a:ext cx="9144000" cy="1235123"/>
          </a:xfrm>
          <a:prstGeom prst="rect">
            <a:avLst/>
          </a:prstGeom>
        </p:spPr>
      </p:pic>
      <p:pic>
        <p:nvPicPr>
          <p:cNvPr id="5" name="Picture 4" descr="Gateshead Health NHS Foundation Trust RGB BLUE.eps"/>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831632" y="0"/>
            <a:ext cx="3312368" cy="1490228"/>
          </a:xfrm>
          <a:prstGeom prst="rect">
            <a:avLst/>
          </a:prstGeom>
        </p:spPr>
      </p:pic>
      <p:pic>
        <p:nvPicPr>
          <p:cNvPr id="2" name="Picture 1" descr="Quality and excellence in health strapline.pn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831632" y="6348706"/>
            <a:ext cx="2999024" cy="303272"/>
          </a:xfrm>
          <a:prstGeom prst="rect">
            <a:avLst/>
          </a:prstGeom>
        </p:spPr>
      </p:pic>
    </p:spTree>
    <p:extLst>
      <p:ext uri="{BB962C8B-B14F-4D97-AF65-F5344CB8AC3E}">
        <p14:creationId xmlns:p14="http://schemas.microsoft.com/office/powerpoint/2010/main" val="2258021365"/>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rot="182330">
            <a:off x="5130801" y="1878013"/>
            <a:ext cx="3976687" cy="3671887"/>
          </a:xfrm>
          <a:prstGeom prst="rect">
            <a:avLst/>
          </a:prstGeom>
          <a:noFill/>
          <a:ln>
            <a:noFill/>
          </a:ln>
        </p:spPr>
      </p:pic>
      <p:sp>
        <p:nvSpPr>
          <p:cNvPr id="3" name="Title 1"/>
          <p:cNvSpPr txBox="1">
            <a:spLocks/>
          </p:cNvSpPr>
          <p:nvPr/>
        </p:nvSpPr>
        <p:spPr>
          <a:xfrm>
            <a:off x="369303" y="965201"/>
            <a:ext cx="7996103" cy="4485738"/>
          </a:xfrm>
          <a:prstGeom prst="rect">
            <a:avLst/>
          </a:prstGeom>
        </p:spPr>
        <p:txBody>
          <a:bodyPr/>
          <a:lstStyle>
            <a:lvl1pPr algn="l" defTabSz="457200" rtl="0" eaLnBrk="1" latinLnBrk="0" hangingPunct="1">
              <a:spcBef>
                <a:spcPct val="0"/>
              </a:spcBef>
              <a:buNone/>
              <a:defRPr sz="6600" b="1" kern="1200">
                <a:solidFill>
                  <a:srgbClr val="0847AA"/>
                </a:solidFill>
                <a:latin typeface="Franklin Gothic Book"/>
                <a:ea typeface="+mj-ea"/>
                <a:cs typeface="Franklin Gothic Book"/>
              </a:defRPr>
            </a:lvl1pPr>
          </a:lstStyle>
          <a:p>
            <a:r>
              <a:rPr lang="en-GB" sz="4800" dirty="0" smtClean="0">
                <a:latin typeface="Calibri" panose="020F0502020204030204" pitchFamily="34" charset="0"/>
              </a:rPr>
              <a:t>Organisational Coaching – The Vision and Benefits</a:t>
            </a:r>
            <a:endParaRPr lang="en-GB" sz="4800" dirty="0" smtClean="0">
              <a:latin typeface="Calibri" panose="020F0502020204030204" pitchFamily="34" charset="0"/>
            </a:endParaRPr>
          </a:p>
          <a:p>
            <a:endParaRPr lang="en-GB" sz="4400" dirty="0" smtClean="0">
              <a:latin typeface="Calibri" panose="020F0502020204030204" pitchFamily="34" charset="0"/>
            </a:endParaRPr>
          </a:p>
          <a:p>
            <a:r>
              <a:rPr lang="en-GB" sz="3600" dirty="0" smtClean="0">
                <a:latin typeface="Calibri" panose="020F0502020204030204" pitchFamily="34" charset="0"/>
              </a:rPr>
              <a:t>Paul Blacklock</a:t>
            </a:r>
          </a:p>
          <a:p>
            <a:r>
              <a:rPr lang="en-GB" sz="3600" dirty="0" smtClean="0">
                <a:latin typeface="Calibri" panose="020F0502020204030204" pitchFamily="34" charset="0"/>
              </a:rPr>
              <a:t>Organisational Development </a:t>
            </a:r>
          </a:p>
          <a:p>
            <a:r>
              <a:rPr lang="en-GB" sz="3600" dirty="0" smtClean="0">
                <a:latin typeface="Calibri" panose="020F0502020204030204" pitchFamily="34" charset="0"/>
              </a:rPr>
              <a:t>Practitioner – Gateshead Health</a:t>
            </a:r>
          </a:p>
          <a:p>
            <a:r>
              <a:rPr lang="en-GB" sz="3600" dirty="0" smtClean="0">
                <a:latin typeface="Calibri" panose="020F0502020204030204" pitchFamily="34" charset="0"/>
              </a:rPr>
              <a:t>NHS Foundation Trust</a:t>
            </a:r>
            <a:endParaRPr lang="en-GB" sz="3600" dirty="0" smtClean="0">
              <a:latin typeface="Calibri" panose="020F0502020204030204" pitchFamily="34" charset="0"/>
            </a:endParaRPr>
          </a:p>
        </p:txBody>
      </p:sp>
    </p:spTree>
    <p:extLst>
      <p:ext uri="{BB962C8B-B14F-4D97-AF65-F5344CB8AC3E}">
        <p14:creationId xmlns:p14="http://schemas.microsoft.com/office/powerpoint/2010/main" val="28481529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00013" y="292100"/>
            <a:ext cx="5915025" cy="509588"/>
          </a:xfrm>
        </p:spPr>
        <p:txBody>
          <a:bodyPr/>
          <a:lstStyle/>
          <a:p>
            <a:pPr eaLnBrk="1" hangingPunct="1"/>
            <a:r>
              <a:rPr lang="en-GB" altLang="en-US" b="1" dirty="0" smtClean="0"/>
              <a:t>Performance Equation</a:t>
            </a:r>
            <a:endParaRPr lang="en-GB" altLang="en-US" b="1" dirty="0" smtClean="0"/>
          </a:p>
        </p:txBody>
      </p:sp>
      <p:sp>
        <p:nvSpPr>
          <p:cNvPr id="3" name="Content Placeholder 2"/>
          <p:cNvSpPr>
            <a:spLocks noGrp="1"/>
          </p:cNvSpPr>
          <p:nvPr>
            <p:ph idx="1"/>
          </p:nvPr>
        </p:nvSpPr>
        <p:spPr/>
        <p:txBody>
          <a:bodyPr/>
          <a:lstStyle/>
          <a:p>
            <a:pPr eaLnBrk="1" hangingPunct="1"/>
            <a:r>
              <a:rPr lang="en-GB" altLang="en-US" dirty="0" smtClean="0"/>
              <a:t>Performance = Potential - Interference</a:t>
            </a:r>
          </a:p>
          <a:p>
            <a:pPr eaLnBrk="1" hangingPunct="1"/>
            <a:endParaRPr lang="en-GB" altLang="en-US" dirty="0"/>
          </a:p>
          <a:p>
            <a:pPr eaLnBrk="1" hangingPunct="1"/>
            <a:r>
              <a:rPr lang="en-GB" altLang="en-US" dirty="0" smtClean="0"/>
              <a:t>“</a:t>
            </a:r>
            <a:r>
              <a:rPr lang="en-GB" altLang="en-US" dirty="0" smtClean="0"/>
              <a:t>He must think of his people in terms of their potential, not their performance.” (Whitmore 2009)</a:t>
            </a:r>
          </a:p>
          <a:p>
            <a:pPr eaLnBrk="1" hangingPunct="1"/>
            <a:endParaRPr lang="en-GB" altLang="en-US" dirty="0" smtClean="0"/>
          </a:p>
        </p:txBody>
      </p:sp>
    </p:spTree>
    <p:extLst>
      <p:ext uri="{BB962C8B-B14F-4D97-AF65-F5344CB8AC3E}">
        <p14:creationId xmlns:p14="http://schemas.microsoft.com/office/powerpoint/2010/main" val="103607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36562" y="304800"/>
            <a:ext cx="7599362" cy="1282700"/>
          </a:xfrm>
        </p:spPr>
        <p:txBody>
          <a:bodyPr/>
          <a:lstStyle/>
          <a:p>
            <a:pPr eaLnBrk="1" hangingPunct="1"/>
            <a:r>
              <a:rPr lang="en-GB" altLang="en-US" b="1" dirty="0" smtClean="0"/>
              <a:t>Interference </a:t>
            </a:r>
            <a:r>
              <a:rPr lang="en-GB" altLang="en-US" b="1" dirty="0" smtClean="0"/>
              <a:t>(</a:t>
            </a:r>
            <a:r>
              <a:rPr lang="en-GB" altLang="en-US" b="1" dirty="0" smtClean="0"/>
              <a:t>Psychology)</a:t>
            </a:r>
          </a:p>
        </p:txBody>
      </p:sp>
      <p:sp>
        <p:nvSpPr>
          <p:cNvPr id="41987" name="Text Box 3"/>
          <p:cNvSpPr txBox="1">
            <a:spLocks noChangeArrowheads="1"/>
          </p:cNvSpPr>
          <p:nvPr/>
        </p:nvSpPr>
        <p:spPr bwMode="auto">
          <a:xfrm>
            <a:off x="1116013" y="2119313"/>
            <a:ext cx="4248150" cy="308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2800" b="1" dirty="0">
                <a:solidFill>
                  <a:schemeClr val="tx1"/>
                </a:solidFill>
                <a:latin typeface="Arial" pitchFamily="34" charset="0"/>
              </a:rPr>
              <a:t>C</a:t>
            </a:r>
            <a:r>
              <a:rPr lang="en-GB" altLang="en-US" sz="1800" dirty="0">
                <a:solidFill>
                  <a:schemeClr val="tx1"/>
                </a:solidFill>
                <a:latin typeface="Arial" pitchFamily="34" charset="0"/>
              </a:rPr>
              <a:t>onfidence</a:t>
            </a:r>
          </a:p>
          <a:p>
            <a:pPr eaLnBrk="1" hangingPunct="1">
              <a:spcBef>
                <a:spcPct val="50000"/>
              </a:spcBef>
              <a:spcAft>
                <a:spcPct val="0"/>
              </a:spcAft>
              <a:buClrTx/>
              <a:buFontTx/>
              <a:buNone/>
            </a:pPr>
            <a:r>
              <a:rPr lang="en-GB" altLang="en-US" sz="2800" b="1" dirty="0">
                <a:solidFill>
                  <a:schemeClr val="tx1"/>
                </a:solidFill>
                <a:latin typeface="Arial" pitchFamily="34" charset="0"/>
              </a:rPr>
              <a:t>A</a:t>
            </a:r>
            <a:r>
              <a:rPr lang="en-GB" altLang="en-US" sz="1800" dirty="0">
                <a:solidFill>
                  <a:schemeClr val="tx1"/>
                </a:solidFill>
                <a:latin typeface="Arial" pitchFamily="34" charset="0"/>
              </a:rPr>
              <a:t>ttitude</a:t>
            </a:r>
          </a:p>
          <a:p>
            <a:pPr eaLnBrk="1" hangingPunct="1">
              <a:spcBef>
                <a:spcPct val="50000"/>
              </a:spcBef>
              <a:spcAft>
                <a:spcPct val="0"/>
              </a:spcAft>
              <a:buClrTx/>
              <a:buFontTx/>
              <a:buNone/>
            </a:pPr>
            <a:r>
              <a:rPr lang="en-GB" altLang="en-US" sz="2800" b="1" dirty="0">
                <a:solidFill>
                  <a:schemeClr val="tx1"/>
                </a:solidFill>
                <a:latin typeface="Arial" pitchFamily="34" charset="0"/>
              </a:rPr>
              <a:t>M</a:t>
            </a:r>
            <a:r>
              <a:rPr lang="en-GB" altLang="en-US" sz="1800" dirty="0">
                <a:solidFill>
                  <a:schemeClr val="tx1"/>
                </a:solidFill>
                <a:latin typeface="Arial" pitchFamily="34" charset="0"/>
              </a:rPr>
              <a:t>otivation</a:t>
            </a:r>
          </a:p>
          <a:p>
            <a:pPr eaLnBrk="1" hangingPunct="1">
              <a:spcBef>
                <a:spcPct val="50000"/>
              </a:spcBef>
              <a:spcAft>
                <a:spcPct val="0"/>
              </a:spcAft>
              <a:buClrTx/>
              <a:buFontTx/>
              <a:buNone/>
            </a:pPr>
            <a:r>
              <a:rPr lang="en-GB" altLang="en-US" sz="2800" b="1" dirty="0">
                <a:solidFill>
                  <a:schemeClr val="tx1"/>
                </a:solidFill>
                <a:latin typeface="Arial" pitchFamily="34" charset="0"/>
              </a:rPr>
              <a:t>S</a:t>
            </a:r>
            <a:r>
              <a:rPr lang="en-GB" altLang="en-US" sz="1800" dirty="0">
                <a:solidFill>
                  <a:schemeClr val="tx1"/>
                </a:solidFill>
                <a:latin typeface="Arial" pitchFamily="34" charset="0"/>
              </a:rPr>
              <a:t>tress</a:t>
            </a:r>
          </a:p>
          <a:p>
            <a:pPr eaLnBrk="1" hangingPunct="1">
              <a:spcBef>
                <a:spcPct val="50000"/>
              </a:spcBef>
              <a:spcAft>
                <a:spcPct val="0"/>
              </a:spcAft>
              <a:buClrTx/>
              <a:buFontTx/>
              <a:buNone/>
            </a:pPr>
            <a:r>
              <a:rPr lang="en-GB" altLang="en-US" sz="2800" b="1" dirty="0">
                <a:solidFill>
                  <a:schemeClr val="tx1"/>
                </a:solidFill>
                <a:latin typeface="Arial" pitchFamily="34" charset="0"/>
              </a:rPr>
              <a:t>F</a:t>
            </a:r>
            <a:r>
              <a:rPr lang="en-GB" altLang="en-US" sz="1800" dirty="0">
                <a:solidFill>
                  <a:schemeClr val="tx1"/>
                </a:solidFill>
                <a:latin typeface="Arial" pitchFamily="34" charset="0"/>
              </a:rPr>
              <a:t>ear</a:t>
            </a:r>
          </a:p>
        </p:txBody>
      </p:sp>
    </p:spTree>
    <p:extLst>
      <p:ext uri="{BB962C8B-B14F-4D97-AF65-F5344CB8AC3E}">
        <p14:creationId xmlns:p14="http://schemas.microsoft.com/office/powerpoint/2010/main" val="352574921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23850" y="317500"/>
            <a:ext cx="8115300" cy="509588"/>
          </a:xfrm>
        </p:spPr>
        <p:txBody>
          <a:bodyPr/>
          <a:lstStyle/>
          <a:p>
            <a:pPr algn="l" eaLnBrk="1" hangingPunct="1"/>
            <a:r>
              <a:rPr lang="en-GB" altLang="en-US" b="1" dirty="0" smtClean="0"/>
              <a:t>Performance equation in </a:t>
            </a:r>
            <a:r>
              <a:rPr lang="en-GB" altLang="en-US" b="1" dirty="0" smtClean="0"/>
              <a:t/>
            </a:r>
            <a:br>
              <a:rPr lang="en-GB" altLang="en-US" b="1" dirty="0" smtClean="0"/>
            </a:br>
            <a:r>
              <a:rPr lang="en-GB" altLang="en-US" b="1" dirty="0" smtClean="0"/>
              <a:t>action</a:t>
            </a:r>
            <a:endParaRPr lang="en-GB" altLang="en-US" b="1" dirty="0" smtClean="0"/>
          </a:p>
        </p:txBody>
      </p:sp>
      <p:sp>
        <p:nvSpPr>
          <p:cNvPr id="43011" name="Content Placeholder 2"/>
          <p:cNvSpPr>
            <a:spLocks noGrp="1"/>
          </p:cNvSpPr>
          <p:nvPr>
            <p:ph idx="1"/>
          </p:nvPr>
        </p:nvSpPr>
        <p:spPr/>
        <p:txBody>
          <a:bodyPr/>
          <a:lstStyle/>
          <a:p>
            <a:pPr eaLnBrk="1" hangingPunct="1"/>
            <a:endParaRPr lang="en-US" altLang="en-US" smtClean="0"/>
          </a:p>
        </p:txBody>
      </p:sp>
      <p:sp>
        <p:nvSpPr>
          <p:cNvPr id="43012" name="Content Placeholder 1"/>
          <p:cNvSpPr txBox="1">
            <a:spLocks/>
          </p:cNvSpPr>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0363" indent="-360363">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a:buFont typeface="Wingdings" pitchFamily="2" charset="2"/>
              <a:buNone/>
            </a:pPr>
            <a:endParaRPr lang="en-GB" altLang="en-US"/>
          </a:p>
          <a:p>
            <a:pPr algn="ctr">
              <a:buFont typeface="Wingdings" pitchFamily="2" charset="2"/>
              <a:buNone/>
            </a:pPr>
            <a:endParaRPr lang="en-GB" altLang="en-US"/>
          </a:p>
          <a:p>
            <a:pPr algn="ctr">
              <a:buFont typeface="Wingdings" pitchFamily="2" charset="2"/>
              <a:buNone/>
            </a:pPr>
            <a:endParaRPr lang="en-GB" altLang="en-US"/>
          </a:p>
        </p:txBody>
      </p:sp>
      <p:sp>
        <p:nvSpPr>
          <p:cNvPr id="6" name="Cube 5"/>
          <p:cNvSpPr/>
          <p:nvPr/>
        </p:nvSpPr>
        <p:spPr>
          <a:xfrm>
            <a:off x="3643313" y="2071688"/>
            <a:ext cx="1143000" cy="3786187"/>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grpSp>
        <p:nvGrpSpPr>
          <p:cNvPr id="7" name="Group 6"/>
          <p:cNvGrpSpPr>
            <a:grpSpLocks/>
          </p:cNvGrpSpPr>
          <p:nvPr/>
        </p:nvGrpSpPr>
        <p:grpSpPr bwMode="auto">
          <a:xfrm>
            <a:off x="3643313" y="4786313"/>
            <a:ext cx="4071937" cy="1071562"/>
            <a:chOff x="3643306" y="4786322"/>
            <a:chExt cx="4071966" cy="1071570"/>
          </a:xfrm>
        </p:grpSpPr>
        <p:sp>
          <p:nvSpPr>
            <p:cNvPr id="8" name="Cube 7"/>
            <p:cNvSpPr/>
            <p:nvPr/>
          </p:nvSpPr>
          <p:spPr>
            <a:xfrm>
              <a:off x="3643306" y="4786322"/>
              <a:ext cx="1143008" cy="1071570"/>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cxnSp>
          <p:nvCxnSpPr>
            <p:cNvPr id="9" name="Straight Arrow Connector 8"/>
            <p:cNvCxnSpPr/>
            <p:nvPr/>
          </p:nvCxnSpPr>
          <p:spPr>
            <a:xfrm rot="10800000">
              <a:off x="4929190" y="5357826"/>
              <a:ext cx="928694"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031" name="TextBox 9"/>
            <p:cNvSpPr txBox="1">
              <a:spLocks noChangeArrowheads="1"/>
            </p:cNvSpPr>
            <p:nvPr/>
          </p:nvSpPr>
          <p:spPr bwMode="auto">
            <a:xfrm>
              <a:off x="6000760" y="5143512"/>
              <a:ext cx="17145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r>
                <a:rPr lang="en-GB" altLang="en-US" sz="1800">
                  <a:solidFill>
                    <a:schemeClr val="tx1"/>
                  </a:solidFill>
                  <a:latin typeface="Arial" pitchFamily="34" charset="0"/>
                </a:rPr>
                <a:t>Confidence</a:t>
              </a:r>
            </a:p>
          </p:txBody>
        </p:sp>
      </p:grpSp>
      <p:grpSp>
        <p:nvGrpSpPr>
          <p:cNvPr id="11" name="Group 10"/>
          <p:cNvGrpSpPr>
            <a:grpSpLocks/>
          </p:cNvGrpSpPr>
          <p:nvPr/>
        </p:nvGrpSpPr>
        <p:grpSpPr bwMode="auto">
          <a:xfrm>
            <a:off x="3630613" y="4214813"/>
            <a:ext cx="4065587" cy="857250"/>
            <a:chOff x="3630427" y="4214818"/>
            <a:chExt cx="4066130" cy="857256"/>
          </a:xfrm>
        </p:grpSpPr>
        <p:sp>
          <p:nvSpPr>
            <p:cNvPr id="12" name="Cube 11"/>
            <p:cNvSpPr/>
            <p:nvPr/>
          </p:nvSpPr>
          <p:spPr>
            <a:xfrm>
              <a:off x="3630427" y="4214818"/>
              <a:ext cx="1155854" cy="857256"/>
            </a:xfrm>
            <a:prstGeom prst="cub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cxnSp>
          <p:nvCxnSpPr>
            <p:cNvPr id="13" name="Straight Arrow Connector 12"/>
            <p:cNvCxnSpPr/>
            <p:nvPr/>
          </p:nvCxnSpPr>
          <p:spPr>
            <a:xfrm rot="10800000">
              <a:off x="4929175" y="4714883"/>
              <a:ext cx="928811"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028" name="TextBox 13"/>
            <p:cNvSpPr txBox="1">
              <a:spLocks noChangeArrowheads="1"/>
            </p:cNvSpPr>
            <p:nvPr/>
          </p:nvSpPr>
          <p:spPr bwMode="auto">
            <a:xfrm>
              <a:off x="5982045" y="4572008"/>
              <a:ext cx="17145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r>
                <a:rPr lang="en-GB" altLang="en-US" sz="1800">
                  <a:solidFill>
                    <a:schemeClr val="tx1"/>
                  </a:solidFill>
                  <a:latin typeface="Arial" pitchFamily="34" charset="0"/>
                </a:rPr>
                <a:t>Motivation</a:t>
              </a:r>
            </a:p>
          </p:txBody>
        </p:sp>
      </p:grpSp>
      <p:grpSp>
        <p:nvGrpSpPr>
          <p:cNvPr id="15" name="Group 14"/>
          <p:cNvGrpSpPr>
            <a:grpSpLocks/>
          </p:cNvGrpSpPr>
          <p:nvPr/>
        </p:nvGrpSpPr>
        <p:grpSpPr bwMode="auto">
          <a:xfrm>
            <a:off x="3643313" y="3643313"/>
            <a:ext cx="4071937" cy="785812"/>
            <a:chOff x="3643306" y="3643314"/>
            <a:chExt cx="4071966" cy="785818"/>
          </a:xfrm>
        </p:grpSpPr>
        <p:sp>
          <p:nvSpPr>
            <p:cNvPr id="16" name="Cube 15"/>
            <p:cNvSpPr/>
            <p:nvPr/>
          </p:nvSpPr>
          <p:spPr>
            <a:xfrm>
              <a:off x="3643306" y="3643314"/>
              <a:ext cx="1143008" cy="785818"/>
            </a:xfrm>
            <a:prstGeom prst="cub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cxnSp>
          <p:nvCxnSpPr>
            <p:cNvPr id="17" name="Straight Arrow Connector 16"/>
            <p:cNvCxnSpPr/>
            <p:nvPr/>
          </p:nvCxnSpPr>
          <p:spPr>
            <a:xfrm rot="10800000">
              <a:off x="5000628" y="4071942"/>
              <a:ext cx="92869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025" name="TextBox 17"/>
            <p:cNvSpPr txBox="1">
              <a:spLocks noChangeArrowheads="1"/>
            </p:cNvSpPr>
            <p:nvPr/>
          </p:nvSpPr>
          <p:spPr bwMode="auto">
            <a:xfrm>
              <a:off x="6000760" y="3929066"/>
              <a:ext cx="17145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r>
                <a:rPr lang="en-GB" altLang="en-US" sz="1800">
                  <a:solidFill>
                    <a:schemeClr val="tx1"/>
                  </a:solidFill>
                  <a:latin typeface="Arial" pitchFamily="34" charset="0"/>
                </a:rPr>
                <a:t>Fear</a:t>
              </a:r>
            </a:p>
          </p:txBody>
        </p:sp>
      </p:grpSp>
      <p:grpSp>
        <p:nvGrpSpPr>
          <p:cNvPr id="19" name="Group 18"/>
          <p:cNvGrpSpPr>
            <a:grpSpLocks/>
          </p:cNvGrpSpPr>
          <p:nvPr/>
        </p:nvGrpSpPr>
        <p:grpSpPr bwMode="auto">
          <a:xfrm>
            <a:off x="1143000" y="2357438"/>
            <a:ext cx="2286000" cy="3571875"/>
            <a:chOff x="1142976" y="2357430"/>
            <a:chExt cx="2286016" cy="3571900"/>
          </a:xfrm>
        </p:grpSpPr>
        <p:sp>
          <p:nvSpPr>
            <p:cNvPr id="20" name="Left Brace 19"/>
            <p:cNvSpPr/>
            <p:nvPr/>
          </p:nvSpPr>
          <p:spPr>
            <a:xfrm>
              <a:off x="2786051" y="2357430"/>
              <a:ext cx="642941" cy="3571900"/>
            </a:xfrm>
            <a:prstGeom prst="leftBrace">
              <a:avLst/>
            </a:prstGeom>
            <a:ln w="28575"/>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a:p>
          </p:txBody>
        </p:sp>
        <p:sp>
          <p:nvSpPr>
            <p:cNvPr id="43022" name="TextBox 20"/>
            <p:cNvSpPr txBox="1">
              <a:spLocks noChangeArrowheads="1"/>
            </p:cNvSpPr>
            <p:nvPr/>
          </p:nvSpPr>
          <p:spPr bwMode="auto">
            <a:xfrm>
              <a:off x="1142976" y="3929066"/>
              <a:ext cx="15001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r>
                <a:rPr lang="en-GB" altLang="en-US" sz="1800">
                  <a:solidFill>
                    <a:schemeClr val="tx1"/>
                  </a:solidFill>
                  <a:latin typeface="Arial" pitchFamily="34" charset="0"/>
                </a:rPr>
                <a:t>Potential</a:t>
              </a:r>
            </a:p>
          </p:txBody>
        </p:sp>
      </p:grpSp>
      <p:grpSp>
        <p:nvGrpSpPr>
          <p:cNvPr id="22" name="Group 21"/>
          <p:cNvGrpSpPr>
            <a:grpSpLocks/>
          </p:cNvGrpSpPr>
          <p:nvPr/>
        </p:nvGrpSpPr>
        <p:grpSpPr bwMode="auto">
          <a:xfrm>
            <a:off x="785813" y="2357438"/>
            <a:ext cx="2571750" cy="1500187"/>
            <a:chOff x="785786" y="2357430"/>
            <a:chExt cx="2571768" cy="1500198"/>
          </a:xfrm>
        </p:grpSpPr>
        <p:sp>
          <p:nvSpPr>
            <p:cNvPr id="23" name="Left Brace 22"/>
            <p:cNvSpPr/>
            <p:nvPr/>
          </p:nvSpPr>
          <p:spPr>
            <a:xfrm>
              <a:off x="2857487" y="2357430"/>
              <a:ext cx="500067" cy="1500198"/>
            </a:xfrm>
            <a:prstGeom prst="leftBrace">
              <a:avLst/>
            </a:prstGeom>
            <a:ln w="28575"/>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a:p>
          </p:txBody>
        </p:sp>
        <p:sp>
          <p:nvSpPr>
            <p:cNvPr id="43020" name="TextBox 23"/>
            <p:cNvSpPr txBox="1">
              <a:spLocks noChangeArrowheads="1"/>
            </p:cNvSpPr>
            <p:nvPr/>
          </p:nvSpPr>
          <p:spPr bwMode="auto">
            <a:xfrm>
              <a:off x="785786" y="2857496"/>
              <a:ext cx="18573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r>
                <a:rPr lang="en-GB" altLang="en-US" sz="1800">
                  <a:solidFill>
                    <a:schemeClr val="tx1"/>
                  </a:solidFill>
                  <a:latin typeface="Arial" pitchFamily="34" charset="0"/>
                </a:rPr>
                <a:t>Actual potential</a:t>
              </a:r>
            </a:p>
          </p:txBody>
        </p:sp>
      </p:grpSp>
    </p:spTree>
    <p:extLst>
      <p:ext uri="{BB962C8B-B14F-4D97-AF65-F5344CB8AC3E}">
        <p14:creationId xmlns:p14="http://schemas.microsoft.com/office/powerpoint/2010/main" val="15382201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19"/>
                                        </p:tgtEl>
                                        <p:attrNameLst>
                                          <p:attrName>style.visibility</p:attrName>
                                        </p:attrNameLst>
                                      </p:cBhvr>
                                      <p:to>
                                        <p:strVal val="hidden"/>
                                      </p:to>
                                    </p:set>
                                  </p:childTnLst>
                                </p:cTn>
                              </p:par>
                              <p:par>
                                <p:cTn id="7" presetID="2" presetClass="entr" presetSubtype="4" fill="hold" nodeType="withEffect">
                                  <p:stCondLst>
                                    <p:cond delay="0"/>
                                  </p:stCondLst>
                                  <p:childTnLst>
                                    <p:set>
                                      <p:cBhvr>
                                        <p:cTn id="8" dur="1" fill="hold">
                                          <p:stCondLst>
                                            <p:cond delay="0"/>
                                          </p:stCondLst>
                                        </p:cTn>
                                        <p:tgtEl>
                                          <p:spTgt spid="7"/>
                                        </p:tgtEl>
                                        <p:attrNameLst>
                                          <p:attrName>style.visibility</p:attrName>
                                        </p:attrNameLst>
                                      </p:cBhvr>
                                      <p:to>
                                        <p:strVal val="visible"/>
                                      </p:to>
                                    </p:set>
                                    <p:anim calcmode="lin" valueType="num">
                                      <p:cBhvr additive="base">
                                        <p:cTn id="9" dur="500" fill="hold"/>
                                        <p:tgtEl>
                                          <p:spTgt spid="7"/>
                                        </p:tgtEl>
                                        <p:attrNameLst>
                                          <p:attrName>ppt_x</p:attrName>
                                        </p:attrNameLst>
                                      </p:cBhvr>
                                      <p:tavLst>
                                        <p:tav tm="0">
                                          <p:val>
                                            <p:strVal val="#ppt_x"/>
                                          </p:val>
                                        </p:tav>
                                        <p:tav tm="100000">
                                          <p:val>
                                            <p:strVal val="#ppt_x"/>
                                          </p:val>
                                        </p:tav>
                                      </p:tavLst>
                                    </p:anim>
                                    <p:anim calcmode="lin" valueType="num">
                                      <p:cBhvr additive="base">
                                        <p:cTn id="1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par>
                                <p:cTn id="23" presetID="1" presetClass="entr" presetSubtype="0"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27050" y="354012"/>
            <a:ext cx="6559550" cy="509588"/>
          </a:xfrm>
        </p:spPr>
        <p:txBody>
          <a:bodyPr/>
          <a:lstStyle/>
          <a:p>
            <a:pPr algn="l" eaLnBrk="1" hangingPunct="1"/>
            <a:r>
              <a:rPr lang="en-GB" altLang="en-US" b="1" dirty="0" smtClean="0"/>
              <a:t>What is the role of the </a:t>
            </a:r>
            <a:r>
              <a:rPr lang="en-GB" altLang="en-US" b="1" dirty="0" smtClean="0"/>
              <a:t>coach</a:t>
            </a:r>
            <a:r>
              <a:rPr lang="en-GB" altLang="en-US" b="1" dirty="0" smtClean="0"/>
              <a:t>?</a:t>
            </a:r>
            <a:endParaRPr lang="en-GB" altLang="en-US" b="1" dirty="0" smtClean="0"/>
          </a:p>
        </p:txBody>
      </p:sp>
      <p:sp>
        <p:nvSpPr>
          <p:cNvPr id="3" name="Content Placeholder 2"/>
          <p:cNvSpPr>
            <a:spLocks noGrp="1"/>
          </p:cNvSpPr>
          <p:nvPr>
            <p:ph idx="1"/>
          </p:nvPr>
        </p:nvSpPr>
        <p:spPr/>
        <p:txBody>
          <a:bodyPr/>
          <a:lstStyle/>
          <a:p>
            <a:pPr marL="0" indent="0" eaLnBrk="1" hangingPunct="1">
              <a:buFont typeface="Wingdings" pitchFamily="2" charset="2"/>
              <a:buNone/>
              <a:defRPr/>
            </a:pPr>
            <a:endParaRPr lang="en-GB" dirty="0" smtClean="0"/>
          </a:p>
          <a:p>
            <a:pPr eaLnBrk="1" hangingPunct="1">
              <a:defRPr/>
            </a:pPr>
            <a:r>
              <a:rPr lang="en-GB" dirty="0" smtClean="0"/>
              <a:t>Observation </a:t>
            </a:r>
            <a:r>
              <a:rPr lang="en-GB" dirty="0" smtClean="0"/>
              <a:t>and listening techniques</a:t>
            </a:r>
            <a:endParaRPr lang="en-GB" dirty="0" smtClean="0"/>
          </a:p>
          <a:p>
            <a:pPr eaLnBrk="1" hangingPunct="1">
              <a:defRPr/>
            </a:pPr>
            <a:r>
              <a:rPr lang="en-GB" dirty="0" smtClean="0"/>
              <a:t>Effective questioning</a:t>
            </a:r>
          </a:p>
          <a:p>
            <a:pPr eaLnBrk="1" hangingPunct="1">
              <a:defRPr/>
            </a:pPr>
            <a:r>
              <a:rPr lang="en-GB" dirty="0" smtClean="0"/>
              <a:t>Constructive feedback</a:t>
            </a:r>
          </a:p>
          <a:p>
            <a:pPr eaLnBrk="1" hangingPunct="1">
              <a:defRPr/>
            </a:pPr>
            <a:r>
              <a:rPr lang="en-GB" dirty="0" smtClean="0"/>
              <a:t>Goal setting</a:t>
            </a:r>
          </a:p>
          <a:p>
            <a:pPr eaLnBrk="1" hangingPunct="1">
              <a:defRPr/>
            </a:pPr>
            <a:endParaRPr lang="en-GB" dirty="0" smtClean="0"/>
          </a:p>
        </p:txBody>
      </p:sp>
    </p:spTree>
    <p:extLst>
      <p:ext uri="{BB962C8B-B14F-4D97-AF65-F5344CB8AC3E}">
        <p14:creationId xmlns:p14="http://schemas.microsoft.com/office/powerpoint/2010/main" val="3717141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355600"/>
            <a:ext cx="5915025" cy="509588"/>
          </a:xfrm>
        </p:spPr>
        <p:txBody>
          <a:bodyPr/>
          <a:lstStyle/>
          <a:p>
            <a:pPr eaLnBrk="1" hangingPunct="1"/>
            <a:r>
              <a:rPr lang="en-GB" altLang="en-US" b="1" dirty="0" smtClean="0"/>
              <a:t>Performance Cycle</a:t>
            </a:r>
          </a:p>
        </p:txBody>
      </p:sp>
      <p:sp>
        <p:nvSpPr>
          <p:cNvPr id="36867" name="Rectangle 3"/>
          <p:cNvSpPr>
            <a:spLocks noGrp="1" noChangeArrowheads="1"/>
          </p:cNvSpPr>
          <p:nvPr>
            <p:ph type="body" idx="1"/>
          </p:nvPr>
        </p:nvSpPr>
        <p:spPr>
          <a:xfrm>
            <a:off x="900113" y="1782763"/>
            <a:ext cx="7488237" cy="4094162"/>
          </a:xfrm>
        </p:spPr>
        <p:txBody>
          <a:bodyPr/>
          <a:lstStyle/>
          <a:p>
            <a:pPr eaLnBrk="1" hangingPunct="1"/>
            <a:endParaRPr lang="en-GB" altLang="en-US" b="1" smtClean="0"/>
          </a:p>
          <a:p>
            <a:pPr eaLnBrk="1" hangingPunct="1"/>
            <a:endParaRPr lang="en-GB" altLang="en-US" i="1" smtClean="0"/>
          </a:p>
        </p:txBody>
      </p:sp>
      <p:sp>
        <p:nvSpPr>
          <p:cNvPr id="22532" name="Oval 4"/>
          <p:cNvSpPr>
            <a:spLocks noChangeArrowheads="1"/>
          </p:cNvSpPr>
          <p:nvPr/>
        </p:nvSpPr>
        <p:spPr bwMode="auto">
          <a:xfrm>
            <a:off x="1403350" y="4221163"/>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2533" name="Oval 5"/>
          <p:cNvSpPr>
            <a:spLocks noChangeArrowheads="1"/>
          </p:cNvSpPr>
          <p:nvPr/>
        </p:nvSpPr>
        <p:spPr bwMode="auto">
          <a:xfrm>
            <a:off x="3419475" y="4868863"/>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2534" name="Oval 6"/>
          <p:cNvSpPr>
            <a:spLocks noChangeArrowheads="1"/>
          </p:cNvSpPr>
          <p:nvPr/>
        </p:nvSpPr>
        <p:spPr bwMode="auto">
          <a:xfrm>
            <a:off x="3419475" y="2205038"/>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2535" name="Oval 7"/>
          <p:cNvSpPr>
            <a:spLocks noChangeArrowheads="1"/>
          </p:cNvSpPr>
          <p:nvPr/>
        </p:nvSpPr>
        <p:spPr bwMode="auto">
          <a:xfrm>
            <a:off x="3419475" y="3500438"/>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2536" name="Oval 8"/>
          <p:cNvSpPr>
            <a:spLocks noChangeArrowheads="1"/>
          </p:cNvSpPr>
          <p:nvPr/>
        </p:nvSpPr>
        <p:spPr bwMode="auto">
          <a:xfrm>
            <a:off x="1403350" y="2781300"/>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2537" name="Oval 9"/>
          <p:cNvSpPr>
            <a:spLocks noChangeArrowheads="1"/>
          </p:cNvSpPr>
          <p:nvPr/>
        </p:nvSpPr>
        <p:spPr bwMode="auto">
          <a:xfrm>
            <a:off x="5580063" y="4149725"/>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2538" name="Oval 10"/>
          <p:cNvSpPr>
            <a:spLocks noChangeArrowheads="1"/>
          </p:cNvSpPr>
          <p:nvPr/>
        </p:nvSpPr>
        <p:spPr bwMode="auto">
          <a:xfrm>
            <a:off x="5508625" y="2781300"/>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2539" name="Text Box 11"/>
          <p:cNvSpPr txBox="1">
            <a:spLocks noChangeArrowheads="1"/>
          </p:cNvSpPr>
          <p:nvPr/>
        </p:nvSpPr>
        <p:spPr bwMode="auto">
          <a:xfrm>
            <a:off x="1835150" y="2997200"/>
            <a:ext cx="8651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Results</a:t>
            </a:r>
          </a:p>
        </p:txBody>
      </p:sp>
      <p:sp>
        <p:nvSpPr>
          <p:cNvPr id="22540" name="Text Box 12"/>
          <p:cNvSpPr txBox="1">
            <a:spLocks noChangeArrowheads="1"/>
          </p:cNvSpPr>
          <p:nvPr/>
        </p:nvSpPr>
        <p:spPr bwMode="auto">
          <a:xfrm>
            <a:off x="1884363" y="4498975"/>
            <a:ext cx="100806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Actions</a:t>
            </a:r>
          </a:p>
        </p:txBody>
      </p:sp>
      <p:sp>
        <p:nvSpPr>
          <p:cNvPr id="22541" name="Text Box 13"/>
          <p:cNvSpPr txBox="1">
            <a:spLocks noChangeArrowheads="1"/>
          </p:cNvSpPr>
          <p:nvPr/>
        </p:nvSpPr>
        <p:spPr bwMode="auto">
          <a:xfrm>
            <a:off x="3825875" y="5164138"/>
            <a:ext cx="1008063"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  </a:t>
            </a:r>
            <a:r>
              <a:rPr lang="en-GB" altLang="en-US" sz="1200" b="1">
                <a:solidFill>
                  <a:schemeClr val="bg1"/>
                </a:solidFill>
                <a:latin typeface="Arial" pitchFamily="34" charset="0"/>
              </a:rPr>
              <a:t>Attitude</a:t>
            </a:r>
          </a:p>
        </p:txBody>
      </p:sp>
      <p:sp>
        <p:nvSpPr>
          <p:cNvPr id="22542" name="Text Box 14"/>
          <p:cNvSpPr txBox="1">
            <a:spLocks noChangeArrowheads="1"/>
          </p:cNvSpPr>
          <p:nvPr/>
        </p:nvSpPr>
        <p:spPr bwMode="auto">
          <a:xfrm>
            <a:off x="3924300" y="3789363"/>
            <a:ext cx="7921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 </a:t>
            </a:r>
            <a:r>
              <a:rPr lang="en-GB" altLang="en-US" sz="1200" b="1">
                <a:solidFill>
                  <a:schemeClr val="bg1"/>
                </a:solidFill>
                <a:latin typeface="Arial" pitchFamily="34" charset="0"/>
              </a:rPr>
              <a:t>Goals</a:t>
            </a:r>
          </a:p>
        </p:txBody>
      </p:sp>
      <p:sp>
        <p:nvSpPr>
          <p:cNvPr id="22543" name="Text Box 15"/>
          <p:cNvSpPr txBox="1">
            <a:spLocks noChangeArrowheads="1"/>
          </p:cNvSpPr>
          <p:nvPr/>
        </p:nvSpPr>
        <p:spPr bwMode="auto">
          <a:xfrm>
            <a:off x="3779838" y="2492375"/>
            <a:ext cx="1152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Self image</a:t>
            </a:r>
          </a:p>
        </p:txBody>
      </p:sp>
      <p:sp>
        <p:nvSpPr>
          <p:cNvPr id="22544" name="Text Box 16"/>
          <p:cNvSpPr txBox="1">
            <a:spLocks noChangeArrowheads="1"/>
          </p:cNvSpPr>
          <p:nvPr/>
        </p:nvSpPr>
        <p:spPr bwMode="auto">
          <a:xfrm>
            <a:off x="5940425" y="3068638"/>
            <a:ext cx="720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Beliefs</a:t>
            </a:r>
          </a:p>
        </p:txBody>
      </p:sp>
      <p:sp>
        <p:nvSpPr>
          <p:cNvPr id="22545" name="Text Box 17"/>
          <p:cNvSpPr txBox="1">
            <a:spLocks noChangeArrowheads="1"/>
          </p:cNvSpPr>
          <p:nvPr/>
        </p:nvSpPr>
        <p:spPr bwMode="auto">
          <a:xfrm>
            <a:off x="5822950" y="4365625"/>
            <a:ext cx="13430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Expectations</a:t>
            </a:r>
          </a:p>
        </p:txBody>
      </p:sp>
      <p:cxnSp>
        <p:nvCxnSpPr>
          <p:cNvPr id="22546" name="AutoShape 18"/>
          <p:cNvCxnSpPr>
            <a:cxnSpLocks noChangeShapeType="1"/>
            <a:stCxn id="22534" idx="6"/>
            <a:endCxn id="22538" idx="1"/>
          </p:cNvCxnSpPr>
          <p:nvPr/>
        </p:nvCxnSpPr>
        <p:spPr bwMode="auto">
          <a:xfrm>
            <a:off x="5076825" y="2636838"/>
            <a:ext cx="674688" cy="2714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47" name="AutoShape 19"/>
          <p:cNvCxnSpPr>
            <a:cxnSpLocks noChangeShapeType="1"/>
            <a:stCxn id="22538" idx="4"/>
            <a:endCxn id="22537" idx="0"/>
          </p:cNvCxnSpPr>
          <p:nvPr/>
        </p:nvCxnSpPr>
        <p:spPr bwMode="auto">
          <a:xfrm>
            <a:off x="6337300" y="3644900"/>
            <a:ext cx="71438" cy="5048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48" name="AutoShape 20"/>
          <p:cNvCxnSpPr>
            <a:cxnSpLocks noChangeShapeType="1"/>
            <a:stCxn id="22537" idx="3"/>
            <a:endCxn id="22533" idx="6"/>
          </p:cNvCxnSpPr>
          <p:nvPr/>
        </p:nvCxnSpPr>
        <p:spPr bwMode="auto">
          <a:xfrm flipH="1">
            <a:off x="5076825" y="4886325"/>
            <a:ext cx="746125" cy="41433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49" name="AutoShape 21"/>
          <p:cNvCxnSpPr>
            <a:cxnSpLocks noChangeShapeType="1"/>
            <a:stCxn id="22533" idx="2"/>
            <a:endCxn id="22532" idx="5"/>
          </p:cNvCxnSpPr>
          <p:nvPr/>
        </p:nvCxnSpPr>
        <p:spPr bwMode="auto">
          <a:xfrm flipH="1" flipV="1">
            <a:off x="2817813" y="4957763"/>
            <a:ext cx="601662" cy="3429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50" name="AutoShape 22"/>
          <p:cNvCxnSpPr>
            <a:cxnSpLocks noChangeShapeType="1"/>
            <a:stCxn id="22532" idx="0"/>
            <a:endCxn id="22536" idx="4"/>
          </p:cNvCxnSpPr>
          <p:nvPr/>
        </p:nvCxnSpPr>
        <p:spPr bwMode="auto">
          <a:xfrm flipV="1">
            <a:off x="2232025" y="3644900"/>
            <a:ext cx="0" cy="5762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51" name="AutoShape 23"/>
          <p:cNvCxnSpPr>
            <a:cxnSpLocks noChangeShapeType="1"/>
            <a:stCxn id="22536" idx="7"/>
            <a:endCxn id="22534" idx="2"/>
          </p:cNvCxnSpPr>
          <p:nvPr/>
        </p:nvCxnSpPr>
        <p:spPr bwMode="auto">
          <a:xfrm flipV="1">
            <a:off x="2817813" y="2636838"/>
            <a:ext cx="601662" cy="2714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52" name="Text Box 24"/>
          <p:cNvSpPr txBox="1">
            <a:spLocks noChangeArrowheads="1"/>
          </p:cNvSpPr>
          <p:nvPr/>
        </p:nvSpPr>
        <p:spPr bwMode="auto">
          <a:xfrm>
            <a:off x="6948488" y="3651250"/>
            <a:ext cx="1152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22553" name="Text Box 25"/>
          <p:cNvSpPr txBox="1">
            <a:spLocks noChangeArrowheads="1"/>
          </p:cNvSpPr>
          <p:nvPr/>
        </p:nvSpPr>
        <p:spPr bwMode="auto">
          <a:xfrm>
            <a:off x="971550" y="2349500"/>
            <a:ext cx="12239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potential</a:t>
            </a:r>
          </a:p>
        </p:txBody>
      </p:sp>
      <p:sp>
        <p:nvSpPr>
          <p:cNvPr id="22554" name="Text Box 26"/>
          <p:cNvSpPr txBox="1">
            <a:spLocks noChangeArrowheads="1"/>
          </p:cNvSpPr>
          <p:nvPr/>
        </p:nvSpPr>
        <p:spPr bwMode="auto">
          <a:xfrm>
            <a:off x="323850" y="4292600"/>
            <a:ext cx="9350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potential</a:t>
            </a:r>
          </a:p>
        </p:txBody>
      </p:sp>
      <p:sp>
        <p:nvSpPr>
          <p:cNvPr id="22555" name="Text Box 27"/>
          <p:cNvSpPr txBox="1">
            <a:spLocks noChangeArrowheads="1"/>
          </p:cNvSpPr>
          <p:nvPr/>
        </p:nvSpPr>
        <p:spPr bwMode="auto">
          <a:xfrm>
            <a:off x="5011738" y="2138363"/>
            <a:ext cx="11525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22556" name="Text Box 28"/>
          <p:cNvSpPr txBox="1">
            <a:spLocks noChangeArrowheads="1"/>
          </p:cNvSpPr>
          <p:nvPr/>
        </p:nvSpPr>
        <p:spPr bwMode="auto">
          <a:xfrm>
            <a:off x="6084888" y="5221288"/>
            <a:ext cx="11525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22557" name="Text Box 29"/>
          <p:cNvSpPr txBox="1">
            <a:spLocks noChangeArrowheads="1"/>
          </p:cNvSpPr>
          <p:nvPr/>
        </p:nvSpPr>
        <p:spPr bwMode="auto">
          <a:xfrm>
            <a:off x="2484438" y="5595938"/>
            <a:ext cx="1152525"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potential</a:t>
            </a:r>
          </a:p>
        </p:txBody>
      </p:sp>
      <p:sp>
        <p:nvSpPr>
          <p:cNvPr id="22558" name="Text Box 30"/>
          <p:cNvSpPr txBox="1">
            <a:spLocks noChangeArrowheads="1"/>
          </p:cNvSpPr>
          <p:nvPr/>
        </p:nvSpPr>
        <p:spPr bwMode="auto">
          <a:xfrm>
            <a:off x="3419475" y="3195638"/>
            <a:ext cx="1152525"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performance</a:t>
            </a:r>
          </a:p>
        </p:txBody>
      </p:sp>
    </p:spTree>
    <p:extLst>
      <p:ext uri="{BB962C8B-B14F-4D97-AF65-F5344CB8AC3E}">
        <p14:creationId xmlns:p14="http://schemas.microsoft.com/office/powerpoint/2010/main" val="45430028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fade">
                                      <p:cBhvr>
                                        <p:cTn id="7" dur="2000"/>
                                        <p:tgtEl>
                                          <p:spTgt spid="368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055687" y="304800"/>
            <a:ext cx="5915025" cy="509588"/>
          </a:xfrm>
        </p:spPr>
        <p:txBody>
          <a:bodyPr/>
          <a:lstStyle/>
          <a:p>
            <a:pPr eaLnBrk="1" hangingPunct="1"/>
            <a:r>
              <a:rPr lang="en-GB" altLang="en-US" b="1" dirty="0" smtClean="0"/>
              <a:t>Feedback</a:t>
            </a:r>
          </a:p>
        </p:txBody>
      </p:sp>
      <p:sp>
        <p:nvSpPr>
          <p:cNvPr id="28675" name="Content Placeholder 2"/>
          <p:cNvSpPr>
            <a:spLocks noGrp="1"/>
          </p:cNvSpPr>
          <p:nvPr>
            <p:ph idx="1"/>
          </p:nvPr>
        </p:nvSpPr>
        <p:spPr/>
        <p:txBody>
          <a:bodyPr/>
          <a:lstStyle/>
          <a:p>
            <a:pPr eaLnBrk="1" hangingPunct="1"/>
            <a:r>
              <a:rPr lang="en-GB" altLang="en-US" smtClean="0"/>
              <a:t>Give/receive constructive feedback – balances negative points with positive ones to build a positive </a:t>
            </a:r>
            <a:r>
              <a:rPr lang="en-GB" altLang="en-US" b="1" smtClean="0"/>
              <a:t>self-image</a:t>
            </a:r>
            <a:r>
              <a:rPr lang="en-GB" altLang="en-US" smtClean="0"/>
              <a:t>. Allowing two way feedback builds trust which supports a stronger </a:t>
            </a:r>
            <a:r>
              <a:rPr lang="en-GB" altLang="en-US" b="1" smtClean="0"/>
              <a:t>belief </a:t>
            </a:r>
            <a:r>
              <a:rPr lang="en-GB" altLang="en-US" smtClean="0"/>
              <a:t>in the coach/coachee relationship</a:t>
            </a:r>
          </a:p>
        </p:txBody>
      </p:sp>
    </p:spTree>
    <p:extLst>
      <p:ext uri="{BB962C8B-B14F-4D97-AF65-F5344CB8AC3E}">
        <p14:creationId xmlns:p14="http://schemas.microsoft.com/office/powerpoint/2010/main" val="6459929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336550"/>
            <a:ext cx="5915025" cy="509588"/>
          </a:xfrm>
        </p:spPr>
        <p:txBody>
          <a:bodyPr/>
          <a:lstStyle/>
          <a:p>
            <a:pPr eaLnBrk="1" hangingPunct="1"/>
            <a:r>
              <a:rPr lang="en-GB" altLang="en-US" b="1" dirty="0" smtClean="0"/>
              <a:t>Performance Cycle</a:t>
            </a:r>
          </a:p>
        </p:txBody>
      </p:sp>
      <p:sp>
        <p:nvSpPr>
          <p:cNvPr id="36867" name="Rectangle 3"/>
          <p:cNvSpPr>
            <a:spLocks noGrp="1" noChangeArrowheads="1"/>
          </p:cNvSpPr>
          <p:nvPr>
            <p:ph type="body" idx="1"/>
          </p:nvPr>
        </p:nvSpPr>
        <p:spPr>
          <a:xfrm>
            <a:off x="900113" y="1782763"/>
            <a:ext cx="7488237" cy="4094162"/>
          </a:xfrm>
        </p:spPr>
        <p:txBody>
          <a:bodyPr/>
          <a:lstStyle/>
          <a:p>
            <a:pPr eaLnBrk="1" hangingPunct="1"/>
            <a:endParaRPr lang="en-GB" altLang="en-US" b="1" smtClean="0"/>
          </a:p>
          <a:p>
            <a:pPr eaLnBrk="1" hangingPunct="1"/>
            <a:endParaRPr lang="en-GB" altLang="en-US" i="1" smtClean="0"/>
          </a:p>
        </p:txBody>
      </p:sp>
      <p:sp>
        <p:nvSpPr>
          <p:cNvPr id="27652" name="Oval 4"/>
          <p:cNvSpPr>
            <a:spLocks noChangeArrowheads="1"/>
          </p:cNvSpPr>
          <p:nvPr/>
        </p:nvSpPr>
        <p:spPr bwMode="auto">
          <a:xfrm>
            <a:off x="1403350" y="4221163"/>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7653" name="Oval 5"/>
          <p:cNvSpPr>
            <a:spLocks noChangeArrowheads="1"/>
          </p:cNvSpPr>
          <p:nvPr/>
        </p:nvSpPr>
        <p:spPr bwMode="auto">
          <a:xfrm>
            <a:off x="3419475" y="4868863"/>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7654" name="Oval 6"/>
          <p:cNvSpPr>
            <a:spLocks noChangeArrowheads="1"/>
          </p:cNvSpPr>
          <p:nvPr/>
        </p:nvSpPr>
        <p:spPr bwMode="auto">
          <a:xfrm>
            <a:off x="3419475" y="2205038"/>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7655" name="Oval 7"/>
          <p:cNvSpPr>
            <a:spLocks noChangeArrowheads="1"/>
          </p:cNvSpPr>
          <p:nvPr/>
        </p:nvSpPr>
        <p:spPr bwMode="auto">
          <a:xfrm>
            <a:off x="3419475" y="3500438"/>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7656" name="Oval 8"/>
          <p:cNvSpPr>
            <a:spLocks noChangeArrowheads="1"/>
          </p:cNvSpPr>
          <p:nvPr/>
        </p:nvSpPr>
        <p:spPr bwMode="auto">
          <a:xfrm>
            <a:off x="1403350" y="2781300"/>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7657" name="Oval 9"/>
          <p:cNvSpPr>
            <a:spLocks noChangeArrowheads="1"/>
          </p:cNvSpPr>
          <p:nvPr/>
        </p:nvSpPr>
        <p:spPr bwMode="auto">
          <a:xfrm>
            <a:off x="5580063" y="4149725"/>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7658" name="Oval 10"/>
          <p:cNvSpPr>
            <a:spLocks noChangeArrowheads="1"/>
          </p:cNvSpPr>
          <p:nvPr/>
        </p:nvSpPr>
        <p:spPr bwMode="auto">
          <a:xfrm>
            <a:off x="5508625" y="2781300"/>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27659" name="Text Box 11"/>
          <p:cNvSpPr txBox="1">
            <a:spLocks noChangeArrowheads="1"/>
          </p:cNvSpPr>
          <p:nvPr/>
        </p:nvSpPr>
        <p:spPr bwMode="auto">
          <a:xfrm>
            <a:off x="1835150" y="2997200"/>
            <a:ext cx="8651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Results</a:t>
            </a:r>
          </a:p>
        </p:txBody>
      </p:sp>
      <p:sp>
        <p:nvSpPr>
          <p:cNvPr id="27660" name="Text Box 12"/>
          <p:cNvSpPr txBox="1">
            <a:spLocks noChangeArrowheads="1"/>
          </p:cNvSpPr>
          <p:nvPr/>
        </p:nvSpPr>
        <p:spPr bwMode="auto">
          <a:xfrm>
            <a:off x="1835150" y="4437063"/>
            <a:ext cx="10080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Actions</a:t>
            </a:r>
          </a:p>
        </p:txBody>
      </p:sp>
      <p:sp>
        <p:nvSpPr>
          <p:cNvPr id="27661" name="Text Box 13"/>
          <p:cNvSpPr txBox="1">
            <a:spLocks noChangeArrowheads="1"/>
          </p:cNvSpPr>
          <p:nvPr/>
        </p:nvSpPr>
        <p:spPr bwMode="auto">
          <a:xfrm>
            <a:off x="3708400" y="5084763"/>
            <a:ext cx="10080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  </a:t>
            </a:r>
            <a:r>
              <a:rPr lang="en-GB" altLang="en-US" sz="1200" b="1">
                <a:solidFill>
                  <a:schemeClr val="bg1"/>
                </a:solidFill>
                <a:latin typeface="Arial" pitchFamily="34" charset="0"/>
              </a:rPr>
              <a:t>Attitude</a:t>
            </a:r>
          </a:p>
        </p:txBody>
      </p:sp>
      <p:sp>
        <p:nvSpPr>
          <p:cNvPr id="27662" name="Text Box 14"/>
          <p:cNvSpPr txBox="1">
            <a:spLocks noChangeArrowheads="1"/>
          </p:cNvSpPr>
          <p:nvPr/>
        </p:nvSpPr>
        <p:spPr bwMode="auto">
          <a:xfrm>
            <a:off x="3924300" y="3789363"/>
            <a:ext cx="7921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 </a:t>
            </a:r>
            <a:r>
              <a:rPr lang="en-GB" altLang="en-US" sz="1200" b="1">
                <a:solidFill>
                  <a:schemeClr val="bg1"/>
                </a:solidFill>
                <a:latin typeface="Arial" pitchFamily="34" charset="0"/>
              </a:rPr>
              <a:t>Goals</a:t>
            </a:r>
          </a:p>
        </p:txBody>
      </p:sp>
      <p:sp>
        <p:nvSpPr>
          <p:cNvPr id="27663" name="Text Box 15"/>
          <p:cNvSpPr txBox="1">
            <a:spLocks noChangeArrowheads="1"/>
          </p:cNvSpPr>
          <p:nvPr/>
        </p:nvSpPr>
        <p:spPr bwMode="auto">
          <a:xfrm>
            <a:off x="3779838" y="2492375"/>
            <a:ext cx="1152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Self image</a:t>
            </a:r>
          </a:p>
        </p:txBody>
      </p:sp>
      <p:sp>
        <p:nvSpPr>
          <p:cNvPr id="27664" name="Text Box 16"/>
          <p:cNvSpPr txBox="1">
            <a:spLocks noChangeArrowheads="1"/>
          </p:cNvSpPr>
          <p:nvPr/>
        </p:nvSpPr>
        <p:spPr bwMode="auto">
          <a:xfrm>
            <a:off x="5940425" y="3068638"/>
            <a:ext cx="720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Beliefs</a:t>
            </a:r>
          </a:p>
        </p:txBody>
      </p:sp>
      <p:sp>
        <p:nvSpPr>
          <p:cNvPr id="27665" name="Text Box 17"/>
          <p:cNvSpPr txBox="1">
            <a:spLocks noChangeArrowheads="1"/>
          </p:cNvSpPr>
          <p:nvPr/>
        </p:nvSpPr>
        <p:spPr bwMode="auto">
          <a:xfrm>
            <a:off x="5822950" y="4365625"/>
            <a:ext cx="13430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Expectations</a:t>
            </a:r>
          </a:p>
        </p:txBody>
      </p:sp>
      <p:cxnSp>
        <p:nvCxnSpPr>
          <p:cNvPr id="27666" name="AutoShape 18"/>
          <p:cNvCxnSpPr>
            <a:cxnSpLocks noChangeShapeType="1"/>
            <a:stCxn id="27654" idx="6"/>
            <a:endCxn id="27658" idx="1"/>
          </p:cNvCxnSpPr>
          <p:nvPr/>
        </p:nvCxnSpPr>
        <p:spPr bwMode="auto">
          <a:xfrm>
            <a:off x="5076825" y="2636838"/>
            <a:ext cx="674688" cy="2714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67" name="AutoShape 19"/>
          <p:cNvCxnSpPr>
            <a:cxnSpLocks noChangeShapeType="1"/>
            <a:stCxn id="27658" idx="4"/>
            <a:endCxn id="27657" idx="0"/>
          </p:cNvCxnSpPr>
          <p:nvPr/>
        </p:nvCxnSpPr>
        <p:spPr bwMode="auto">
          <a:xfrm>
            <a:off x="6337300" y="3644900"/>
            <a:ext cx="71438" cy="5048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68" name="AutoShape 20"/>
          <p:cNvCxnSpPr>
            <a:cxnSpLocks noChangeShapeType="1"/>
            <a:stCxn id="27657" idx="3"/>
            <a:endCxn id="27653" idx="6"/>
          </p:cNvCxnSpPr>
          <p:nvPr/>
        </p:nvCxnSpPr>
        <p:spPr bwMode="auto">
          <a:xfrm flipH="1">
            <a:off x="5076825" y="4886325"/>
            <a:ext cx="746125" cy="41433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69" name="AutoShape 21"/>
          <p:cNvCxnSpPr>
            <a:cxnSpLocks noChangeShapeType="1"/>
            <a:stCxn id="27653" idx="2"/>
            <a:endCxn id="27652" idx="5"/>
          </p:cNvCxnSpPr>
          <p:nvPr/>
        </p:nvCxnSpPr>
        <p:spPr bwMode="auto">
          <a:xfrm flipH="1" flipV="1">
            <a:off x="2817813" y="4957763"/>
            <a:ext cx="601662" cy="3429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70" name="AutoShape 22"/>
          <p:cNvCxnSpPr>
            <a:cxnSpLocks noChangeShapeType="1"/>
            <a:stCxn id="27652" idx="0"/>
            <a:endCxn id="27656" idx="4"/>
          </p:cNvCxnSpPr>
          <p:nvPr/>
        </p:nvCxnSpPr>
        <p:spPr bwMode="auto">
          <a:xfrm flipV="1">
            <a:off x="2232025" y="3644900"/>
            <a:ext cx="0" cy="5762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71" name="AutoShape 23"/>
          <p:cNvCxnSpPr>
            <a:cxnSpLocks noChangeShapeType="1"/>
            <a:stCxn id="27656" idx="7"/>
            <a:endCxn id="27654" idx="2"/>
          </p:cNvCxnSpPr>
          <p:nvPr/>
        </p:nvCxnSpPr>
        <p:spPr bwMode="auto">
          <a:xfrm flipV="1">
            <a:off x="2817813" y="2636838"/>
            <a:ext cx="601662" cy="2714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672" name="Text Box 24"/>
          <p:cNvSpPr txBox="1">
            <a:spLocks noChangeArrowheads="1"/>
          </p:cNvSpPr>
          <p:nvPr/>
        </p:nvSpPr>
        <p:spPr bwMode="auto">
          <a:xfrm>
            <a:off x="6948488" y="3651250"/>
            <a:ext cx="1152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27673" name="Text Box 25"/>
          <p:cNvSpPr txBox="1">
            <a:spLocks noChangeArrowheads="1"/>
          </p:cNvSpPr>
          <p:nvPr/>
        </p:nvSpPr>
        <p:spPr bwMode="auto">
          <a:xfrm>
            <a:off x="971550" y="2349500"/>
            <a:ext cx="12239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Potential</a:t>
            </a:r>
          </a:p>
        </p:txBody>
      </p:sp>
      <p:sp>
        <p:nvSpPr>
          <p:cNvPr id="27674" name="Text Box 26"/>
          <p:cNvSpPr txBox="1">
            <a:spLocks noChangeArrowheads="1"/>
          </p:cNvSpPr>
          <p:nvPr/>
        </p:nvSpPr>
        <p:spPr bwMode="auto">
          <a:xfrm>
            <a:off x="323850" y="4292600"/>
            <a:ext cx="9350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potential</a:t>
            </a:r>
          </a:p>
        </p:txBody>
      </p:sp>
      <p:sp>
        <p:nvSpPr>
          <p:cNvPr id="27675" name="Text Box 27"/>
          <p:cNvSpPr txBox="1">
            <a:spLocks noChangeArrowheads="1"/>
          </p:cNvSpPr>
          <p:nvPr/>
        </p:nvSpPr>
        <p:spPr bwMode="auto">
          <a:xfrm>
            <a:off x="5011738" y="2138363"/>
            <a:ext cx="11525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27676" name="Text Box 28"/>
          <p:cNvSpPr txBox="1">
            <a:spLocks noChangeArrowheads="1"/>
          </p:cNvSpPr>
          <p:nvPr/>
        </p:nvSpPr>
        <p:spPr bwMode="auto">
          <a:xfrm>
            <a:off x="6084888" y="5221288"/>
            <a:ext cx="11525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27677" name="Text Box 29"/>
          <p:cNvSpPr txBox="1">
            <a:spLocks noChangeArrowheads="1"/>
          </p:cNvSpPr>
          <p:nvPr/>
        </p:nvSpPr>
        <p:spPr bwMode="auto">
          <a:xfrm>
            <a:off x="2484438" y="5595938"/>
            <a:ext cx="1152525"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potential</a:t>
            </a:r>
          </a:p>
        </p:txBody>
      </p:sp>
      <p:sp>
        <p:nvSpPr>
          <p:cNvPr id="27678" name="Text Box 30"/>
          <p:cNvSpPr txBox="1">
            <a:spLocks noChangeArrowheads="1"/>
          </p:cNvSpPr>
          <p:nvPr/>
        </p:nvSpPr>
        <p:spPr bwMode="auto">
          <a:xfrm>
            <a:off x="3419475" y="3195638"/>
            <a:ext cx="1152525"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performance</a:t>
            </a:r>
          </a:p>
        </p:txBody>
      </p:sp>
    </p:spTree>
    <p:extLst>
      <p:ext uri="{BB962C8B-B14F-4D97-AF65-F5344CB8AC3E}">
        <p14:creationId xmlns:p14="http://schemas.microsoft.com/office/powerpoint/2010/main" val="1140874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fade">
                                      <p:cBhvr>
                                        <p:cTn id="7" dur="2000"/>
                                        <p:tgtEl>
                                          <p:spTgt spid="368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538287" y="393700"/>
            <a:ext cx="5915025" cy="509588"/>
          </a:xfrm>
        </p:spPr>
        <p:txBody>
          <a:bodyPr/>
          <a:lstStyle/>
          <a:p>
            <a:pPr eaLnBrk="1" hangingPunct="1"/>
            <a:r>
              <a:rPr lang="en-GB" altLang="en-US" b="1" dirty="0" smtClean="0"/>
              <a:t>Goals</a:t>
            </a:r>
          </a:p>
        </p:txBody>
      </p:sp>
      <p:sp>
        <p:nvSpPr>
          <p:cNvPr id="30723" name="Content Placeholder 2"/>
          <p:cNvSpPr>
            <a:spLocks noGrp="1"/>
          </p:cNvSpPr>
          <p:nvPr>
            <p:ph idx="1"/>
          </p:nvPr>
        </p:nvSpPr>
        <p:spPr/>
        <p:txBody>
          <a:bodyPr/>
          <a:lstStyle/>
          <a:p>
            <a:pPr eaLnBrk="1" hangingPunct="1"/>
            <a:r>
              <a:rPr lang="en-GB" altLang="en-US" dirty="0" smtClean="0"/>
              <a:t>Set Goals – use the GROW model and SMART targets. This ensures the individual’s </a:t>
            </a:r>
            <a:r>
              <a:rPr lang="en-GB" altLang="en-US" b="1" dirty="0" smtClean="0"/>
              <a:t>Expectations</a:t>
            </a:r>
            <a:r>
              <a:rPr lang="en-GB" altLang="en-US" dirty="0" smtClean="0"/>
              <a:t> are realistic and that improvements in performance can be clearly measured through results</a:t>
            </a:r>
          </a:p>
        </p:txBody>
      </p:sp>
    </p:spTree>
    <p:extLst>
      <p:ext uri="{BB962C8B-B14F-4D97-AF65-F5344CB8AC3E}">
        <p14:creationId xmlns:p14="http://schemas.microsoft.com/office/powerpoint/2010/main" val="23097502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47787" y="457200"/>
            <a:ext cx="5915025" cy="509588"/>
          </a:xfrm>
        </p:spPr>
        <p:txBody>
          <a:bodyPr/>
          <a:lstStyle/>
          <a:p>
            <a:pPr eaLnBrk="1" hangingPunct="1"/>
            <a:r>
              <a:rPr lang="en-GB" altLang="en-US" b="1" dirty="0" smtClean="0"/>
              <a:t>GROW</a:t>
            </a:r>
          </a:p>
        </p:txBody>
      </p:sp>
      <p:sp>
        <p:nvSpPr>
          <p:cNvPr id="3" name="Content Placeholder 2"/>
          <p:cNvSpPr>
            <a:spLocks noGrp="1"/>
          </p:cNvSpPr>
          <p:nvPr>
            <p:ph idx="1"/>
          </p:nvPr>
        </p:nvSpPr>
        <p:spPr>
          <a:xfrm>
            <a:off x="279400" y="1208881"/>
            <a:ext cx="8569325" cy="4681537"/>
          </a:xfrm>
        </p:spPr>
        <p:txBody>
          <a:bodyPr/>
          <a:lstStyle/>
          <a:p>
            <a:pPr marL="0" indent="0" eaLnBrk="1" hangingPunct="1">
              <a:buFont typeface="Wingdings" pitchFamily="2" charset="2"/>
              <a:buNone/>
              <a:defRPr/>
            </a:pPr>
            <a:endParaRPr lang="en-GB" dirty="0" smtClean="0">
              <a:latin typeface="+mj-lt"/>
            </a:endParaRPr>
          </a:p>
          <a:p>
            <a:pPr marL="742950" indent="-742950" eaLnBrk="1" hangingPunct="1">
              <a:buFont typeface="+mj-lt"/>
              <a:buAutoNum type="arabicPeriod"/>
              <a:defRPr/>
            </a:pPr>
            <a:r>
              <a:rPr lang="en-GB" sz="3600" dirty="0" smtClean="0">
                <a:latin typeface="+mj-lt"/>
              </a:rPr>
              <a:t>Goal</a:t>
            </a:r>
            <a:endParaRPr lang="en-GB" sz="3600" dirty="0">
              <a:latin typeface="+mj-lt"/>
            </a:endParaRPr>
          </a:p>
          <a:p>
            <a:pPr marL="742950" indent="-742950" eaLnBrk="1" hangingPunct="1">
              <a:buFont typeface="+mj-lt"/>
              <a:buAutoNum type="arabicPeriod"/>
              <a:defRPr/>
            </a:pPr>
            <a:r>
              <a:rPr lang="en-GB" sz="3600" dirty="0" smtClean="0">
                <a:latin typeface="+mj-lt"/>
              </a:rPr>
              <a:t>Reality</a:t>
            </a:r>
          </a:p>
          <a:p>
            <a:pPr marL="742950" indent="-742950" eaLnBrk="1" hangingPunct="1">
              <a:buFont typeface="+mj-lt"/>
              <a:buAutoNum type="arabicPeriod"/>
              <a:defRPr/>
            </a:pPr>
            <a:r>
              <a:rPr lang="en-GB" sz="3600" dirty="0" smtClean="0">
                <a:latin typeface="+mj-lt"/>
              </a:rPr>
              <a:t>Options</a:t>
            </a:r>
          </a:p>
          <a:p>
            <a:pPr marL="742950" indent="-742950" eaLnBrk="1" hangingPunct="1">
              <a:buFont typeface="+mj-lt"/>
              <a:buAutoNum type="arabicPeriod"/>
              <a:defRPr/>
            </a:pPr>
            <a:r>
              <a:rPr lang="en-GB" sz="3600" dirty="0" smtClean="0">
                <a:latin typeface="+mj-lt"/>
              </a:rPr>
              <a:t>Will</a:t>
            </a:r>
          </a:p>
        </p:txBody>
      </p:sp>
      <p:sp>
        <p:nvSpPr>
          <p:cNvPr id="2" name="TextBox 1"/>
          <p:cNvSpPr txBox="1">
            <a:spLocks noChangeArrowheads="1"/>
          </p:cNvSpPr>
          <p:nvPr/>
        </p:nvSpPr>
        <p:spPr bwMode="auto">
          <a:xfrm>
            <a:off x="3802063" y="1943894"/>
            <a:ext cx="42481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GB" altLang="en-US" sz="2800"/>
              <a:t>What is the focus?</a:t>
            </a:r>
          </a:p>
        </p:txBody>
      </p:sp>
      <p:sp>
        <p:nvSpPr>
          <p:cNvPr id="5" name="TextBox 4"/>
          <p:cNvSpPr txBox="1">
            <a:spLocks noChangeArrowheads="1"/>
          </p:cNvSpPr>
          <p:nvPr/>
        </p:nvSpPr>
        <p:spPr bwMode="auto">
          <a:xfrm>
            <a:off x="3802063" y="2670175"/>
            <a:ext cx="4824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GB" altLang="en-US" sz="2800" dirty="0"/>
              <a:t>What happened or occurred?</a:t>
            </a:r>
          </a:p>
        </p:txBody>
      </p:sp>
      <p:sp>
        <p:nvSpPr>
          <p:cNvPr id="6" name="TextBox 5"/>
          <p:cNvSpPr txBox="1">
            <a:spLocks noChangeArrowheads="1"/>
          </p:cNvSpPr>
          <p:nvPr/>
        </p:nvSpPr>
        <p:spPr bwMode="auto">
          <a:xfrm>
            <a:off x="3829843" y="3373439"/>
            <a:ext cx="49688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GB" altLang="en-US" sz="2800" dirty="0"/>
              <a:t>What can be done differently?</a:t>
            </a:r>
          </a:p>
        </p:txBody>
      </p:sp>
      <p:sp>
        <p:nvSpPr>
          <p:cNvPr id="7" name="TextBox 6"/>
          <p:cNvSpPr txBox="1">
            <a:spLocks noChangeArrowheads="1"/>
          </p:cNvSpPr>
          <p:nvPr/>
        </p:nvSpPr>
        <p:spPr bwMode="auto">
          <a:xfrm>
            <a:off x="3829843" y="3990182"/>
            <a:ext cx="4868863"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GB" altLang="en-US" sz="2800" dirty="0"/>
              <a:t>What impact will the change have and is that a desired outcome?</a:t>
            </a:r>
          </a:p>
        </p:txBody>
      </p:sp>
    </p:spTree>
    <p:extLst>
      <p:ext uri="{BB962C8B-B14F-4D97-AF65-F5344CB8AC3E}">
        <p14:creationId xmlns:p14="http://schemas.microsoft.com/office/powerpoint/2010/main" val="14439662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5" grpId="0"/>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35000" y="469900"/>
            <a:ext cx="5915025" cy="509588"/>
          </a:xfrm>
        </p:spPr>
        <p:txBody>
          <a:bodyPr/>
          <a:lstStyle/>
          <a:p>
            <a:pPr eaLnBrk="1" hangingPunct="1"/>
            <a:r>
              <a:rPr lang="en-GB" altLang="en-US" b="1" dirty="0" smtClean="0"/>
              <a:t>SMART Targets</a:t>
            </a:r>
          </a:p>
        </p:txBody>
      </p:sp>
      <p:sp>
        <p:nvSpPr>
          <p:cNvPr id="33795" name="Content Placeholder 2"/>
          <p:cNvSpPr>
            <a:spLocks noGrp="1"/>
          </p:cNvSpPr>
          <p:nvPr>
            <p:ph idx="1"/>
          </p:nvPr>
        </p:nvSpPr>
        <p:spPr>
          <a:xfrm>
            <a:off x="323851" y="1700213"/>
            <a:ext cx="3130550" cy="4681537"/>
          </a:xfrm>
        </p:spPr>
        <p:txBody>
          <a:bodyPr/>
          <a:lstStyle/>
          <a:p>
            <a:pPr eaLnBrk="1" hangingPunct="1"/>
            <a:r>
              <a:rPr lang="en-GB" altLang="en-US" sz="3200" dirty="0" smtClean="0"/>
              <a:t>S</a:t>
            </a:r>
            <a:r>
              <a:rPr lang="en-GB" altLang="en-US" dirty="0" smtClean="0"/>
              <a:t>pecific</a:t>
            </a:r>
          </a:p>
          <a:p>
            <a:pPr eaLnBrk="1" hangingPunct="1"/>
            <a:r>
              <a:rPr lang="en-GB" altLang="en-US" sz="3200" dirty="0" smtClean="0"/>
              <a:t>M</a:t>
            </a:r>
            <a:r>
              <a:rPr lang="en-GB" altLang="en-US" dirty="0" smtClean="0"/>
              <a:t>easurable</a:t>
            </a:r>
          </a:p>
          <a:p>
            <a:pPr eaLnBrk="1" hangingPunct="1"/>
            <a:r>
              <a:rPr lang="en-GB" altLang="en-US" sz="3200" dirty="0" smtClean="0"/>
              <a:t>A</a:t>
            </a:r>
            <a:r>
              <a:rPr lang="en-GB" altLang="en-US" dirty="0" smtClean="0"/>
              <a:t>chievable</a:t>
            </a:r>
          </a:p>
          <a:p>
            <a:pPr eaLnBrk="1" hangingPunct="1"/>
            <a:r>
              <a:rPr lang="en-GB" altLang="en-US" sz="3200" dirty="0" smtClean="0"/>
              <a:t>R</a:t>
            </a:r>
            <a:r>
              <a:rPr lang="en-GB" altLang="en-US" dirty="0" smtClean="0"/>
              <a:t>ealistic</a:t>
            </a:r>
          </a:p>
          <a:p>
            <a:pPr eaLnBrk="1" hangingPunct="1"/>
            <a:r>
              <a:rPr lang="en-GB" altLang="en-US" sz="3200" dirty="0" err="1" smtClean="0"/>
              <a:t>T</a:t>
            </a:r>
            <a:r>
              <a:rPr lang="en-GB" altLang="en-US" dirty="0" err="1" smtClean="0"/>
              <a:t>imebound</a:t>
            </a:r>
            <a:endParaRPr lang="en-GB" altLang="en-US" dirty="0" smtClean="0"/>
          </a:p>
        </p:txBody>
      </p:sp>
      <p:sp>
        <p:nvSpPr>
          <p:cNvPr id="2" name="TextBox 1"/>
          <p:cNvSpPr txBox="1"/>
          <p:nvPr/>
        </p:nvSpPr>
        <p:spPr>
          <a:xfrm>
            <a:off x="3771900" y="2057400"/>
            <a:ext cx="3708400" cy="369332"/>
          </a:xfrm>
          <a:prstGeom prst="rect">
            <a:avLst/>
          </a:prstGeom>
          <a:noFill/>
        </p:spPr>
        <p:txBody>
          <a:bodyPr wrap="square" rtlCol="0">
            <a:spAutoFit/>
          </a:bodyPr>
          <a:lstStyle/>
          <a:p>
            <a:endParaRPr lang="en-GB" dirty="0"/>
          </a:p>
        </p:txBody>
      </p:sp>
    </p:spTree>
    <p:extLst>
      <p:ext uri="{BB962C8B-B14F-4D97-AF65-F5344CB8AC3E}">
        <p14:creationId xmlns:p14="http://schemas.microsoft.com/office/powerpoint/2010/main" val="25870140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47102" y="519681"/>
            <a:ext cx="8203198" cy="486442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Clr>
                <a:srgbClr val="0847AA"/>
              </a:buClr>
              <a:buNone/>
            </a:pPr>
            <a:r>
              <a:rPr lang="en-GB" sz="4400" b="1" dirty="0" smtClean="0">
                <a:cs typeface="Franklin Gothic Book"/>
              </a:rPr>
              <a:t>Outline</a:t>
            </a:r>
          </a:p>
          <a:p>
            <a:pPr marL="0" indent="0">
              <a:buClr>
                <a:srgbClr val="0847AA"/>
              </a:buClr>
              <a:buNone/>
            </a:pPr>
            <a:endParaRPr lang="en-GB" sz="3600" b="1" dirty="0">
              <a:solidFill>
                <a:srgbClr val="0847AA"/>
              </a:solidFill>
              <a:latin typeface="Franklin Gothic Book"/>
              <a:cs typeface="Franklin Gothic Book"/>
            </a:endParaRPr>
          </a:p>
          <a:p>
            <a:r>
              <a:rPr lang="en-GB" sz="3600" dirty="0" smtClean="0"/>
              <a:t>Introduction </a:t>
            </a:r>
            <a:r>
              <a:rPr lang="en-GB" sz="3600" dirty="0"/>
              <a:t>to </a:t>
            </a:r>
            <a:r>
              <a:rPr lang="en-GB" sz="3600" dirty="0" smtClean="0"/>
              <a:t>coaching</a:t>
            </a:r>
            <a:endParaRPr lang="en-GB" sz="3600" dirty="0"/>
          </a:p>
          <a:p>
            <a:r>
              <a:rPr lang="en-GB" sz="3600" dirty="0" smtClean="0"/>
              <a:t>Advantages </a:t>
            </a:r>
            <a:r>
              <a:rPr lang="en-GB" sz="3600" dirty="0"/>
              <a:t>of coaching </a:t>
            </a:r>
            <a:r>
              <a:rPr lang="en-GB" sz="3600" dirty="0" smtClean="0"/>
              <a:t>for the individual and organisation </a:t>
            </a:r>
            <a:endParaRPr lang="en-GB" sz="3600" dirty="0"/>
          </a:p>
          <a:p>
            <a:r>
              <a:rPr lang="en-GB" sz="3600" dirty="0" smtClean="0"/>
              <a:t>Aspirations </a:t>
            </a:r>
            <a:r>
              <a:rPr lang="en-GB" sz="3600" dirty="0"/>
              <a:t>for coaching at GHNT.</a:t>
            </a:r>
          </a:p>
          <a:p>
            <a:pPr marL="0" indent="0">
              <a:buClr>
                <a:srgbClr val="0847AA"/>
              </a:buClr>
              <a:buNone/>
            </a:pPr>
            <a:endParaRPr lang="en-GB" sz="3600" b="1" dirty="0" smtClean="0">
              <a:solidFill>
                <a:srgbClr val="0847AA"/>
              </a:solidFill>
              <a:latin typeface="Franklin Gothic Book"/>
              <a:cs typeface="Franklin Gothic Book"/>
            </a:endParaRPr>
          </a:p>
          <a:p>
            <a:pPr marL="557212" lvl="1"/>
            <a:endParaRPr lang="en-GB" sz="1200" dirty="0" smtClean="0">
              <a:latin typeface="Franklin Gothic Book"/>
              <a:cs typeface="Franklin Gothic Book"/>
            </a:endParaRPr>
          </a:p>
          <a:p>
            <a:pPr marL="557212" lvl="1"/>
            <a:endParaRPr lang="en-GB" sz="1600" dirty="0">
              <a:latin typeface="Franklin Gothic Book"/>
              <a:cs typeface="Franklin Gothic Book"/>
            </a:endParaRPr>
          </a:p>
          <a:p>
            <a:pPr marL="536575" lvl="1" indent="-265113"/>
            <a:endParaRPr lang="en-GB" sz="1600" dirty="0" smtClean="0">
              <a:latin typeface="Franklin Gothic Book"/>
              <a:cs typeface="Franklin Gothic Book"/>
            </a:endParaRPr>
          </a:p>
          <a:p>
            <a:pPr marL="271462" lvl="1" indent="0">
              <a:buNone/>
            </a:pPr>
            <a:endParaRPr lang="en-GB" sz="1600" dirty="0">
              <a:latin typeface="Franklin Gothic Book"/>
              <a:cs typeface="Franklin Gothic Book"/>
            </a:endParaRPr>
          </a:p>
        </p:txBody>
      </p:sp>
    </p:spTree>
    <p:extLst>
      <p:ext uri="{BB962C8B-B14F-4D97-AF65-F5344CB8AC3E}">
        <p14:creationId xmlns:p14="http://schemas.microsoft.com/office/powerpoint/2010/main" val="294544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2075" y="329406"/>
            <a:ext cx="5915025" cy="509588"/>
          </a:xfrm>
        </p:spPr>
        <p:txBody>
          <a:bodyPr/>
          <a:lstStyle/>
          <a:p>
            <a:pPr eaLnBrk="1" hangingPunct="1"/>
            <a:r>
              <a:rPr lang="en-GB" altLang="en-US" b="1" dirty="0" smtClean="0"/>
              <a:t>Performance Cycle</a:t>
            </a:r>
          </a:p>
        </p:txBody>
      </p:sp>
      <p:sp>
        <p:nvSpPr>
          <p:cNvPr id="36867" name="Rectangle 3"/>
          <p:cNvSpPr>
            <a:spLocks noGrp="1" noChangeArrowheads="1"/>
          </p:cNvSpPr>
          <p:nvPr>
            <p:ph type="body" idx="1"/>
          </p:nvPr>
        </p:nvSpPr>
        <p:spPr>
          <a:xfrm>
            <a:off x="900113" y="1782763"/>
            <a:ext cx="7488237" cy="4094162"/>
          </a:xfrm>
        </p:spPr>
        <p:txBody>
          <a:bodyPr/>
          <a:lstStyle/>
          <a:p>
            <a:pPr eaLnBrk="1" hangingPunct="1"/>
            <a:endParaRPr lang="en-GB" altLang="en-US" b="1" smtClean="0"/>
          </a:p>
          <a:p>
            <a:pPr eaLnBrk="1" hangingPunct="1"/>
            <a:endParaRPr lang="en-GB" altLang="en-US" i="1" smtClean="0"/>
          </a:p>
        </p:txBody>
      </p:sp>
      <p:sp>
        <p:nvSpPr>
          <p:cNvPr id="19460" name="Oval 4"/>
          <p:cNvSpPr>
            <a:spLocks noChangeArrowheads="1"/>
          </p:cNvSpPr>
          <p:nvPr/>
        </p:nvSpPr>
        <p:spPr bwMode="auto">
          <a:xfrm>
            <a:off x="1403350" y="4221163"/>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1" name="Oval 5"/>
          <p:cNvSpPr>
            <a:spLocks noChangeArrowheads="1"/>
          </p:cNvSpPr>
          <p:nvPr/>
        </p:nvSpPr>
        <p:spPr bwMode="auto">
          <a:xfrm>
            <a:off x="3419475" y="4868863"/>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2" name="Oval 6"/>
          <p:cNvSpPr>
            <a:spLocks noChangeArrowheads="1"/>
          </p:cNvSpPr>
          <p:nvPr/>
        </p:nvSpPr>
        <p:spPr bwMode="auto">
          <a:xfrm>
            <a:off x="3419475" y="2205038"/>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3" name="Oval 7"/>
          <p:cNvSpPr>
            <a:spLocks noChangeArrowheads="1"/>
          </p:cNvSpPr>
          <p:nvPr/>
        </p:nvSpPr>
        <p:spPr bwMode="auto">
          <a:xfrm>
            <a:off x="3419475" y="3500438"/>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4" name="Oval 8"/>
          <p:cNvSpPr>
            <a:spLocks noChangeArrowheads="1"/>
          </p:cNvSpPr>
          <p:nvPr/>
        </p:nvSpPr>
        <p:spPr bwMode="auto">
          <a:xfrm>
            <a:off x="1403350" y="2781300"/>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5" name="Oval 9"/>
          <p:cNvSpPr>
            <a:spLocks noChangeArrowheads="1"/>
          </p:cNvSpPr>
          <p:nvPr/>
        </p:nvSpPr>
        <p:spPr bwMode="auto">
          <a:xfrm>
            <a:off x="5580063" y="4149725"/>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6" name="Oval 10"/>
          <p:cNvSpPr>
            <a:spLocks noChangeArrowheads="1"/>
          </p:cNvSpPr>
          <p:nvPr/>
        </p:nvSpPr>
        <p:spPr bwMode="auto">
          <a:xfrm>
            <a:off x="5508625" y="2781300"/>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7" name="Text Box 11"/>
          <p:cNvSpPr txBox="1">
            <a:spLocks noChangeArrowheads="1"/>
          </p:cNvSpPr>
          <p:nvPr/>
        </p:nvSpPr>
        <p:spPr bwMode="auto">
          <a:xfrm>
            <a:off x="1835150" y="2997200"/>
            <a:ext cx="8651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Results</a:t>
            </a:r>
          </a:p>
        </p:txBody>
      </p:sp>
      <p:sp>
        <p:nvSpPr>
          <p:cNvPr id="19468" name="Text Box 12"/>
          <p:cNvSpPr txBox="1">
            <a:spLocks noChangeArrowheads="1"/>
          </p:cNvSpPr>
          <p:nvPr/>
        </p:nvSpPr>
        <p:spPr bwMode="auto">
          <a:xfrm>
            <a:off x="1835150" y="4437063"/>
            <a:ext cx="10080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Actions</a:t>
            </a:r>
          </a:p>
        </p:txBody>
      </p:sp>
      <p:sp>
        <p:nvSpPr>
          <p:cNvPr id="19469" name="Text Box 13"/>
          <p:cNvSpPr txBox="1">
            <a:spLocks noChangeArrowheads="1"/>
          </p:cNvSpPr>
          <p:nvPr/>
        </p:nvSpPr>
        <p:spPr bwMode="auto">
          <a:xfrm>
            <a:off x="3708400" y="5084763"/>
            <a:ext cx="10080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  </a:t>
            </a:r>
            <a:r>
              <a:rPr lang="en-GB" altLang="en-US" sz="1200" b="1">
                <a:solidFill>
                  <a:schemeClr val="bg1"/>
                </a:solidFill>
                <a:latin typeface="Arial" pitchFamily="34" charset="0"/>
              </a:rPr>
              <a:t>Attitude</a:t>
            </a:r>
          </a:p>
        </p:txBody>
      </p:sp>
      <p:sp>
        <p:nvSpPr>
          <p:cNvPr id="19470" name="Text Box 14"/>
          <p:cNvSpPr txBox="1">
            <a:spLocks noChangeArrowheads="1"/>
          </p:cNvSpPr>
          <p:nvPr/>
        </p:nvSpPr>
        <p:spPr bwMode="auto">
          <a:xfrm>
            <a:off x="3924300" y="3789363"/>
            <a:ext cx="7921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 </a:t>
            </a:r>
            <a:r>
              <a:rPr lang="en-GB" altLang="en-US" sz="1200" b="1">
                <a:solidFill>
                  <a:schemeClr val="bg1"/>
                </a:solidFill>
                <a:latin typeface="Arial" pitchFamily="34" charset="0"/>
              </a:rPr>
              <a:t>Goals</a:t>
            </a:r>
          </a:p>
        </p:txBody>
      </p:sp>
      <p:sp>
        <p:nvSpPr>
          <p:cNvPr id="19471" name="Text Box 15"/>
          <p:cNvSpPr txBox="1">
            <a:spLocks noChangeArrowheads="1"/>
          </p:cNvSpPr>
          <p:nvPr/>
        </p:nvSpPr>
        <p:spPr bwMode="auto">
          <a:xfrm>
            <a:off x="3779838" y="2492375"/>
            <a:ext cx="1152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Self image</a:t>
            </a:r>
          </a:p>
        </p:txBody>
      </p:sp>
      <p:sp>
        <p:nvSpPr>
          <p:cNvPr id="19472" name="Text Box 16"/>
          <p:cNvSpPr txBox="1">
            <a:spLocks noChangeArrowheads="1"/>
          </p:cNvSpPr>
          <p:nvPr/>
        </p:nvSpPr>
        <p:spPr bwMode="auto">
          <a:xfrm>
            <a:off x="5940425" y="3068638"/>
            <a:ext cx="720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Beliefs</a:t>
            </a:r>
          </a:p>
        </p:txBody>
      </p:sp>
      <p:sp>
        <p:nvSpPr>
          <p:cNvPr id="19473" name="Text Box 17"/>
          <p:cNvSpPr txBox="1">
            <a:spLocks noChangeArrowheads="1"/>
          </p:cNvSpPr>
          <p:nvPr/>
        </p:nvSpPr>
        <p:spPr bwMode="auto">
          <a:xfrm>
            <a:off x="5822950" y="4365625"/>
            <a:ext cx="13430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Expectations</a:t>
            </a:r>
          </a:p>
        </p:txBody>
      </p:sp>
      <p:cxnSp>
        <p:nvCxnSpPr>
          <p:cNvPr id="19474" name="AutoShape 18"/>
          <p:cNvCxnSpPr>
            <a:cxnSpLocks noChangeShapeType="1"/>
            <a:stCxn id="19462" idx="6"/>
            <a:endCxn id="19466" idx="1"/>
          </p:cNvCxnSpPr>
          <p:nvPr/>
        </p:nvCxnSpPr>
        <p:spPr bwMode="auto">
          <a:xfrm>
            <a:off x="5076825" y="2636838"/>
            <a:ext cx="674688" cy="2714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5" name="AutoShape 19"/>
          <p:cNvCxnSpPr>
            <a:cxnSpLocks noChangeShapeType="1"/>
            <a:stCxn id="19466" idx="4"/>
            <a:endCxn id="19465" idx="0"/>
          </p:cNvCxnSpPr>
          <p:nvPr/>
        </p:nvCxnSpPr>
        <p:spPr bwMode="auto">
          <a:xfrm>
            <a:off x="6337300" y="3644900"/>
            <a:ext cx="71438" cy="5048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6" name="AutoShape 20"/>
          <p:cNvCxnSpPr>
            <a:cxnSpLocks noChangeShapeType="1"/>
            <a:stCxn id="19465" idx="3"/>
            <a:endCxn id="19461" idx="6"/>
          </p:cNvCxnSpPr>
          <p:nvPr/>
        </p:nvCxnSpPr>
        <p:spPr bwMode="auto">
          <a:xfrm flipH="1">
            <a:off x="5076825" y="4886325"/>
            <a:ext cx="746125" cy="41433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7" name="AutoShape 21"/>
          <p:cNvCxnSpPr>
            <a:cxnSpLocks noChangeShapeType="1"/>
            <a:stCxn id="19461" idx="2"/>
            <a:endCxn id="19460" idx="5"/>
          </p:cNvCxnSpPr>
          <p:nvPr/>
        </p:nvCxnSpPr>
        <p:spPr bwMode="auto">
          <a:xfrm flipH="1" flipV="1">
            <a:off x="2817813" y="4957763"/>
            <a:ext cx="601662" cy="3429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8" name="AutoShape 22"/>
          <p:cNvCxnSpPr>
            <a:cxnSpLocks noChangeShapeType="1"/>
            <a:stCxn id="19460" idx="0"/>
            <a:endCxn id="19464" idx="4"/>
          </p:cNvCxnSpPr>
          <p:nvPr/>
        </p:nvCxnSpPr>
        <p:spPr bwMode="auto">
          <a:xfrm flipV="1">
            <a:off x="2232025" y="3644900"/>
            <a:ext cx="0" cy="5762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9" name="AutoShape 23"/>
          <p:cNvCxnSpPr>
            <a:cxnSpLocks noChangeShapeType="1"/>
            <a:stCxn id="19464" idx="7"/>
            <a:endCxn id="19462" idx="2"/>
          </p:cNvCxnSpPr>
          <p:nvPr/>
        </p:nvCxnSpPr>
        <p:spPr bwMode="auto">
          <a:xfrm flipV="1">
            <a:off x="2817813" y="2636838"/>
            <a:ext cx="601662" cy="2714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80" name="Text Box 24"/>
          <p:cNvSpPr txBox="1">
            <a:spLocks noChangeArrowheads="1"/>
          </p:cNvSpPr>
          <p:nvPr/>
        </p:nvSpPr>
        <p:spPr bwMode="auto">
          <a:xfrm>
            <a:off x="6948488" y="3651250"/>
            <a:ext cx="1152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19481" name="Text Box 25"/>
          <p:cNvSpPr txBox="1">
            <a:spLocks noChangeArrowheads="1"/>
          </p:cNvSpPr>
          <p:nvPr/>
        </p:nvSpPr>
        <p:spPr bwMode="auto">
          <a:xfrm>
            <a:off x="971550" y="2349500"/>
            <a:ext cx="12239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potential</a:t>
            </a:r>
          </a:p>
        </p:txBody>
      </p:sp>
      <p:sp>
        <p:nvSpPr>
          <p:cNvPr id="19482" name="Text Box 26"/>
          <p:cNvSpPr txBox="1">
            <a:spLocks noChangeArrowheads="1"/>
          </p:cNvSpPr>
          <p:nvPr/>
        </p:nvSpPr>
        <p:spPr bwMode="auto">
          <a:xfrm>
            <a:off x="323850" y="4292600"/>
            <a:ext cx="9350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potential</a:t>
            </a:r>
          </a:p>
        </p:txBody>
      </p:sp>
      <p:sp>
        <p:nvSpPr>
          <p:cNvPr id="19483" name="Text Box 27"/>
          <p:cNvSpPr txBox="1">
            <a:spLocks noChangeArrowheads="1"/>
          </p:cNvSpPr>
          <p:nvPr/>
        </p:nvSpPr>
        <p:spPr bwMode="auto">
          <a:xfrm>
            <a:off x="5011738" y="2138363"/>
            <a:ext cx="11525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19484" name="Text Box 28"/>
          <p:cNvSpPr txBox="1">
            <a:spLocks noChangeArrowheads="1"/>
          </p:cNvSpPr>
          <p:nvPr/>
        </p:nvSpPr>
        <p:spPr bwMode="auto">
          <a:xfrm>
            <a:off x="6084888" y="5221288"/>
            <a:ext cx="11525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19485" name="Text Box 29"/>
          <p:cNvSpPr txBox="1">
            <a:spLocks noChangeArrowheads="1"/>
          </p:cNvSpPr>
          <p:nvPr/>
        </p:nvSpPr>
        <p:spPr bwMode="auto">
          <a:xfrm>
            <a:off x="2484438" y="5595938"/>
            <a:ext cx="1152525"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potential</a:t>
            </a:r>
          </a:p>
        </p:txBody>
      </p:sp>
      <p:sp>
        <p:nvSpPr>
          <p:cNvPr id="19486" name="Text Box 30"/>
          <p:cNvSpPr txBox="1">
            <a:spLocks noChangeArrowheads="1"/>
          </p:cNvSpPr>
          <p:nvPr/>
        </p:nvSpPr>
        <p:spPr bwMode="auto">
          <a:xfrm>
            <a:off x="3419475" y="3195638"/>
            <a:ext cx="1152525"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performance</a:t>
            </a:r>
          </a:p>
        </p:txBody>
      </p:sp>
    </p:spTree>
    <p:extLst>
      <p:ext uri="{BB962C8B-B14F-4D97-AF65-F5344CB8AC3E}">
        <p14:creationId xmlns:p14="http://schemas.microsoft.com/office/powerpoint/2010/main" val="17361603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361950"/>
            <a:ext cx="5915025" cy="509588"/>
          </a:xfrm>
        </p:spPr>
        <p:txBody>
          <a:bodyPr/>
          <a:lstStyle/>
          <a:p>
            <a:pPr eaLnBrk="1" hangingPunct="1"/>
            <a:r>
              <a:rPr lang="en-GB" altLang="en-US" b="1" dirty="0" smtClean="0"/>
              <a:t>Effective Questions</a:t>
            </a:r>
          </a:p>
        </p:txBody>
      </p:sp>
      <p:sp>
        <p:nvSpPr>
          <p:cNvPr id="26627" name="Content Placeholder 2"/>
          <p:cNvSpPr>
            <a:spLocks noGrp="1"/>
          </p:cNvSpPr>
          <p:nvPr>
            <p:ph idx="1"/>
          </p:nvPr>
        </p:nvSpPr>
        <p:spPr/>
        <p:txBody>
          <a:bodyPr/>
          <a:lstStyle/>
          <a:p>
            <a:pPr eaLnBrk="1" hangingPunct="1"/>
            <a:r>
              <a:rPr lang="en-GB" altLang="en-US" dirty="0" smtClean="0"/>
              <a:t>Employ effective questions – to raise awareness. To give ownership of </a:t>
            </a:r>
            <a:r>
              <a:rPr lang="en-GB" altLang="en-US" b="1" dirty="0" smtClean="0"/>
              <a:t>Actions</a:t>
            </a:r>
            <a:r>
              <a:rPr lang="en-GB" altLang="en-US" dirty="0" smtClean="0"/>
              <a:t> back to the individual and promote a positive </a:t>
            </a:r>
            <a:r>
              <a:rPr lang="en-GB" altLang="en-US" b="1" dirty="0" smtClean="0"/>
              <a:t>Attitude</a:t>
            </a:r>
            <a:r>
              <a:rPr lang="en-GB" altLang="en-US" dirty="0" smtClean="0"/>
              <a:t> to future goals.</a:t>
            </a:r>
          </a:p>
          <a:p>
            <a:pPr eaLnBrk="1" hangingPunct="1"/>
            <a:r>
              <a:rPr lang="en-GB" altLang="en-US" dirty="0" err="1" smtClean="0"/>
              <a:t>Eg</a:t>
            </a:r>
            <a:r>
              <a:rPr lang="en-GB" altLang="en-US" dirty="0" smtClean="0"/>
              <a:t>: What do you think you have to do to improve your performance?</a:t>
            </a:r>
          </a:p>
          <a:p>
            <a:pPr eaLnBrk="1" hangingPunct="1"/>
            <a:r>
              <a:rPr lang="en-GB" altLang="en-US" dirty="0" smtClean="0"/>
              <a:t>What will you have to do to progress </a:t>
            </a:r>
            <a:r>
              <a:rPr lang="en-GB" altLang="en-US" dirty="0" smtClean="0"/>
              <a:t>to</a:t>
            </a:r>
            <a:r>
              <a:rPr lang="en-GB" altLang="en-US" dirty="0" smtClean="0"/>
              <a:t> </a:t>
            </a:r>
            <a:r>
              <a:rPr lang="en-GB" altLang="en-US" dirty="0" smtClean="0"/>
              <a:t>the next level?</a:t>
            </a:r>
          </a:p>
        </p:txBody>
      </p:sp>
    </p:spTree>
    <p:extLst>
      <p:ext uri="{BB962C8B-B14F-4D97-AF65-F5344CB8AC3E}">
        <p14:creationId xmlns:p14="http://schemas.microsoft.com/office/powerpoint/2010/main" val="5080422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2075" y="329406"/>
            <a:ext cx="5915025" cy="509588"/>
          </a:xfrm>
        </p:spPr>
        <p:txBody>
          <a:bodyPr/>
          <a:lstStyle/>
          <a:p>
            <a:pPr eaLnBrk="1" hangingPunct="1"/>
            <a:r>
              <a:rPr lang="en-GB" altLang="en-US" b="1" dirty="0" smtClean="0"/>
              <a:t>Performance Cycle</a:t>
            </a:r>
          </a:p>
        </p:txBody>
      </p:sp>
      <p:sp>
        <p:nvSpPr>
          <p:cNvPr id="36867" name="Rectangle 3"/>
          <p:cNvSpPr>
            <a:spLocks noGrp="1" noChangeArrowheads="1"/>
          </p:cNvSpPr>
          <p:nvPr>
            <p:ph type="body" idx="1"/>
          </p:nvPr>
        </p:nvSpPr>
        <p:spPr>
          <a:xfrm>
            <a:off x="900113" y="1782763"/>
            <a:ext cx="7488237" cy="4094162"/>
          </a:xfrm>
        </p:spPr>
        <p:txBody>
          <a:bodyPr/>
          <a:lstStyle/>
          <a:p>
            <a:pPr eaLnBrk="1" hangingPunct="1"/>
            <a:endParaRPr lang="en-GB" altLang="en-US" b="1" smtClean="0"/>
          </a:p>
          <a:p>
            <a:pPr eaLnBrk="1" hangingPunct="1"/>
            <a:endParaRPr lang="en-GB" altLang="en-US" i="1" smtClean="0"/>
          </a:p>
        </p:txBody>
      </p:sp>
      <p:sp>
        <p:nvSpPr>
          <p:cNvPr id="19460" name="Oval 4"/>
          <p:cNvSpPr>
            <a:spLocks noChangeArrowheads="1"/>
          </p:cNvSpPr>
          <p:nvPr/>
        </p:nvSpPr>
        <p:spPr bwMode="auto">
          <a:xfrm>
            <a:off x="1403350" y="4221163"/>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1" name="Oval 5"/>
          <p:cNvSpPr>
            <a:spLocks noChangeArrowheads="1"/>
          </p:cNvSpPr>
          <p:nvPr/>
        </p:nvSpPr>
        <p:spPr bwMode="auto">
          <a:xfrm>
            <a:off x="3419475" y="4868863"/>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2" name="Oval 6"/>
          <p:cNvSpPr>
            <a:spLocks noChangeArrowheads="1"/>
          </p:cNvSpPr>
          <p:nvPr/>
        </p:nvSpPr>
        <p:spPr bwMode="auto">
          <a:xfrm>
            <a:off x="3419475" y="2205038"/>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3" name="Oval 7"/>
          <p:cNvSpPr>
            <a:spLocks noChangeArrowheads="1"/>
          </p:cNvSpPr>
          <p:nvPr/>
        </p:nvSpPr>
        <p:spPr bwMode="auto">
          <a:xfrm>
            <a:off x="3419475" y="3500438"/>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4" name="Oval 8"/>
          <p:cNvSpPr>
            <a:spLocks noChangeArrowheads="1"/>
          </p:cNvSpPr>
          <p:nvPr/>
        </p:nvSpPr>
        <p:spPr bwMode="auto">
          <a:xfrm>
            <a:off x="1403350" y="2781300"/>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5" name="Oval 9"/>
          <p:cNvSpPr>
            <a:spLocks noChangeArrowheads="1"/>
          </p:cNvSpPr>
          <p:nvPr/>
        </p:nvSpPr>
        <p:spPr bwMode="auto">
          <a:xfrm>
            <a:off x="5580063" y="4149725"/>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6" name="Oval 10"/>
          <p:cNvSpPr>
            <a:spLocks noChangeArrowheads="1"/>
          </p:cNvSpPr>
          <p:nvPr/>
        </p:nvSpPr>
        <p:spPr bwMode="auto">
          <a:xfrm>
            <a:off x="5508625" y="2781300"/>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7" name="Text Box 11"/>
          <p:cNvSpPr txBox="1">
            <a:spLocks noChangeArrowheads="1"/>
          </p:cNvSpPr>
          <p:nvPr/>
        </p:nvSpPr>
        <p:spPr bwMode="auto">
          <a:xfrm>
            <a:off x="1835150" y="2997200"/>
            <a:ext cx="8651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Results</a:t>
            </a:r>
          </a:p>
        </p:txBody>
      </p:sp>
      <p:sp>
        <p:nvSpPr>
          <p:cNvPr id="19468" name="Text Box 12"/>
          <p:cNvSpPr txBox="1">
            <a:spLocks noChangeArrowheads="1"/>
          </p:cNvSpPr>
          <p:nvPr/>
        </p:nvSpPr>
        <p:spPr bwMode="auto">
          <a:xfrm>
            <a:off x="1835150" y="4437063"/>
            <a:ext cx="10080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Actions</a:t>
            </a:r>
          </a:p>
        </p:txBody>
      </p:sp>
      <p:sp>
        <p:nvSpPr>
          <p:cNvPr id="19469" name="Text Box 13"/>
          <p:cNvSpPr txBox="1">
            <a:spLocks noChangeArrowheads="1"/>
          </p:cNvSpPr>
          <p:nvPr/>
        </p:nvSpPr>
        <p:spPr bwMode="auto">
          <a:xfrm>
            <a:off x="3708400" y="5084763"/>
            <a:ext cx="10080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  </a:t>
            </a:r>
            <a:r>
              <a:rPr lang="en-GB" altLang="en-US" sz="1200" b="1">
                <a:solidFill>
                  <a:schemeClr val="bg1"/>
                </a:solidFill>
                <a:latin typeface="Arial" pitchFamily="34" charset="0"/>
              </a:rPr>
              <a:t>Attitude</a:t>
            </a:r>
          </a:p>
        </p:txBody>
      </p:sp>
      <p:sp>
        <p:nvSpPr>
          <p:cNvPr id="19470" name="Text Box 14"/>
          <p:cNvSpPr txBox="1">
            <a:spLocks noChangeArrowheads="1"/>
          </p:cNvSpPr>
          <p:nvPr/>
        </p:nvSpPr>
        <p:spPr bwMode="auto">
          <a:xfrm>
            <a:off x="3924300" y="3789363"/>
            <a:ext cx="7921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 </a:t>
            </a:r>
            <a:r>
              <a:rPr lang="en-GB" altLang="en-US" sz="1200" b="1">
                <a:solidFill>
                  <a:schemeClr val="bg1"/>
                </a:solidFill>
                <a:latin typeface="Arial" pitchFamily="34" charset="0"/>
              </a:rPr>
              <a:t>Goals</a:t>
            </a:r>
          </a:p>
        </p:txBody>
      </p:sp>
      <p:sp>
        <p:nvSpPr>
          <p:cNvPr id="19471" name="Text Box 15"/>
          <p:cNvSpPr txBox="1">
            <a:spLocks noChangeArrowheads="1"/>
          </p:cNvSpPr>
          <p:nvPr/>
        </p:nvSpPr>
        <p:spPr bwMode="auto">
          <a:xfrm>
            <a:off x="3779838" y="2492375"/>
            <a:ext cx="1152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Self image</a:t>
            </a:r>
          </a:p>
        </p:txBody>
      </p:sp>
      <p:sp>
        <p:nvSpPr>
          <p:cNvPr id="19472" name="Text Box 16"/>
          <p:cNvSpPr txBox="1">
            <a:spLocks noChangeArrowheads="1"/>
          </p:cNvSpPr>
          <p:nvPr/>
        </p:nvSpPr>
        <p:spPr bwMode="auto">
          <a:xfrm>
            <a:off x="5940425" y="3068638"/>
            <a:ext cx="720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Beliefs</a:t>
            </a:r>
          </a:p>
        </p:txBody>
      </p:sp>
      <p:sp>
        <p:nvSpPr>
          <p:cNvPr id="19473" name="Text Box 17"/>
          <p:cNvSpPr txBox="1">
            <a:spLocks noChangeArrowheads="1"/>
          </p:cNvSpPr>
          <p:nvPr/>
        </p:nvSpPr>
        <p:spPr bwMode="auto">
          <a:xfrm>
            <a:off x="5822950" y="4365625"/>
            <a:ext cx="13430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Expectations</a:t>
            </a:r>
          </a:p>
        </p:txBody>
      </p:sp>
      <p:cxnSp>
        <p:nvCxnSpPr>
          <p:cNvPr id="19474" name="AutoShape 18"/>
          <p:cNvCxnSpPr>
            <a:cxnSpLocks noChangeShapeType="1"/>
            <a:stCxn id="19462" idx="6"/>
            <a:endCxn id="19466" idx="1"/>
          </p:cNvCxnSpPr>
          <p:nvPr/>
        </p:nvCxnSpPr>
        <p:spPr bwMode="auto">
          <a:xfrm>
            <a:off x="5076825" y="2636838"/>
            <a:ext cx="674688" cy="2714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5" name="AutoShape 19"/>
          <p:cNvCxnSpPr>
            <a:cxnSpLocks noChangeShapeType="1"/>
            <a:stCxn id="19466" idx="4"/>
            <a:endCxn id="19465" idx="0"/>
          </p:cNvCxnSpPr>
          <p:nvPr/>
        </p:nvCxnSpPr>
        <p:spPr bwMode="auto">
          <a:xfrm>
            <a:off x="6337300" y="3644900"/>
            <a:ext cx="71438" cy="5048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6" name="AutoShape 20"/>
          <p:cNvCxnSpPr>
            <a:cxnSpLocks noChangeShapeType="1"/>
            <a:stCxn id="19465" idx="3"/>
            <a:endCxn id="19461" idx="6"/>
          </p:cNvCxnSpPr>
          <p:nvPr/>
        </p:nvCxnSpPr>
        <p:spPr bwMode="auto">
          <a:xfrm flipH="1">
            <a:off x="5076825" y="4886325"/>
            <a:ext cx="746125" cy="41433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7" name="AutoShape 21"/>
          <p:cNvCxnSpPr>
            <a:cxnSpLocks noChangeShapeType="1"/>
            <a:stCxn id="19461" idx="2"/>
            <a:endCxn id="19460" idx="5"/>
          </p:cNvCxnSpPr>
          <p:nvPr/>
        </p:nvCxnSpPr>
        <p:spPr bwMode="auto">
          <a:xfrm flipH="1" flipV="1">
            <a:off x="2817813" y="4957763"/>
            <a:ext cx="601662" cy="3429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8" name="AutoShape 22"/>
          <p:cNvCxnSpPr>
            <a:cxnSpLocks noChangeShapeType="1"/>
            <a:stCxn id="19460" idx="0"/>
            <a:endCxn id="19464" idx="4"/>
          </p:cNvCxnSpPr>
          <p:nvPr/>
        </p:nvCxnSpPr>
        <p:spPr bwMode="auto">
          <a:xfrm flipV="1">
            <a:off x="2232025" y="3644900"/>
            <a:ext cx="0" cy="5762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9" name="AutoShape 23"/>
          <p:cNvCxnSpPr>
            <a:cxnSpLocks noChangeShapeType="1"/>
            <a:stCxn id="19464" idx="7"/>
            <a:endCxn id="19462" idx="2"/>
          </p:cNvCxnSpPr>
          <p:nvPr/>
        </p:nvCxnSpPr>
        <p:spPr bwMode="auto">
          <a:xfrm flipV="1">
            <a:off x="2817813" y="2636838"/>
            <a:ext cx="601662" cy="2714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80" name="Text Box 24"/>
          <p:cNvSpPr txBox="1">
            <a:spLocks noChangeArrowheads="1"/>
          </p:cNvSpPr>
          <p:nvPr/>
        </p:nvSpPr>
        <p:spPr bwMode="auto">
          <a:xfrm>
            <a:off x="6948488" y="3651250"/>
            <a:ext cx="1152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19481" name="Text Box 25"/>
          <p:cNvSpPr txBox="1">
            <a:spLocks noChangeArrowheads="1"/>
          </p:cNvSpPr>
          <p:nvPr/>
        </p:nvSpPr>
        <p:spPr bwMode="auto">
          <a:xfrm>
            <a:off x="971550" y="2349500"/>
            <a:ext cx="12239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potential</a:t>
            </a:r>
          </a:p>
        </p:txBody>
      </p:sp>
      <p:sp>
        <p:nvSpPr>
          <p:cNvPr id="19482" name="Text Box 26"/>
          <p:cNvSpPr txBox="1">
            <a:spLocks noChangeArrowheads="1"/>
          </p:cNvSpPr>
          <p:nvPr/>
        </p:nvSpPr>
        <p:spPr bwMode="auto">
          <a:xfrm>
            <a:off x="323850" y="4292600"/>
            <a:ext cx="9350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potential</a:t>
            </a:r>
          </a:p>
        </p:txBody>
      </p:sp>
      <p:sp>
        <p:nvSpPr>
          <p:cNvPr id="19483" name="Text Box 27"/>
          <p:cNvSpPr txBox="1">
            <a:spLocks noChangeArrowheads="1"/>
          </p:cNvSpPr>
          <p:nvPr/>
        </p:nvSpPr>
        <p:spPr bwMode="auto">
          <a:xfrm>
            <a:off x="5011738" y="2138363"/>
            <a:ext cx="11525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19484" name="Text Box 28"/>
          <p:cNvSpPr txBox="1">
            <a:spLocks noChangeArrowheads="1"/>
          </p:cNvSpPr>
          <p:nvPr/>
        </p:nvSpPr>
        <p:spPr bwMode="auto">
          <a:xfrm>
            <a:off x="6084888" y="5221288"/>
            <a:ext cx="11525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19485" name="Text Box 29"/>
          <p:cNvSpPr txBox="1">
            <a:spLocks noChangeArrowheads="1"/>
          </p:cNvSpPr>
          <p:nvPr/>
        </p:nvSpPr>
        <p:spPr bwMode="auto">
          <a:xfrm>
            <a:off x="2484438" y="5595938"/>
            <a:ext cx="1152525"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potential</a:t>
            </a:r>
          </a:p>
        </p:txBody>
      </p:sp>
      <p:sp>
        <p:nvSpPr>
          <p:cNvPr id="19486" name="Text Box 30"/>
          <p:cNvSpPr txBox="1">
            <a:spLocks noChangeArrowheads="1"/>
          </p:cNvSpPr>
          <p:nvPr/>
        </p:nvSpPr>
        <p:spPr bwMode="auto">
          <a:xfrm>
            <a:off x="3419475" y="3195638"/>
            <a:ext cx="1152525"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performance</a:t>
            </a:r>
          </a:p>
        </p:txBody>
      </p:sp>
    </p:spTree>
    <p:extLst>
      <p:ext uri="{BB962C8B-B14F-4D97-AF65-F5344CB8AC3E}">
        <p14:creationId xmlns:p14="http://schemas.microsoft.com/office/powerpoint/2010/main" val="186334826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69913" y="361950"/>
            <a:ext cx="6364287" cy="509588"/>
          </a:xfrm>
        </p:spPr>
        <p:txBody>
          <a:bodyPr/>
          <a:lstStyle/>
          <a:p>
            <a:pPr algn="l" eaLnBrk="1" hangingPunct="1"/>
            <a:r>
              <a:rPr lang="en-GB" altLang="en-US" b="1" dirty="0" smtClean="0"/>
              <a:t>Observation and Listening </a:t>
            </a:r>
            <a:r>
              <a:rPr lang="en-GB" altLang="en-US" b="1" dirty="0" smtClean="0"/>
              <a:t>Techniques</a:t>
            </a:r>
          </a:p>
        </p:txBody>
      </p:sp>
      <p:sp>
        <p:nvSpPr>
          <p:cNvPr id="21507" name="Content Placeholder 2"/>
          <p:cNvSpPr>
            <a:spLocks noGrp="1"/>
          </p:cNvSpPr>
          <p:nvPr>
            <p:ph idx="1"/>
          </p:nvPr>
        </p:nvSpPr>
        <p:spPr>
          <a:xfrm>
            <a:off x="323850" y="1979613"/>
            <a:ext cx="8569325" cy="4681537"/>
          </a:xfrm>
        </p:spPr>
        <p:txBody>
          <a:bodyPr/>
          <a:lstStyle/>
          <a:p>
            <a:pPr eaLnBrk="1" hangingPunct="1"/>
            <a:r>
              <a:rPr lang="en-GB" altLang="en-US" dirty="0" smtClean="0"/>
              <a:t>Effective observation and listening to </a:t>
            </a:r>
            <a:r>
              <a:rPr lang="en-GB" altLang="en-US" dirty="0" err="1" smtClean="0"/>
              <a:t>coachees</a:t>
            </a:r>
            <a:r>
              <a:rPr lang="en-GB" altLang="en-US" dirty="0" smtClean="0"/>
              <a:t> </a:t>
            </a:r>
            <a:r>
              <a:rPr lang="en-GB" altLang="en-US" b="1" dirty="0" smtClean="0"/>
              <a:t>Actions</a:t>
            </a:r>
            <a:r>
              <a:rPr lang="en-GB" altLang="en-US" dirty="0" smtClean="0"/>
              <a:t> and </a:t>
            </a:r>
            <a:r>
              <a:rPr lang="en-GB" altLang="en-US" b="1" dirty="0" smtClean="0"/>
              <a:t>Results</a:t>
            </a:r>
            <a:r>
              <a:rPr lang="en-GB" altLang="en-US" dirty="0" smtClean="0"/>
              <a:t> allows the coach to build a picture of the individual’s </a:t>
            </a:r>
            <a:r>
              <a:rPr lang="en-GB" altLang="en-US" dirty="0" smtClean="0"/>
              <a:t>current performance.</a:t>
            </a:r>
            <a:endParaRPr lang="en-GB" altLang="en-US" dirty="0" smtClean="0"/>
          </a:p>
        </p:txBody>
      </p:sp>
    </p:spTree>
    <p:extLst>
      <p:ext uri="{BB962C8B-B14F-4D97-AF65-F5344CB8AC3E}">
        <p14:creationId xmlns:p14="http://schemas.microsoft.com/office/powerpoint/2010/main" val="29975243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2075" y="329406"/>
            <a:ext cx="5915025" cy="509588"/>
          </a:xfrm>
        </p:spPr>
        <p:txBody>
          <a:bodyPr/>
          <a:lstStyle/>
          <a:p>
            <a:pPr eaLnBrk="1" hangingPunct="1"/>
            <a:r>
              <a:rPr lang="en-GB" altLang="en-US" b="1" dirty="0" smtClean="0"/>
              <a:t>Performance Cycle</a:t>
            </a:r>
          </a:p>
        </p:txBody>
      </p:sp>
      <p:sp>
        <p:nvSpPr>
          <p:cNvPr id="36867" name="Rectangle 3"/>
          <p:cNvSpPr>
            <a:spLocks noGrp="1" noChangeArrowheads="1"/>
          </p:cNvSpPr>
          <p:nvPr>
            <p:ph type="body" idx="1"/>
          </p:nvPr>
        </p:nvSpPr>
        <p:spPr>
          <a:xfrm>
            <a:off x="900113" y="1782763"/>
            <a:ext cx="7488237" cy="4094162"/>
          </a:xfrm>
        </p:spPr>
        <p:txBody>
          <a:bodyPr/>
          <a:lstStyle/>
          <a:p>
            <a:pPr eaLnBrk="1" hangingPunct="1"/>
            <a:endParaRPr lang="en-GB" altLang="en-US" b="1" smtClean="0"/>
          </a:p>
          <a:p>
            <a:pPr eaLnBrk="1" hangingPunct="1"/>
            <a:endParaRPr lang="en-GB" altLang="en-US" i="1" smtClean="0"/>
          </a:p>
        </p:txBody>
      </p:sp>
      <p:sp>
        <p:nvSpPr>
          <p:cNvPr id="19460" name="Oval 4"/>
          <p:cNvSpPr>
            <a:spLocks noChangeArrowheads="1"/>
          </p:cNvSpPr>
          <p:nvPr/>
        </p:nvSpPr>
        <p:spPr bwMode="auto">
          <a:xfrm>
            <a:off x="1403350" y="4221163"/>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1" name="Oval 5"/>
          <p:cNvSpPr>
            <a:spLocks noChangeArrowheads="1"/>
          </p:cNvSpPr>
          <p:nvPr/>
        </p:nvSpPr>
        <p:spPr bwMode="auto">
          <a:xfrm>
            <a:off x="3419475" y="4868863"/>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2" name="Oval 6"/>
          <p:cNvSpPr>
            <a:spLocks noChangeArrowheads="1"/>
          </p:cNvSpPr>
          <p:nvPr/>
        </p:nvSpPr>
        <p:spPr bwMode="auto">
          <a:xfrm>
            <a:off x="3419475" y="2205038"/>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3" name="Oval 7"/>
          <p:cNvSpPr>
            <a:spLocks noChangeArrowheads="1"/>
          </p:cNvSpPr>
          <p:nvPr/>
        </p:nvSpPr>
        <p:spPr bwMode="auto">
          <a:xfrm>
            <a:off x="3419475" y="3500438"/>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4" name="Oval 8"/>
          <p:cNvSpPr>
            <a:spLocks noChangeArrowheads="1"/>
          </p:cNvSpPr>
          <p:nvPr/>
        </p:nvSpPr>
        <p:spPr bwMode="auto">
          <a:xfrm>
            <a:off x="1403350" y="2781300"/>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5" name="Oval 9"/>
          <p:cNvSpPr>
            <a:spLocks noChangeArrowheads="1"/>
          </p:cNvSpPr>
          <p:nvPr/>
        </p:nvSpPr>
        <p:spPr bwMode="auto">
          <a:xfrm>
            <a:off x="5580063" y="4149725"/>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6" name="Oval 10"/>
          <p:cNvSpPr>
            <a:spLocks noChangeArrowheads="1"/>
          </p:cNvSpPr>
          <p:nvPr/>
        </p:nvSpPr>
        <p:spPr bwMode="auto">
          <a:xfrm>
            <a:off x="5508625" y="2781300"/>
            <a:ext cx="165735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algn="ctr" eaLnBrk="1" hangingPunct="1">
              <a:spcAft>
                <a:spcPct val="0"/>
              </a:spcAft>
              <a:buClrTx/>
              <a:buFontTx/>
              <a:buNone/>
            </a:pPr>
            <a:endParaRPr lang="en-US" altLang="en-US" sz="1800">
              <a:solidFill>
                <a:schemeClr val="tx1"/>
              </a:solidFill>
              <a:latin typeface="Arial" pitchFamily="34" charset="0"/>
            </a:endParaRPr>
          </a:p>
        </p:txBody>
      </p:sp>
      <p:sp>
        <p:nvSpPr>
          <p:cNvPr id="19467" name="Text Box 11"/>
          <p:cNvSpPr txBox="1">
            <a:spLocks noChangeArrowheads="1"/>
          </p:cNvSpPr>
          <p:nvPr/>
        </p:nvSpPr>
        <p:spPr bwMode="auto">
          <a:xfrm>
            <a:off x="1835150" y="2997200"/>
            <a:ext cx="8651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Results</a:t>
            </a:r>
          </a:p>
        </p:txBody>
      </p:sp>
      <p:sp>
        <p:nvSpPr>
          <p:cNvPr id="19468" name="Text Box 12"/>
          <p:cNvSpPr txBox="1">
            <a:spLocks noChangeArrowheads="1"/>
          </p:cNvSpPr>
          <p:nvPr/>
        </p:nvSpPr>
        <p:spPr bwMode="auto">
          <a:xfrm>
            <a:off x="1835150" y="4437063"/>
            <a:ext cx="10080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Actions</a:t>
            </a:r>
          </a:p>
        </p:txBody>
      </p:sp>
      <p:sp>
        <p:nvSpPr>
          <p:cNvPr id="19469" name="Text Box 13"/>
          <p:cNvSpPr txBox="1">
            <a:spLocks noChangeArrowheads="1"/>
          </p:cNvSpPr>
          <p:nvPr/>
        </p:nvSpPr>
        <p:spPr bwMode="auto">
          <a:xfrm>
            <a:off x="3708400" y="5084763"/>
            <a:ext cx="10080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  </a:t>
            </a:r>
            <a:r>
              <a:rPr lang="en-GB" altLang="en-US" sz="1200" b="1">
                <a:solidFill>
                  <a:schemeClr val="bg1"/>
                </a:solidFill>
                <a:latin typeface="Arial" pitchFamily="34" charset="0"/>
              </a:rPr>
              <a:t>Attitude</a:t>
            </a:r>
          </a:p>
        </p:txBody>
      </p:sp>
      <p:sp>
        <p:nvSpPr>
          <p:cNvPr id="19470" name="Text Box 14"/>
          <p:cNvSpPr txBox="1">
            <a:spLocks noChangeArrowheads="1"/>
          </p:cNvSpPr>
          <p:nvPr/>
        </p:nvSpPr>
        <p:spPr bwMode="auto">
          <a:xfrm>
            <a:off x="3924300" y="3789363"/>
            <a:ext cx="7921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 </a:t>
            </a:r>
            <a:r>
              <a:rPr lang="en-GB" altLang="en-US" sz="1200" b="1">
                <a:solidFill>
                  <a:schemeClr val="bg1"/>
                </a:solidFill>
                <a:latin typeface="Arial" pitchFamily="34" charset="0"/>
              </a:rPr>
              <a:t>Goals</a:t>
            </a:r>
          </a:p>
        </p:txBody>
      </p:sp>
      <p:sp>
        <p:nvSpPr>
          <p:cNvPr id="19471" name="Text Box 15"/>
          <p:cNvSpPr txBox="1">
            <a:spLocks noChangeArrowheads="1"/>
          </p:cNvSpPr>
          <p:nvPr/>
        </p:nvSpPr>
        <p:spPr bwMode="auto">
          <a:xfrm>
            <a:off x="3779838" y="2492375"/>
            <a:ext cx="1152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Self image</a:t>
            </a:r>
          </a:p>
        </p:txBody>
      </p:sp>
      <p:sp>
        <p:nvSpPr>
          <p:cNvPr id="19472" name="Text Box 16"/>
          <p:cNvSpPr txBox="1">
            <a:spLocks noChangeArrowheads="1"/>
          </p:cNvSpPr>
          <p:nvPr/>
        </p:nvSpPr>
        <p:spPr bwMode="auto">
          <a:xfrm>
            <a:off x="5940425" y="3068638"/>
            <a:ext cx="720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Beliefs</a:t>
            </a:r>
          </a:p>
        </p:txBody>
      </p:sp>
      <p:sp>
        <p:nvSpPr>
          <p:cNvPr id="19473" name="Text Box 17"/>
          <p:cNvSpPr txBox="1">
            <a:spLocks noChangeArrowheads="1"/>
          </p:cNvSpPr>
          <p:nvPr/>
        </p:nvSpPr>
        <p:spPr bwMode="auto">
          <a:xfrm>
            <a:off x="5822950" y="4365625"/>
            <a:ext cx="13430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bg1"/>
                </a:solidFill>
                <a:latin typeface="Arial" pitchFamily="34" charset="0"/>
              </a:rPr>
              <a:t>Expectations</a:t>
            </a:r>
          </a:p>
        </p:txBody>
      </p:sp>
      <p:cxnSp>
        <p:nvCxnSpPr>
          <p:cNvPr id="19474" name="AutoShape 18"/>
          <p:cNvCxnSpPr>
            <a:cxnSpLocks noChangeShapeType="1"/>
            <a:stCxn id="19462" idx="6"/>
            <a:endCxn id="19466" idx="1"/>
          </p:cNvCxnSpPr>
          <p:nvPr/>
        </p:nvCxnSpPr>
        <p:spPr bwMode="auto">
          <a:xfrm>
            <a:off x="5076825" y="2636838"/>
            <a:ext cx="674688" cy="2714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5" name="AutoShape 19"/>
          <p:cNvCxnSpPr>
            <a:cxnSpLocks noChangeShapeType="1"/>
            <a:stCxn id="19466" idx="4"/>
            <a:endCxn id="19465" idx="0"/>
          </p:cNvCxnSpPr>
          <p:nvPr/>
        </p:nvCxnSpPr>
        <p:spPr bwMode="auto">
          <a:xfrm>
            <a:off x="6337300" y="3644900"/>
            <a:ext cx="71438" cy="5048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6" name="AutoShape 20"/>
          <p:cNvCxnSpPr>
            <a:cxnSpLocks noChangeShapeType="1"/>
            <a:stCxn id="19465" idx="3"/>
            <a:endCxn id="19461" idx="6"/>
          </p:cNvCxnSpPr>
          <p:nvPr/>
        </p:nvCxnSpPr>
        <p:spPr bwMode="auto">
          <a:xfrm flipH="1">
            <a:off x="5076825" y="4886325"/>
            <a:ext cx="746125" cy="41433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7" name="AutoShape 21"/>
          <p:cNvCxnSpPr>
            <a:cxnSpLocks noChangeShapeType="1"/>
            <a:stCxn id="19461" idx="2"/>
            <a:endCxn id="19460" idx="5"/>
          </p:cNvCxnSpPr>
          <p:nvPr/>
        </p:nvCxnSpPr>
        <p:spPr bwMode="auto">
          <a:xfrm flipH="1" flipV="1">
            <a:off x="2817813" y="4957763"/>
            <a:ext cx="601662" cy="3429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8" name="AutoShape 22"/>
          <p:cNvCxnSpPr>
            <a:cxnSpLocks noChangeShapeType="1"/>
            <a:stCxn id="19460" idx="0"/>
            <a:endCxn id="19464" idx="4"/>
          </p:cNvCxnSpPr>
          <p:nvPr/>
        </p:nvCxnSpPr>
        <p:spPr bwMode="auto">
          <a:xfrm flipV="1">
            <a:off x="2232025" y="3644900"/>
            <a:ext cx="0" cy="5762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9" name="AutoShape 23"/>
          <p:cNvCxnSpPr>
            <a:cxnSpLocks noChangeShapeType="1"/>
            <a:stCxn id="19464" idx="7"/>
            <a:endCxn id="19462" idx="2"/>
          </p:cNvCxnSpPr>
          <p:nvPr/>
        </p:nvCxnSpPr>
        <p:spPr bwMode="auto">
          <a:xfrm flipV="1">
            <a:off x="2817813" y="2636838"/>
            <a:ext cx="601662" cy="2714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80" name="Text Box 24"/>
          <p:cNvSpPr txBox="1">
            <a:spLocks noChangeArrowheads="1"/>
          </p:cNvSpPr>
          <p:nvPr/>
        </p:nvSpPr>
        <p:spPr bwMode="auto">
          <a:xfrm>
            <a:off x="6948488" y="3651250"/>
            <a:ext cx="1152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19481" name="Text Box 25"/>
          <p:cNvSpPr txBox="1">
            <a:spLocks noChangeArrowheads="1"/>
          </p:cNvSpPr>
          <p:nvPr/>
        </p:nvSpPr>
        <p:spPr bwMode="auto">
          <a:xfrm>
            <a:off x="971550" y="2349500"/>
            <a:ext cx="12239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potential</a:t>
            </a:r>
          </a:p>
        </p:txBody>
      </p:sp>
      <p:sp>
        <p:nvSpPr>
          <p:cNvPr id="19482" name="Text Box 26"/>
          <p:cNvSpPr txBox="1">
            <a:spLocks noChangeArrowheads="1"/>
          </p:cNvSpPr>
          <p:nvPr/>
        </p:nvSpPr>
        <p:spPr bwMode="auto">
          <a:xfrm>
            <a:off x="323850" y="4292600"/>
            <a:ext cx="9350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Bef>
                <a:spcPct val="50000"/>
              </a:spcBef>
              <a:spcAft>
                <a:spcPct val="0"/>
              </a:spcAft>
              <a:buClrTx/>
              <a:buFontTx/>
              <a:buNone/>
            </a:pPr>
            <a:r>
              <a:rPr lang="en-GB" altLang="en-US" sz="1200" b="1">
                <a:solidFill>
                  <a:schemeClr val="tx1"/>
                </a:solidFill>
                <a:latin typeface="Arial" pitchFamily="34" charset="0"/>
              </a:rPr>
              <a:t>potential</a:t>
            </a:r>
          </a:p>
        </p:txBody>
      </p:sp>
      <p:sp>
        <p:nvSpPr>
          <p:cNvPr id="19483" name="Text Box 27"/>
          <p:cNvSpPr txBox="1">
            <a:spLocks noChangeArrowheads="1"/>
          </p:cNvSpPr>
          <p:nvPr/>
        </p:nvSpPr>
        <p:spPr bwMode="auto">
          <a:xfrm>
            <a:off x="5011738" y="2138363"/>
            <a:ext cx="11525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19484" name="Text Box 28"/>
          <p:cNvSpPr txBox="1">
            <a:spLocks noChangeArrowheads="1"/>
          </p:cNvSpPr>
          <p:nvPr/>
        </p:nvSpPr>
        <p:spPr bwMode="auto">
          <a:xfrm>
            <a:off x="6084888" y="5221288"/>
            <a:ext cx="11525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psychology</a:t>
            </a:r>
          </a:p>
        </p:txBody>
      </p:sp>
      <p:sp>
        <p:nvSpPr>
          <p:cNvPr id="19485" name="Text Box 29"/>
          <p:cNvSpPr txBox="1">
            <a:spLocks noChangeArrowheads="1"/>
          </p:cNvSpPr>
          <p:nvPr/>
        </p:nvSpPr>
        <p:spPr bwMode="auto">
          <a:xfrm>
            <a:off x="2484438" y="5595938"/>
            <a:ext cx="1152525"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potential</a:t>
            </a:r>
          </a:p>
        </p:txBody>
      </p:sp>
      <p:sp>
        <p:nvSpPr>
          <p:cNvPr id="19486" name="Text Box 30"/>
          <p:cNvSpPr txBox="1">
            <a:spLocks noChangeArrowheads="1"/>
          </p:cNvSpPr>
          <p:nvPr/>
        </p:nvSpPr>
        <p:spPr bwMode="auto">
          <a:xfrm>
            <a:off x="3419475" y="3195638"/>
            <a:ext cx="1152525"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Aft>
                <a:spcPct val="50000"/>
              </a:spcAft>
              <a:buClr>
                <a:srgbClr val="C4281A"/>
              </a:buClr>
              <a:buFont typeface="Wingdings" pitchFamily="2" charset="2"/>
              <a:buChar char="l"/>
              <a:defRPr sz="2400">
                <a:solidFill>
                  <a:schemeClr val="tx2"/>
                </a:solidFill>
                <a:latin typeface="Verdana" pitchFamily="34" charset="0"/>
                <a:cs typeface="Arial" pitchFamily="34" charset="0"/>
              </a:defRPr>
            </a:lvl1pPr>
            <a:lvl2pPr marL="742950" indent="-285750">
              <a:spcAft>
                <a:spcPct val="50000"/>
              </a:spcAft>
              <a:buClr>
                <a:srgbClr val="C4281A"/>
              </a:buClr>
              <a:buFont typeface="Wingdings" pitchFamily="2" charset="2"/>
              <a:buChar char="l"/>
              <a:defRPr sz="2200">
                <a:solidFill>
                  <a:schemeClr val="tx2"/>
                </a:solidFill>
                <a:latin typeface="Verdana" pitchFamily="34" charset="0"/>
                <a:cs typeface="Arial" pitchFamily="34" charset="0"/>
              </a:defRPr>
            </a:lvl2pPr>
            <a:lvl3pPr marL="1143000" indent="-228600">
              <a:spcAft>
                <a:spcPct val="50000"/>
              </a:spcAft>
              <a:buClr>
                <a:srgbClr val="C4281A"/>
              </a:buClr>
              <a:buFont typeface="Wingdings" pitchFamily="2" charset="2"/>
              <a:buChar char="l"/>
              <a:defRPr sz="2000">
                <a:solidFill>
                  <a:schemeClr val="tx2"/>
                </a:solidFill>
                <a:latin typeface="Verdana" pitchFamily="34" charset="0"/>
                <a:cs typeface="Arial" pitchFamily="34" charset="0"/>
              </a:defRPr>
            </a:lvl3pPr>
            <a:lvl4pPr marL="1600200" indent="-228600">
              <a:spcBef>
                <a:spcPct val="20000"/>
              </a:spcBef>
              <a:spcAft>
                <a:spcPct val="20000"/>
              </a:spcAft>
              <a:buChar char="–"/>
              <a:defRPr sz="1600">
                <a:solidFill>
                  <a:srgbClr val="4D4D4D"/>
                </a:solidFill>
                <a:latin typeface="Verdana" pitchFamily="34" charset="0"/>
                <a:cs typeface="Arial" pitchFamily="34" charset="0"/>
              </a:defRPr>
            </a:lvl4pPr>
            <a:lvl5pPr marL="2057400" indent="-228600">
              <a:spcBef>
                <a:spcPct val="20000"/>
              </a:spcBef>
              <a:buChar char="»"/>
              <a:defRPr sz="2000">
                <a:solidFill>
                  <a:schemeClr val="tx1"/>
                </a:solidFill>
                <a:latin typeface="Verdana"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cs typeface="Arial" pitchFamily="34" charset="0"/>
              </a:defRPr>
            </a:lvl9pPr>
          </a:lstStyle>
          <a:p>
            <a:pPr eaLnBrk="1" hangingPunct="1">
              <a:spcAft>
                <a:spcPct val="0"/>
              </a:spcAft>
              <a:buClrTx/>
              <a:buFontTx/>
              <a:buNone/>
            </a:pPr>
            <a:r>
              <a:rPr lang="en-GB" altLang="en-US" sz="1200" b="1">
                <a:solidFill>
                  <a:schemeClr val="tx1"/>
                </a:solidFill>
                <a:latin typeface="Arial" pitchFamily="34" charset="0"/>
              </a:rPr>
              <a:t>performance</a:t>
            </a:r>
          </a:p>
        </p:txBody>
      </p:sp>
    </p:spTree>
    <p:extLst>
      <p:ext uri="{BB962C8B-B14F-4D97-AF65-F5344CB8AC3E}">
        <p14:creationId xmlns:p14="http://schemas.microsoft.com/office/powerpoint/2010/main" val="9863424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085"/>
            <a:ext cx="8229600" cy="1143000"/>
          </a:xfrm>
        </p:spPr>
        <p:txBody>
          <a:bodyPr/>
          <a:lstStyle/>
          <a:p>
            <a:pPr algn="l"/>
            <a:r>
              <a:rPr lang="en-GB" b="1" dirty="0" smtClean="0"/>
              <a:t>Developing a Coaching </a:t>
            </a:r>
            <a:br>
              <a:rPr lang="en-GB" b="1" dirty="0" smtClean="0"/>
            </a:br>
            <a:r>
              <a:rPr lang="en-GB" b="1" dirty="0" smtClean="0"/>
              <a:t>Culture at Gateshead Health</a:t>
            </a:r>
            <a:endParaRPr lang="en-GB" b="1" dirty="0"/>
          </a:p>
        </p:txBody>
      </p:sp>
      <p:sp>
        <p:nvSpPr>
          <p:cNvPr id="3" name="Content Placeholder 2"/>
          <p:cNvSpPr>
            <a:spLocks noGrp="1"/>
          </p:cNvSpPr>
          <p:nvPr>
            <p:ph idx="1"/>
          </p:nvPr>
        </p:nvSpPr>
        <p:spPr>
          <a:xfrm>
            <a:off x="457200" y="1447800"/>
            <a:ext cx="8229600" cy="4645496"/>
          </a:xfrm>
        </p:spPr>
        <p:txBody>
          <a:bodyPr/>
          <a:lstStyle/>
          <a:p>
            <a:pPr marL="0" indent="0" fontAlgn="ctr">
              <a:buNone/>
            </a:pPr>
            <a:endParaRPr lang="en-GB" sz="2400" dirty="0" smtClean="0"/>
          </a:p>
          <a:p>
            <a:pPr marL="0" indent="0" fontAlgn="ctr">
              <a:buNone/>
            </a:pPr>
            <a:r>
              <a:rPr lang="en-GB" sz="2400" dirty="0" smtClean="0"/>
              <a:t>Organisations </a:t>
            </a:r>
            <a:r>
              <a:rPr lang="en-GB" sz="2400" dirty="0" smtClean="0"/>
              <a:t>go through 4 phases of coaching (Peterson 2010)</a:t>
            </a:r>
          </a:p>
          <a:p>
            <a:pPr fontAlgn="ctr"/>
            <a:endParaRPr lang="en-GB" sz="2400" dirty="0"/>
          </a:p>
          <a:p>
            <a:pPr marL="0" indent="0" fontAlgn="ctr">
              <a:buNone/>
            </a:pPr>
            <a:r>
              <a:rPr lang="en-GB" sz="2400" dirty="0" smtClean="0"/>
              <a:t> - </a:t>
            </a:r>
            <a:r>
              <a:rPr lang="en-GB" sz="2400" b="1" dirty="0" smtClean="0"/>
              <a:t>Stage 1</a:t>
            </a:r>
            <a:r>
              <a:rPr lang="en-GB" sz="2400" dirty="0" smtClean="0"/>
              <a:t>. Ad </a:t>
            </a:r>
            <a:r>
              <a:rPr lang="en-GB" sz="2400" dirty="0"/>
              <a:t>hoc coaching - driven by individuals</a:t>
            </a:r>
          </a:p>
          <a:p>
            <a:pPr marL="0" indent="0" fontAlgn="ctr">
              <a:buNone/>
            </a:pPr>
            <a:r>
              <a:rPr lang="en-GB" sz="2400" dirty="0" smtClean="0"/>
              <a:t> - </a:t>
            </a:r>
            <a:r>
              <a:rPr lang="en-GB" sz="2400" b="1" dirty="0" smtClean="0"/>
              <a:t>Stage 2</a:t>
            </a:r>
            <a:r>
              <a:rPr lang="en-GB" sz="2400" dirty="0" smtClean="0"/>
              <a:t>. Managed </a:t>
            </a:r>
            <a:r>
              <a:rPr lang="en-GB" sz="2400" dirty="0"/>
              <a:t>coaching driven by a champion or sponsor</a:t>
            </a:r>
          </a:p>
          <a:p>
            <a:pPr marL="0" indent="0" fontAlgn="ctr">
              <a:buNone/>
            </a:pPr>
            <a:r>
              <a:rPr lang="en-GB" sz="2400" dirty="0" smtClean="0"/>
              <a:t> - </a:t>
            </a:r>
            <a:r>
              <a:rPr lang="en-GB" sz="2400" b="1" dirty="0" smtClean="0"/>
              <a:t>Stage 3</a:t>
            </a:r>
            <a:r>
              <a:rPr lang="en-GB" sz="2400" dirty="0" smtClean="0"/>
              <a:t>. Proactive </a:t>
            </a:r>
            <a:r>
              <a:rPr lang="en-GB" sz="2400" dirty="0"/>
              <a:t>coaching driven by business need</a:t>
            </a:r>
          </a:p>
          <a:p>
            <a:pPr marL="0" indent="0" fontAlgn="ctr">
              <a:buNone/>
            </a:pPr>
            <a:r>
              <a:rPr lang="en-GB" sz="2400" dirty="0" smtClean="0"/>
              <a:t> - </a:t>
            </a:r>
            <a:r>
              <a:rPr lang="en-GB" sz="2400" b="1" dirty="0" smtClean="0"/>
              <a:t>Stage 4</a:t>
            </a:r>
            <a:r>
              <a:rPr lang="en-GB" sz="2400" dirty="0" smtClean="0"/>
              <a:t>. Strategic </a:t>
            </a:r>
            <a:r>
              <a:rPr lang="en-GB" sz="2400" dirty="0"/>
              <a:t>coaching driven by organisational talent </a:t>
            </a:r>
            <a:r>
              <a:rPr lang="en-GB" sz="2400" dirty="0" smtClean="0"/>
              <a:t>strategy</a:t>
            </a:r>
          </a:p>
          <a:p>
            <a:pPr fontAlgn="ctr"/>
            <a:endParaRPr lang="en-GB" sz="1800" dirty="0"/>
          </a:p>
          <a:p>
            <a:pPr fontAlgn="ctr"/>
            <a:endParaRPr lang="en-GB" sz="1800" dirty="0" smtClean="0"/>
          </a:p>
          <a:p>
            <a:pPr fontAlgn="ctr"/>
            <a:endParaRPr lang="en-GB" sz="1800" dirty="0"/>
          </a:p>
          <a:p>
            <a:pPr fontAlgn="ctr"/>
            <a:endParaRPr lang="en-GB" sz="1800" dirty="0" smtClean="0"/>
          </a:p>
          <a:p>
            <a:pPr fontAlgn="ctr"/>
            <a:endParaRPr lang="en-GB" sz="1800" dirty="0"/>
          </a:p>
          <a:p>
            <a:pPr fontAlgn="ctr"/>
            <a:endParaRPr lang="en-GB" sz="1800" dirty="0" smtClean="0"/>
          </a:p>
          <a:p>
            <a:pPr fontAlgn="ctr"/>
            <a:endParaRPr lang="en-GB" sz="1800" dirty="0"/>
          </a:p>
          <a:p>
            <a:pPr fontAlgn="ctr"/>
            <a:endParaRPr lang="en-GB" sz="1800" dirty="0" smtClean="0"/>
          </a:p>
          <a:p>
            <a:pPr marL="0" indent="0" algn="r" fontAlgn="ctr">
              <a:buNone/>
            </a:pPr>
            <a:endParaRPr lang="en-GB" sz="1800" dirty="0"/>
          </a:p>
          <a:p>
            <a:endParaRPr lang="en-GB" dirty="0"/>
          </a:p>
        </p:txBody>
      </p:sp>
    </p:spTree>
    <p:extLst>
      <p:ext uri="{BB962C8B-B14F-4D97-AF65-F5344CB8AC3E}">
        <p14:creationId xmlns:p14="http://schemas.microsoft.com/office/powerpoint/2010/main" val="337083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184470"/>
            <a:ext cx="8229600" cy="1143000"/>
          </a:xfrm>
        </p:spPr>
        <p:txBody>
          <a:bodyPr/>
          <a:lstStyle/>
          <a:p>
            <a:pPr algn="l"/>
            <a:r>
              <a:rPr lang="en-GB" b="1" dirty="0" smtClean="0"/>
              <a:t>Developing a Coaching </a:t>
            </a:r>
            <a:br>
              <a:rPr lang="en-GB" b="1" dirty="0" smtClean="0"/>
            </a:br>
            <a:r>
              <a:rPr lang="en-GB" b="1" dirty="0" smtClean="0"/>
              <a:t>Culture at Gateshead Health</a:t>
            </a:r>
            <a:endParaRPr lang="en-GB" b="1" dirty="0"/>
          </a:p>
        </p:txBody>
      </p:sp>
      <p:sp>
        <p:nvSpPr>
          <p:cNvPr id="3" name="Content Placeholder 2"/>
          <p:cNvSpPr>
            <a:spLocks noGrp="1"/>
          </p:cNvSpPr>
          <p:nvPr>
            <p:ph idx="1"/>
          </p:nvPr>
        </p:nvSpPr>
        <p:spPr>
          <a:xfrm>
            <a:off x="457200" y="1447800"/>
            <a:ext cx="8229600" cy="4645496"/>
          </a:xfrm>
        </p:spPr>
        <p:txBody>
          <a:bodyPr/>
          <a:lstStyle/>
          <a:p>
            <a:pPr marL="0" indent="0" fontAlgn="ctr">
              <a:buNone/>
            </a:pPr>
            <a:endParaRPr lang="en-GB" sz="2400" dirty="0"/>
          </a:p>
          <a:p>
            <a:pPr marL="457200" indent="-457200" fontAlgn="ctr">
              <a:buAutoNum type="arabicPeriod"/>
            </a:pPr>
            <a:r>
              <a:rPr lang="en-GB" sz="2400" dirty="0" smtClean="0"/>
              <a:t>Engaging current coaches</a:t>
            </a:r>
          </a:p>
          <a:p>
            <a:pPr marL="457200" indent="-457200" fontAlgn="ctr">
              <a:buAutoNum type="arabicPeriod"/>
            </a:pPr>
            <a:r>
              <a:rPr lang="en-GB" sz="2400" dirty="0" smtClean="0"/>
              <a:t>Engaging wider organisation</a:t>
            </a:r>
          </a:p>
          <a:p>
            <a:pPr marL="457200" indent="-457200" fontAlgn="ctr">
              <a:buAutoNum type="arabicPeriod"/>
            </a:pPr>
            <a:r>
              <a:rPr lang="en-GB" sz="2400" dirty="0" smtClean="0"/>
              <a:t>Evaluating benefits and revising offer</a:t>
            </a:r>
            <a:endParaRPr lang="en-GB" sz="2400" dirty="0" smtClean="0"/>
          </a:p>
        </p:txBody>
      </p:sp>
    </p:spTree>
    <p:extLst>
      <p:ext uri="{BB962C8B-B14F-4D97-AF65-F5344CB8AC3E}">
        <p14:creationId xmlns:p14="http://schemas.microsoft.com/office/powerpoint/2010/main" val="50137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66700"/>
            <a:ext cx="5915025" cy="509588"/>
          </a:xfrm>
        </p:spPr>
        <p:txBody>
          <a:bodyPr/>
          <a:lstStyle/>
          <a:p>
            <a:r>
              <a:rPr lang="en-GB" b="1" dirty="0" smtClean="0"/>
              <a:t>Feedback from Coaches</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84379956"/>
              </p:ext>
            </p:extLst>
          </p:nvPr>
        </p:nvGraphicFramePr>
        <p:xfrm>
          <a:off x="368300" y="1163161"/>
          <a:ext cx="8356600" cy="4834760"/>
        </p:xfrm>
        <a:graphic>
          <a:graphicData uri="http://schemas.openxmlformats.org/drawingml/2006/table">
            <a:tbl>
              <a:tblPr firstRow="1" firstCol="1" bandRow="1">
                <a:tableStyleId>{5C22544A-7EE6-4342-B048-85BDC9FD1C3A}</a:tableStyleId>
              </a:tblPr>
              <a:tblGrid>
                <a:gridCol w="4204913"/>
                <a:gridCol w="4151687"/>
              </a:tblGrid>
              <a:tr h="185543">
                <a:tc>
                  <a:txBody>
                    <a:bodyPr/>
                    <a:lstStyle/>
                    <a:p>
                      <a:pPr>
                        <a:spcAft>
                          <a:spcPts val="0"/>
                        </a:spcAft>
                      </a:pPr>
                      <a:r>
                        <a:rPr lang="en-GB" sz="1800" b="1" dirty="0">
                          <a:effectLst/>
                          <a:latin typeface="+mn-lt"/>
                        </a:rPr>
                        <a:t>Short-term aspiration</a:t>
                      </a:r>
                      <a:endParaRPr lang="en-GB" sz="1800" b="1" dirty="0">
                        <a:effectLst/>
                        <a:latin typeface="+mn-lt"/>
                        <a:ea typeface="Calibri"/>
                        <a:cs typeface="Times New Roman"/>
                      </a:endParaRPr>
                    </a:p>
                  </a:txBody>
                  <a:tcPr marL="68580" marR="68580" marT="0" marB="0"/>
                </a:tc>
                <a:tc>
                  <a:txBody>
                    <a:bodyPr/>
                    <a:lstStyle/>
                    <a:p>
                      <a:pPr>
                        <a:spcAft>
                          <a:spcPts val="0"/>
                        </a:spcAft>
                      </a:pPr>
                      <a:r>
                        <a:rPr lang="en-GB" sz="1800" b="1" dirty="0">
                          <a:effectLst/>
                          <a:latin typeface="+mn-lt"/>
                        </a:rPr>
                        <a:t>Medium/long term aspiration</a:t>
                      </a:r>
                      <a:endParaRPr lang="en-GB" sz="1800" b="1" dirty="0">
                        <a:effectLst/>
                        <a:latin typeface="+mn-lt"/>
                        <a:ea typeface="Calibri"/>
                        <a:cs typeface="Times New Roman"/>
                      </a:endParaRPr>
                    </a:p>
                  </a:txBody>
                  <a:tcPr marL="68580" marR="68580" marT="0" marB="0"/>
                </a:tc>
              </a:tr>
              <a:tr h="332899">
                <a:tc>
                  <a:txBody>
                    <a:bodyPr/>
                    <a:lstStyle/>
                    <a:p>
                      <a:pPr>
                        <a:spcAft>
                          <a:spcPts val="0"/>
                        </a:spcAft>
                      </a:pPr>
                      <a:r>
                        <a:rPr lang="en-GB" sz="1800" b="0" dirty="0">
                          <a:effectLst/>
                          <a:latin typeface="+mn-lt"/>
                        </a:rPr>
                        <a:t>Comms – spread the word about coaching. </a:t>
                      </a:r>
                      <a:endParaRPr lang="en-GB" sz="1800" b="0" dirty="0">
                        <a:effectLst/>
                        <a:latin typeface="+mn-lt"/>
                        <a:ea typeface="Calibri"/>
                        <a:cs typeface="Times New Roman"/>
                      </a:endParaRPr>
                    </a:p>
                  </a:txBody>
                  <a:tcPr marL="68580" marR="68580" marT="0" marB="0"/>
                </a:tc>
                <a:tc>
                  <a:txBody>
                    <a:bodyPr/>
                    <a:lstStyle/>
                    <a:p>
                      <a:pPr>
                        <a:spcAft>
                          <a:spcPts val="0"/>
                        </a:spcAft>
                      </a:pPr>
                      <a:r>
                        <a:rPr lang="en-GB" sz="1800" b="0" dirty="0">
                          <a:effectLst/>
                          <a:latin typeface="+mn-lt"/>
                        </a:rPr>
                        <a:t>Change the perception of </a:t>
                      </a:r>
                      <a:r>
                        <a:rPr lang="en-GB" sz="1800" b="0" dirty="0" smtClean="0">
                          <a:effectLst/>
                          <a:latin typeface="+mn-lt"/>
                        </a:rPr>
                        <a:t>coaching</a:t>
                      </a:r>
                      <a:endParaRPr lang="en-GB" sz="1800" b="0" dirty="0">
                        <a:effectLst/>
                        <a:latin typeface="+mn-lt"/>
                        <a:ea typeface="Calibri"/>
                        <a:cs typeface="Times New Roman"/>
                      </a:endParaRPr>
                    </a:p>
                  </a:txBody>
                  <a:tcPr marL="68580" marR="68580" marT="0" marB="0"/>
                </a:tc>
              </a:tr>
              <a:tr h="556628">
                <a:tc>
                  <a:txBody>
                    <a:bodyPr/>
                    <a:lstStyle/>
                    <a:p>
                      <a:pPr>
                        <a:spcAft>
                          <a:spcPts val="0"/>
                        </a:spcAft>
                      </a:pPr>
                      <a:r>
                        <a:rPr lang="en-GB" sz="1800" b="0" dirty="0">
                          <a:effectLst/>
                          <a:latin typeface="+mn-lt"/>
                        </a:rPr>
                        <a:t>Identify an active senior sponsor for the coaching programme to promote it</a:t>
                      </a:r>
                      <a:endParaRPr lang="en-GB" sz="1800" b="0" dirty="0">
                        <a:effectLst/>
                        <a:latin typeface="+mn-lt"/>
                        <a:ea typeface="Calibri"/>
                        <a:cs typeface="Times New Roman"/>
                      </a:endParaRPr>
                    </a:p>
                  </a:txBody>
                  <a:tcPr marL="68580" marR="68580" marT="0" marB="0"/>
                </a:tc>
                <a:tc>
                  <a:txBody>
                    <a:bodyPr/>
                    <a:lstStyle/>
                    <a:p>
                      <a:pPr>
                        <a:spcAft>
                          <a:spcPts val="0"/>
                        </a:spcAft>
                      </a:pPr>
                      <a:r>
                        <a:rPr lang="en-GB" sz="1800" b="0" dirty="0">
                          <a:effectLst/>
                          <a:latin typeface="+mn-lt"/>
                        </a:rPr>
                        <a:t>Coaching Pipeline</a:t>
                      </a:r>
                      <a:r>
                        <a:rPr lang="en-GB" sz="1800" b="0" dirty="0" smtClean="0">
                          <a:effectLst/>
                          <a:latin typeface="+mn-lt"/>
                        </a:rPr>
                        <a:t>.</a:t>
                      </a:r>
                      <a:endParaRPr lang="en-GB" sz="1800" b="0" dirty="0">
                        <a:effectLst/>
                        <a:latin typeface="+mn-lt"/>
                        <a:ea typeface="Calibri"/>
                        <a:cs typeface="Times New Roman"/>
                      </a:endParaRPr>
                    </a:p>
                  </a:txBody>
                  <a:tcPr marL="68580" marR="68580" marT="0" marB="0"/>
                </a:tc>
              </a:tr>
              <a:tr h="556628">
                <a:tc>
                  <a:txBody>
                    <a:bodyPr/>
                    <a:lstStyle/>
                    <a:p>
                      <a:pPr>
                        <a:spcAft>
                          <a:spcPts val="0"/>
                        </a:spcAft>
                      </a:pPr>
                      <a:r>
                        <a:rPr lang="en-GB" sz="1800" b="0" dirty="0">
                          <a:effectLst/>
                          <a:latin typeface="+mn-lt"/>
                        </a:rPr>
                        <a:t>Continue to develop wider coaching network</a:t>
                      </a:r>
                      <a:endParaRPr lang="en-GB" sz="1800" b="0" dirty="0">
                        <a:effectLst/>
                        <a:latin typeface="+mn-lt"/>
                        <a:ea typeface="Calibri"/>
                        <a:cs typeface="Times New Roman"/>
                      </a:endParaRPr>
                    </a:p>
                  </a:txBody>
                  <a:tcPr marL="68580" marR="68580" marT="0" marB="0"/>
                </a:tc>
                <a:tc>
                  <a:txBody>
                    <a:bodyPr/>
                    <a:lstStyle/>
                    <a:p>
                      <a:pPr>
                        <a:spcAft>
                          <a:spcPts val="0"/>
                        </a:spcAft>
                      </a:pPr>
                      <a:r>
                        <a:rPr lang="en-GB" sz="1800" b="0" dirty="0">
                          <a:effectLst/>
                          <a:latin typeface="+mn-lt"/>
                        </a:rPr>
                        <a:t>‘Spring clean’ and develop coaching resources. </a:t>
                      </a:r>
                      <a:r>
                        <a:rPr lang="en-GB" sz="1800" b="0" dirty="0" smtClean="0">
                          <a:effectLst/>
                          <a:latin typeface="+mn-lt"/>
                        </a:rPr>
                        <a:t>Explore </a:t>
                      </a:r>
                      <a:r>
                        <a:rPr lang="en-GB" sz="1800" b="0" dirty="0">
                          <a:effectLst/>
                          <a:latin typeface="+mn-lt"/>
                        </a:rPr>
                        <a:t>coaching website</a:t>
                      </a:r>
                      <a:endParaRPr lang="en-GB" sz="1800" b="0" dirty="0">
                        <a:effectLst/>
                        <a:latin typeface="+mn-lt"/>
                        <a:ea typeface="Calibri"/>
                        <a:cs typeface="Times New Roman"/>
                      </a:endParaRPr>
                    </a:p>
                  </a:txBody>
                  <a:tcPr marL="68580" marR="68580" marT="0" marB="0"/>
                </a:tc>
              </a:tr>
              <a:tr h="185543">
                <a:tc>
                  <a:txBody>
                    <a:bodyPr/>
                    <a:lstStyle/>
                    <a:p>
                      <a:pPr>
                        <a:spcAft>
                          <a:spcPts val="0"/>
                        </a:spcAft>
                      </a:pPr>
                      <a:r>
                        <a:rPr lang="en-GB" sz="1800" b="0" dirty="0">
                          <a:effectLst/>
                          <a:latin typeface="+mn-lt"/>
                        </a:rPr>
                        <a:t>Establish supervision for existing coaches</a:t>
                      </a:r>
                      <a:endParaRPr lang="en-GB" sz="1800" b="0" dirty="0">
                        <a:effectLst/>
                        <a:latin typeface="+mn-lt"/>
                        <a:ea typeface="Calibri"/>
                        <a:cs typeface="Times New Roman"/>
                      </a:endParaRPr>
                    </a:p>
                  </a:txBody>
                  <a:tcPr marL="68580" marR="68580" marT="0" marB="0"/>
                </a:tc>
                <a:tc>
                  <a:txBody>
                    <a:bodyPr/>
                    <a:lstStyle/>
                    <a:p>
                      <a:pPr>
                        <a:spcAft>
                          <a:spcPts val="0"/>
                        </a:spcAft>
                      </a:pPr>
                      <a:r>
                        <a:rPr lang="en-GB" sz="1800" b="0" dirty="0">
                          <a:effectLst/>
                          <a:latin typeface="+mn-lt"/>
                        </a:rPr>
                        <a:t>Build on and expand pool of coaches.</a:t>
                      </a:r>
                      <a:endParaRPr lang="en-GB" sz="1800" b="0" dirty="0">
                        <a:effectLst/>
                        <a:latin typeface="+mn-lt"/>
                        <a:ea typeface="Calibri"/>
                        <a:cs typeface="Times New Roman"/>
                      </a:endParaRPr>
                    </a:p>
                  </a:txBody>
                  <a:tcPr marL="68580" marR="68580" marT="0" marB="0"/>
                </a:tc>
              </a:tr>
              <a:tr h="185543">
                <a:tc>
                  <a:txBody>
                    <a:bodyPr/>
                    <a:lstStyle/>
                    <a:p>
                      <a:pPr>
                        <a:spcAft>
                          <a:spcPts val="0"/>
                        </a:spcAft>
                      </a:pPr>
                      <a:r>
                        <a:rPr lang="en-GB" sz="1800" b="0" dirty="0">
                          <a:effectLst/>
                          <a:latin typeface="+mn-lt"/>
                        </a:rPr>
                        <a:t>Create coaching case </a:t>
                      </a:r>
                      <a:r>
                        <a:rPr lang="en-GB" sz="1800" b="0" dirty="0" smtClean="0">
                          <a:effectLst/>
                          <a:latin typeface="+mn-lt"/>
                        </a:rPr>
                        <a:t>studies</a:t>
                      </a:r>
                      <a:endParaRPr lang="en-GB" sz="1800" b="0" dirty="0">
                        <a:effectLst/>
                        <a:latin typeface="+mn-lt"/>
                        <a:ea typeface="Calibri"/>
                        <a:cs typeface="Times New Roman"/>
                      </a:endParaRPr>
                    </a:p>
                  </a:txBody>
                  <a:tcPr marL="68580" marR="68580" marT="0" marB="0"/>
                </a:tc>
                <a:tc>
                  <a:txBody>
                    <a:bodyPr/>
                    <a:lstStyle/>
                    <a:p>
                      <a:pPr>
                        <a:spcAft>
                          <a:spcPts val="0"/>
                        </a:spcAft>
                      </a:pPr>
                      <a:r>
                        <a:rPr lang="en-GB" sz="1800" b="0" dirty="0">
                          <a:effectLst/>
                          <a:latin typeface="+mn-lt"/>
                        </a:rPr>
                        <a:t>Establish </a:t>
                      </a:r>
                      <a:r>
                        <a:rPr lang="en-GB" sz="1800" b="0" dirty="0" smtClean="0">
                          <a:effectLst/>
                          <a:latin typeface="+mn-lt"/>
                        </a:rPr>
                        <a:t>Return </a:t>
                      </a:r>
                      <a:r>
                        <a:rPr lang="en-GB" sz="1800" b="0" dirty="0">
                          <a:effectLst/>
                          <a:latin typeface="+mn-lt"/>
                        </a:rPr>
                        <a:t>on Investment measure</a:t>
                      </a:r>
                      <a:endParaRPr lang="en-GB" sz="1800" b="0" dirty="0">
                        <a:effectLst/>
                        <a:latin typeface="+mn-lt"/>
                        <a:ea typeface="Calibri"/>
                        <a:cs typeface="Times New Roman"/>
                      </a:endParaRPr>
                    </a:p>
                  </a:txBody>
                  <a:tcPr marL="68580" marR="68580" marT="0" marB="0"/>
                </a:tc>
              </a:tr>
              <a:tr h="371085">
                <a:tc>
                  <a:txBody>
                    <a:bodyPr/>
                    <a:lstStyle/>
                    <a:p>
                      <a:pPr>
                        <a:spcAft>
                          <a:spcPts val="0"/>
                        </a:spcAft>
                      </a:pPr>
                      <a:r>
                        <a:rPr lang="en-GB" sz="1800" b="0" dirty="0">
                          <a:effectLst/>
                          <a:latin typeface="+mn-lt"/>
                        </a:rPr>
                        <a:t>Establish baseline measure to assess current coaching offer in the Trust</a:t>
                      </a:r>
                      <a:endParaRPr lang="en-GB" sz="1800" b="0" dirty="0">
                        <a:effectLst/>
                        <a:latin typeface="+mn-lt"/>
                        <a:ea typeface="Calibri"/>
                        <a:cs typeface="Times New Roman"/>
                      </a:endParaRPr>
                    </a:p>
                  </a:txBody>
                  <a:tcPr marL="68580" marR="68580" marT="0" marB="0"/>
                </a:tc>
                <a:tc>
                  <a:txBody>
                    <a:bodyPr/>
                    <a:lstStyle/>
                    <a:p>
                      <a:pPr>
                        <a:spcAft>
                          <a:spcPts val="0"/>
                        </a:spcAft>
                      </a:pPr>
                      <a:r>
                        <a:rPr lang="en-GB" sz="1800" b="0">
                          <a:effectLst/>
                          <a:latin typeface="+mn-lt"/>
                        </a:rPr>
                        <a:t>Explore tech options for coaching.  Virtual offer for staff. </a:t>
                      </a:r>
                      <a:endParaRPr lang="en-GB" sz="1800" b="0">
                        <a:effectLst/>
                        <a:latin typeface="+mn-lt"/>
                        <a:ea typeface="Calibri"/>
                        <a:cs typeface="Times New Roman"/>
                      </a:endParaRPr>
                    </a:p>
                  </a:txBody>
                  <a:tcPr marL="68580" marR="68580" marT="0" marB="0"/>
                </a:tc>
              </a:tr>
              <a:tr h="371085">
                <a:tc>
                  <a:txBody>
                    <a:bodyPr/>
                    <a:lstStyle/>
                    <a:p>
                      <a:pPr>
                        <a:spcAft>
                          <a:spcPts val="0"/>
                        </a:spcAft>
                      </a:pPr>
                      <a:r>
                        <a:rPr lang="en-GB" sz="1800" b="0" dirty="0">
                          <a:effectLst/>
                          <a:latin typeface="+mn-lt"/>
                        </a:rPr>
                        <a:t>Review contracting arrangements for coaching conversations</a:t>
                      </a:r>
                      <a:endParaRPr lang="en-GB" sz="1800" b="0" dirty="0">
                        <a:effectLst/>
                        <a:latin typeface="+mn-lt"/>
                        <a:ea typeface="Calibri"/>
                        <a:cs typeface="Times New Roman"/>
                      </a:endParaRPr>
                    </a:p>
                  </a:txBody>
                  <a:tcPr marL="68580" marR="68580" marT="0" marB="0"/>
                </a:tc>
                <a:tc>
                  <a:txBody>
                    <a:bodyPr/>
                    <a:lstStyle/>
                    <a:p>
                      <a:pPr>
                        <a:spcAft>
                          <a:spcPts val="0"/>
                        </a:spcAft>
                      </a:pPr>
                      <a:r>
                        <a:rPr lang="en-GB" sz="1800" b="0" dirty="0">
                          <a:effectLst/>
                          <a:latin typeface="+mn-lt"/>
                        </a:rPr>
                        <a:t>Develop flexibility of coaching offer so its available outside office hours</a:t>
                      </a:r>
                      <a:endParaRPr lang="en-GB" sz="1800" b="0" dirty="0">
                        <a:effectLst/>
                        <a:latin typeface="+mn-lt"/>
                        <a:ea typeface="Calibri"/>
                        <a:cs typeface="Times New Roman"/>
                      </a:endParaRPr>
                    </a:p>
                  </a:txBody>
                  <a:tcPr marL="68580" marR="68580" marT="0" marB="0"/>
                </a:tc>
              </a:tr>
              <a:tr h="556628">
                <a:tc>
                  <a:txBody>
                    <a:bodyPr/>
                    <a:lstStyle/>
                    <a:p>
                      <a:pPr>
                        <a:spcAft>
                          <a:spcPts val="0"/>
                        </a:spcAft>
                      </a:pPr>
                      <a:r>
                        <a:rPr lang="en-GB" sz="1800" b="0">
                          <a:effectLst/>
                          <a:latin typeface="+mn-lt"/>
                        </a:rPr>
                        <a:t>‘Buddy’ up new coaches and give instant access to coaching drive, move resources to Pandora for easier access</a:t>
                      </a:r>
                      <a:endParaRPr lang="en-GB" sz="1800" b="0">
                        <a:effectLst/>
                        <a:latin typeface="+mn-lt"/>
                        <a:ea typeface="Calibri"/>
                        <a:cs typeface="Times New Roman"/>
                      </a:endParaRPr>
                    </a:p>
                  </a:txBody>
                  <a:tcPr marL="68580" marR="68580" marT="0" marB="0"/>
                </a:tc>
                <a:tc>
                  <a:txBody>
                    <a:bodyPr/>
                    <a:lstStyle/>
                    <a:p>
                      <a:pPr>
                        <a:spcAft>
                          <a:spcPts val="0"/>
                        </a:spcAft>
                      </a:pPr>
                      <a:r>
                        <a:rPr lang="en-GB" sz="1800" b="0" dirty="0">
                          <a:effectLst/>
                          <a:latin typeface="+mn-lt"/>
                        </a:rPr>
                        <a:t>Explore external coaching opportunities for Trust coaches</a:t>
                      </a:r>
                      <a:endParaRPr lang="en-GB" sz="1800" b="0" dirty="0">
                        <a:effectLst/>
                        <a:latin typeface="+mn-lt"/>
                        <a:ea typeface="Calibri"/>
                        <a:cs typeface="Times New Roman"/>
                      </a:endParaRPr>
                    </a:p>
                  </a:txBody>
                  <a:tcPr marL="68580" marR="68580" marT="0" marB="0"/>
                </a:tc>
              </a:tr>
              <a:tr h="37108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0" dirty="0" smtClean="0">
                          <a:effectLst/>
                          <a:latin typeface="+mn-lt"/>
                        </a:rPr>
                        <a:t>Plan/deliver CPD program for coaches</a:t>
                      </a:r>
                      <a:endParaRPr lang="en-GB" sz="1800" b="0" dirty="0" smtClean="0">
                        <a:effectLst/>
                        <a:latin typeface="+mn-lt"/>
                        <a:ea typeface="Calibri"/>
                        <a:cs typeface="Times New Roman"/>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0" dirty="0" smtClean="0">
                          <a:effectLst/>
                          <a:latin typeface="+mn-lt"/>
                        </a:rPr>
                        <a:t>Explore protected time for coaching</a:t>
                      </a:r>
                      <a:endParaRPr lang="en-GB" sz="1800" b="0" dirty="0" smtClean="0">
                        <a:effectLst/>
                        <a:latin typeface="+mn-lt"/>
                        <a:ea typeface="Calibri"/>
                        <a:cs typeface="Times New Roman"/>
                      </a:endParaRPr>
                    </a:p>
                  </a:txBody>
                  <a:tcPr marL="68580" marR="68580" marT="0" marB="0"/>
                </a:tc>
              </a:tr>
              <a:tr h="185543">
                <a:tc>
                  <a:txBody>
                    <a:bodyPr/>
                    <a:lstStyle/>
                    <a:p>
                      <a:pPr>
                        <a:spcAft>
                          <a:spcPts val="0"/>
                        </a:spcAft>
                      </a:pPr>
                      <a:endParaRPr lang="en-GB" sz="1800" b="0" dirty="0">
                        <a:effectLst/>
                        <a:latin typeface="+mn-lt"/>
                        <a:ea typeface="Calibri"/>
                        <a:cs typeface="Times New Roman"/>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0" dirty="0" smtClean="0">
                          <a:effectLst/>
                          <a:latin typeface="+mn-lt"/>
                        </a:rPr>
                        <a:t>Consider quarterly coaching newsletter</a:t>
                      </a:r>
                      <a:endParaRPr lang="en-GB" sz="1800" b="0" dirty="0" smtClean="0">
                        <a:effectLst/>
                        <a:latin typeface="+mn-lt"/>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2227386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085"/>
            <a:ext cx="8229600" cy="1143000"/>
          </a:xfrm>
        </p:spPr>
        <p:txBody>
          <a:bodyPr/>
          <a:lstStyle/>
          <a:p>
            <a:pPr algn="l"/>
            <a:r>
              <a:rPr lang="en-GB" b="1" dirty="0" smtClean="0"/>
              <a:t>Developing a Coaching </a:t>
            </a:r>
            <a:br>
              <a:rPr lang="en-GB" b="1" dirty="0" smtClean="0"/>
            </a:br>
            <a:r>
              <a:rPr lang="en-GB" b="1" dirty="0" smtClean="0"/>
              <a:t>Culture at Gateshead Health</a:t>
            </a:r>
            <a:endParaRPr lang="en-GB" b="1" dirty="0"/>
          </a:p>
        </p:txBody>
      </p:sp>
      <p:sp>
        <p:nvSpPr>
          <p:cNvPr id="3" name="Content Placeholder 2"/>
          <p:cNvSpPr>
            <a:spLocks noGrp="1"/>
          </p:cNvSpPr>
          <p:nvPr>
            <p:ph idx="1"/>
          </p:nvPr>
        </p:nvSpPr>
        <p:spPr>
          <a:xfrm>
            <a:off x="457200" y="1447800"/>
            <a:ext cx="8229600" cy="4645496"/>
          </a:xfrm>
        </p:spPr>
        <p:txBody>
          <a:bodyPr/>
          <a:lstStyle/>
          <a:p>
            <a:pPr marL="0" indent="0" fontAlgn="ctr">
              <a:buNone/>
            </a:pPr>
            <a:endParaRPr lang="en-GB" sz="2400" dirty="0" smtClean="0"/>
          </a:p>
          <a:p>
            <a:pPr marL="0" indent="0" fontAlgn="ctr">
              <a:buNone/>
            </a:pPr>
            <a:r>
              <a:rPr lang="en-GB" sz="2400" dirty="0" smtClean="0"/>
              <a:t>Organisations </a:t>
            </a:r>
            <a:r>
              <a:rPr lang="en-GB" sz="2400" dirty="0" smtClean="0"/>
              <a:t>go through 4 phases of coaching (Peterson 2010)</a:t>
            </a:r>
          </a:p>
          <a:p>
            <a:pPr fontAlgn="ctr"/>
            <a:endParaRPr lang="en-GB" sz="2400" dirty="0"/>
          </a:p>
          <a:p>
            <a:pPr marL="0" indent="0" fontAlgn="ctr">
              <a:buNone/>
            </a:pPr>
            <a:r>
              <a:rPr lang="en-GB" sz="2400" dirty="0" smtClean="0"/>
              <a:t> - </a:t>
            </a:r>
            <a:r>
              <a:rPr lang="en-GB" sz="2400" b="1" dirty="0" smtClean="0"/>
              <a:t>Stage 1</a:t>
            </a:r>
            <a:r>
              <a:rPr lang="en-GB" sz="2400" dirty="0" smtClean="0"/>
              <a:t>. Ad </a:t>
            </a:r>
            <a:r>
              <a:rPr lang="en-GB" sz="2400" dirty="0"/>
              <a:t>hoc coaching - driven by individuals</a:t>
            </a:r>
          </a:p>
          <a:p>
            <a:pPr marL="0" indent="0" fontAlgn="ctr">
              <a:buNone/>
            </a:pPr>
            <a:r>
              <a:rPr lang="en-GB" sz="2400" dirty="0" smtClean="0"/>
              <a:t> - </a:t>
            </a:r>
            <a:r>
              <a:rPr lang="en-GB" sz="2400" b="1" dirty="0" smtClean="0"/>
              <a:t>Stage 2</a:t>
            </a:r>
            <a:r>
              <a:rPr lang="en-GB" sz="2400" dirty="0" smtClean="0"/>
              <a:t>. Managed </a:t>
            </a:r>
            <a:r>
              <a:rPr lang="en-GB" sz="2400" dirty="0"/>
              <a:t>coaching driven by a champion or sponsor</a:t>
            </a:r>
          </a:p>
          <a:p>
            <a:pPr marL="0" indent="0" fontAlgn="ctr">
              <a:buNone/>
            </a:pPr>
            <a:r>
              <a:rPr lang="en-GB" sz="2400" dirty="0" smtClean="0"/>
              <a:t> - </a:t>
            </a:r>
            <a:r>
              <a:rPr lang="en-GB" sz="2400" b="1" dirty="0" smtClean="0"/>
              <a:t>Stage 3</a:t>
            </a:r>
            <a:r>
              <a:rPr lang="en-GB" sz="2400" dirty="0" smtClean="0"/>
              <a:t>. Proactive </a:t>
            </a:r>
            <a:r>
              <a:rPr lang="en-GB" sz="2400" dirty="0"/>
              <a:t>coaching driven by business need</a:t>
            </a:r>
          </a:p>
          <a:p>
            <a:pPr marL="0" indent="0" fontAlgn="ctr">
              <a:buNone/>
            </a:pPr>
            <a:r>
              <a:rPr lang="en-GB" sz="2400" dirty="0" smtClean="0"/>
              <a:t> - </a:t>
            </a:r>
            <a:r>
              <a:rPr lang="en-GB" sz="2400" b="1" dirty="0" smtClean="0"/>
              <a:t>Stage 4</a:t>
            </a:r>
            <a:r>
              <a:rPr lang="en-GB" sz="2400" dirty="0" smtClean="0"/>
              <a:t>. Strategic </a:t>
            </a:r>
            <a:r>
              <a:rPr lang="en-GB" sz="2400" dirty="0"/>
              <a:t>coaching driven by organisational talent </a:t>
            </a:r>
            <a:r>
              <a:rPr lang="en-GB" sz="2400" dirty="0" smtClean="0"/>
              <a:t>strategy</a:t>
            </a:r>
          </a:p>
          <a:p>
            <a:pPr fontAlgn="ctr"/>
            <a:endParaRPr lang="en-GB" sz="1800" dirty="0"/>
          </a:p>
          <a:p>
            <a:pPr fontAlgn="ctr"/>
            <a:endParaRPr lang="en-GB" sz="1800" dirty="0" smtClean="0"/>
          </a:p>
          <a:p>
            <a:pPr fontAlgn="ctr"/>
            <a:endParaRPr lang="en-GB" sz="1800" dirty="0"/>
          </a:p>
          <a:p>
            <a:pPr fontAlgn="ctr"/>
            <a:endParaRPr lang="en-GB" sz="1800" dirty="0" smtClean="0"/>
          </a:p>
          <a:p>
            <a:pPr fontAlgn="ctr"/>
            <a:endParaRPr lang="en-GB" sz="1800" dirty="0"/>
          </a:p>
          <a:p>
            <a:pPr fontAlgn="ctr"/>
            <a:endParaRPr lang="en-GB" sz="1800" dirty="0" smtClean="0"/>
          </a:p>
          <a:p>
            <a:pPr fontAlgn="ctr"/>
            <a:endParaRPr lang="en-GB" sz="1800" dirty="0"/>
          </a:p>
          <a:p>
            <a:pPr fontAlgn="ctr"/>
            <a:endParaRPr lang="en-GB" sz="1800" dirty="0" smtClean="0"/>
          </a:p>
          <a:p>
            <a:pPr marL="0" indent="0" algn="r" fontAlgn="ctr">
              <a:buNone/>
            </a:pPr>
            <a:endParaRPr lang="en-GB" sz="1800" dirty="0"/>
          </a:p>
          <a:p>
            <a:endParaRPr lang="en-GB" dirty="0"/>
          </a:p>
        </p:txBody>
      </p:sp>
    </p:spTree>
    <p:extLst>
      <p:ext uri="{BB962C8B-B14F-4D97-AF65-F5344CB8AC3E}">
        <p14:creationId xmlns:p14="http://schemas.microsoft.com/office/powerpoint/2010/main" val="306927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5587" y="374650"/>
            <a:ext cx="5915025" cy="509588"/>
          </a:xfrm>
        </p:spPr>
        <p:txBody>
          <a:bodyPr/>
          <a:lstStyle/>
          <a:p>
            <a:r>
              <a:rPr lang="en-GB" b="1" dirty="0" smtClean="0"/>
              <a:t>Why?</a:t>
            </a:r>
            <a:endParaRPr lang="en-GB" b="1" dirty="0"/>
          </a:p>
        </p:txBody>
      </p:sp>
      <p:sp>
        <p:nvSpPr>
          <p:cNvPr id="3" name="Content Placeholder 2"/>
          <p:cNvSpPr>
            <a:spLocks noGrp="1"/>
          </p:cNvSpPr>
          <p:nvPr>
            <p:ph idx="1"/>
          </p:nvPr>
        </p:nvSpPr>
        <p:spPr>
          <a:xfrm>
            <a:off x="165100" y="1217613"/>
            <a:ext cx="8826500" cy="4681537"/>
          </a:xfrm>
        </p:spPr>
        <p:txBody>
          <a:bodyPr/>
          <a:lstStyle/>
          <a:p>
            <a:r>
              <a:rPr lang="en-GB" sz="2400" dirty="0" smtClean="0"/>
              <a:t>Organisations </a:t>
            </a:r>
            <a:r>
              <a:rPr lang="en-GB" sz="2400" dirty="0"/>
              <a:t>need to be flexible and adaptable to </a:t>
            </a:r>
            <a:r>
              <a:rPr lang="en-GB" sz="2400" dirty="0" smtClean="0"/>
              <a:t>survive. </a:t>
            </a:r>
            <a:r>
              <a:rPr lang="en-GB" sz="2400" dirty="0"/>
              <a:t>C</a:t>
            </a:r>
            <a:r>
              <a:rPr lang="en-GB" sz="2400" dirty="0" smtClean="0"/>
              <a:t>oaching can support </a:t>
            </a:r>
            <a:r>
              <a:rPr lang="en-GB" sz="2400" dirty="0"/>
              <a:t>by:</a:t>
            </a:r>
          </a:p>
          <a:p>
            <a:r>
              <a:rPr lang="en-GB" sz="2400" dirty="0" smtClean="0"/>
              <a:t>Creating </a:t>
            </a:r>
            <a:r>
              <a:rPr lang="en-GB" sz="2400" dirty="0"/>
              <a:t>the habit of challenging processes, behaviours and assumptions</a:t>
            </a:r>
          </a:p>
          <a:p>
            <a:r>
              <a:rPr lang="en-GB" sz="2400" dirty="0" smtClean="0"/>
              <a:t>Making </a:t>
            </a:r>
            <a:r>
              <a:rPr lang="en-GB" sz="2400" dirty="0"/>
              <a:t>succession more robust and better able to encompass changes in </a:t>
            </a:r>
            <a:r>
              <a:rPr lang="en-GB" sz="2400" dirty="0" smtClean="0"/>
              <a:t>the internal </a:t>
            </a:r>
            <a:r>
              <a:rPr lang="en-GB" sz="2400" dirty="0"/>
              <a:t>and </a:t>
            </a:r>
            <a:r>
              <a:rPr lang="en-GB" sz="2400" dirty="0" smtClean="0"/>
              <a:t>external </a:t>
            </a:r>
            <a:r>
              <a:rPr lang="en-GB" sz="2400" dirty="0"/>
              <a:t>environment</a:t>
            </a:r>
          </a:p>
          <a:p>
            <a:r>
              <a:rPr lang="en-GB" sz="2400" dirty="0"/>
              <a:t>R</a:t>
            </a:r>
            <a:r>
              <a:rPr lang="en-GB" sz="2400" dirty="0" smtClean="0"/>
              <a:t>educe </a:t>
            </a:r>
            <a:r>
              <a:rPr lang="en-GB" sz="2400" dirty="0"/>
              <a:t>the turnover of </a:t>
            </a:r>
            <a:r>
              <a:rPr lang="en-GB" sz="2400" dirty="0" smtClean="0"/>
              <a:t>talent</a:t>
            </a:r>
          </a:p>
          <a:p>
            <a:r>
              <a:rPr lang="en-GB" sz="2400" dirty="0" smtClean="0"/>
              <a:t>Improve employee </a:t>
            </a:r>
            <a:r>
              <a:rPr lang="en-GB" sz="2400" dirty="0"/>
              <a:t>engagement and </a:t>
            </a:r>
            <a:r>
              <a:rPr lang="en-GB" sz="2400" dirty="0" smtClean="0"/>
              <a:t>job commitment and performance</a:t>
            </a:r>
            <a:endParaRPr lang="en-GB" sz="2400" dirty="0"/>
          </a:p>
        </p:txBody>
      </p:sp>
    </p:spTree>
    <p:extLst>
      <p:ext uri="{BB962C8B-B14F-4D97-AF65-F5344CB8AC3E}">
        <p14:creationId xmlns:p14="http://schemas.microsoft.com/office/powerpoint/2010/main" val="3254109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19113" y="495300"/>
            <a:ext cx="5915025" cy="509588"/>
          </a:xfrm>
        </p:spPr>
        <p:txBody>
          <a:bodyPr/>
          <a:lstStyle/>
          <a:p>
            <a:r>
              <a:rPr lang="en-GB" altLang="en-US" b="1" dirty="0" smtClean="0"/>
              <a:t>Coaching and Mentoring</a:t>
            </a:r>
          </a:p>
        </p:txBody>
      </p:sp>
      <p:sp>
        <p:nvSpPr>
          <p:cNvPr id="4099" name="Rectangle 3"/>
          <p:cNvSpPr>
            <a:spLocks noGrp="1" noChangeArrowheads="1"/>
          </p:cNvSpPr>
          <p:nvPr>
            <p:ph type="body" idx="1"/>
          </p:nvPr>
        </p:nvSpPr>
        <p:spPr>
          <a:xfrm>
            <a:off x="323850" y="1700213"/>
            <a:ext cx="8569325" cy="877887"/>
          </a:xfrm>
        </p:spPr>
        <p:txBody>
          <a:bodyPr/>
          <a:lstStyle/>
          <a:p>
            <a:r>
              <a:rPr lang="en-GB" altLang="en-US" dirty="0" smtClean="0"/>
              <a:t>What is a mentor?</a:t>
            </a:r>
          </a:p>
          <a:p>
            <a:pPr>
              <a:buFontTx/>
              <a:buNone/>
            </a:pPr>
            <a:endParaRPr lang="en-GB" altLang="en-US" sz="2400" dirty="0" smtClean="0"/>
          </a:p>
        </p:txBody>
      </p:sp>
      <p:sp>
        <p:nvSpPr>
          <p:cNvPr id="2" name="Rectangle 1"/>
          <p:cNvSpPr/>
          <p:nvPr/>
        </p:nvSpPr>
        <p:spPr>
          <a:xfrm>
            <a:off x="798512" y="2584440"/>
            <a:ext cx="7837487" cy="2246769"/>
          </a:xfrm>
          <a:prstGeom prst="rect">
            <a:avLst/>
          </a:prstGeom>
        </p:spPr>
        <p:txBody>
          <a:bodyPr wrap="square">
            <a:spAutoFit/>
          </a:bodyPr>
          <a:lstStyle/>
          <a:p>
            <a:pPr lvl="1"/>
            <a:r>
              <a:rPr lang="en-GB" sz="2800" dirty="0"/>
              <a:t>‘The mentor is someone – usually more senior or experienced – who is appointed or chosen to help and advise another employee’ </a:t>
            </a:r>
            <a:endParaRPr lang="en-GB" sz="2800" dirty="0" smtClean="0"/>
          </a:p>
          <a:p>
            <a:pPr lvl="1"/>
            <a:endParaRPr lang="en-GB" sz="2800" dirty="0"/>
          </a:p>
          <a:p>
            <a:pPr lvl="1"/>
            <a:r>
              <a:rPr lang="en-GB" sz="2800" dirty="0" smtClean="0"/>
              <a:t>(Downey, M 2002: Effective Coaching)</a:t>
            </a:r>
            <a:endParaRPr lang="en-GB" altLang="en-US" sz="2800" dirty="0"/>
          </a:p>
        </p:txBody>
      </p:sp>
    </p:spTree>
    <p:extLst>
      <p:ext uri="{BB962C8B-B14F-4D97-AF65-F5344CB8AC3E}">
        <p14:creationId xmlns:p14="http://schemas.microsoft.com/office/powerpoint/2010/main" val="421754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47102" y="519681"/>
            <a:ext cx="8203198" cy="486442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Clr>
                <a:srgbClr val="0847AA"/>
              </a:buClr>
              <a:buNone/>
            </a:pPr>
            <a:r>
              <a:rPr lang="en-GB" sz="4400" b="1" dirty="0" smtClean="0">
                <a:cs typeface="Franklin Gothic Book"/>
              </a:rPr>
              <a:t>Outline</a:t>
            </a:r>
          </a:p>
          <a:p>
            <a:pPr marL="0" indent="0">
              <a:buClr>
                <a:srgbClr val="0847AA"/>
              </a:buClr>
              <a:buNone/>
            </a:pPr>
            <a:endParaRPr lang="en-GB" sz="3600" b="1" dirty="0">
              <a:solidFill>
                <a:srgbClr val="0847AA"/>
              </a:solidFill>
              <a:latin typeface="Franklin Gothic Book"/>
              <a:cs typeface="Franklin Gothic Book"/>
            </a:endParaRPr>
          </a:p>
          <a:p>
            <a:r>
              <a:rPr lang="en-GB" sz="3600" dirty="0" smtClean="0"/>
              <a:t>Introduction </a:t>
            </a:r>
            <a:r>
              <a:rPr lang="en-GB" sz="3600" dirty="0"/>
              <a:t>to </a:t>
            </a:r>
            <a:r>
              <a:rPr lang="en-GB" sz="3600" dirty="0" smtClean="0"/>
              <a:t>coaching</a:t>
            </a:r>
            <a:endParaRPr lang="en-GB" sz="3600" dirty="0"/>
          </a:p>
          <a:p>
            <a:r>
              <a:rPr lang="en-GB" sz="3600" dirty="0" smtClean="0"/>
              <a:t>Advantages </a:t>
            </a:r>
            <a:r>
              <a:rPr lang="en-GB" sz="3600" dirty="0"/>
              <a:t>of coaching </a:t>
            </a:r>
            <a:r>
              <a:rPr lang="en-GB" sz="3600" dirty="0" smtClean="0"/>
              <a:t>for the individual and organisation </a:t>
            </a:r>
            <a:endParaRPr lang="en-GB" sz="3600" dirty="0"/>
          </a:p>
          <a:p>
            <a:r>
              <a:rPr lang="en-GB" sz="3600" dirty="0" smtClean="0"/>
              <a:t>Aspirations </a:t>
            </a:r>
            <a:r>
              <a:rPr lang="en-GB" sz="3600" dirty="0"/>
              <a:t>for coaching at GHNT.</a:t>
            </a:r>
          </a:p>
          <a:p>
            <a:pPr marL="0" indent="0">
              <a:buClr>
                <a:srgbClr val="0847AA"/>
              </a:buClr>
              <a:buNone/>
            </a:pPr>
            <a:endParaRPr lang="en-GB" sz="3600" b="1" dirty="0" smtClean="0">
              <a:solidFill>
                <a:srgbClr val="0847AA"/>
              </a:solidFill>
              <a:latin typeface="Franklin Gothic Book"/>
              <a:cs typeface="Franklin Gothic Book"/>
            </a:endParaRPr>
          </a:p>
          <a:p>
            <a:pPr marL="557212" lvl="1"/>
            <a:endParaRPr lang="en-GB" sz="1200" dirty="0" smtClean="0">
              <a:latin typeface="Franklin Gothic Book"/>
              <a:cs typeface="Franklin Gothic Book"/>
            </a:endParaRPr>
          </a:p>
          <a:p>
            <a:pPr marL="557212" lvl="1"/>
            <a:endParaRPr lang="en-GB" sz="1600" dirty="0">
              <a:latin typeface="Franklin Gothic Book"/>
              <a:cs typeface="Franklin Gothic Book"/>
            </a:endParaRPr>
          </a:p>
          <a:p>
            <a:pPr marL="536575" lvl="1" indent="-265113"/>
            <a:endParaRPr lang="en-GB" sz="1600" dirty="0" smtClean="0">
              <a:latin typeface="Franklin Gothic Book"/>
              <a:cs typeface="Franklin Gothic Book"/>
            </a:endParaRPr>
          </a:p>
          <a:p>
            <a:pPr marL="271462" lvl="1" indent="0">
              <a:buNone/>
            </a:pPr>
            <a:endParaRPr lang="en-GB" sz="1600" dirty="0">
              <a:latin typeface="Franklin Gothic Book"/>
              <a:cs typeface="Franklin Gothic Book"/>
            </a:endParaRPr>
          </a:p>
        </p:txBody>
      </p:sp>
    </p:spTree>
    <p:extLst>
      <p:ext uri="{BB962C8B-B14F-4D97-AF65-F5344CB8AC3E}">
        <p14:creationId xmlns:p14="http://schemas.microsoft.com/office/powerpoint/2010/main" val="284674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23850" y="469900"/>
            <a:ext cx="5915025" cy="509588"/>
          </a:xfrm>
        </p:spPr>
        <p:txBody>
          <a:bodyPr/>
          <a:lstStyle/>
          <a:p>
            <a:r>
              <a:rPr lang="en-GB" altLang="en-US" b="1" dirty="0" smtClean="0"/>
              <a:t>Coaching and Mentoring</a:t>
            </a:r>
          </a:p>
        </p:txBody>
      </p:sp>
      <p:sp>
        <p:nvSpPr>
          <p:cNvPr id="17411" name="Rectangle 3"/>
          <p:cNvSpPr>
            <a:spLocks noGrp="1" noChangeArrowheads="1"/>
          </p:cNvSpPr>
          <p:nvPr>
            <p:ph type="body" idx="1"/>
          </p:nvPr>
        </p:nvSpPr>
        <p:spPr>
          <a:xfrm>
            <a:off x="323850" y="1700213"/>
            <a:ext cx="8569325" cy="674687"/>
          </a:xfrm>
        </p:spPr>
        <p:txBody>
          <a:bodyPr/>
          <a:lstStyle/>
          <a:p>
            <a:r>
              <a:rPr lang="en-GB" altLang="en-US" sz="2400" dirty="0" smtClean="0">
                <a:latin typeface="Verdana" pitchFamily="34" charset="0"/>
              </a:rPr>
              <a:t>What is a coach?</a:t>
            </a:r>
          </a:p>
          <a:p>
            <a:pPr>
              <a:buFontTx/>
              <a:buNone/>
            </a:pPr>
            <a:endParaRPr lang="en-GB" altLang="en-US" sz="2400" dirty="0" smtClean="0">
              <a:latin typeface="Verdana" pitchFamily="34" charset="0"/>
            </a:endParaRPr>
          </a:p>
        </p:txBody>
      </p:sp>
      <p:sp>
        <p:nvSpPr>
          <p:cNvPr id="2" name="Rectangle 1"/>
          <p:cNvSpPr/>
          <p:nvPr/>
        </p:nvSpPr>
        <p:spPr>
          <a:xfrm>
            <a:off x="508000" y="2689136"/>
            <a:ext cx="7823200" cy="2923877"/>
          </a:xfrm>
          <a:prstGeom prst="rect">
            <a:avLst/>
          </a:prstGeom>
        </p:spPr>
        <p:txBody>
          <a:bodyPr wrap="square">
            <a:spAutoFit/>
          </a:bodyPr>
          <a:lstStyle/>
          <a:p>
            <a:pPr lvl="1"/>
            <a:r>
              <a:rPr lang="en-GB" altLang="en-US" sz="2800" dirty="0"/>
              <a:t>Coaching is the unlocking a persons / groups potential to maximize their own performance.  It is helping them to learn rather than teaching </a:t>
            </a:r>
            <a:r>
              <a:rPr lang="en-GB" altLang="en-US" sz="2800" dirty="0" smtClean="0"/>
              <a:t>them.</a:t>
            </a:r>
          </a:p>
          <a:p>
            <a:pPr lvl="1"/>
            <a:endParaRPr lang="en-GB" altLang="en-US" sz="2400" dirty="0" smtClean="0"/>
          </a:p>
          <a:p>
            <a:pPr lvl="1"/>
            <a:r>
              <a:rPr lang="en-GB" altLang="en-US" sz="2400" dirty="0" smtClean="0"/>
              <a:t>(</a:t>
            </a:r>
            <a:r>
              <a:rPr lang="en-GB" altLang="en-US" sz="2400" dirty="0" err="1" smtClean="0"/>
              <a:t>Gallway</a:t>
            </a:r>
            <a:r>
              <a:rPr lang="en-GB" altLang="en-US" sz="2400" dirty="0" smtClean="0"/>
              <a:t>, T in Whitmore, J 2009: Coaching For Performance)</a:t>
            </a:r>
            <a:endParaRPr lang="en-GB" altLang="en-US" sz="2400" dirty="0"/>
          </a:p>
        </p:txBody>
      </p:sp>
    </p:spTree>
    <p:extLst>
      <p:ext uri="{BB962C8B-B14F-4D97-AF65-F5344CB8AC3E}">
        <p14:creationId xmlns:p14="http://schemas.microsoft.com/office/powerpoint/2010/main" val="387772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23850" y="355600"/>
            <a:ext cx="5915025" cy="509588"/>
          </a:xfrm>
        </p:spPr>
        <p:txBody>
          <a:bodyPr/>
          <a:lstStyle/>
          <a:p>
            <a:r>
              <a:rPr lang="en-GB" altLang="en-US" b="1" dirty="0" smtClean="0"/>
              <a:t>Coaching and Mentoring</a:t>
            </a:r>
          </a:p>
        </p:txBody>
      </p:sp>
      <p:sp>
        <p:nvSpPr>
          <p:cNvPr id="17411" name="Rectangle 3"/>
          <p:cNvSpPr>
            <a:spLocks noGrp="1" noChangeArrowheads="1"/>
          </p:cNvSpPr>
          <p:nvPr>
            <p:ph type="body" idx="1"/>
          </p:nvPr>
        </p:nvSpPr>
        <p:spPr>
          <a:xfrm>
            <a:off x="323850" y="1108869"/>
            <a:ext cx="8569325" cy="674687"/>
          </a:xfrm>
        </p:spPr>
        <p:txBody>
          <a:bodyPr/>
          <a:lstStyle/>
          <a:p>
            <a:pPr marL="0" indent="0">
              <a:buNone/>
            </a:pPr>
            <a:r>
              <a:rPr lang="en-GB" sz="2200" dirty="0"/>
              <a:t>Clutterbuck and Megginson (2010) attempt to define the difference by stating that coaching affects performance change and that mentoring influences career self-management. </a:t>
            </a:r>
            <a:endParaRPr lang="en-GB" altLang="en-US" sz="2200" dirty="0" smtClean="0">
              <a:latin typeface="Verdana"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608826687"/>
              </p:ext>
            </p:extLst>
          </p:nvPr>
        </p:nvGraphicFramePr>
        <p:xfrm>
          <a:off x="412750" y="2211001"/>
          <a:ext cx="8057015" cy="3322320"/>
        </p:xfrm>
        <a:graphic>
          <a:graphicData uri="http://schemas.openxmlformats.org/drawingml/2006/table">
            <a:tbl>
              <a:tblPr firstRow="1" bandRow="1">
                <a:tableStyleId>{5C22544A-7EE6-4342-B048-85BDC9FD1C3A}</a:tableStyleId>
              </a:tblPr>
              <a:tblGrid>
                <a:gridCol w="984250"/>
                <a:gridCol w="1562100"/>
                <a:gridCol w="939800"/>
                <a:gridCol w="1993900"/>
                <a:gridCol w="2576965"/>
              </a:tblGrid>
              <a:tr h="370840">
                <a:tc>
                  <a:txBody>
                    <a:bodyPr/>
                    <a:lstStyle/>
                    <a:p>
                      <a:endParaRPr lang="en-GB" dirty="0"/>
                    </a:p>
                  </a:txBody>
                  <a:tcPr/>
                </a:tc>
                <a:tc>
                  <a:txBody>
                    <a:bodyPr/>
                    <a:lstStyle/>
                    <a:p>
                      <a:r>
                        <a:rPr lang="en-GB" sz="2000" dirty="0" smtClean="0"/>
                        <a:t>Focus</a:t>
                      </a:r>
                      <a:endParaRPr lang="en-GB" sz="2000" dirty="0"/>
                    </a:p>
                  </a:txBody>
                  <a:tcPr/>
                </a:tc>
                <a:tc>
                  <a:txBody>
                    <a:bodyPr/>
                    <a:lstStyle/>
                    <a:p>
                      <a:r>
                        <a:rPr lang="en-GB" sz="2000" dirty="0" smtClean="0"/>
                        <a:t>Role</a:t>
                      </a:r>
                      <a:endParaRPr lang="en-GB" sz="2000" dirty="0"/>
                    </a:p>
                  </a:txBody>
                  <a:tcPr/>
                </a:tc>
                <a:tc>
                  <a:txBody>
                    <a:bodyPr/>
                    <a:lstStyle/>
                    <a:p>
                      <a:r>
                        <a:rPr lang="en-GB" sz="2000" dirty="0" smtClean="0"/>
                        <a:t>Processes</a:t>
                      </a:r>
                      <a:endParaRPr lang="en-GB" sz="2000" dirty="0"/>
                    </a:p>
                  </a:txBody>
                  <a:tcPr/>
                </a:tc>
                <a:tc>
                  <a:txBody>
                    <a:bodyPr/>
                    <a:lstStyle/>
                    <a:p>
                      <a:r>
                        <a:rPr lang="en-GB" sz="2000" dirty="0" smtClean="0"/>
                        <a:t>Environment</a:t>
                      </a:r>
                      <a:endParaRPr lang="en-GB" sz="2000" dirty="0"/>
                    </a:p>
                  </a:txBody>
                  <a:tcPr/>
                </a:tc>
              </a:tr>
              <a:tr h="370840">
                <a:tc>
                  <a:txBody>
                    <a:bodyPr/>
                    <a:lstStyle/>
                    <a:p>
                      <a:r>
                        <a:rPr lang="en-GB" sz="2000" dirty="0" smtClean="0"/>
                        <a:t>Coach</a:t>
                      </a:r>
                      <a:endParaRPr lang="en-GB" sz="2000" dirty="0"/>
                    </a:p>
                  </a:txBody>
                  <a:tcPr/>
                </a:tc>
                <a:tc>
                  <a:txBody>
                    <a:bodyPr/>
                    <a:lstStyle/>
                    <a:p>
                      <a:r>
                        <a:rPr lang="en-GB" sz="2000" dirty="0" smtClean="0"/>
                        <a:t>Specific areas or issues at work</a:t>
                      </a:r>
                      <a:endParaRPr lang="en-GB" sz="2000" dirty="0"/>
                    </a:p>
                  </a:txBody>
                  <a:tcPr/>
                </a:tc>
                <a:tc>
                  <a:txBody>
                    <a:bodyPr/>
                    <a:lstStyle/>
                    <a:p>
                      <a:r>
                        <a:rPr lang="en-GB" sz="2000" dirty="0" smtClean="0"/>
                        <a:t>Short-term</a:t>
                      </a:r>
                      <a:endParaRPr lang="en-GB" sz="2000" dirty="0"/>
                    </a:p>
                  </a:txBody>
                  <a:tcPr/>
                </a:tc>
                <a:tc>
                  <a:txBody>
                    <a:bodyPr/>
                    <a:lstStyle/>
                    <a:p>
                      <a:r>
                        <a:rPr lang="en-GB" sz="2000" dirty="0" smtClean="0"/>
                        <a:t>Does not need to be SME</a:t>
                      </a:r>
                      <a:endParaRPr lang="en-GB" sz="2000" dirty="0"/>
                    </a:p>
                  </a:txBody>
                  <a:tcPr/>
                </a:tc>
                <a:tc>
                  <a:txBody>
                    <a:bodyPr/>
                    <a:lstStyle/>
                    <a:p>
                      <a:r>
                        <a:rPr lang="en-GB" sz="2000" dirty="0" smtClean="0"/>
                        <a:t>Tends</a:t>
                      </a:r>
                      <a:r>
                        <a:rPr lang="en-GB" sz="2000" baseline="0" dirty="0" smtClean="0"/>
                        <a:t> to be structured, regular meetings</a:t>
                      </a:r>
                      <a:endParaRPr lang="en-GB" sz="2000" dirty="0"/>
                    </a:p>
                  </a:txBody>
                  <a:tcPr/>
                </a:tc>
              </a:tr>
              <a:tr h="370840">
                <a:tc>
                  <a:txBody>
                    <a:bodyPr/>
                    <a:lstStyle/>
                    <a:p>
                      <a:r>
                        <a:rPr lang="en-GB" sz="2000" dirty="0" smtClean="0"/>
                        <a:t>Mentor</a:t>
                      </a:r>
                      <a:endParaRPr lang="en-GB" sz="2000" dirty="0"/>
                    </a:p>
                  </a:txBody>
                  <a:tcPr/>
                </a:tc>
                <a:tc>
                  <a:txBody>
                    <a:bodyPr/>
                    <a:lstStyle/>
                    <a:p>
                      <a:r>
                        <a:rPr lang="en-GB" sz="2000" dirty="0" smtClean="0"/>
                        <a:t>Career</a:t>
                      </a:r>
                      <a:r>
                        <a:rPr lang="en-GB" sz="2000" baseline="0" dirty="0" smtClean="0"/>
                        <a:t> and personal development</a:t>
                      </a:r>
                      <a:endParaRPr lang="en-GB" sz="2000" dirty="0"/>
                    </a:p>
                  </a:txBody>
                  <a:tcPr/>
                </a:tc>
                <a:tc>
                  <a:txBody>
                    <a:bodyPr/>
                    <a:lstStyle/>
                    <a:p>
                      <a:r>
                        <a:rPr lang="en-GB" sz="2000" dirty="0" smtClean="0"/>
                        <a:t>Long-term, holistic</a:t>
                      </a:r>
                      <a:endParaRPr lang="en-GB" sz="2000" dirty="0"/>
                    </a:p>
                  </a:txBody>
                  <a:tcPr/>
                </a:tc>
                <a:tc>
                  <a:txBody>
                    <a:bodyPr/>
                    <a:lstStyle/>
                    <a:p>
                      <a:r>
                        <a:rPr lang="en-GB" sz="2000" dirty="0" smtClean="0"/>
                        <a:t>Usually more experienced.</a:t>
                      </a:r>
                      <a:r>
                        <a:rPr lang="en-GB" sz="2000" baseline="0" dirty="0" smtClean="0"/>
                        <a:t> Passes on knowledge and development</a:t>
                      </a:r>
                      <a:endParaRPr lang="en-GB" sz="2000" dirty="0"/>
                    </a:p>
                  </a:txBody>
                  <a:tcPr/>
                </a:tc>
                <a:tc>
                  <a:txBody>
                    <a:bodyPr/>
                    <a:lstStyle/>
                    <a:p>
                      <a:r>
                        <a:rPr lang="en-GB" sz="2000" dirty="0" smtClean="0"/>
                        <a:t>Infrequent, informal meetings. Mentee sets</a:t>
                      </a:r>
                      <a:r>
                        <a:rPr lang="en-GB" sz="2000" baseline="0" dirty="0" smtClean="0"/>
                        <a:t> agenda, seeks advice/guidance/ support</a:t>
                      </a:r>
                      <a:endParaRPr lang="en-GB" sz="2000" dirty="0"/>
                    </a:p>
                  </a:txBody>
                  <a:tcPr/>
                </a:tc>
              </a:tr>
            </a:tbl>
          </a:graphicData>
        </a:graphic>
      </p:graphicFrame>
    </p:spTree>
    <p:extLst>
      <p:ext uri="{BB962C8B-B14F-4D97-AF65-F5344CB8AC3E}">
        <p14:creationId xmlns:p14="http://schemas.microsoft.com/office/powerpoint/2010/main" val="3460120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850" y="381000"/>
            <a:ext cx="5915025" cy="509588"/>
          </a:xfrm>
        </p:spPr>
        <p:txBody>
          <a:bodyPr/>
          <a:lstStyle/>
          <a:p>
            <a:r>
              <a:rPr lang="en-GB" altLang="en-US" b="1" dirty="0" smtClean="0"/>
              <a:t>Coaching and Mentoring</a:t>
            </a:r>
          </a:p>
        </p:txBody>
      </p:sp>
      <p:sp>
        <p:nvSpPr>
          <p:cNvPr id="21507" name="Rectangle 3"/>
          <p:cNvSpPr>
            <a:spLocks noGrp="1" noChangeArrowheads="1"/>
          </p:cNvSpPr>
          <p:nvPr>
            <p:ph type="body" idx="1"/>
          </p:nvPr>
        </p:nvSpPr>
        <p:spPr>
          <a:xfrm>
            <a:off x="323850" y="1395413"/>
            <a:ext cx="8569325" cy="4681537"/>
          </a:xfrm>
        </p:spPr>
        <p:txBody>
          <a:bodyPr/>
          <a:lstStyle/>
          <a:p>
            <a:pPr>
              <a:buFontTx/>
              <a:buNone/>
            </a:pPr>
            <a:r>
              <a:rPr lang="en-GB" altLang="en-US" dirty="0" smtClean="0"/>
              <a:t>When should you use mentoring</a:t>
            </a:r>
          </a:p>
          <a:p>
            <a:pPr lvl="1">
              <a:buFont typeface="Arial" panose="020B0604020202020204" pitchFamily="34" charset="0"/>
              <a:buChar char="•"/>
            </a:pPr>
            <a:r>
              <a:rPr lang="en-GB" altLang="en-US" dirty="0" smtClean="0"/>
              <a:t>A new member of the workforce arrives</a:t>
            </a:r>
          </a:p>
          <a:p>
            <a:pPr lvl="1">
              <a:buFont typeface="Arial" panose="020B0604020202020204" pitchFamily="34" charset="0"/>
              <a:buChar char="•"/>
            </a:pPr>
            <a:r>
              <a:rPr lang="en-GB" altLang="en-US" dirty="0" smtClean="0"/>
              <a:t>Change in role</a:t>
            </a:r>
          </a:p>
          <a:p>
            <a:pPr lvl="1">
              <a:buFont typeface="Arial" panose="020B0604020202020204" pitchFamily="34" charset="0"/>
              <a:buChar char="•"/>
            </a:pPr>
            <a:r>
              <a:rPr lang="en-GB" altLang="en-US" dirty="0" smtClean="0"/>
              <a:t>Any time the management or individual feel the requirement</a:t>
            </a:r>
          </a:p>
          <a:p>
            <a:pPr>
              <a:buFontTx/>
              <a:buNone/>
            </a:pPr>
            <a:r>
              <a:rPr lang="en-GB" altLang="en-US" dirty="0" smtClean="0"/>
              <a:t>When </a:t>
            </a:r>
            <a:r>
              <a:rPr lang="en-GB" altLang="en-US" dirty="0" smtClean="0"/>
              <a:t>should you use coaching</a:t>
            </a:r>
          </a:p>
          <a:p>
            <a:pPr lvl="1">
              <a:buFont typeface="Arial" panose="020B0604020202020204" pitchFamily="34" charset="0"/>
              <a:buChar char="•"/>
            </a:pPr>
            <a:r>
              <a:rPr lang="en-GB" altLang="en-US" dirty="0" smtClean="0"/>
              <a:t>Continually used </a:t>
            </a:r>
            <a:r>
              <a:rPr lang="en-GB" altLang="en-US" dirty="0" smtClean="0"/>
              <a:t>in order to </a:t>
            </a:r>
            <a:r>
              <a:rPr lang="en-GB" altLang="en-US" dirty="0" smtClean="0"/>
              <a:t>enhance the </a:t>
            </a:r>
            <a:r>
              <a:rPr lang="en-GB" altLang="en-US" dirty="0" smtClean="0"/>
              <a:t>individual, team and organisation</a:t>
            </a:r>
            <a:endParaRPr lang="en-GB" altLang="en-US" dirty="0" smtClean="0"/>
          </a:p>
        </p:txBody>
      </p:sp>
    </p:spTree>
    <p:extLst>
      <p:ext uri="{BB962C8B-B14F-4D97-AF65-F5344CB8AC3E}">
        <p14:creationId xmlns:p14="http://schemas.microsoft.com/office/powerpoint/2010/main" val="23369167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352550" y="330200"/>
            <a:ext cx="5915025" cy="509588"/>
          </a:xfrm>
        </p:spPr>
        <p:txBody>
          <a:bodyPr/>
          <a:lstStyle/>
          <a:p>
            <a:r>
              <a:rPr lang="en-GB" altLang="en-US" b="1" dirty="0" smtClean="0"/>
              <a:t>Coaching</a:t>
            </a:r>
            <a:endParaRPr lang="en-GB" altLang="en-US" b="1" dirty="0" smtClean="0"/>
          </a:p>
        </p:txBody>
      </p:sp>
      <p:sp>
        <p:nvSpPr>
          <p:cNvPr id="19459" name="Rectangle 3"/>
          <p:cNvSpPr>
            <a:spLocks noGrp="1" noChangeArrowheads="1"/>
          </p:cNvSpPr>
          <p:nvPr>
            <p:ph type="body" idx="1"/>
          </p:nvPr>
        </p:nvSpPr>
        <p:spPr>
          <a:xfrm>
            <a:off x="323850" y="1192213"/>
            <a:ext cx="8569325" cy="4681537"/>
          </a:xfrm>
        </p:spPr>
        <p:txBody>
          <a:bodyPr/>
          <a:lstStyle/>
          <a:p>
            <a:pPr marL="0" indent="0">
              <a:buNone/>
            </a:pPr>
            <a:r>
              <a:rPr lang="en-GB" altLang="en-US" b="1" dirty="0" smtClean="0"/>
              <a:t>Benefits for the organisation</a:t>
            </a:r>
          </a:p>
          <a:p>
            <a:r>
              <a:rPr lang="en-GB" sz="2200" dirty="0"/>
              <a:t>Empowers individuals and encourages them to take responsibility</a:t>
            </a:r>
          </a:p>
          <a:p>
            <a:r>
              <a:rPr lang="en-GB" sz="2200" dirty="0"/>
              <a:t>Increases employee and staff </a:t>
            </a:r>
            <a:r>
              <a:rPr lang="en-GB" sz="2200" dirty="0" smtClean="0"/>
              <a:t>engagement which can lead to higher retention</a:t>
            </a:r>
            <a:endParaRPr lang="en-GB" sz="2200" dirty="0"/>
          </a:p>
          <a:p>
            <a:pPr marL="342900" lvl="1" indent="-342900">
              <a:buFont typeface="Arial"/>
              <a:buChar char="•"/>
            </a:pPr>
            <a:r>
              <a:rPr lang="en-GB" sz="2200" dirty="0"/>
              <a:t>Improves individual </a:t>
            </a:r>
            <a:r>
              <a:rPr lang="en-GB" sz="2200" dirty="0" smtClean="0"/>
              <a:t>performance and s</a:t>
            </a:r>
            <a:r>
              <a:rPr lang="en-GB" altLang="en-US" sz="2200" dirty="0" smtClean="0"/>
              <a:t>upports </a:t>
            </a:r>
            <a:r>
              <a:rPr lang="en-GB" altLang="en-US" sz="2200" dirty="0"/>
              <a:t>employees with new </a:t>
            </a:r>
            <a:r>
              <a:rPr lang="en-GB" altLang="en-US" sz="2200" dirty="0" smtClean="0"/>
              <a:t>responsibilities</a:t>
            </a:r>
            <a:endParaRPr lang="en-GB" sz="2200" dirty="0"/>
          </a:p>
          <a:p>
            <a:r>
              <a:rPr lang="en-GB" sz="2200" dirty="0"/>
              <a:t>Helps identify and develop high potential employees</a:t>
            </a:r>
          </a:p>
          <a:p>
            <a:r>
              <a:rPr lang="en-GB" sz="2200" dirty="0"/>
              <a:t>Helps identify both </a:t>
            </a:r>
            <a:r>
              <a:rPr lang="en-GB" sz="2200" dirty="0" smtClean="0"/>
              <a:t>organisational </a:t>
            </a:r>
            <a:r>
              <a:rPr lang="en-GB" sz="2200" dirty="0"/>
              <a:t>and individual strengths and development opportunities</a:t>
            </a:r>
          </a:p>
          <a:p>
            <a:r>
              <a:rPr lang="en-GB" sz="2200" dirty="0"/>
              <a:t>Helps to motivate and empower individuals to excel</a:t>
            </a:r>
          </a:p>
          <a:p>
            <a:r>
              <a:rPr lang="en-GB" altLang="en-US" sz="2200" dirty="0" smtClean="0"/>
              <a:t>Demonstrate </a:t>
            </a:r>
            <a:r>
              <a:rPr lang="en-GB" altLang="en-US" sz="2200" dirty="0"/>
              <a:t>to employees that an organisation is committed to developing its staff and helping them improve their </a:t>
            </a:r>
            <a:r>
              <a:rPr lang="en-GB" altLang="en-US" sz="2200" dirty="0" smtClean="0"/>
              <a:t>skills</a:t>
            </a:r>
          </a:p>
          <a:p>
            <a:pPr marL="457200" lvl="1" indent="0">
              <a:buNone/>
            </a:pPr>
            <a:endParaRPr lang="en-GB" altLang="en-US" sz="1800" dirty="0" smtClean="0"/>
          </a:p>
          <a:p>
            <a:pPr marL="457200" lvl="1" indent="0">
              <a:buNone/>
            </a:pPr>
            <a:endParaRPr lang="en-GB" dirty="0"/>
          </a:p>
          <a:p>
            <a:endParaRPr lang="en-GB" altLang="en-US" dirty="0" smtClean="0"/>
          </a:p>
        </p:txBody>
      </p:sp>
    </p:spTree>
    <p:extLst>
      <p:ext uri="{BB962C8B-B14F-4D97-AF65-F5344CB8AC3E}">
        <p14:creationId xmlns:p14="http://schemas.microsoft.com/office/powerpoint/2010/main" val="334161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59">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4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44500" y="317500"/>
            <a:ext cx="4117975" cy="509588"/>
          </a:xfrm>
        </p:spPr>
        <p:txBody>
          <a:bodyPr/>
          <a:lstStyle/>
          <a:p>
            <a:r>
              <a:rPr lang="en-GB" altLang="en-US" b="1" dirty="0" smtClean="0"/>
              <a:t>Coaching</a:t>
            </a:r>
            <a:endParaRPr lang="en-GB" altLang="en-US" b="1" dirty="0" smtClean="0"/>
          </a:p>
        </p:txBody>
      </p:sp>
      <p:sp>
        <p:nvSpPr>
          <p:cNvPr id="20483" name="Rectangle 3"/>
          <p:cNvSpPr>
            <a:spLocks noGrp="1" noChangeArrowheads="1"/>
          </p:cNvSpPr>
          <p:nvPr>
            <p:ph type="body" idx="1"/>
          </p:nvPr>
        </p:nvSpPr>
        <p:spPr>
          <a:xfrm>
            <a:off x="323850" y="1128713"/>
            <a:ext cx="8569325" cy="4681537"/>
          </a:xfrm>
        </p:spPr>
        <p:txBody>
          <a:bodyPr/>
          <a:lstStyle/>
          <a:p>
            <a:pPr marL="0" indent="0">
              <a:buNone/>
            </a:pPr>
            <a:r>
              <a:rPr lang="en-GB" altLang="en-US" b="1" dirty="0" smtClean="0"/>
              <a:t>Benefits for the </a:t>
            </a:r>
            <a:r>
              <a:rPr lang="en-GB" altLang="en-US" b="1" dirty="0" smtClean="0"/>
              <a:t>individual</a:t>
            </a:r>
            <a:endParaRPr lang="en-GB" altLang="en-US" dirty="0" smtClean="0"/>
          </a:p>
          <a:p>
            <a:pPr lvl="1">
              <a:buFont typeface="Arial" panose="020B0604020202020204" pitchFamily="34" charset="0"/>
              <a:buChar char="•"/>
            </a:pPr>
            <a:r>
              <a:rPr lang="en-GB" altLang="en-US" sz="2200" dirty="0" smtClean="0"/>
              <a:t>Have a positive impact on performance</a:t>
            </a:r>
          </a:p>
          <a:p>
            <a:pPr lvl="1">
              <a:buFont typeface="Arial" panose="020B0604020202020204" pitchFamily="34" charset="0"/>
              <a:buChar char="•"/>
            </a:pPr>
            <a:r>
              <a:rPr lang="en-GB" altLang="en-US" sz="2200" dirty="0" smtClean="0"/>
              <a:t>Learn to solve own problems</a:t>
            </a:r>
          </a:p>
          <a:p>
            <a:pPr lvl="1">
              <a:buFont typeface="Arial" panose="020B0604020202020204" pitchFamily="34" charset="0"/>
              <a:buChar char="•"/>
            </a:pPr>
            <a:r>
              <a:rPr lang="en-GB" altLang="en-US" sz="2200" dirty="0" smtClean="0"/>
              <a:t>Improve managerial skills</a:t>
            </a:r>
          </a:p>
          <a:p>
            <a:pPr lvl="1">
              <a:buFont typeface="Arial" panose="020B0604020202020204" pitchFamily="34" charset="0"/>
              <a:buChar char="•"/>
            </a:pPr>
            <a:r>
              <a:rPr lang="en-GB" altLang="en-US" sz="2200" dirty="0" smtClean="0"/>
              <a:t>Learn how to identify and act on development needs</a:t>
            </a:r>
          </a:p>
          <a:p>
            <a:pPr lvl="1">
              <a:buFont typeface="Arial" panose="020B0604020202020204" pitchFamily="34" charset="0"/>
              <a:buChar char="•"/>
            </a:pPr>
            <a:r>
              <a:rPr lang="en-GB" altLang="en-US" sz="2200" dirty="0"/>
              <a:t>G</a:t>
            </a:r>
            <a:r>
              <a:rPr lang="en-GB" altLang="en-US" sz="2200" dirty="0" smtClean="0"/>
              <a:t>reater </a:t>
            </a:r>
            <a:r>
              <a:rPr lang="en-GB" altLang="en-US" sz="2200" dirty="0" smtClean="0"/>
              <a:t>confidence</a:t>
            </a:r>
          </a:p>
          <a:p>
            <a:pPr lvl="1">
              <a:buFont typeface="Arial" panose="020B0604020202020204" pitchFamily="34" charset="0"/>
              <a:buChar char="•"/>
            </a:pPr>
            <a:r>
              <a:rPr lang="en-GB" altLang="en-US" sz="2200" dirty="0"/>
              <a:t>G</a:t>
            </a:r>
            <a:r>
              <a:rPr lang="en-GB" altLang="en-US" sz="2200" dirty="0" smtClean="0"/>
              <a:t>reater self-awareness</a:t>
            </a:r>
          </a:p>
          <a:p>
            <a:pPr lvl="1">
              <a:buFont typeface="Arial" panose="020B0604020202020204" pitchFamily="34" charset="0"/>
              <a:buChar char="•"/>
            </a:pPr>
            <a:r>
              <a:rPr lang="en-GB" altLang="en-US" sz="2200" dirty="0">
                <a:solidFill>
                  <a:prstClr val="black"/>
                </a:solidFill>
              </a:rPr>
              <a:t>I</a:t>
            </a:r>
            <a:r>
              <a:rPr lang="en-GB" altLang="en-US" sz="2200" dirty="0" smtClean="0">
                <a:solidFill>
                  <a:prstClr val="black"/>
                </a:solidFill>
              </a:rPr>
              <a:t>dentify and  resolve </a:t>
            </a:r>
            <a:r>
              <a:rPr lang="en-GB" altLang="en-US" sz="2200" dirty="0">
                <a:solidFill>
                  <a:prstClr val="black"/>
                </a:solidFill>
              </a:rPr>
              <a:t>issues that might otherwise affect </a:t>
            </a:r>
            <a:r>
              <a:rPr lang="en-GB" altLang="en-US" sz="2200" dirty="0" smtClean="0">
                <a:solidFill>
                  <a:prstClr val="black"/>
                </a:solidFill>
              </a:rPr>
              <a:t>performance</a:t>
            </a:r>
            <a:endParaRPr lang="en-GB" altLang="en-US" sz="2200" dirty="0" smtClean="0"/>
          </a:p>
          <a:p>
            <a:pPr lvl="1">
              <a:buFont typeface="Arial" panose="020B0604020202020204" pitchFamily="34" charset="0"/>
              <a:buChar char="•"/>
            </a:pPr>
            <a:r>
              <a:rPr lang="en-GB" altLang="en-US" sz="2200" dirty="0" smtClean="0"/>
              <a:t>Acquire new skills and abilities </a:t>
            </a:r>
          </a:p>
          <a:p>
            <a:pPr lvl="1">
              <a:buFont typeface="Arial" panose="020B0604020202020204" pitchFamily="34" charset="0"/>
              <a:buChar char="•"/>
            </a:pPr>
            <a:r>
              <a:rPr lang="en-GB" altLang="en-US" sz="2200" dirty="0" smtClean="0"/>
              <a:t>Develop greater adaptability to change </a:t>
            </a:r>
          </a:p>
          <a:p>
            <a:pPr>
              <a:buFontTx/>
              <a:buNone/>
            </a:pPr>
            <a:endParaRPr lang="en-GB" altLang="en-US" dirty="0" smtClean="0"/>
          </a:p>
        </p:txBody>
      </p:sp>
    </p:spTree>
    <p:extLst>
      <p:ext uri="{BB962C8B-B14F-4D97-AF65-F5344CB8AC3E}">
        <p14:creationId xmlns:p14="http://schemas.microsoft.com/office/powerpoint/2010/main" val="17000883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48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48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48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48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48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48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48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4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311150"/>
            <a:ext cx="5915025" cy="509588"/>
          </a:xfrm>
        </p:spPr>
        <p:txBody>
          <a:bodyPr/>
          <a:lstStyle/>
          <a:p>
            <a:r>
              <a:rPr lang="en-GB" b="1" dirty="0" smtClean="0"/>
              <a:t>Coaching in Practice</a:t>
            </a:r>
            <a:endParaRPr lang="en-GB" b="1" dirty="0"/>
          </a:p>
        </p:txBody>
      </p:sp>
      <p:pic>
        <p:nvPicPr>
          <p:cNvPr id="4" name="Picture 6" descr="Edis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98825" y="1954214"/>
            <a:ext cx="2361575" cy="2866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810000" y="2281535"/>
            <a:ext cx="4572000" cy="1938992"/>
          </a:xfrm>
          <a:prstGeom prst="rect">
            <a:avLst/>
          </a:prstGeom>
        </p:spPr>
        <p:txBody>
          <a:bodyPr>
            <a:spAutoFit/>
          </a:bodyPr>
          <a:lstStyle/>
          <a:p>
            <a:pPr algn="ctr"/>
            <a:r>
              <a:rPr lang="en-GB" altLang="en-US" sz="2400" dirty="0" smtClean="0"/>
              <a:t>‘If </a:t>
            </a:r>
            <a:r>
              <a:rPr lang="en-GB" altLang="en-US" sz="2400" dirty="0"/>
              <a:t>we did all the things we were capable of doing, we would literally astound </a:t>
            </a:r>
            <a:r>
              <a:rPr lang="en-GB" altLang="en-US" sz="2400" dirty="0" smtClean="0"/>
              <a:t>ourselves.’ </a:t>
            </a:r>
          </a:p>
          <a:p>
            <a:pPr algn="ctr"/>
            <a:endParaRPr lang="en-GB" altLang="en-US" sz="2400" dirty="0"/>
          </a:p>
          <a:p>
            <a:r>
              <a:rPr lang="en-GB" altLang="en-US" sz="2400" dirty="0" smtClean="0"/>
              <a:t>Thomas </a:t>
            </a:r>
            <a:r>
              <a:rPr lang="en-GB" altLang="en-US" sz="2400" dirty="0"/>
              <a:t>Edison</a:t>
            </a:r>
          </a:p>
        </p:txBody>
      </p:sp>
    </p:spTree>
    <p:extLst>
      <p:ext uri="{BB962C8B-B14F-4D97-AF65-F5344CB8AC3E}">
        <p14:creationId xmlns:p14="http://schemas.microsoft.com/office/powerpoint/2010/main" val="3969211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1120</TotalTime>
  <Words>1531</Words>
  <Application>Microsoft Office PowerPoint</Application>
  <PresentationFormat>On-screen Show (4:3)</PresentationFormat>
  <Paragraphs>302</Paragraphs>
  <Slides>30</Slides>
  <Notes>12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Title Slide</vt:lpstr>
      <vt:lpstr>PowerPoint Presentation</vt:lpstr>
      <vt:lpstr>PowerPoint Presentation</vt:lpstr>
      <vt:lpstr>Coaching and Mentoring</vt:lpstr>
      <vt:lpstr>Coaching and Mentoring</vt:lpstr>
      <vt:lpstr>Coaching and Mentoring</vt:lpstr>
      <vt:lpstr>Coaching and Mentoring</vt:lpstr>
      <vt:lpstr>Coaching</vt:lpstr>
      <vt:lpstr>Coaching</vt:lpstr>
      <vt:lpstr>Coaching in Practice</vt:lpstr>
      <vt:lpstr>Performance Equation</vt:lpstr>
      <vt:lpstr>Interference (Psychology)</vt:lpstr>
      <vt:lpstr>Performance equation in  action</vt:lpstr>
      <vt:lpstr>What is the role of the coach?</vt:lpstr>
      <vt:lpstr>Performance Cycle</vt:lpstr>
      <vt:lpstr>Feedback</vt:lpstr>
      <vt:lpstr>Performance Cycle</vt:lpstr>
      <vt:lpstr>Goals</vt:lpstr>
      <vt:lpstr>GROW</vt:lpstr>
      <vt:lpstr>SMART Targets</vt:lpstr>
      <vt:lpstr>Performance Cycle</vt:lpstr>
      <vt:lpstr>Effective Questions</vt:lpstr>
      <vt:lpstr>Performance Cycle</vt:lpstr>
      <vt:lpstr>Observation and Listening Techniques</vt:lpstr>
      <vt:lpstr>Performance Cycle</vt:lpstr>
      <vt:lpstr>Developing a Coaching  Culture at Gateshead Health</vt:lpstr>
      <vt:lpstr>Developing a Coaching  Culture at Gateshead Health</vt:lpstr>
      <vt:lpstr>Feedback from Coaches</vt:lpstr>
      <vt:lpstr>Developing a Coaching  Culture at Gateshead Health</vt:lpstr>
      <vt:lpstr>Why?</vt:lpstr>
      <vt:lpstr>PowerPoint Presentation</vt:lpstr>
    </vt:vector>
  </TitlesOfParts>
  <Company>Gateshead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any user</dc:creator>
  <cp:lastModifiedBy>Blacklock Paul</cp:lastModifiedBy>
  <cp:revision>93</cp:revision>
  <cp:lastPrinted>2019-02-11T18:32:45Z</cp:lastPrinted>
  <dcterms:created xsi:type="dcterms:W3CDTF">2017-04-05T07:15:18Z</dcterms:created>
  <dcterms:modified xsi:type="dcterms:W3CDTF">2019-03-12T16:48:15Z</dcterms:modified>
</cp:coreProperties>
</file>