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843" r:id="rId3"/>
    <p:sldMasterId id="2147484095" r:id="rId4"/>
    <p:sldMasterId id="2147484107" r:id="rId5"/>
    <p:sldMasterId id="2147487156" r:id="rId6"/>
  </p:sldMasterIdLst>
  <p:notesMasterIdLst>
    <p:notesMasterId r:id="rId31"/>
  </p:notesMasterIdLst>
  <p:handoutMasterIdLst>
    <p:handoutMasterId r:id="rId32"/>
  </p:handoutMasterIdLst>
  <p:sldIdLst>
    <p:sldId id="866" r:id="rId7"/>
    <p:sldId id="898" r:id="rId8"/>
    <p:sldId id="867" r:id="rId9"/>
    <p:sldId id="868" r:id="rId10"/>
    <p:sldId id="888" r:id="rId11"/>
    <p:sldId id="869" r:id="rId12"/>
    <p:sldId id="870" r:id="rId13"/>
    <p:sldId id="871" r:id="rId14"/>
    <p:sldId id="880" r:id="rId15"/>
    <p:sldId id="889" r:id="rId16"/>
    <p:sldId id="890" r:id="rId17"/>
    <p:sldId id="891" r:id="rId18"/>
    <p:sldId id="894" r:id="rId19"/>
    <p:sldId id="893" r:id="rId20"/>
    <p:sldId id="895" r:id="rId21"/>
    <p:sldId id="875" r:id="rId22"/>
    <p:sldId id="879" r:id="rId23"/>
    <p:sldId id="884" r:id="rId24"/>
    <p:sldId id="876" r:id="rId25"/>
    <p:sldId id="885" r:id="rId26"/>
    <p:sldId id="886" r:id="rId27"/>
    <p:sldId id="877" r:id="rId28"/>
    <p:sldId id="901" r:id="rId29"/>
    <p:sldId id="887" r:id="rId3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Wilkinson" initials="TW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0"/>
    <a:srgbClr val="008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2895" autoAdjust="0"/>
  </p:normalViewPr>
  <p:slideViewPr>
    <p:cSldViewPr>
      <p:cViewPr>
        <p:scale>
          <a:sx n="100" d="100"/>
          <a:sy n="100" d="100"/>
        </p:scale>
        <p:origin x="-372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BA14E-DF3B-4621-834A-9FA4C38340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302438-5A04-48E6-AB94-74AC2B08F8D0}">
      <dgm:prSet phldrT="[Text]" custT="1"/>
      <dgm:spPr/>
      <dgm:t>
        <a:bodyPr/>
        <a:lstStyle/>
        <a:p>
          <a:r>
            <a:rPr lang="en-US" sz="15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January 2016</a:t>
          </a:r>
        </a:p>
        <a:p>
          <a:endParaRPr lang="en-US" sz="1500" b="1" u="sng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GB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Agreed vision and objectives 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Shadow Single Commissioning Board (SCB) 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formulated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Co-location of commissioning teams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Staff engagement</a:t>
          </a:r>
        </a:p>
        <a:p>
          <a:endParaRPr lang="en-GB" sz="1000" dirty="0"/>
        </a:p>
      </dgm:t>
    </dgm:pt>
    <dgm:pt modelId="{0C5D3F29-5CCB-4167-8331-38F1A777E1DA}" type="parTrans" cxnId="{83B0E9BD-4963-4838-AAFC-2879910F6010}">
      <dgm:prSet/>
      <dgm:spPr/>
      <dgm:t>
        <a:bodyPr/>
        <a:lstStyle/>
        <a:p>
          <a:endParaRPr lang="en-GB"/>
        </a:p>
      </dgm:t>
    </dgm:pt>
    <dgm:pt modelId="{3BC66C11-C841-4122-A06F-F653AD06D5E1}" type="sibTrans" cxnId="{83B0E9BD-4963-4838-AAFC-2879910F6010}">
      <dgm:prSet/>
      <dgm:spPr/>
      <dgm:t>
        <a:bodyPr/>
        <a:lstStyle/>
        <a:p>
          <a:endParaRPr lang="en-GB"/>
        </a:p>
      </dgm:t>
    </dgm:pt>
    <dgm:pt modelId="{922CF08C-E1E6-40CF-B4C4-B6F5535A0E98}">
      <dgm:prSet phldrT="[Text]" custT="1"/>
      <dgm:spPr/>
      <dgm:t>
        <a:bodyPr/>
        <a:lstStyle/>
        <a:p>
          <a:r>
            <a:rPr lang="en-GB" sz="15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April 2016 </a:t>
          </a:r>
        </a:p>
        <a:p>
          <a:endParaRPr lang="en-GB" sz="1500" b="1" u="sng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Aligned governance structure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Integrated commissioning fund of £447m 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Interim senior management team established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Approved 5 year commissioning strategy </a:t>
          </a:r>
          <a:endParaRPr lang="en-GB" sz="1500" dirty="0"/>
        </a:p>
      </dgm:t>
    </dgm:pt>
    <dgm:pt modelId="{DF5014B1-BC42-4634-A911-FE76AC56B11E}" type="parTrans" cxnId="{E1B72071-67CB-4311-B2A8-90E4EB01CF7D}">
      <dgm:prSet/>
      <dgm:spPr/>
      <dgm:t>
        <a:bodyPr/>
        <a:lstStyle/>
        <a:p>
          <a:endParaRPr lang="en-GB"/>
        </a:p>
      </dgm:t>
    </dgm:pt>
    <dgm:pt modelId="{AB9BF949-B4FC-4BC6-A7E7-253179119CAC}" type="sibTrans" cxnId="{E1B72071-67CB-4311-B2A8-90E4EB01CF7D}">
      <dgm:prSet/>
      <dgm:spPr/>
      <dgm:t>
        <a:bodyPr/>
        <a:lstStyle/>
        <a:p>
          <a:endParaRPr lang="en-GB"/>
        </a:p>
      </dgm:t>
    </dgm:pt>
    <dgm:pt modelId="{0584CAD0-125B-439A-9247-9DA4AEC75DB4}">
      <dgm:prSet phldrT="[Text]" custT="1"/>
      <dgm:spPr/>
      <dgm:t>
        <a:bodyPr/>
        <a:lstStyle/>
        <a:p>
          <a:r>
            <a:rPr lang="en-US" sz="15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September 2016</a:t>
          </a:r>
        </a:p>
        <a:p>
          <a:endParaRPr lang="en-US" sz="1500" b="1" u="sng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Council CX appointed CCG  Accountable Officer 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Senior management consultation process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</a:t>
          </a:r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Reduction in transaction costs  </a:t>
          </a:r>
        </a:p>
        <a:p>
          <a:r>
            <a:rPr lang="en-US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Strategic</a:t>
          </a:r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Estates Plan </a:t>
          </a:r>
          <a:endParaRPr lang="en-GB" sz="1500" dirty="0"/>
        </a:p>
      </dgm:t>
    </dgm:pt>
    <dgm:pt modelId="{72D2630B-1C97-4645-8D5C-1DD43B51C50B}" type="parTrans" cxnId="{4501C35C-E346-4F7A-A629-4074150F77E1}">
      <dgm:prSet/>
      <dgm:spPr/>
      <dgm:t>
        <a:bodyPr/>
        <a:lstStyle/>
        <a:p>
          <a:endParaRPr lang="en-GB"/>
        </a:p>
      </dgm:t>
    </dgm:pt>
    <dgm:pt modelId="{66944685-ADFE-4235-919E-E91CD01D6432}" type="sibTrans" cxnId="{4501C35C-E346-4F7A-A629-4074150F77E1}">
      <dgm:prSet/>
      <dgm:spPr/>
      <dgm:t>
        <a:bodyPr/>
        <a:lstStyle/>
        <a:p>
          <a:endParaRPr lang="en-GB"/>
        </a:p>
      </dgm:t>
    </dgm:pt>
    <dgm:pt modelId="{65F9C1A9-475E-42C1-AC4B-6BA6F9B6CD72}">
      <dgm:prSet custT="1"/>
      <dgm:spPr/>
      <dgm:t>
        <a:bodyPr/>
        <a:lstStyle/>
        <a:p>
          <a:r>
            <a:rPr lang="en-GB" sz="15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Autumn 2017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Joint CFO appointed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- Substantive management structure focussed on life course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New clinical leadership arrangements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Building capacity &amp; capability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Corporate Delivery Plan</a:t>
          </a:r>
        </a:p>
        <a:p>
          <a:r>
            <a:rPr lang="en-GB" sz="15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Strategic Commissioning Board </a:t>
          </a:r>
        </a:p>
      </dgm:t>
    </dgm:pt>
    <dgm:pt modelId="{802C7656-88C4-4262-8DA1-D3115E669F68}" type="parTrans" cxnId="{8AE7B96C-F6C5-4CCC-9F6F-DD7C96B28CC2}">
      <dgm:prSet/>
      <dgm:spPr/>
      <dgm:t>
        <a:bodyPr/>
        <a:lstStyle/>
        <a:p>
          <a:endParaRPr lang="en-GB"/>
        </a:p>
      </dgm:t>
    </dgm:pt>
    <dgm:pt modelId="{62A7EB5D-2270-40FD-8BEA-E7DF1878D1B2}" type="sibTrans" cxnId="{8AE7B96C-F6C5-4CCC-9F6F-DD7C96B28CC2}">
      <dgm:prSet/>
      <dgm:spPr/>
      <dgm:t>
        <a:bodyPr/>
        <a:lstStyle/>
        <a:p>
          <a:endParaRPr lang="en-GB"/>
        </a:p>
      </dgm:t>
    </dgm:pt>
    <dgm:pt modelId="{1A2DC3EF-F384-4A81-ABFB-0DAAC89DA415}">
      <dgm:prSet custT="1"/>
      <dgm:spPr/>
      <dgm:t>
        <a:bodyPr/>
        <a:lstStyle/>
        <a:p>
          <a:r>
            <a:rPr lang="en-GB" sz="1500" b="1" u="sng" baseline="0" dirty="0" smtClean="0">
              <a:solidFill>
                <a:schemeClr val="tx1"/>
              </a:solidFill>
            </a:rPr>
            <a:t>April 2018</a:t>
          </a:r>
        </a:p>
        <a:p>
          <a:r>
            <a:rPr lang="en-GB" sz="1500" b="1" u="none" baseline="0" dirty="0" smtClean="0">
              <a:solidFill>
                <a:schemeClr val="tx1"/>
              </a:solidFill>
            </a:rPr>
            <a:t>- Aligned Governance</a:t>
          </a:r>
        </a:p>
        <a:p>
          <a:r>
            <a:rPr lang="en-GB" sz="1500" b="1" u="none" baseline="0" dirty="0" smtClean="0">
              <a:solidFill>
                <a:schemeClr val="tx1"/>
              </a:solidFill>
            </a:rPr>
            <a:t>- Integrated Financial Reporting</a:t>
          </a:r>
          <a:r>
            <a:rPr lang="en-GB" sz="1500" b="0" u="none" baseline="0" dirty="0" smtClean="0">
              <a:solidFill>
                <a:schemeClr val="tx1"/>
              </a:solidFill>
            </a:rPr>
            <a:t> </a:t>
          </a:r>
        </a:p>
        <a:p>
          <a:r>
            <a:rPr lang="en-GB" sz="1500" b="1" u="none" baseline="0" dirty="0" smtClean="0">
              <a:solidFill>
                <a:schemeClr val="tx1"/>
              </a:solidFill>
            </a:rPr>
            <a:t>- Integrated </a:t>
          </a:r>
          <a:r>
            <a:rPr lang="en-GB" sz="1500" b="1" u="none" baseline="0" dirty="0" err="1" smtClean="0">
              <a:solidFill>
                <a:schemeClr val="tx1"/>
              </a:solidFill>
            </a:rPr>
            <a:t>Commissio</a:t>
          </a:r>
          <a:r>
            <a:rPr lang="en-GB" sz="1500" b="1" u="none" baseline="0" dirty="0" smtClean="0">
              <a:solidFill>
                <a:schemeClr val="tx1"/>
              </a:solidFill>
            </a:rPr>
            <a:t>- </a:t>
          </a:r>
          <a:r>
            <a:rPr lang="en-GB" sz="1500" b="1" u="none" baseline="0" dirty="0" err="1" smtClean="0">
              <a:solidFill>
                <a:schemeClr val="tx1"/>
              </a:solidFill>
            </a:rPr>
            <a:t>ning</a:t>
          </a:r>
          <a:r>
            <a:rPr lang="en-GB" sz="1500" b="1" u="none" baseline="0" dirty="0" smtClean="0">
              <a:solidFill>
                <a:schemeClr val="tx1"/>
              </a:solidFill>
            </a:rPr>
            <a:t> Fund increased to £942m</a:t>
          </a:r>
          <a:endParaRPr lang="en-GB" sz="1700" b="1" u="none" baseline="0" dirty="0" smtClean="0">
            <a:solidFill>
              <a:schemeClr val="tx1"/>
            </a:solidFill>
          </a:endParaRPr>
        </a:p>
        <a:p>
          <a:endParaRPr lang="en-GB" sz="1700" b="0" u="none" baseline="0" dirty="0" smtClean="0">
            <a:solidFill>
              <a:schemeClr val="tx1"/>
            </a:solidFill>
          </a:endParaRPr>
        </a:p>
        <a:p>
          <a:endParaRPr lang="en-GB" sz="1700" b="0" u="none" baseline="0" dirty="0" smtClean="0">
            <a:solidFill>
              <a:schemeClr val="tx1"/>
            </a:solidFill>
          </a:endParaRPr>
        </a:p>
        <a:p>
          <a:endParaRPr lang="en-GB" sz="1700" b="0" u="none" baseline="0" dirty="0" smtClean="0">
            <a:solidFill>
              <a:schemeClr val="tx1"/>
            </a:solidFill>
          </a:endParaRPr>
        </a:p>
      </dgm:t>
    </dgm:pt>
    <dgm:pt modelId="{AD83A5FE-59F8-4D54-99CA-AB275E0C3A28}" type="parTrans" cxnId="{4256158E-7F90-4688-A066-9533DC77C1F4}">
      <dgm:prSet/>
      <dgm:spPr/>
      <dgm:t>
        <a:bodyPr/>
        <a:lstStyle/>
        <a:p>
          <a:endParaRPr lang="en-GB"/>
        </a:p>
      </dgm:t>
    </dgm:pt>
    <dgm:pt modelId="{5102A86F-6BF9-4D0C-8AE0-BD037D38ADE2}" type="sibTrans" cxnId="{4256158E-7F90-4688-A066-9533DC77C1F4}">
      <dgm:prSet/>
      <dgm:spPr/>
      <dgm:t>
        <a:bodyPr/>
        <a:lstStyle/>
        <a:p>
          <a:endParaRPr lang="en-GB"/>
        </a:p>
      </dgm:t>
    </dgm:pt>
    <dgm:pt modelId="{67B7A4A1-4735-4C45-AD48-BC1302FCC2A7}" type="pres">
      <dgm:prSet presAssocID="{5CFBA14E-DF3B-4621-834A-9FA4C38340D1}" presName="CompostProcess" presStyleCnt="0">
        <dgm:presLayoutVars>
          <dgm:dir/>
          <dgm:resizeHandles val="exact"/>
        </dgm:presLayoutVars>
      </dgm:prSet>
      <dgm:spPr/>
    </dgm:pt>
    <dgm:pt modelId="{639E5B23-4196-427B-8B11-71885E376828}" type="pres">
      <dgm:prSet presAssocID="{5CFBA14E-DF3B-4621-834A-9FA4C38340D1}" presName="arrow" presStyleLbl="bgShp" presStyleIdx="0" presStyleCnt="1"/>
      <dgm:spPr/>
    </dgm:pt>
    <dgm:pt modelId="{2B7C03BF-1CED-4E2B-9448-9678DC0D1916}" type="pres">
      <dgm:prSet presAssocID="{5CFBA14E-DF3B-4621-834A-9FA4C38340D1}" presName="linearProcess" presStyleCnt="0"/>
      <dgm:spPr/>
    </dgm:pt>
    <dgm:pt modelId="{F1D7C989-1AA3-4941-8BD7-0EE81AC61061}" type="pres">
      <dgm:prSet presAssocID="{4B302438-5A04-48E6-AB94-74AC2B08F8D0}" presName="textNode" presStyleLbl="node1" presStyleIdx="0" presStyleCnt="5" custScaleX="284457" custScaleY="245213" custLinFactX="-5831" custLinFactNeighborX="-100000" custLinFactNeighborY="79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A83F07-5EE9-4002-B5FB-1DDB6715A056}" type="pres">
      <dgm:prSet presAssocID="{3BC66C11-C841-4122-A06F-F653AD06D5E1}" presName="sibTrans" presStyleCnt="0"/>
      <dgm:spPr/>
    </dgm:pt>
    <dgm:pt modelId="{3386E005-7720-4A94-8240-95250957FDA7}" type="pres">
      <dgm:prSet presAssocID="{922CF08C-E1E6-40CF-B4C4-B6F5535A0E98}" presName="textNode" presStyleLbl="node1" presStyleIdx="1" presStyleCnt="5" custScaleX="288588" custScaleY="237258" custLinFactNeighborX="-1014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C5CF4-398C-4022-9732-4AEAC3166A53}" type="pres">
      <dgm:prSet presAssocID="{AB9BF949-B4FC-4BC6-A7E7-253179119CAC}" presName="sibTrans" presStyleCnt="0"/>
      <dgm:spPr/>
    </dgm:pt>
    <dgm:pt modelId="{EB5C62F7-FB7E-497D-84D8-B225770B42D8}" type="pres">
      <dgm:prSet presAssocID="{0584CAD0-125B-439A-9247-9DA4AEC75DB4}" presName="textNode" presStyleLbl="node1" presStyleIdx="2" presStyleCnt="5" custScaleX="247127" custScaleY="237258" custLinFactNeighborX="18705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A0632-669C-4010-A8F8-CD501B01EB40}" type="pres">
      <dgm:prSet presAssocID="{66944685-ADFE-4235-919E-E91CD01D6432}" presName="sibTrans" presStyleCnt="0"/>
      <dgm:spPr/>
    </dgm:pt>
    <dgm:pt modelId="{8667601B-31F9-405D-A653-68EA433DC5D9}" type="pres">
      <dgm:prSet presAssocID="{65F9C1A9-475E-42C1-AC4B-6BA6F9B6CD72}" presName="textNode" presStyleLbl="node1" presStyleIdx="3" presStyleCnt="5" custScaleX="288639" custScaleY="237258" custLinFactX="10870" custLinFactNeighborX="100000" custLinFactNeighborY="39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3B7769-C55E-49D1-812F-1A823E93034B}" type="pres">
      <dgm:prSet presAssocID="{62A7EB5D-2270-40FD-8BEA-E7DF1878D1B2}" presName="sibTrans" presStyleCnt="0"/>
      <dgm:spPr/>
    </dgm:pt>
    <dgm:pt modelId="{A1B7BF80-B244-4857-8B38-89A5346BD152}" type="pres">
      <dgm:prSet presAssocID="{1A2DC3EF-F384-4A81-ABFB-0DAAC89DA415}" presName="textNode" presStyleLbl="node1" presStyleIdx="4" presStyleCnt="5" custScaleX="227364" custScaleY="229303" custLinFactX="35509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56158E-7F90-4688-A066-9533DC77C1F4}" srcId="{5CFBA14E-DF3B-4621-834A-9FA4C38340D1}" destId="{1A2DC3EF-F384-4A81-ABFB-0DAAC89DA415}" srcOrd="4" destOrd="0" parTransId="{AD83A5FE-59F8-4D54-99CA-AB275E0C3A28}" sibTransId="{5102A86F-6BF9-4D0C-8AE0-BD037D38ADE2}"/>
    <dgm:cxn modelId="{D7E10717-0E09-4B6A-9265-A1608D239D42}" type="presOf" srcId="{922CF08C-E1E6-40CF-B4C4-B6F5535A0E98}" destId="{3386E005-7720-4A94-8240-95250957FDA7}" srcOrd="0" destOrd="0" presId="urn:microsoft.com/office/officeart/2005/8/layout/hProcess9"/>
    <dgm:cxn modelId="{E1B72071-67CB-4311-B2A8-90E4EB01CF7D}" srcId="{5CFBA14E-DF3B-4621-834A-9FA4C38340D1}" destId="{922CF08C-E1E6-40CF-B4C4-B6F5535A0E98}" srcOrd="1" destOrd="0" parTransId="{DF5014B1-BC42-4634-A911-FE76AC56B11E}" sibTransId="{AB9BF949-B4FC-4BC6-A7E7-253179119CAC}"/>
    <dgm:cxn modelId="{4501C35C-E346-4F7A-A629-4074150F77E1}" srcId="{5CFBA14E-DF3B-4621-834A-9FA4C38340D1}" destId="{0584CAD0-125B-439A-9247-9DA4AEC75DB4}" srcOrd="2" destOrd="0" parTransId="{72D2630B-1C97-4645-8D5C-1DD43B51C50B}" sibTransId="{66944685-ADFE-4235-919E-E91CD01D6432}"/>
    <dgm:cxn modelId="{0E9067BA-0F08-4D08-9A59-2EDA87727397}" type="presOf" srcId="{1A2DC3EF-F384-4A81-ABFB-0DAAC89DA415}" destId="{A1B7BF80-B244-4857-8B38-89A5346BD152}" srcOrd="0" destOrd="0" presId="urn:microsoft.com/office/officeart/2005/8/layout/hProcess9"/>
    <dgm:cxn modelId="{14ED1359-8B20-4CAC-8531-406552B954AC}" type="presOf" srcId="{65F9C1A9-475E-42C1-AC4B-6BA6F9B6CD72}" destId="{8667601B-31F9-405D-A653-68EA433DC5D9}" srcOrd="0" destOrd="0" presId="urn:microsoft.com/office/officeart/2005/8/layout/hProcess9"/>
    <dgm:cxn modelId="{83B0E9BD-4963-4838-AAFC-2879910F6010}" srcId="{5CFBA14E-DF3B-4621-834A-9FA4C38340D1}" destId="{4B302438-5A04-48E6-AB94-74AC2B08F8D0}" srcOrd="0" destOrd="0" parTransId="{0C5D3F29-5CCB-4167-8331-38F1A777E1DA}" sibTransId="{3BC66C11-C841-4122-A06F-F653AD06D5E1}"/>
    <dgm:cxn modelId="{422C8DE9-3E8B-4E49-8D63-7FC18AB284D1}" type="presOf" srcId="{5CFBA14E-DF3B-4621-834A-9FA4C38340D1}" destId="{67B7A4A1-4735-4C45-AD48-BC1302FCC2A7}" srcOrd="0" destOrd="0" presId="urn:microsoft.com/office/officeart/2005/8/layout/hProcess9"/>
    <dgm:cxn modelId="{8AE7B96C-F6C5-4CCC-9F6F-DD7C96B28CC2}" srcId="{5CFBA14E-DF3B-4621-834A-9FA4C38340D1}" destId="{65F9C1A9-475E-42C1-AC4B-6BA6F9B6CD72}" srcOrd="3" destOrd="0" parTransId="{802C7656-88C4-4262-8DA1-D3115E669F68}" sibTransId="{62A7EB5D-2270-40FD-8BEA-E7DF1878D1B2}"/>
    <dgm:cxn modelId="{70625160-B661-4EF7-B8EA-211907197AAF}" type="presOf" srcId="{4B302438-5A04-48E6-AB94-74AC2B08F8D0}" destId="{F1D7C989-1AA3-4941-8BD7-0EE81AC61061}" srcOrd="0" destOrd="0" presId="urn:microsoft.com/office/officeart/2005/8/layout/hProcess9"/>
    <dgm:cxn modelId="{35EC5F5F-5B17-4C54-902B-09E61C4050DD}" type="presOf" srcId="{0584CAD0-125B-439A-9247-9DA4AEC75DB4}" destId="{EB5C62F7-FB7E-497D-84D8-B225770B42D8}" srcOrd="0" destOrd="0" presId="urn:microsoft.com/office/officeart/2005/8/layout/hProcess9"/>
    <dgm:cxn modelId="{EC44414A-6CE6-4A4D-96CF-1E2334FD49F9}" type="presParOf" srcId="{67B7A4A1-4735-4C45-AD48-BC1302FCC2A7}" destId="{639E5B23-4196-427B-8B11-71885E376828}" srcOrd="0" destOrd="0" presId="urn:microsoft.com/office/officeart/2005/8/layout/hProcess9"/>
    <dgm:cxn modelId="{6B8A164D-E1A6-4F12-AF06-55C20C958880}" type="presParOf" srcId="{67B7A4A1-4735-4C45-AD48-BC1302FCC2A7}" destId="{2B7C03BF-1CED-4E2B-9448-9678DC0D1916}" srcOrd="1" destOrd="0" presId="urn:microsoft.com/office/officeart/2005/8/layout/hProcess9"/>
    <dgm:cxn modelId="{0B6F7B46-1DF2-46F5-8063-3489463B207C}" type="presParOf" srcId="{2B7C03BF-1CED-4E2B-9448-9678DC0D1916}" destId="{F1D7C989-1AA3-4941-8BD7-0EE81AC61061}" srcOrd="0" destOrd="0" presId="urn:microsoft.com/office/officeart/2005/8/layout/hProcess9"/>
    <dgm:cxn modelId="{468CA618-DA30-4B6F-81B8-48AD66A232CD}" type="presParOf" srcId="{2B7C03BF-1CED-4E2B-9448-9678DC0D1916}" destId="{BFA83F07-5EE9-4002-B5FB-1DDB6715A056}" srcOrd="1" destOrd="0" presId="urn:microsoft.com/office/officeart/2005/8/layout/hProcess9"/>
    <dgm:cxn modelId="{92ED3772-D0E0-4141-90E4-E0C89B55FA4D}" type="presParOf" srcId="{2B7C03BF-1CED-4E2B-9448-9678DC0D1916}" destId="{3386E005-7720-4A94-8240-95250957FDA7}" srcOrd="2" destOrd="0" presId="urn:microsoft.com/office/officeart/2005/8/layout/hProcess9"/>
    <dgm:cxn modelId="{C616CB8E-EF2A-4B89-858F-B841E2CE9D73}" type="presParOf" srcId="{2B7C03BF-1CED-4E2B-9448-9678DC0D1916}" destId="{BFEC5CF4-398C-4022-9732-4AEAC3166A53}" srcOrd="3" destOrd="0" presId="urn:microsoft.com/office/officeart/2005/8/layout/hProcess9"/>
    <dgm:cxn modelId="{1CBA1195-DD45-45B1-B1AB-4DF287CDBDAF}" type="presParOf" srcId="{2B7C03BF-1CED-4E2B-9448-9678DC0D1916}" destId="{EB5C62F7-FB7E-497D-84D8-B225770B42D8}" srcOrd="4" destOrd="0" presId="urn:microsoft.com/office/officeart/2005/8/layout/hProcess9"/>
    <dgm:cxn modelId="{31D15184-B05B-4CB9-9022-E1A774C47D97}" type="presParOf" srcId="{2B7C03BF-1CED-4E2B-9448-9678DC0D1916}" destId="{845A0632-669C-4010-A8F8-CD501B01EB40}" srcOrd="5" destOrd="0" presId="urn:microsoft.com/office/officeart/2005/8/layout/hProcess9"/>
    <dgm:cxn modelId="{D2D4B0A6-FFAE-4FB0-9C19-1D39F0239B20}" type="presParOf" srcId="{2B7C03BF-1CED-4E2B-9448-9678DC0D1916}" destId="{8667601B-31F9-405D-A653-68EA433DC5D9}" srcOrd="6" destOrd="0" presId="urn:microsoft.com/office/officeart/2005/8/layout/hProcess9"/>
    <dgm:cxn modelId="{9E262C36-B467-4CA2-B56C-CD08FC13A22F}" type="presParOf" srcId="{2B7C03BF-1CED-4E2B-9448-9678DC0D1916}" destId="{BE3B7769-C55E-49D1-812F-1A823E93034B}" srcOrd="7" destOrd="0" presId="urn:microsoft.com/office/officeart/2005/8/layout/hProcess9"/>
    <dgm:cxn modelId="{DF4B7632-A3B5-4851-97DA-FA6322B194F7}" type="presParOf" srcId="{2B7C03BF-1CED-4E2B-9448-9678DC0D1916}" destId="{A1B7BF80-B244-4857-8B38-89A5346BD1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E5B23-4196-427B-8B11-71885E376828}">
      <dsp:nvSpPr>
        <dsp:cNvPr id="0" name=""/>
        <dsp:cNvSpPr/>
      </dsp:nvSpPr>
      <dsp:spPr>
        <a:xfrm>
          <a:off x="685799" y="0"/>
          <a:ext cx="777240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C989-1AA3-4941-8BD7-0EE81AC61061}">
      <dsp:nvSpPr>
        <dsp:cNvPr id="0" name=""/>
        <dsp:cNvSpPr/>
      </dsp:nvSpPr>
      <dsp:spPr>
        <a:xfrm>
          <a:off x="219962" y="86663"/>
          <a:ext cx="1744812" cy="4439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January 2016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u="sng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Agreed vision and objectives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Shadow Single Commissioning Board (SCB)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formulated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Co-location of commissioning teams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Staff engagement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305137" y="171838"/>
        <a:ext cx="1574462" cy="4268949"/>
      </dsp:txXfrm>
    </dsp:sp>
    <dsp:sp modelId="{3386E005-7720-4A94-8240-95250957FDA7}">
      <dsp:nvSpPr>
        <dsp:cNvPr id="0" name=""/>
        <dsp:cNvSpPr/>
      </dsp:nvSpPr>
      <dsp:spPr>
        <a:xfrm>
          <a:off x="2138716" y="115339"/>
          <a:ext cx="1770151" cy="429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April 2016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u="sng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Aligned governance structure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Integrated commissioning fund of £447m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Interim senior management team established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Approved 5 year commissioning strategy </a:t>
          </a:r>
          <a:endParaRPr lang="en-GB" sz="1500" kern="1200" dirty="0"/>
        </a:p>
      </dsp:txBody>
      <dsp:txXfrm>
        <a:off x="2225128" y="201751"/>
        <a:ext cx="1597327" cy="4122459"/>
      </dsp:txXfrm>
    </dsp:sp>
    <dsp:sp modelId="{EB5C62F7-FB7E-497D-84D8-B225770B42D8}">
      <dsp:nvSpPr>
        <dsp:cNvPr id="0" name=""/>
        <dsp:cNvSpPr/>
      </dsp:nvSpPr>
      <dsp:spPr>
        <a:xfrm>
          <a:off x="4002637" y="115339"/>
          <a:ext cx="1515836" cy="429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September 2016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u="sng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Council CX appointed CCG  Accountable Officer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Senior management consultation process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</a:t>
          </a: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Reduction in transaction costs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Strategic</a:t>
          </a: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Estates Plan </a:t>
          </a:r>
          <a:endParaRPr lang="en-GB" sz="1500" kern="1200" dirty="0"/>
        </a:p>
      </dsp:txBody>
      <dsp:txXfrm>
        <a:off x="4076634" y="189336"/>
        <a:ext cx="1367842" cy="4147289"/>
      </dsp:txXfrm>
    </dsp:sp>
    <dsp:sp modelId="{8667601B-31F9-405D-A653-68EA433DC5D9}">
      <dsp:nvSpPr>
        <dsp:cNvPr id="0" name=""/>
        <dsp:cNvSpPr/>
      </dsp:nvSpPr>
      <dsp:spPr>
        <a:xfrm>
          <a:off x="5717090" y="187356"/>
          <a:ext cx="1770464" cy="429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Autumn 2017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Joint CFO appointed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- Substantive management structure focussed on life course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New clinical leadership arrangements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Building capacity &amp; capability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Corporate Delivery Plan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Strategic Commissioning Board </a:t>
          </a:r>
        </a:p>
      </dsp:txBody>
      <dsp:txXfrm>
        <a:off x="5803517" y="273783"/>
        <a:ext cx="1597610" cy="4122429"/>
      </dsp:txXfrm>
    </dsp:sp>
    <dsp:sp modelId="{A1B7BF80-B244-4857-8B38-89A5346BD152}">
      <dsp:nvSpPr>
        <dsp:cNvPr id="0" name=""/>
        <dsp:cNvSpPr/>
      </dsp:nvSpPr>
      <dsp:spPr>
        <a:xfrm>
          <a:off x="7711463" y="187347"/>
          <a:ext cx="1394613" cy="4151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baseline="0" dirty="0" smtClean="0">
              <a:solidFill>
                <a:schemeClr val="tx1"/>
              </a:solidFill>
            </a:rPr>
            <a:t>April 2018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none" kern="1200" baseline="0" dirty="0" smtClean="0">
              <a:solidFill>
                <a:schemeClr val="tx1"/>
              </a:solidFill>
            </a:rPr>
            <a:t>- Aligned Governance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none" kern="1200" baseline="0" dirty="0" smtClean="0">
              <a:solidFill>
                <a:schemeClr val="tx1"/>
              </a:solidFill>
            </a:rPr>
            <a:t>- Integrated Financial Reporting</a:t>
          </a:r>
          <a:r>
            <a:rPr lang="en-GB" sz="1500" b="0" u="none" kern="1200" baseline="0" dirty="0" smtClean="0">
              <a:solidFill>
                <a:schemeClr val="tx1"/>
              </a:solidFill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none" kern="1200" baseline="0" dirty="0" smtClean="0">
              <a:solidFill>
                <a:schemeClr val="tx1"/>
              </a:solidFill>
            </a:rPr>
            <a:t>- Integrated </a:t>
          </a:r>
          <a:r>
            <a:rPr lang="en-GB" sz="1500" b="1" u="none" kern="1200" baseline="0" dirty="0" err="1" smtClean="0">
              <a:solidFill>
                <a:schemeClr val="tx1"/>
              </a:solidFill>
            </a:rPr>
            <a:t>Commissio</a:t>
          </a:r>
          <a:r>
            <a:rPr lang="en-GB" sz="1500" b="1" u="none" kern="1200" baseline="0" dirty="0" smtClean="0">
              <a:solidFill>
                <a:schemeClr val="tx1"/>
              </a:solidFill>
            </a:rPr>
            <a:t>- </a:t>
          </a:r>
          <a:r>
            <a:rPr lang="en-GB" sz="1500" b="1" u="none" kern="1200" baseline="0" dirty="0" err="1" smtClean="0">
              <a:solidFill>
                <a:schemeClr val="tx1"/>
              </a:solidFill>
            </a:rPr>
            <a:t>ning</a:t>
          </a:r>
          <a:r>
            <a:rPr lang="en-GB" sz="1500" b="1" u="none" kern="1200" baseline="0" dirty="0" smtClean="0">
              <a:solidFill>
                <a:schemeClr val="tx1"/>
              </a:solidFill>
            </a:rPr>
            <a:t> Fund increased to £942m</a:t>
          </a:r>
          <a:endParaRPr lang="en-GB" sz="1700" b="1" u="none" kern="1200" baseline="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b="0" u="none" kern="1200" baseline="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b="0" u="none" kern="1200" baseline="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b="0" u="none" kern="1200" baseline="0" dirty="0" smtClean="0">
            <a:solidFill>
              <a:schemeClr val="tx1"/>
            </a:solidFill>
          </a:endParaRPr>
        </a:p>
      </dsp:txBody>
      <dsp:txXfrm>
        <a:off x="7779542" y="255426"/>
        <a:ext cx="1258455" cy="401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FA1A96-5065-497B-841A-C21CD1B77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66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CF4382-14F6-44AB-8B9C-9B8D81812E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9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7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99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7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2D127-246F-4640-81B4-4BD0E200B5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0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8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6DAB-F814-4244-B7E1-C184508F7375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7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3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4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19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B864-F839-4524-9BF3-4F9CB8437FB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29A2-6A8D-4EEF-B7F2-10B4764AC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7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CCC-FD90-4802-A387-D68754809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96BE-B256-4373-B1CA-CAA444C7C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2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441450"/>
            <a:ext cx="42449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2449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C8E6-4520-4654-828F-A0F78DEBD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5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441450"/>
            <a:ext cx="864235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C8CD-51CA-47E5-8BB5-68C3E5410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4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707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0FA6-A378-470A-BE13-174057D89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75D5-7033-4BAB-960A-CF0F4BF7C3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3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5627-6016-4107-A499-A238501AA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64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BCF1-63D7-4D37-9E30-0A83161F2E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8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A1ED-06BA-4C8C-96E7-834CB478F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7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0F1C-B7CF-4B8F-8BFE-DE6B49201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83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BF14-6BD7-43AB-8FF9-C9812B27C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08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5B8C-CDD3-4837-BE3F-A4AF56143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23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14FF-C3AF-4312-872A-C1D5C594D6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67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8BB8-C10B-4A86-97AF-C478A8EF19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9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6BB12-A448-4DB7-A4DD-ECE81EC85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46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A87C-64EC-4156-AB69-C78E9AA39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17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0A65-F3E2-4185-AA22-B23BEB0830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188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6411-F319-43CE-A8B6-6E48D736AD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715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3573-BCAC-45B6-A751-3613CA0E3F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499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579E-659B-416E-BD48-5031F5CB6D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87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FEC3-C154-49E8-AFBD-EB33C7EE0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31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4878-C25E-45DF-A61A-ED8E32382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7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D918-25D5-4123-9145-D30B8DA57A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03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AFA7-E371-4C20-B3D8-5726CFA12E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066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86D2-E56E-4B4C-A4B0-D32FD03050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0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F376-4D83-4976-9F0D-C9AFBCB90E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510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BD6C-70A5-4A25-9B6D-F67A37452D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118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81A1-7D91-4FEA-8010-527D72EC06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00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B5A007-22F4-4BD2-8720-C277ACF4D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19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43B468-4F07-4CE3-AF7C-70AFBAD3FF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41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51F079-53A7-42A0-A45C-3CB64076FD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4145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429E-C3B0-4FBF-97CC-5BE352F1B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5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7A3E52-FDD1-4B90-8978-79F01CC7C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50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CB3C82-CC19-4D4A-92F4-C92EE2825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49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65D72D-26CE-4A5D-A5D3-881131B02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83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CE72871-2FCE-4207-B09F-9088417F0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3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0BED1D-D913-4F9F-8F19-A6A08478E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08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3940D8-B2B1-4AA4-8C8A-BAB0B13BF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40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C66B15C-563F-4123-B7CA-7EE89ED2E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34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FFEB5F8-B7DE-40C2-8286-8A60B0AF6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57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A1D9-5167-445A-AF3F-8EC6E827E4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981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0B98-29B4-4034-A661-9987BDAC6C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13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387D-CCE3-4B0C-AEE6-E6103B2D81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49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C143-7072-427E-949D-44327A3571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506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A6E3-E0D5-4BF9-A03B-CA7E97578C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722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20E0-5B39-4C60-81A6-957857FAAC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896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99E4-2350-4507-BF94-C8C368EE67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541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0F8C-6822-431B-80DF-9411FE9DD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59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BF42-DD1C-47FB-A532-662FC5AEF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481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2CDB-2BD7-4C8B-A0C8-CC2B52AA34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25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149B6-A6FE-446B-8D57-3311FE2C75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44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AD1C-2B17-4390-8A6D-AC9BE55CC7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81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5A5FA-DEEE-471C-963F-B73346B5C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6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24D7-59B3-4F7C-B52F-6AD24975CA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2BBF5-E1AE-439D-BA73-E4E45910D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1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F1EF-C627-409A-A0F9-3DD2E10BB9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9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41450"/>
            <a:ext cx="8642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250825" y="1250950"/>
            <a:ext cx="8642350" cy="0"/>
          </a:xfrm>
          <a:prstGeom prst="line">
            <a:avLst/>
          </a:prstGeom>
          <a:noFill/>
          <a:ln w="28575">
            <a:solidFill>
              <a:srgbClr val="0082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4103688" y="6497638"/>
            <a:ext cx="900112" cy="360362"/>
          </a:xfrm>
          <a:prstGeom prst="rect">
            <a:avLst/>
          </a:prstGeom>
          <a:solidFill>
            <a:srgbClr val="00785C"/>
          </a:solidFill>
          <a:ln w="9525">
            <a:solidFill>
              <a:srgbClr val="00785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1D5922-F3FC-4047-A433-C8E060A1E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3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40463"/>
            <a:ext cx="26463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 descr="Screen Clippi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762625"/>
            <a:ext cx="2835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86" r:id="rId1"/>
    <p:sldLayoutId id="2147487087" r:id="rId2"/>
    <p:sldLayoutId id="2147487088" r:id="rId3"/>
    <p:sldLayoutId id="2147487089" r:id="rId4"/>
    <p:sldLayoutId id="2147487090" r:id="rId5"/>
    <p:sldLayoutId id="2147487091" r:id="rId6"/>
    <p:sldLayoutId id="2147487092" r:id="rId7"/>
    <p:sldLayoutId id="2147487093" r:id="rId8"/>
    <p:sldLayoutId id="2147487094" r:id="rId9"/>
    <p:sldLayoutId id="2147487095" r:id="rId10"/>
    <p:sldLayoutId id="2147487096" r:id="rId11"/>
    <p:sldLayoutId id="2147487097" r:id="rId12"/>
    <p:sldLayoutId id="2147487098" r:id="rId13"/>
    <p:sldLayoutId id="214748724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CAB590-E925-4CEB-8AC2-F009C9A72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9" r:id="rId1"/>
    <p:sldLayoutId id="2147487100" r:id="rId2"/>
    <p:sldLayoutId id="2147487101" r:id="rId3"/>
    <p:sldLayoutId id="2147487102" r:id="rId4"/>
    <p:sldLayoutId id="2147487103" r:id="rId5"/>
    <p:sldLayoutId id="2147487104" r:id="rId6"/>
    <p:sldLayoutId id="2147487105" r:id="rId7"/>
    <p:sldLayoutId id="2147487106" r:id="rId8"/>
    <p:sldLayoutId id="2147487107" r:id="rId9"/>
    <p:sldLayoutId id="2147487108" r:id="rId10"/>
    <p:sldLayoutId id="21474871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78AE8E-C46E-4CA7-9EB0-C6C9E6A3DC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10" r:id="rId1"/>
    <p:sldLayoutId id="2147487111" r:id="rId2"/>
    <p:sldLayoutId id="2147487112" r:id="rId3"/>
    <p:sldLayoutId id="2147487113" r:id="rId4"/>
    <p:sldLayoutId id="2147487114" r:id="rId5"/>
    <p:sldLayoutId id="2147487115" r:id="rId6"/>
    <p:sldLayoutId id="2147487116" r:id="rId7"/>
    <p:sldLayoutId id="2147487117" r:id="rId8"/>
    <p:sldLayoutId id="2147487118" r:id="rId9"/>
    <p:sldLayoutId id="2147487119" r:id="rId10"/>
    <p:sldLayoutId id="21474871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8177E0D-919D-419F-900E-6A24C7580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2" r:id="rId1"/>
    <p:sldLayoutId id="2147487133" r:id="rId2"/>
    <p:sldLayoutId id="2147487134" r:id="rId3"/>
    <p:sldLayoutId id="2147487135" r:id="rId4"/>
    <p:sldLayoutId id="2147487136" r:id="rId5"/>
    <p:sldLayoutId id="2147487137" r:id="rId6"/>
    <p:sldLayoutId id="2147487138" r:id="rId7"/>
    <p:sldLayoutId id="2147487139" r:id="rId8"/>
    <p:sldLayoutId id="2147487140" r:id="rId9"/>
    <p:sldLayoutId id="2147487141" r:id="rId10"/>
    <p:sldLayoutId id="21474871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5724CB-FF1B-4FDD-9E77-8F615AB85E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6305" y="6388864"/>
            <a:ext cx="2057996" cy="364466"/>
          </a:xfrm>
          <a:prstGeom prst="rect">
            <a:avLst/>
          </a:prstGeom>
        </p:spPr>
        <p:txBody>
          <a:bodyPr vert="horz" lIns="91669" tIns="45834" rIns="91669" bIns="4583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686" fontAlgn="auto">
              <a:spcBef>
                <a:spcPts val="0"/>
              </a:spcBef>
              <a:spcAft>
                <a:spcPts val="0"/>
              </a:spcAft>
            </a:pPr>
            <a:fld id="{CA97680C-D10F-40A9-A93E-1E7C6089FE9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66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78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66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om.wilkinson@tameside.gov.uk" TargetMode="External"/><Relationship Id="rId2" Type="http://schemas.openxmlformats.org/officeDocument/2006/relationships/hyperlink" Target="mailto:tracey.simpson@nhs.net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1"/>
            <a:ext cx="8280920" cy="266429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Integration –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Tameside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Glossop Way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739864" cy="1656184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pPr algn="r"/>
            <a:r>
              <a:rPr lang="en-GB" sz="2600" dirty="0" smtClean="0">
                <a:solidFill>
                  <a:schemeClr val="tx1"/>
                </a:solidFill>
              </a:rPr>
              <a:t>23rd November 2018</a:t>
            </a:r>
          </a:p>
        </p:txBody>
      </p:sp>
      <p:pic>
        <p:nvPicPr>
          <p:cNvPr id="6" name="Picture 5" descr="TMBC 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620688"/>
            <a:ext cx="2160240" cy="648072"/>
          </a:xfrm>
          <a:prstGeom prst="rect">
            <a:avLst/>
          </a:prstGeom>
        </p:spPr>
      </p:pic>
      <p:pic>
        <p:nvPicPr>
          <p:cNvPr id="7" name="Picture 6" descr="C:\Users\catherine.cane\AppData\Local\Microsoft\Windows\Temporary Internet Files\Content.Word\TamesideandGlossopCCG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233662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57179"/>
              </p:ext>
            </p:extLst>
          </p:nvPr>
        </p:nvGraphicFramePr>
        <p:xfrm>
          <a:off x="-612576" y="1124744"/>
          <a:ext cx="9112634" cy="691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Document" r:id="rId4" imgW="12736922" imgH="9666906" progId="Word.Document.12">
                  <p:embed/>
                </p:oleObj>
              </mc:Choice>
              <mc:Fallback>
                <p:oleObj name="Document" r:id="rId4" imgW="12736922" imgH="96669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12576" y="1124744"/>
                        <a:ext cx="9112634" cy="6916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28639" y="3326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Care Together Programme Delivery Structure</a:t>
            </a:r>
          </a:p>
        </p:txBody>
      </p:sp>
    </p:spTree>
    <p:extLst>
      <p:ext uri="{BB962C8B-B14F-4D97-AF65-F5344CB8AC3E}">
        <p14:creationId xmlns:p14="http://schemas.microsoft.com/office/powerpoint/2010/main" val="23549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Integrated Care Foundation Trust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385392"/>
            <a:ext cx="8507288" cy="5472608"/>
          </a:xfrm>
        </p:spPr>
        <p:txBody>
          <a:bodyPr>
            <a:no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Organisational form developed using FT Trust licence</a:t>
            </a:r>
          </a:p>
          <a:p>
            <a:r>
              <a:rPr lang="en-GB" sz="2400" dirty="0">
                <a:cs typeface="Arial" panose="020B0604020202020204" pitchFamily="34" charset="0"/>
              </a:rPr>
              <a:t>Significant improvement in key metrics; Good CQC rating</a:t>
            </a:r>
          </a:p>
          <a:p>
            <a:r>
              <a:rPr lang="en-US" sz="2400" dirty="0">
                <a:cs typeface="Arial" panose="020B0604020202020204" pitchFamily="34" charset="0"/>
              </a:rPr>
              <a:t>Community Services embedded</a:t>
            </a:r>
          </a:p>
          <a:p>
            <a:r>
              <a:rPr lang="en-GB" sz="2400" dirty="0" smtClean="0">
                <a:cs typeface="Arial" panose="020B0604020202020204" pitchFamily="34" charset="0"/>
              </a:rPr>
              <a:t>GPs in clinical leadership positions and within ICFT governance structures to drive neighbourhood developments</a:t>
            </a:r>
          </a:p>
          <a:p>
            <a:r>
              <a:rPr lang="en-GB" sz="2400" dirty="0" smtClean="0">
                <a:cs typeface="Arial" panose="020B0604020202020204" pitchFamily="34" charset="0"/>
              </a:rPr>
              <a:t>Comprehensive </a:t>
            </a:r>
            <a:r>
              <a:rPr lang="en-GB" sz="2400" dirty="0">
                <a:cs typeface="Arial" panose="020B0604020202020204" pitchFamily="34" charset="0"/>
              </a:rPr>
              <a:t>IM&amp;T strategy and interconnectivity delivery plan (subject to capital funding)</a:t>
            </a:r>
          </a:p>
          <a:p>
            <a:r>
              <a:rPr lang="en-GB" sz="2400" dirty="0" smtClean="0">
                <a:cs typeface="Arial" panose="020B0604020202020204" pitchFamily="34" charset="0"/>
              </a:rPr>
              <a:t>Consolidation of Intermediate Care onto main hospital site</a:t>
            </a:r>
          </a:p>
          <a:p>
            <a:r>
              <a:rPr lang="en-GB" sz="2400" dirty="0" smtClean="0">
                <a:cs typeface="Arial" panose="020B0604020202020204" pitchFamily="34" charset="0"/>
              </a:rPr>
              <a:t>Due </a:t>
            </a:r>
            <a:r>
              <a:rPr lang="en-GB" sz="2400" dirty="0">
                <a:cs typeface="Arial" panose="020B0604020202020204" pitchFamily="34" charset="0"/>
              </a:rPr>
              <a:t>Diligence process underway for Adult Social Care </a:t>
            </a:r>
            <a:r>
              <a:rPr lang="en-GB" sz="2400" dirty="0" smtClean="0">
                <a:cs typeface="Arial" panose="020B0604020202020204" pitchFamily="34" charset="0"/>
              </a:rPr>
              <a:t>transaction</a:t>
            </a:r>
          </a:p>
          <a:p>
            <a:endParaRPr lang="en-GB" sz="2400" dirty="0" smtClean="0">
              <a:cs typeface="Arial" panose="020B0604020202020204" pitchFamily="34" charset="0"/>
            </a:endParaRPr>
          </a:p>
          <a:p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chemeClr val="accent1">
                    <a:lumMod val="75000"/>
                  </a:schemeClr>
                </a:solidFill>
              </a:rPr>
              <a:t>Neighbourhood developments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53285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Establishment </a:t>
            </a:r>
            <a:r>
              <a:rPr lang="en-GB" sz="2000" dirty="0">
                <a:cs typeface="Arial" panose="020B0604020202020204" pitchFamily="34" charset="0"/>
              </a:rPr>
              <a:t>of </a:t>
            </a:r>
            <a:r>
              <a:rPr lang="en-GB" sz="2000" dirty="0" smtClean="0">
                <a:cs typeface="Arial" panose="020B0604020202020204" pitchFamily="34" charset="0"/>
              </a:rPr>
              <a:t>5 x neighbourhood </a:t>
            </a:r>
            <a:r>
              <a:rPr lang="en-GB" sz="2000" dirty="0">
                <a:cs typeface="Arial" panose="020B0604020202020204" pitchFamily="34" charset="0"/>
              </a:rPr>
              <a:t>management </a:t>
            </a:r>
            <a:r>
              <a:rPr lang="en-GB" sz="2000" dirty="0" smtClean="0">
                <a:cs typeface="Arial" panose="020B0604020202020204" pitchFamily="34" charset="0"/>
              </a:rPr>
              <a:t>teams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cs typeface="Arial" panose="020B0604020202020204" pitchFamily="34" charset="0"/>
              </a:rPr>
              <a:t>Creation and co-location of Intermediate Tier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Multi disciplinary </a:t>
            </a:r>
            <a:r>
              <a:rPr lang="en-GB" sz="2000" dirty="0" err="1"/>
              <a:t>IUCT</a:t>
            </a:r>
            <a:r>
              <a:rPr lang="en-GB" sz="2000" dirty="0"/>
              <a:t> (Integrated Urgent Care Team</a:t>
            </a:r>
            <a:r>
              <a:rPr lang="en-GB" sz="2000" dirty="0" smtClean="0"/>
              <a:t>) across T&amp;G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3 x </a:t>
            </a:r>
            <a:r>
              <a:rPr lang="en-GB" sz="2000" dirty="0" err="1" smtClean="0">
                <a:cs typeface="Arial" panose="020B0604020202020204" pitchFamily="34" charset="0"/>
              </a:rPr>
              <a:t>Extensivists</a:t>
            </a:r>
            <a:r>
              <a:rPr lang="en-GB" sz="2000" dirty="0" smtClean="0">
                <a:cs typeface="Arial" panose="020B0604020202020204" pitchFamily="34" charset="0"/>
              </a:rPr>
              <a:t> in post 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Co-location of District Nurses and Adult Social Care in each neighbourhood; now expanding for other services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Interconnectivity/remote </a:t>
            </a:r>
            <a:r>
              <a:rPr lang="en-GB" sz="2000" dirty="0">
                <a:cs typeface="Arial" panose="020B0604020202020204" pitchFamily="34" charset="0"/>
              </a:rPr>
              <a:t>access </a:t>
            </a:r>
            <a:r>
              <a:rPr lang="en-GB" sz="2000" dirty="0" smtClean="0">
                <a:cs typeface="Arial" panose="020B0604020202020204" pitchFamily="34" charset="0"/>
              </a:rPr>
              <a:t>for community </a:t>
            </a:r>
            <a:r>
              <a:rPr lang="en-GB" sz="2000" dirty="0">
                <a:cs typeface="Arial" panose="020B0604020202020204" pitchFamily="34" charset="0"/>
              </a:rPr>
              <a:t>services and </a:t>
            </a:r>
            <a:r>
              <a:rPr lang="en-GB" sz="2000" dirty="0" smtClean="0">
                <a:cs typeface="Arial" panose="020B0604020202020204" pitchFamily="34" charset="0"/>
              </a:rPr>
              <a:t>GP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Social </a:t>
            </a:r>
            <a:r>
              <a:rPr lang="en-GB" sz="2000" dirty="0">
                <a:cs typeface="Arial" panose="020B0604020202020204" pitchFamily="34" charset="0"/>
              </a:rPr>
              <a:t>prescribing and asset based approaches </a:t>
            </a:r>
            <a:r>
              <a:rPr lang="en-GB" sz="2000" dirty="0" smtClean="0">
                <a:cs typeface="Arial" panose="020B0604020202020204" pitchFamily="34" charset="0"/>
              </a:rPr>
              <a:t>established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Organisational Development programme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Health and Social </a:t>
            </a:r>
            <a:r>
              <a:rPr lang="en-US" sz="2000" dirty="0">
                <a:cs typeface="Arial" panose="020B0604020202020204" pitchFamily="34" charset="0"/>
              </a:rPr>
              <a:t>C</a:t>
            </a:r>
            <a:r>
              <a:rPr lang="en-US" sz="2000" dirty="0" smtClean="0">
                <a:cs typeface="Arial" panose="020B0604020202020204" pitchFamily="34" charset="0"/>
              </a:rPr>
              <a:t>are Estates lead to support MDT design and development of Integrated Neighbourhood hubs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endParaRPr lang="en-GB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GB" sz="3200" b="1" kern="1200" dirty="0">
                <a:solidFill>
                  <a:schemeClr val="accent1">
                    <a:lumMod val="75000"/>
                  </a:schemeClr>
                </a:solidFill>
              </a:rPr>
              <a:t>Innovative approaches; Digital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888432" cy="4248472"/>
          </a:xfrm>
        </p:spPr>
        <p:txBody>
          <a:bodyPr>
            <a:normAutofit/>
          </a:bodyPr>
          <a:lstStyle/>
          <a:p>
            <a:r>
              <a:rPr lang="en-GB" dirty="0"/>
              <a:t>Developed by ICFT</a:t>
            </a:r>
          </a:p>
          <a:p>
            <a:r>
              <a:rPr lang="en-GB" dirty="0"/>
              <a:t>IT infrastructure funded and delivered by Council</a:t>
            </a:r>
          </a:p>
          <a:p>
            <a:r>
              <a:rPr lang="en-GB" dirty="0" smtClean="0"/>
              <a:t>Health and social care close working</a:t>
            </a:r>
          </a:p>
          <a:p>
            <a:r>
              <a:rPr lang="en-GB" dirty="0" smtClean="0"/>
              <a:t>Supporting all T&amp;G Care Homes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2290"/>
            <a:ext cx="4135760" cy="47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1"/>
            <a:ext cx="8280920" cy="266429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4000" b="1" kern="1200" dirty="0">
                <a:solidFill>
                  <a:schemeClr val="accent1">
                    <a:lumMod val="75000"/>
                  </a:schemeClr>
                </a:solidFill>
              </a:rPr>
              <a:t>How the </a:t>
            </a:r>
            <a:r>
              <a:rPr lang="en-GB" sz="4000" b="1" kern="1200" dirty="0" smtClean="0">
                <a:solidFill>
                  <a:schemeClr val="accent1">
                    <a:lumMod val="75000"/>
                  </a:schemeClr>
                </a:solidFill>
              </a:rPr>
              <a:t>Money Works</a:t>
            </a:r>
            <a:endParaRPr lang="en-GB" sz="4000" b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7739864" cy="1944216"/>
          </a:xfrm>
        </p:spPr>
        <p:txBody>
          <a:bodyPr>
            <a:normAutofit/>
          </a:bodyPr>
          <a:lstStyle/>
          <a:p>
            <a:pPr algn="r"/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TMBC 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620688"/>
            <a:ext cx="2160240" cy="648072"/>
          </a:xfrm>
          <a:prstGeom prst="rect">
            <a:avLst/>
          </a:prstGeom>
        </p:spPr>
      </p:pic>
      <p:pic>
        <p:nvPicPr>
          <p:cNvPr id="7" name="Picture 6" descr="C:\Users\catherine.cane\AppData\Local\Microsoft\Windows\Temporary Internet Files\Content.Word\TamesideandGlossopCCG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233662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7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kern="1200" dirty="0">
                <a:solidFill>
                  <a:schemeClr val="accent1">
                    <a:lumMod val="75000"/>
                  </a:schemeClr>
                </a:solidFill>
              </a:rPr>
              <a:t>T&amp;G Economy Financial Gap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41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7263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Integrated Commissioning Fund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0825" y="1441450"/>
            <a:ext cx="8642350" cy="472385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  <a:defRPr/>
            </a:pPr>
            <a:r>
              <a:rPr lang="en-GB" altLang="en-US" sz="2600" dirty="0"/>
              <a:t>Integrated Commissioning Fund (ICF) established 1st April 2016 underpinned by robust Financial Framework</a:t>
            </a:r>
          </a:p>
          <a:p>
            <a:pPr>
              <a:lnSpc>
                <a:spcPct val="120000"/>
              </a:lnSpc>
              <a:spcAft>
                <a:spcPts val="800"/>
              </a:spcAft>
              <a:defRPr/>
            </a:pPr>
            <a:r>
              <a:rPr lang="en-GB" altLang="en-US" sz="2600" dirty="0"/>
              <a:t>Included Council services: Adults, Children and Public Health but excluded </a:t>
            </a:r>
            <a:r>
              <a:rPr lang="en-GB" altLang="en-US" sz="2600" dirty="0" smtClean="0"/>
              <a:t>other </a:t>
            </a:r>
            <a:r>
              <a:rPr lang="en-GB" altLang="en-US" sz="2600" dirty="0"/>
              <a:t>Council services</a:t>
            </a:r>
          </a:p>
          <a:p>
            <a:pPr>
              <a:lnSpc>
                <a:spcPct val="120000"/>
              </a:lnSpc>
              <a:spcAft>
                <a:spcPts val="800"/>
              </a:spcAft>
              <a:defRPr/>
            </a:pPr>
            <a:r>
              <a:rPr lang="en-GB" altLang="en-US" sz="2600" dirty="0"/>
              <a:t>Included total resource allocation for the CCG including delegated primary care co-commissioned budgets</a:t>
            </a:r>
          </a:p>
          <a:p>
            <a:pPr>
              <a:lnSpc>
                <a:spcPct val="120000"/>
              </a:lnSpc>
              <a:spcAft>
                <a:spcPts val="800"/>
              </a:spcAft>
              <a:defRPr/>
            </a:pPr>
            <a:r>
              <a:rPr lang="en-GB" altLang="en-US" sz="2600" dirty="0"/>
              <a:t>Expansion to single ICF in 2018-19 including all Council and CCG resource totalling ~ £</a:t>
            </a:r>
            <a:r>
              <a:rPr lang="en-GB" altLang="en-US" sz="2600" dirty="0" smtClean="0"/>
              <a:t>1billion gross (£0.581m net)</a:t>
            </a:r>
          </a:p>
          <a:p>
            <a:pPr>
              <a:lnSpc>
                <a:spcPct val="120000"/>
              </a:lnSpc>
              <a:spcAft>
                <a:spcPts val="800"/>
              </a:spcAft>
              <a:defRPr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649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0017" y="1412776"/>
            <a:ext cx="782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GB" sz="4000" b="1" dirty="0">
              <a:solidFill>
                <a:srgbClr val="604A7B"/>
              </a:solidFill>
              <a:cs typeface="Arial" pitchFamily="34" charset="0"/>
            </a:endParaRPr>
          </a:p>
          <a:p>
            <a:pPr defTabSz="478564"/>
            <a:endParaRPr lang="en-GB" sz="2400" dirty="0">
              <a:solidFill>
                <a:srgbClr val="604A7B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2863"/>
            <a:ext cx="9144000" cy="417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8564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401" y="3157755"/>
            <a:ext cx="7510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78564"/>
            <a:endParaRPr lang="en-GB" sz="2400" b="1" dirty="0" smtClea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algn="r" defTabSz="478564"/>
            <a:endParaRPr lang="en-GB" sz="2400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algn="r" defTabSz="478564"/>
            <a:endParaRPr lang="en-GB" sz="2400" b="1" dirty="0" smtClea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489" y="4149173"/>
            <a:ext cx="5849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78564"/>
            <a:r>
              <a:rPr lang="en-GB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 </a:t>
            </a:r>
            <a:endParaRPr lang="en-GB" sz="2400" b="1" dirty="0" smtClea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478564"/>
            <a:endParaRPr lang="en-GB" sz="2400" b="1" dirty="0" smtClea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511292"/>
              </p:ext>
            </p:extLst>
          </p:nvPr>
        </p:nvGraphicFramePr>
        <p:xfrm>
          <a:off x="179512" y="1285235"/>
          <a:ext cx="8856984" cy="4952077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3240360"/>
                <a:gridCol w="4032448"/>
              </a:tblGrid>
              <a:tr h="754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Calibri"/>
                        </a:rPr>
                        <a:t>Budget Allocation Sections</a:t>
                      </a:r>
                      <a:endParaRPr lang="en-GB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Calibri"/>
                        </a:rPr>
                        <a:t>Detail</a:t>
                      </a:r>
                      <a:endParaRPr lang="en-GB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Calibri"/>
                        </a:rPr>
                        <a:t>Governance implications</a:t>
                      </a:r>
                      <a:endParaRPr lang="en-GB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Section 75 </a:t>
                      </a:r>
                      <a:endParaRPr lang="en-GB" sz="1600" dirty="0" smtClean="0">
                        <a:effectLst/>
                        <a:latin typeface="Arial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effectLst/>
                          <a:latin typeface="Arial"/>
                          <a:ea typeface="Calibri"/>
                        </a:rPr>
                        <a:t>(Pot A)</a:t>
                      </a:r>
                      <a:endParaRPr lang="en-GB" sz="1600" b="1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This relates to legislation that allows the establishment of pooled funds between NHS bodies and local authorities at a local level</a:t>
                      </a: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The Single Commissioning Board will make decisions on this funding which are binding upon the two statutory partner organisations.</a:t>
                      </a: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9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Aligned 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</a:rPr>
                        <a:t>Services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effectLst/>
                          <a:latin typeface="Arial"/>
                          <a:ea typeface="Calibri"/>
                        </a:rPr>
                        <a:t>(Pot B)</a:t>
                      </a:r>
                      <a:endParaRPr lang="en-GB" sz="1600" b="1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Funding contributions for services that cannot be delegated for formal joint provision</a:t>
                      </a: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The Single Commissioning Board will make recommendations on the spending of this funding. These recommendations will require ratification by the relevant statutory organisation.</a:t>
                      </a: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4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In Collaboration 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</a:rPr>
                        <a:t>Services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effectLst/>
                          <a:latin typeface="Arial"/>
                          <a:ea typeface="Calibri"/>
                        </a:rPr>
                        <a:t>(Pot C)</a:t>
                      </a:r>
                      <a:endParaRPr lang="en-GB" sz="1600" b="1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Funding for services which cannot be included within Section 75 arrangements without a change in legislation.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These specialised services are jointly commissioned with NHS England.</a:t>
                      </a: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</a:rPr>
                        <a:t>The Single Commissioning Board will make recommendations on the spending of this funding. These recommendations will require ratification by NHS England and the relevant statutory organisation.</a:t>
                      </a:r>
                    </a:p>
                  </a:txBody>
                  <a:tcPr marL="20349" marR="20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45287" y="796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810" y="358521"/>
            <a:ext cx="7848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Integrated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Commissioning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8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1143000"/>
          </a:xfrm>
        </p:spPr>
        <p:txBody>
          <a:bodyPr/>
          <a:lstStyle/>
          <a:p>
            <a:r>
              <a:rPr lang="en-GB" sz="3600" b="1" kern="1200" dirty="0">
                <a:solidFill>
                  <a:schemeClr val="accent1">
                    <a:lumMod val="75000"/>
                  </a:schemeClr>
                </a:solidFill>
              </a:rPr>
              <a:t>Integrated Financial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Net or Gross</a:t>
            </a:r>
          </a:p>
          <a:p>
            <a:r>
              <a:rPr lang="en-GB" dirty="0" smtClean="0"/>
              <a:t>LA’s Net Budget = amount charged to tax payer</a:t>
            </a:r>
          </a:p>
          <a:p>
            <a:r>
              <a:rPr lang="en-GB" dirty="0" smtClean="0"/>
              <a:t>But we control the gross</a:t>
            </a:r>
          </a:p>
          <a:p>
            <a:r>
              <a:rPr lang="en-GB" dirty="0" smtClean="0"/>
              <a:t>Brackets are Bad</a:t>
            </a:r>
          </a:p>
          <a:p>
            <a:r>
              <a:rPr lang="en-GB" dirty="0" smtClean="0"/>
              <a:t>Report formats – traditional LA </a:t>
            </a:r>
            <a:r>
              <a:rPr lang="en-GB" dirty="0" err="1" smtClean="0"/>
              <a:t>vs</a:t>
            </a:r>
            <a:r>
              <a:rPr lang="en-GB" dirty="0" smtClean="0"/>
              <a:t> more flexible CCG</a:t>
            </a:r>
          </a:p>
          <a:p>
            <a:r>
              <a:rPr lang="en-GB" dirty="0" smtClean="0"/>
              <a:t>CCG/Council S75 SCB meets immediately before Council’s Executive Cabinet – all in attendance</a:t>
            </a:r>
          </a:p>
          <a:p>
            <a:r>
              <a:rPr lang="en-GB" dirty="0" smtClean="0"/>
              <a:t>Streamlined briefings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n-GB" sz="3600" b="1" kern="1200" dirty="0">
                <a:solidFill>
                  <a:schemeClr val="accent1">
                    <a:lumMod val="75000"/>
                  </a:schemeClr>
                </a:solidFill>
              </a:rPr>
              <a:t>Benefits of </a:t>
            </a:r>
            <a:r>
              <a:rPr lang="en-GB" sz="3600" b="1" kern="1200" dirty="0" smtClean="0">
                <a:solidFill>
                  <a:schemeClr val="accent1">
                    <a:lumMod val="75000"/>
                  </a:schemeClr>
                </a:solidFill>
              </a:rPr>
              <a:t>ICF</a:t>
            </a:r>
            <a:endParaRPr lang="en-GB" sz="3600" b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02027"/>
          </a:xfrm>
        </p:spPr>
        <p:txBody>
          <a:bodyPr>
            <a:normAutofit fontScale="92500"/>
          </a:bodyPr>
          <a:lstStyle/>
          <a:p>
            <a:pPr lvl="0">
              <a:spcAft>
                <a:spcPts val="600"/>
              </a:spcAft>
            </a:pPr>
            <a:r>
              <a:rPr lang="en-GB" sz="2600" dirty="0"/>
              <a:t>Streamlined governance and decision making </a:t>
            </a:r>
          </a:p>
          <a:p>
            <a:pPr lvl="0">
              <a:spcAft>
                <a:spcPts val="600"/>
              </a:spcAft>
            </a:pPr>
            <a:r>
              <a:rPr lang="en-GB" sz="2600" dirty="0"/>
              <a:t>Strengthening of </a:t>
            </a:r>
            <a:r>
              <a:rPr lang="en-GB" sz="2600" dirty="0" smtClean="0"/>
              <a:t>budget </a:t>
            </a:r>
            <a:r>
              <a:rPr lang="en-GB" sz="2600" dirty="0"/>
              <a:t>leadership</a:t>
            </a:r>
          </a:p>
          <a:p>
            <a:pPr lvl="0">
              <a:spcAft>
                <a:spcPts val="600"/>
              </a:spcAft>
            </a:pPr>
            <a:r>
              <a:rPr lang="en-GB" sz="2600" dirty="0"/>
              <a:t>Single Strategic Commission budget resource reporting</a:t>
            </a:r>
          </a:p>
          <a:p>
            <a:pPr lvl="0">
              <a:spcAft>
                <a:spcPts val="600"/>
              </a:spcAft>
            </a:pPr>
            <a:r>
              <a:rPr lang="en-GB" sz="2600" dirty="0"/>
              <a:t>Single accountable body for the Section 75 element of the </a:t>
            </a:r>
            <a:r>
              <a:rPr lang="en-GB" sz="2600" dirty="0" err="1" smtClean="0"/>
              <a:t>ICF</a:t>
            </a:r>
            <a:endParaRPr lang="en-GB" sz="2600" dirty="0" smtClean="0"/>
          </a:p>
          <a:p>
            <a:pPr lvl="0">
              <a:spcAft>
                <a:spcPts val="600"/>
              </a:spcAft>
            </a:pPr>
            <a:r>
              <a:rPr lang="en-GB" sz="2600" dirty="0" smtClean="0"/>
              <a:t>Rationalisation </a:t>
            </a:r>
            <a:r>
              <a:rPr lang="en-GB" sz="2600" dirty="0"/>
              <a:t>of any existing joint funding arrangements between the Council and CCG</a:t>
            </a:r>
          </a:p>
          <a:p>
            <a:pPr lvl="0">
              <a:spcAft>
                <a:spcPts val="600"/>
              </a:spcAft>
            </a:pPr>
            <a:r>
              <a:rPr lang="en-GB" sz="2600" dirty="0" smtClean="0"/>
              <a:t>Alignment </a:t>
            </a:r>
            <a:r>
              <a:rPr lang="en-GB" sz="2600" dirty="0"/>
              <a:t>to the Strategic Leadership structure</a:t>
            </a:r>
          </a:p>
          <a:p>
            <a:pPr lvl="0">
              <a:spcAft>
                <a:spcPts val="600"/>
              </a:spcAft>
            </a:pPr>
            <a:r>
              <a:rPr lang="en-GB" sz="2600" dirty="0"/>
              <a:t>All health and Council service resource decisions would be intrinsically linked to the corporate strategic priorities.</a:t>
            </a:r>
          </a:p>
          <a:p>
            <a:pPr lvl="0">
              <a:spcAft>
                <a:spcPts val="600"/>
              </a:spcAft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24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Tameside and Glossop Vision</a:t>
            </a:r>
          </a:p>
          <a:p>
            <a:r>
              <a:rPr lang="en-GB" dirty="0" smtClean="0"/>
              <a:t>Developing our Strategic Commission</a:t>
            </a:r>
          </a:p>
          <a:p>
            <a:r>
              <a:rPr lang="en-GB" dirty="0" smtClean="0"/>
              <a:t>Tameside and Glossop Integrated NHS Foundation Trust – our local Provider</a:t>
            </a:r>
          </a:p>
          <a:p>
            <a:r>
              <a:rPr lang="en-GB" dirty="0" smtClean="0"/>
              <a:t>Integrated Finance</a:t>
            </a:r>
          </a:p>
          <a:p>
            <a:r>
              <a:rPr lang="en-GB" dirty="0" smtClean="0"/>
              <a:t>Local reflections</a:t>
            </a:r>
          </a:p>
          <a:p>
            <a:r>
              <a:rPr lang="en-GB" dirty="0" smtClean="0"/>
              <a:t>Questions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1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kern="1200" dirty="0">
                <a:solidFill>
                  <a:schemeClr val="accent1">
                    <a:lumMod val="75000"/>
                  </a:schemeClr>
                </a:solidFill>
              </a:rPr>
              <a:t>Examples of Direct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760"/>
            <a:ext cx="8642350" cy="4698653"/>
          </a:xfrm>
        </p:spPr>
        <p:txBody>
          <a:bodyPr/>
          <a:lstStyle/>
          <a:p>
            <a:r>
              <a:rPr lang="en-GB" sz="2400" dirty="0" smtClean="0"/>
              <a:t>Council Balance Sheet Strength</a:t>
            </a:r>
          </a:p>
          <a:p>
            <a:pPr lvl="1"/>
            <a:r>
              <a:rPr lang="en-GB" dirty="0" smtClean="0"/>
              <a:t>Trust in deficit</a:t>
            </a:r>
          </a:p>
          <a:p>
            <a:pPr lvl="1"/>
            <a:r>
              <a:rPr lang="en-GB" dirty="0" smtClean="0"/>
              <a:t>Loan interest</a:t>
            </a:r>
          </a:p>
          <a:p>
            <a:pPr lvl="1"/>
            <a:r>
              <a:rPr lang="en-GB" dirty="0" smtClean="0"/>
              <a:t>Front loading of community contract payments cuts interest costs – saved £350k in 2018/19</a:t>
            </a:r>
          </a:p>
          <a:p>
            <a:pPr lvl="1"/>
            <a:r>
              <a:rPr lang="en-GB" dirty="0"/>
              <a:t>Control total support</a:t>
            </a:r>
          </a:p>
          <a:p>
            <a:r>
              <a:rPr lang="en-GB" sz="2400" dirty="0" smtClean="0"/>
              <a:t>Property Savings </a:t>
            </a:r>
          </a:p>
          <a:p>
            <a:pPr lvl="1"/>
            <a:r>
              <a:rPr lang="en-GB" dirty="0" smtClean="0"/>
              <a:t>Expensive and poor quality health estate</a:t>
            </a:r>
          </a:p>
          <a:p>
            <a:pPr lvl="1"/>
            <a:r>
              <a:rPr lang="en-GB" dirty="0" smtClean="0"/>
              <a:t>Council rationalising its estate</a:t>
            </a:r>
          </a:p>
          <a:p>
            <a:pPr lvl="1"/>
            <a:r>
              <a:rPr lang="en-GB" dirty="0" smtClean="0"/>
              <a:t>Council borrow at 2.5% </a:t>
            </a:r>
          </a:p>
          <a:p>
            <a:pPr lvl="1"/>
            <a:r>
              <a:rPr lang="en-GB" dirty="0" smtClean="0"/>
              <a:t>Estimated £5-6m of economy wide estate savings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kern="1200" dirty="0">
                <a:solidFill>
                  <a:schemeClr val="accent1">
                    <a:lumMod val="75000"/>
                  </a:schemeClr>
                </a:solidFill>
              </a:rPr>
              <a:t>Examples continued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Risk Share Agreement</a:t>
            </a:r>
          </a:p>
          <a:p>
            <a:pPr lvl="1"/>
            <a:r>
              <a:rPr lang="en-GB" dirty="0" smtClean="0"/>
              <a:t>T&amp;G CCG £20m QIPP – one of the largest in GM</a:t>
            </a:r>
          </a:p>
          <a:p>
            <a:pPr lvl="1"/>
            <a:r>
              <a:rPr lang="en-GB" dirty="0" smtClean="0"/>
              <a:t>TMBC – healthy reserves position for now</a:t>
            </a:r>
          </a:p>
          <a:p>
            <a:pPr lvl="1"/>
            <a:r>
              <a:rPr lang="en-GB" dirty="0" smtClean="0"/>
              <a:t>TMBC – cliff edge from 2020/21</a:t>
            </a:r>
          </a:p>
          <a:p>
            <a:pPr lvl="1"/>
            <a:r>
              <a:rPr lang="en-GB" dirty="0" smtClean="0"/>
              <a:t>TMBC agreed risk share of up to £10m in 2017/18 &amp; 2018/19</a:t>
            </a:r>
          </a:p>
          <a:p>
            <a:pPr lvl="1"/>
            <a:r>
              <a:rPr lang="en-GB" dirty="0" smtClean="0"/>
              <a:t>CCG reverse in 2019/20 and 2020/21 – through s75 sharing</a:t>
            </a:r>
          </a:p>
          <a:p>
            <a:r>
              <a:rPr lang="en-GB" sz="2400" dirty="0" smtClean="0"/>
              <a:t>£20bn of additional NHS funding???</a:t>
            </a:r>
          </a:p>
          <a:p>
            <a:r>
              <a:rPr lang="en-GB" sz="2400" dirty="0" smtClean="0"/>
              <a:t>Local Government Spending review 2020 – further cuts?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n-GB" sz="4000" b="1" kern="1200" dirty="0">
                <a:solidFill>
                  <a:schemeClr val="accent1">
                    <a:lumMod val="75000"/>
                  </a:schemeClr>
                </a:solidFill>
              </a:rPr>
              <a:t>Some Local Reflections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/>
          </a:bodyPr>
          <a:lstStyle/>
          <a:p>
            <a:pPr marL="337739" indent="-337739" defTabSz="900646">
              <a:spcAft>
                <a:spcPts val="600"/>
              </a:spcAft>
            </a:pPr>
            <a:r>
              <a:rPr lang="en-US" sz="2600" dirty="0"/>
              <a:t>System wide vision and approach is crucial </a:t>
            </a:r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/>
              <a:t>System/Place not institutional leadership</a:t>
            </a:r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/>
              <a:t>Concentrate on the things that bind you</a:t>
            </a:r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/>
              <a:t>Relationships (and trust) are everything</a:t>
            </a:r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/>
              <a:t>Never waste a crisis</a:t>
            </a:r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 smtClean="0"/>
              <a:t>Get </a:t>
            </a:r>
            <a:r>
              <a:rPr lang="en-US" sz="2600" dirty="0"/>
              <a:t>the basics right</a:t>
            </a:r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/>
              <a:t>Share your partners’ </a:t>
            </a:r>
            <a:r>
              <a:rPr lang="en-US" sz="2600" dirty="0" smtClean="0"/>
              <a:t>risk</a:t>
            </a:r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 smtClean="0"/>
              <a:t>Always involve your auditors</a:t>
            </a:r>
            <a:endParaRPr lang="en-US" sz="2600" dirty="0"/>
          </a:p>
          <a:p>
            <a:pPr marL="337739" indent="-337739" defTabSz="900646">
              <a:spcAft>
                <a:spcPts val="600"/>
              </a:spcAft>
            </a:pPr>
            <a:r>
              <a:rPr lang="en-US" sz="2600" dirty="0"/>
              <a:t>Choppy waters inevitable but keep going!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71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Closing thought …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5" name="Picture 5" descr="C:\Users\thomas.wilkinson\Pictures\collaboration-clipart-collaborative-conversa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41451"/>
            <a:ext cx="6133092" cy="43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414908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Mitigate risk through Integration!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76452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kern="1200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Thank you for your attention.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Tracey Simpson			Tom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Wilkinson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Tameside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&amp;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Glossop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CCG		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Tameside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Council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Email: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tracey.simpson@nhs.net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tom.wilkinson@tameside.gov.uk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97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image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7" y="116632"/>
            <a:ext cx="8231188" cy="1008112"/>
          </a:xfrm>
        </p:spPr>
        <p:txBody>
          <a:bodyPr>
            <a:normAutofit/>
          </a:bodyPr>
          <a:lstStyle/>
          <a:p>
            <a:pPr eaLnBrk="1"/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</a:rPr>
              <a:t>GREATER MANCHESTER</a:t>
            </a:r>
            <a:r>
              <a:rPr lang="en-GB" altLang="en-US" sz="1800" b="1" dirty="0" smtClean="0">
                <a:solidFill>
                  <a:srgbClr val="00B0F0"/>
                </a:solidFill>
                <a:ea typeface="ＭＳ Ｐゴシック" pitchFamily="34" charset="-128"/>
              </a:rPr>
              <a:t/>
            </a:r>
            <a:br>
              <a:rPr lang="en-GB" altLang="en-US" sz="1800" b="1" dirty="0" smtClean="0">
                <a:solidFill>
                  <a:srgbClr val="00B0F0"/>
                </a:solidFill>
                <a:ea typeface="ＭＳ Ｐゴシック" pitchFamily="34" charset="-128"/>
              </a:rPr>
            </a:b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2869" r="1982" b="2512"/>
          <a:stretch>
            <a:fillRect/>
          </a:stretch>
        </p:blipFill>
        <p:spPr bwMode="auto">
          <a:xfrm>
            <a:off x="323850" y="836613"/>
            <a:ext cx="842486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757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mage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04665"/>
            <a:ext cx="8231188" cy="864095"/>
          </a:xfrm>
        </p:spPr>
        <p:txBody>
          <a:bodyPr>
            <a:normAutofit/>
          </a:bodyPr>
          <a:lstStyle/>
          <a:p>
            <a:pPr eaLnBrk="1"/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</a:rPr>
              <a:t>GM Growth and Reform Plan </a:t>
            </a:r>
            <a:endParaRPr lang="en-GB" altLang="en-US" sz="1800" dirty="0" smtClean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268761"/>
            <a:ext cx="8231188" cy="514474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SzTx/>
              <a:defRPr/>
            </a:pPr>
            <a:r>
              <a:rPr lang="en-GB" altLang="en-US" sz="2600" kern="1200" dirty="0" smtClean="0">
                <a:ea typeface="+mn-ea"/>
              </a:rPr>
              <a:t>Brings </a:t>
            </a:r>
            <a:r>
              <a:rPr lang="en-GB" altLang="en-US" sz="2600" kern="1200" dirty="0">
                <a:ea typeface="+mn-ea"/>
              </a:rPr>
              <a:t>together </a:t>
            </a:r>
            <a:r>
              <a:rPr lang="en-GB" altLang="en-US" sz="2600" kern="1200" dirty="0" smtClean="0">
                <a:ea typeface="+mn-ea"/>
              </a:rPr>
              <a:t>two </a:t>
            </a:r>
            <a:r>
              <a:rPr lang="en-GB" altLang="en-US" sz="2600" kern="1200" dirty="0">
                <a:ea typeface="+mn-ea"/>
              </a:rPr>
              <a:t>policy themes of </a:t>
            </a:r>
            <a:r>
              <a:rPr lang="en-GB" altLang="en-US" sz="2600" kern="1200" dirty="0" smtClean="0">
                <a:ea typeface="+mn-ea"/>
              </a:rPr>
              <a:t>Growth </a:t>
            </a:r>
            <a:r>
              <a:rPr lang="en-GB" altLang="en-US" sz="2600" kern="1200" dirty="0">
                <a:ea typeface="+mn-ea"/>
              </a:rPr>
              <a:t>and R</a:t>
            </a:r>
            <a:r>
              <a:rPr lang="en-GB" altLang="en-US" sz="2600" kern="1200" dirty="0" smtClean="0">
                <a:ea typeface="+mn-ea"/>
              </a:rPr>
              <a:t>eform</a:t>
            </a:r>
          </a:p>
          <a:p>
            <a:pPr eaLnBrk="1" hangingPunct="1">
              <a:spcBef>
                <a:spcPct val="0"/>
              </a:spcBef>
              <a:buSzTx/>
              <a:defRPr/>
            </a:pPr>
            <a:r>
              <a:rPr lang="en-GB" altLang="en-US" sz="2600" kern="1200" dirty="0" smtClean="0">
                <a:ea typeface="+mn-ea"/>
              </a:rPr>
              <a:t>Produced </a:t>
            </a:r>
            <a:r>
              <a:rPr lang="en-GB" altLang="en-US" sz="2600" kern="1200" dirty="0">
                <a:ea typeface="+mn-ea"/>
              </a:rPr>
              <a:t>as part of the Government’s Growth Deal </a:t>
            </a:r>
            <a:r>
              <a:rPr lang="en-GB" altLang="en-US" sz="2600" kern="1200" dirty="0" smtClean="0">
                <a:ea typeface="+mn-ea"/>
              </a:rPr>
              <a:t>process</a:t>
            </a:r>
          </a:p>
          <a:p>
            <a:pPr eaLnBrk="1" hangingPunct="1">
              <a:spcBef>
                <a:spcPct val="0"/>
              </a:spcBef>
              <a:buSzTx/>
              <a:defRPr/>
            </a:pPr>
            <a:r>
              <a:rPr lang="en-GB" altLang="en-US" sz="2600" kern="1200" dirty="0" smtClean="0">
                <a:ea typeface="+mn-ea"/>
              </a:rPr>
              <a:t>Not </a:t>
            </a:r>
            <a:r>
              <a:rPr lang="en-GB" altLang="en-US" sz="2600" kern="1200" dirty="0">
                <a:ea typeface="+mn-ea"/>
              </a:rPr>
              <a:t>simply a bid for funding: the plan sought a new relationship with Government to enable GM authorities to undertake their place shaping role to</a:t>
            </a:r>
            <a:r>
              <a:rPr lang="en-GB" altLang="en-US" sz="2600" kern="1200" dirty="0" smtClean="0">
                <a:ea typeface="+mn-ea"/>
              </a:rPr>
              <a:t>:</a:t>
            </a:r>
          </a:p>
          <a:p>
            <a:pPr marL="749300" lvl="2" indent="-342900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600" kern="1200" dirty="0" smtClean="0">
                <a:ea typeface="+mn-ea"/>
              </a:rPr>
              <a:t>create </a:t>
            </a:r>
            <a:r>
              <a:rPr lang="en-GB" altLang="en-US" sz="2600" kern="1200" dirty="0">
                <a:ea typeface="+mn-ea"/>
              </a:rPr>
              <a:t>high quality places that will attract and retain more productive people and </a:t>
            </a:r>
            <a:r>
              <a:rPr lang="en-GB" altLang="en-US" sz="2600" kern="1200" dirty="0" smtClean="0">
                <a:ea typeface="+mn-ea"/>
              </a:rPr>
              <a:t>businesses</a:t>
            </a:r>
            <a:endParaRPr lang="en-GB" altLang="en-US" sz="2600" kern="1200" dirty="0">
              <a:ea typeface="+mn-ea"/>
            </a:endParaRPr>
          </a:p>
          <a:p>
            <a:pPr marL="749300" lvl="2" indent="-342900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600" kern="1200" dirty="0">
                <a:ea typeface="+mn-ea"/>
              </a:rPr>
              <a:t>reform the way that public services are delivered to improve outcomes for our </a:t>
            </a:r>
            <a:r>
              <a:rPr lang="en-GB" altLang="en-US" sz="2600" kern="1200" dirty="0" smtClean="0">
                <a:ea typeface="+mn-ea"/>
              </a:rPr>
              <a:t>people</a:t>
            </a:r>
          </a:p>
          <a:p>
            <a:pPr marL="749300" lvl="2" indent="-342900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600" kern="1200" dirty="0" smtClean="0">
                <a:ea typeface="+mn-ea"/>
              </a:rPr>
              <a:t>Made </a:t>
            </a:r>
            <a:r>
              <a:rPr lang="en-GB" altLang="en-US" sz="2600" kern="1200" dirty="0">
                <a:ea typeface="+mn-ea"/>
              </a:rPr>
              <a:t>the case for the devolution of significant additional functional and fiscal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91405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1"/>
          <p:cNvSpPr txBox="1">
            <a:spLocks noGrp="1"/>
          </p:cNvSpPr>
          <p:nvPr>
            <p:ph type="title"/>
          </p:nvPr>
        </p:nvSpPr>
        <p:spPr>
          <a:xfrm>
            <a:off x="433772" y="-27385"/>
            <a:ext cx="8386700" cy="100166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04A7B"/>
                </a:solidFill>
              </a:defRPr>
            </a:lvl1pPr>
          </a:lstStyle>
          <a:p>
            <a:r>
              <a:rPr dirty="0">
                <a:solidFill>
                  <a:schemeClr val="accent1">
                    <a:lumMod val="75000"/>
                  </a:schemeClr>
                </a:solidFill>
              </a:rPr>
              <a:t>GM Strategic Plan </a:t>
            </a:r>
          </a:p>
        </p:txBody>
      </p:sp>
      <p:sp>
        <p:nvSpPr>
          <p:cNvPr id="343" name="AutoShape 14"/>
          <p:cNvSpPr/>
          <p:nvPr/>
        </p:nvSpPr>
        <p:spPr>
          <a:xfrm>
            <a:off x="179387" y="1268416"/>
            <a:ext cx="1512889" cy="720726"/>
          </a:xfrm>
          <a:prstGeom prst="roundRect">
            <a:avLst>
              <a:gd name="adj" fmla="val 16667"/>
            </a:avLst>
          </a:prstGeom>
          <a:solidFill>
            <a:srgbClr val="7F93BA"/>
          </a:solidFill>
          <a:ln w="12700">
            <a:miter lim="400000"/>
          </a:ln>
        </p:spPr>
        <p:txBody>
          <a:bodyPr lIns="45688" tIns="45688" rIns="45688" bIns="45688" anchor="ctr"/>
          <a:lstStyle/>
          <a:p>
            <a:pPr defTabSz="913758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Text Box 9"/>
          <p:cNvSpPr txBox="1"/>
          <p:nvPr/>
        </p:nvSpPr>
        <p:spPr>
          <a:xfrm>
            <a:off x="179938" y="1412878"/>
            <a:ext cx="1655765" cy="46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88" tIns="45688" rIns="45688" bIns="45688">
            <a:spAutoFit/>
          </a:bodyPr>
          <a:lstStyle>
            <a:lvl1pPr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3758" fontAlgn="auto">
              <a:spcAft>
                <a:spcPts val="0"/>
              </a:spcAft>
            </a:pPr>
            <a:r>
              <a:rPr dirty="0"/>
              <a:t>H&amp;SC TRANSFORMATION</a:t>
            </a:r>
          </a:p>
        </p:txBody>
      </p:sp>
      <p:sp>
        <p:nvSpPr>
          <p:cNvPr id="345" name="Line 11"/>
          <p:cNvSpPr/>
          <p:nvPr/>
        </p:nvSpPr>
        <p:spPr>
          <a:xfrm flipH="1">
            <a:off x="899598" y="1989138"/>
            <a:ext cx="1" cy="3240088"/>
          </a:xfrm>
          <a:prstGeom prst="line">
            <a:avLst/>
          </a:prstGeom>
          <a:ln w="38100">
            <a:solidFill>
              <a:srgbClr val="7F93BA"/>
            </a:solidFill>
          </a:ln>
        </p:spPr>
        <p:txBody>
          <a:bodyPr lIns="45688" tIns="45688" rIns="45688" bIns="45688"/>
          <a:lstStyle/>
          <a:p>
            <a:pPr defTabSz="913758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6" name="AutoShape 13"/>
          <p:cNvSpPr/>
          <p:nvPr/>
        </p:nvSpPr>
        <p:spPr>
          <a:xfrm>
            <a:off x="179516" y="5229225"/>
            <a:ext cx="1512889" cy="720725"/>
          </a:xfrm>
          <a:prstGeom prst="roundRect">
            <a:avLst>
              <a:gd name="adj" fmla="val 16667"/>
            </a:avLst>
          </a:prstGeom>
          <a:solidFill>
            <a:srgbClr val="7F93BA"/>
          </a:solidFill>
          <a:ln w="12700">
            <a:miter lim="400000"/>
          </a:ln>
        </p:spPr>
        <p:txBody>
          <a:bodyPr lIns="45688" tIns="45688" rIns="45688" bIns="45688" anchor="ctr"/>
          <a:lstStyle/>
          <a:p>
            <a:pPr defTabSz="913758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Text Box 10"/>
          <p:cNvSpPr txBox="1"/>
          <p:nvPr/>
        </p:nvSpPr>
        <p:spPr>
          <a:xfrm>
            <a:off x="251940" y="5348291"/>
            <a:ext cx="1655765" cy="46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88" tIns="45688" rIns="45688" bIns="45688">
            <a:spAutoFit/>
          </a:bodyPr>
          <a:lstStyle>
            <a:lvl1pPr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3758" fontAlgn="auto">
              <a:spcAft>
                <a:spcPts val="0"/>
              </a:spcAft>
            </a:pPr>
            <a:r>
              <a:rPr dirty="0"/>
              <a:t>WIDER REFORM ACROSS GM</a:t>
            </a:r>
          </a:p>
        </p:txBody>
      </p:sp>
      <p:sp>
        <p:nvSpPr>
          <p:cNvPr id="348" name="Line 12"/>
          <p:cNvSpPr/>
          <p:nvPr/>
        </p:nvSpPr>
        <p:spPr>
          <a:xfrm>
            <a:off x="899591" y="3717038"/>
            <a:ext cx="1008064" cy="1"/>
          </a:xfrm>
          <a:prstGeom prst="line">
            <a:avLst/>
          </a:prstGeom>
          <a:ln w="38100">
            <a:solidFill>
              <a:srgbClr val="7F93BA"/>
            </a:solidFill>
            <a:tailEnd type="triangle"/>
          </a:ln>
        </p:spPr>
        <p:txBody>
          <a:bodyPr lIns="45688" tIns="45688" rIns="45688" bIns="45688"/>
          <a:lstStyle/>
          <a:p>
            <a:pPr defTabSz="913758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4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2886" y="3328348"/>
            <a:ext cx="6959601" cy="820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3092" y="856679"/>
            <a:ext cx="6905626" cy="2500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2788" y="4241059"/>
            <a:ext cx="6837362" cy="2500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5814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Vision for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Tameside and Glossop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“To </a:t>
            </a:r>
            <a:r>
              <a:rPr lang="en-US" dirty="0"/>
              <a:t>significantly raise healthy life expectancy in Tameside and Glossop through a place-based approach to better prosperity, health and wellbeing and to deliver a clinically and financially sustainable health and social care economy within 5 years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Tameside and Glossop Locality Plan </a:t>
            </a:r>
          </a:p>
          <a:p>
            <a:pPr marL="0" indent="0">
              <a:buNone/>
            </a:pPr>
            <a:r>
              <a:rPr lang="en-US" sz="2800" b="1" dirty="0" smtClean="0"/>
              <a:t>October 2015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373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Key 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Aims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68051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Driving </a:t>
            </a:r>
            <a:r>
              <a:rPr lang="en-GB" sz="2400" dirty="0"/>
              <a:t>up Healthy Life Expectancy (</a:t>
            </a:r>
            <a:r>
              <a:rPr lang="en-GB" sz="2400" dirty="0" err="1" smtClean="0"/>
              <a:t>HLE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Improving quality of provision, access </a:t>
            </a:r>
            <a:r>
              <a:rPr lang="en-GB" sz="2400" dirty="0"/>
              <a:t>and reducing </a:t>
            </a:r>
            <a:r>
              <a:rPr lang="en-GB" sz="2400" dirty="0" smtClean="0"/>
              <a:t>variation and inequality</a:t>
            </a:r>
          </a:p>
          <a:p>
            <a:r>
              <a:rPr lang="en-GB" sz="2400" dirty="0" smtClean="0"/>
              <a:t>Improved workforce satisfaction, recruitment and retention</a:t>
            </a:r>
          </a:p>
          <a:p>
            <a:r>
              <a:rPr lang="en-GB" sz="2400" dirty="0" smtClean="0"/>
              <a:t>Build</a:t>
            </a:r>
            <a:r>
              <a:rPr lang="en-GB" sz="2400" dirty="0"/>
              <a:t>, not </a:t>
            </a:r>
            <a:r>
              <a:rPr lang="en-GB" sz="2400" dirty="0" smtClean="0"/>
              <a:t>buy</a:t>
            </a:r>
          </a:p>
          <a:p>
            <a:r>
              <a:rPr lang="en-GB" sz="2400" dirty="0" smtClean="0"/>
              <a:t>Improved financial sustainability</a:t>
            </a:r>
          </a:p>
          <a:p>
            <a:r>
              <a:rPr lang="en-GB" sz="2400" dirty="0" smtClean="0"/>
              <a:t>Aligned </a:t>
            </a:r>
            <a:r>
              <a:rPr lang="en-GB" sz="2400" dirty="0"/>
              <a:t>to GM HSCP vision and </a:t>
            </a:r>
            <a:r>
              <a:rPr lang="en-GB" sz="2400" dirty="0" smtClean="0"/>
              <a:t>objectives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Two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main programmes; 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smtClean="0"/>
              <a:t>Development </a:t>
            </a:r>
            <a:r>
              <a:rPr lang="en-GB" sz="2400" dirty="0"/>
              <a:t>of </a:t>
            </a:r>
            <a:r>
              <a:rPr lang="en-GB" sz="2400" dirty="0" smtClean="0"/>
              <a:t>strategic</a:t>
            </a:r>
            <a:r>
              <a:rPr lang="en-GB" sz="2400" dirty="0"/>
              <a:t>, place based commissioner focused on </a:t>
            </a:r>
            <a:r>
              <a:rPr lang="en-GB" sz="2400" dirty="0" smtClean="0"/>
              <a:t>wider public </a:t>
            </a:r>
            <a:r>
              <a:rPr lang="en-GB" sz="2400" dirty="0"/>
              <a:t>sector </a:t>
            </a:r>
            <a:r>
              <a:rPr lang="en-GB" sz="2400" dirty="0" smtClean="0"/>
              <a:t>reform and incorporating health </a:t>
            </a:r>
            <a:r>
              <a:rPr lang="en-GB" sz="2400" dirty="0"/>
              <a:t>and well being </a:t>
            </a:r>
            <a:r>
              <a:rPr lang="en-GB" sz="2400" dirty="0" smtClean="0"/>
              <a:t>outcomes</a:t>
            </a:r>
          </a:p>
          <a:p>
            <a:r>
              <a:rPr lang="en-GB" sz="2400" dirty="0" smtClean="0"/>
              <a:t>Creation </a:t>
            </a:r>
            <a:r>
              <a:rPr lang="en-GB" sz="2400" dirty="0"/>
              <a:t>of </a:t>
            </a:r>
            <a:r>
              <a:rPr lang="en-GB" sz="2400" dirty="0" smtClean="0"/>
              <a:t>Integrated </a:t>
            </a:r>
            <a:r>
              <a:rPr lang="en-GB" sz="2400" dirty="0"/>
              <a:t>Care Organisation using the FT licence (</a:t>
            </a:r>
            <a:r>
              <a:rPr lang="en-GB" sz="2400" dirty="0" smtClean="0"/>
              <a:t>ICFT)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37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0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0573" y="3861048"/>
            <a:ext cx="12934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 &amp; G Strategic Commission</a:t>
            </a:r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722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Move to Strategic Commissioning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302064"/>
              </p:ext>
            </p:extLst>
          </p:nvPr>
        </p:nvGraphicFramePr>
        <p:xfrm>
          <a:off x="0" y="144145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80F1C-B7CF-4B8F-8BFE-DE6B49201D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owerpoint">
  <a:themeElements>
    <a:clrScheme name="corporate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  <a:effectLst/>
      </a:spPr>
      <a:bodyPr wrap="square" anchor="ctr">
        <a:spAutoFit/>
      </a:bodyPr>
      <a:lstStyle>
        <a:defPPr>
          <a:defRPr sz="1200" b="1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cs typeface="Calibri" panose="020F05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24474</TotalTime>
  <Words>1131</Words>
  <Application>Microsoft Office PowerPoint</Application>
  <PresentationFormat>On-screen Show (4:3)</PresentationFormat>
  <Paragraphs>202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corporate_powerpoint</vt:lpstr>
      <vt:lpstr>Custom Design</vt:lpstr>
      <vt:lpstr>1_Custom Design</vt:lpstr>
      <vt:lpstr>2_Custom Design</vt:lpstr>
      <vt:lpstr>3_Custom Design</vt:lpstr>
      <vt:lpstr>4_Custom Design</vt:lpstr>
      <vt:lpstr>Document</vt:lpstr>
      <vt:lpstr> Integration –  Tameside and Glossop Way</vt:lpstr>
      <vt:lpstr>Content of presentation</vt:lpstr>
      <vt:lpstr>GREATER MANCHESTER  </vt:lpstr>
      <vt:lpstr>GM Growth and Reform Plan </vt:lpstr>
      <vt:lpstr>GM Strategic Plan </vt:lpstr>
      <vt:lpstr>Vision for Tameside and Glossop </vt:lpstr>
      <vt:lpstr>Key Aims </vt:lpstr>
      <vt:lpstr>PowerPoint Presentation</vt:lpstr>
      <vt:lpstr>Move to Strategic Commissioning</vt:lpstr>
      <vt:lpstr>PowerPoint Presentation</vt:lpstr>
      <vt:lpstr>Integrated Care Foundation Trust </vt:lpstr>
      <vt:lpstr>Neighbourhood developments</vt:lpstr>
      <vt:lpstr>Innovative approaches; Digital Health</vt:lpstr>
      <vt:lpstr> How the Money Works</vt:lpstr>
      <vt:lpstr>T&amp;G Economy Financial Gap</vt:lpstr>
      <vt:lpstr>PowerPoint Presentation</vt:lpstr>
      <vt:lpstr>PowerPoint Presentation</vt:lpstr>
      <vt:lpstr>Integrated Financial Reporting</vt:lpstr>
      <vt:lpstr>Benefits of ICF</vt:lpstr>
      <vt:lpstr>Examples of Direct Benefits</vt:lpstr>
      <vt:lpstr>Examples continued </vt:lpstr>
      <vt:lpstr>Some Local Reflections </vt:lpstr>
      <vt:lpstr>Closing thought …</vt:lpstr>
      <vt:lpstr>Questions</vt:lpstr>
    </vt:vector>
  </TitlesOfParts>
  <Company>Tameside 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(with Photos)</dc:title>
  <dc:creator>gina.murphy</dc:creator>
  <cp:lastModifiedBy>Simpson Tracey</cp:lastModifiedBy>
  <cp:revision>366</cp:revision>
  <cp:lastPrinted>2018-05-11T14:03:03Z</cp:lastPrinted>
  <dcterms:created xsi:type="dcterms:W3CDTF">2009-09-29T07:49:04Z</dcterms:created>
  <dcterms:modified xsi:type="dcterms:W3CDTF">2018-11-19T11:47:41Z</dcterms:modified>
</cp:coreProperties>
</file>