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81" r:id="rId3"/>
    <p:sldId id="263" r:id="rId4"/>
    <p:sldId id="264" r:id="rId5"/>
    <p:sldId id="265" r:id="rId6"/>
    <p:sldId id="282" r:id="rId7"/>
    <p:sldId id="283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 snapToGrid="0" snapToObjects="1"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 snapToGrid="0" snapToObjects="1"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205F4-4184-4519-BFEC-9347A1271DC0}" type="datetimeFigureOut">
              <a:rPr lang="en-GB" smtClean="0"/>
              <a:t>17/11/2018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93AAC-BC3C-41F2-9AEF-D23A2DFEA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84DDDF-DADA-44A6-BA8A-21012EDEFCF7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85A388-D85E-4CA2-A79D-6497F454079D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8D4FF2-EE70-43CA-A796-C4715005C83B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7F827-3DB3-43F8-8676-4051E3C45655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47F25E-4D03-41B6-BF91-490EA480972E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FFD1B3-73D2-47D3-81F7-62A914C32096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E7D22-21FB-47EB-8BE2-3E7628D19EA0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3E3979-D3D3-4805-9AF8-2F3B05448270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41186E-B4A1-4833-8C0A-04D0DA985D8B}" type="slidenum">
              <a:rPr lang="en-GB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067516-0776-441C-B165-68C30F95921F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F23785-90A0-48BA-AF29-FDF23788A317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F4E5D8-E341-45A9-AEBC-67B3D1BD360F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455234-208E-4505-A87E-5CDBBF2817D9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811F1F-FB6B-4F83-94EE-61775E03F983}" type="slidenum">
              <a:rPr lang="en-GB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C6FD41-73EE-4AD9-AAB6-33353176658C}" type="slidenum">
              <a:rPr lang="en-GB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7D079C-3F3D-4C48-93ED-4BA4EFC6E183}" type="slidenum">
              <a:rPr lang="en-GB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834EF-ABA2-4752-B4CF-59390ADECE82}" type="slidenum">
              <a:rPr lang="en-GB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62D1C-87C8-49E8-80CE-8B9D1BB1C4C2}" type="slidenum">
              <a:rPr lang="en-GB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336BA-D875-44C3-A08F-A47F84FFD7D5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3630AA-CE02-4CE3-9658-7CE818859CA9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4ABFF-8EBC-448D-B453-00A9A16A0760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336BA-D875-44C3-A08F-A47F84FFD7D5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3E3979-D3D3-4805-9AF8-2F3B05448270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F4E5D8-E341-45A9-AEBC-67B3D1BD360F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4697A6-5777-4EDD-B8A6-27067414E3AF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2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435 STC Powerpoint slides_NEW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0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3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435 STC Powerpoint slides_NEW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3FC7-970D-FE4F-96F2-AF81091402ED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AEDF-7C31-B648-9849-B2D304B89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MgbeJhdveAhVQKuwKHabqBecQjRx6BAgBEAU&amp;url=https://www.starwars.com/news/the-cinema-behind-star-wars-blade-runner&amp;psig=AOvVaw2J3RGfmmTZGLK_DqYlyV1F&amp;ust=15425307252177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50850"/>
            <a:ext cx="7772400" cy="39322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800" dirty="0" smtClean="0">
                <a:latin typeface="Arial" charset="0"/>
                <a:cs typeface="Times New Roman" pitchFamily="18" charset="0"/>
              </a:rPr>
              <a:t>Re-imagining Our Town Centres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81400"/>
            <a:ext cx="8153400" cy="2133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1000" dirty="0" smtClean="0">
              <a:solidFill>
                <a:srgbClr val="33993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GB" sz="1600" dirty="0" smtClean="0"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GB" sz="3600" b="1" dirty="0" smtClean="0">
                <a:solidFill>
                  <a:schemeClr val="tx1"/>
                </a:solidFill>
                <a:cs typeface="Times New Roman" pitchFamily="18" charset="0"/>
              </a:rPr>
              <a:t>Stuart Reid</a:t>
            </a:r>
            <a:endParaRPr lang="en-GB" sz="3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GB" sz="3600" b="1" dirty="0" smtClean="0">
                <a:solidFill>
                  <a:schemeClr val="tx1"/>
                </a:solidFill>
                <a:cs typeface="Times New Roman" pitchFamily="18" charset="0"/>
              </a:rPr>
              <a:t>South Tyneside Council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GB" sz="3600" b="1" dirty="0" smtClean="0">
                <a:solidFill>
                  <a:schemeClr val="tx1"/>
                </a:solidFill>
                <a:cs typeface="Times New Roman" pitchFamily="18" charset="0"/>
              </a:rPr>
              <a:t>23</a:t>
            </a:r>
            <a:r>
              <a:rPr lang="en-GB" sz="3600" b="1" baseline="30000" dirty="0" smtClean="0">
                <a:solidFill>
                  <a:schemeClr val="tx1"/>
                </a:solidFill>
                <a:cs typeface="Times New Roman" pitchFamily="18" charset="0"/>
              </a:rPr>
              <a:t>rd</a:t>
            </a:r>
            <a:r>
              <a:rPr lang="en-GB" sz="3600" b="1" dirty="0" smtClean="0">
                <a:solidFill>
                  <a:schemeClr val="tx1"/>
                </a:solidFill>
                <a:cs typeface="Times New Roman" pitchFamily="18" charset="0"/>
              </a:rPr>
              <a:t> November 2018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83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Key Council Objectives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0" y="1384300"/>
            <a:ext cx="8850313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juliey\AppData\Local\Microsoft\Windows\Temporary Internet Files\Content.Outlook\XHS6V2NO\People Plac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" y="1289050"/>
            <a:ext cx="98869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372100" y="1555750"/>
            <a:ext cx="2778125" cy="1063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372100" y="3101975"/>
            <a:ext cx="2778125" cy="1063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South Shields Town Centre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648929" y="1943100"/>
            <a:ext cx="4619984" cy="419735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Percentage of resident spend retained in town centre?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			</a:t>
            </a:r>
            <a:r>
              <a:rPr lang="en-GB" altLang="en-US" sz="8000" dirty="0" smtClean="0">
                <a:latin typeface="Arial" charset="0"/>
                <a:cs typeface="Arial" charset="0"/>
              </a:rPr>
              <a:t>3.7</a:t>
            </a:r>
            <a:endParaRPr lang="en-GB" altLang="en-US" sz="80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AutoShape 6" descr="Image result for spending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943100"/>
            <a:ext cx="3697287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South Shields Town Centre (2)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304800" y="1384300"/>
            <a:ext cx="5021263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Some redevelopment through BT building / Haven Point but…..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Unattractive transport gateway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Lack of retail circuit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1268" name="AutoShape 2" descr="Image result for bt south tynesid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830388"/>
            <a:ext cx="3338512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5" descr="Image result for haven point south shields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092575"/>
            <a:ext cx="33385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South Shields Town Centre (3)</a:t>
            </a:r>
          </a:p>
        </p:txBody>
      </p:sp>
      <p:sp>
        <p:nvSpPr>
          <p:cNvPr id="12291" name="AutoShape 2" descr="Image result for bt south tynesid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92" name="AutoShape 5" descr="Image result for haven point south shields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29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483" y="2789418"/>
            <a:ext cx="3203575" cy="2297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8" descr="Image result for south shields town centre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95" name="AutoShape 11" descr="Image result for south shields town centre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296" name="Picture 14" descr="Image result for south shields town cen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2258"/>
            <a:ext cx="312261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6" descr="Image result for king street south shiel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86" y="2353495"/>
            <a:ext cx="33083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Options to Regenerate Town Centre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589935" y="1384300"/>
            <a:ext cx="8260378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Leave it to the market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Become dormitory town / part of commuter belt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Intervene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Bold decision from members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Image result for south shields 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7" y="2452911"/>
            <a:ext cx="4002339" cy="34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7"/>
          <p:cNvSpPr>
            <a:spLocks noGrp="1"/>
          </p:cNvSpPr>
          <p:nvPr>
            <p:ph type="title"/>
          </p:nvPr>
        </p:nvSpPr>
        <p:spPr>
          <a:xfrm>
            <a:off x="455613" y="296862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Vision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327276" y="1130300"/>
            <a:ext cx="5797703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Visitor </a:t>
            </a:r>
            <a:r>
              <a:rPr lang="en-GB" altLang="en-US" sz="2600" dirty="0" smtClean="0">
                <a:latin typeface="Arial" charset="0"/>
                <a:cs typeface="Arial" charset="0"/>
              </a:rPr>
              <a:t>attractions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Transformed visitor gateway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Enhanced retail / leisure offer but not over reliance upon retail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Improved food shopping </a:t>
            </a:r>
            <a:r>
              <a:rPr lang="en-GB" altLang="en-US" sz="2600" dirty="0" smtClean="0">
                <a:latin typeface="Arial" charset="0"/>
                <a:cs typeface="Arial" charset="0"/>
              </a:rPr>
              <a:t>offer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Opportunities for new housing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Challenges</a:t>
            </a:r>
          </a:p>
        </p:txBody>
      </p:sp>
      <p:sp>
        <p:nvSpPr>
          <p:cNvPr id="15363" name="Content Placeholder 8"/>
          <p:cNvSpPr>
            <a:spLocks noGrp="1"/>
          </p:cNvSpPr>
          <p:nvPr>
            <p:ph idx="1"/>
          </p:nvPr>
        </p:nvSpPr>
        <p:spPr>
          <a:xfrm>
            <a:off x="125413" y="1384300"/>
            <a:ext cx="8724900" cy="4756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Site assembly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Capacity / capability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Gap </a:t>
            </a:r>
            <a:r>
              <a:rPr lang="en-GB" altLang="en-US" sz="2800" dirty="0" smtClean="0">
                <a:latin typeface="Arial" charset="0"/>
                <a:cs typeface="Arial" charset="0"/>
              </a:rPr>
              <a:t>Funding – Overall £100m development</a:t>
            </a: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Changing market forces – food retail deferred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Procurement</a:t>
            </a:r>
          </a:p>
        </p:txBody>
      </p:sp>
      <p:sp>
        <p:nvSpPr>
          <p:cNvPr id="16387" name="Content Placeholder 8"/>
          <p:cNvSpPr>
            <a:spLocks noGrp="1"/>
          </p:cNvSpPr>
          <p:nvPr>
            <p:ph idx="1"/>
          </p:nvPr>
        </p:nvSpPr>
        <p:spPr>
          <a:xfrm>
            <a:off x="125413" y="1384300"/>
            <a:ext cx="8724900" cy="4756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Muse appointed as private sector partner in 2012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Part of Morgan Sindall Group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Strong Market Reputation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Phase 1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47484" y="1384300"/>
            <a:ext cx="4892829" cy="44413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6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The Word – National Centre for the Written Word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Multi media &amp; conference facility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Over 800,000 visitors since opening in October 2016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Creates confidence in the market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2470"/>
            <a:ext cx="3748088" cy="231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16594"/>
            <a:ext cx="3748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Attracting Repeat Visits</a:t>
            </a:r>
          </a:p>
        </p:txBody>
      </p:sp>
      <p:sp>
        <p:nvSpPr>
          <p:cNvPr id="13315" name="Content Placeholder 8"/>
          <p:cNvSpPr>
            <a:spLocks noGrp="1"/>
          </p:cNvSpPr>
          <p:nvPr>
            <p:ph idx="1"/>
          </p:nvPr>
        </p:nvSpPr>
        <p:spPr>
          <a:xfrm>
            <a:off x="127000" y="1384300"/>
            <a:ext cx="8724900" cy="4756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692275"/>
            <a:ext cx="34417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Image result for the word south shie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708150"/>
            <a:ext cx="35242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Image result for the word south shiel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4229100"/>
            <a:ext cx="340518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76976" y="1384300"/>
            <a:ext cx="5132388" cy="475615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Image result for blade runner cityscap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353777"/>
            <a:ext cx="8037223" cy="41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Phase 2 – Transport Interchange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304800" y="1384300"/>
            <a:ext cx="4735513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Collaboration with Nexus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Supported by NELEP &amp; Nexus funding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Due for completion Summer 2019</a:t>
            </a: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743075"/>
            <a:ext cx="38115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4" descr="Image result for south shields transport interchang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030663"/>
            <a:ext cx="37893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Phase 3 – Retail / Entertainment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304800" y="1384300"/>
            <a:ext cx="4429432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Cinema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Retail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Café / Restaurant Space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4" name="AutoShape 4" descr="Image result for south shields transport interchang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485" name="AutoShape 2" descr="Image result for south shields 365 new cinema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749425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0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Risk Management 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idx="1"/>
          </p:nvPr>
        </p:nvSpPr>
        <p:spPr>
          <a:xfrm>
            <a:off x="125413" y="1384300"/>
            <a:ext cx="8724900" cy="4756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Regular engagement with members / partners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Acceptance </a:t>
            </a:r>
            <a:r>
              <a:rPr lang="en-GB" altLang="en-US" sz="2800" dirty="0" smtClean="0">
                <a:latin typeface="Arial" charset="0"/>
                <a:cs typeface="Arial" charset="0"/>
              </a:rPr>
              <a:t>of trade-offs within capital programme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Capable external legal / project management advisers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Regular scrutiny / challenge of delivery and costs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Holding Back The Tide…………?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25413" y="1384300"/>
            <a:ext cx="8724900" cy="47561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760538"/>
            <a:ext cx="7440612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60338" y="1384300"/>
            <a:ext cx="4938135" cy="47561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Change starts with a </a:t>
            </a:r>
            <a:r>
              <a:rPr lang="en-GB" altLang="en-US" sz="2800" dirty="0" smtClean="0">
                <a:latin typeface="Arial" charset="0"/>
                <a:cs typeface="Arial" charset="0"/>
              </a:rPr>
              <a:t>vision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Play the long game</a:t>
            </a: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Councils as place-shapers and community builders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Partnership working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Manage </a:t>
            </a:r>
            <a:r>
              <a:rPr lang="en-GB" altLang="en-US" sz="2800" dirty="0" smtClean="0">
                <a:latin typeface="Arial" charset="0"/>
                <a:cs typeface="Arial" charset="0"/>
              </a:rPr>
              <a:t>risks but be bold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68" y="1384300"/>
            <a:ext cx="405380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Final Thought………..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60338" y="1592826"/>
            <a:ext cx="4857750" cy="454762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Average shop time before boredom sets in?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Women – 120 minutes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Men – 26 minutes</a:t>
            </a: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63775"/>
            <a:ext cx="38512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Changing Face of Retail…………….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250723" y="1384300"/>
            <a:ext cx="8834128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15 town centre shops close every day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50,000 retail jobs lost this year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Half of existing stores will close by 2030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40% of all retail sales will be on-line by 2030 (18% currently) 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Death of the High Street?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79375" y="1384300"/>
            <a:ext cx="8770938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744929"/>
            <a:ext cx="3622675" cy="21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8" y="1744929"/>
            <a:ext cx="3908067" cy="21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Image result for blockbus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4081463"/>
            <a:ext cx="362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8" y="4081463"/>
            <a:ext cx="380124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Town Centre Challenges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455613" y="1384300"/>
            <a:ext cx="8394700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On-line competition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Weak customer demand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Intense price competition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800" dirty="0" smtClean="0">
                <a:latin typeface="Arial" charset="0"/>
                <a:cs typeface="Arial" charset="0"/>
              </a:rPr>
              <a:t>Business rates burden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682750"/>
            <a:ext cx="2720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Image result for auste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203954"/>
            <a:ext cx="2720975" cy="152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>
          <a:xfrm>
            <a:off x="250723" y="622877"/>
            <a:ext cx="8834128" cy="809625"/>
          </a:xfrm>
        </p:spPr>
        <p:txBody>
          <a:bodyPr>
            <a:noAutofit/>
          </a:bodyPr>
          <a:lstStyle/>
          <a:p>
            <a:pPr algn="l"/>
            <a:r>
              <a:rPr lang="en-GB" altLang="en-US" sz="4000" dirty="0">
                <a:latin typeface="Arial" charset="0"/>
                <a:cs typeface="Arial" charset="0"/>
              </a:rPr>
              <a:t>Changing Face of Retail…………….</a:t>
            </a:r>
            <a:endParaRPr lang="en-GB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250723" y="1384300"/>
            <a:ext cx="8834128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6" y="1881404"/>
            <a:ext cx="3061855" cy="31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debenhams gin and prosecco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99" y="1801092"/>
            <a:ext cx="2925351" cy="32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errible xmas jum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881404"/>
            <a:ext cx="2452254" cy="31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xfrm>
            <a:off x="125413" y="574675"/>
            <a:ext cx="8726487" cy="55562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>
                <a:latin typeface="Arial" charset="0"/>
                <a:cs typeface="Arial" charset="0"/>
              </a:rPr>
              <a:t>Reshaping Town Centres - Grimsey Review</a:t>
            </a:r>
          </a:p>
        </p:txBody>
      </p:sp>
      <p:sp>
        <p:nvSpPr>
          <p:cNvPr id="15363" name="Content Placeholder 8"/>
          <p:cNvSpPr>
            <a:spLocks noGrp="1"/>
          </p:cNvSpPr>
          <p:nvPr>
            <p:ph idx="1"/>
          </p:nvPr>
        </p:nvSpPr>
        <p:spPr>
          <a:xfrm>
            <a:off x="125413" y="1384300"/>
            <a:ext cx="8890250" cy="47561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Establish town centre commissions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Embed libraries / community hubs and public spaces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More powers to councils – planning, levying penalties against landlords with long term vacant space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800" dirty="0" smtClean="0">
                <a:latin typeface="Arial" charset="0"/>
                <a:cs typeface="Arial" charset="0"/>
              </a:rPr>
              <a:t>Smarter use of technology e.g. public </a:t>
            </a:r>
            <a:r>
              <a:rPr lang="en-GB" altLang="en-US" sz="2800" dirty="0" err="1" smtClean="0">
                <a:latin typeface="Arial" charset="0"/>
                <a:cs typeface="Arial" charset="0"/>
              </a:rPr>
              <a:t>wifi</a:t>
            </a:r>
            <a:r>
              <a:rPr lang="en-GB" altLang="en-US" sz="2800" dirty="0" smtClean="0">
                <a:latin typeface="Arial" charset="0"/>
                <a:cs typeface="Arial" charset="0"/>
              </a:rPr>
              <a:t>…..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South Shields 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76976" y="1384300"/>
            <a:ext cx="5132388" cy="475615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Population of 75,000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Main conurbation in South Tyneside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Home of the Great North Run finish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Home to 2</a:t>
            </a:r>
            <a:r>
              <a:rPr lang="en-GB" altLang="en-US" sz="2600" baseline="30000" dirty="0" smtClean="0">
                <a:latin typeface="Arial" charset="0"/>
                <a:cs typeface="Arial" charset="0"/>
              </a:rPr>
              <a:t>nd</a:t>
            </a:r>
            <a:r>
              <a:rPr lang="en-GB" altLang="en-US" sz="2600" dirty="0" smtClean="0">
                <a:latin typeface="Arial" charset="0"/>
                <a:cs typeface="Arial" charset="0"/>
              </a:rPr>
              <a:t> Oldest Lifeboat in world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altLang="en-US" sz="2600" dirty="0" smtClean="0">
                <a:latin typeface="Arial" charset="0"/>
                <a:cs typeface="Arial" charset="0"/>
              </a:rPr>
              <a:t>Home to oldest provincial newspaper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92275"/>
            <a:ext cx="3681413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>
          <a:xfrm>
            <a:off x="455613" y="574675"/>
            <a:ext cx="8396287" cy="55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Famous </a:t>
            </a:r>
            <a:r>
              <a:rPr lang="en-GB" altLang="en-US" dirty="0" err="1" smtClean="0">
                <a:latin typeface="Arial" charset="0"/>
                <a:cs typeface="Arial" charset="0"/>
              </a:rPr>
              <a:t>Sanddancers</a:t>
            </a:r>
            <a:r>
              <a:rPr lang="en-GB" altLang="en-US" dirty="0" smtClean="0">
                <a:latin typeface="Arial" charset="0"/>
                <a:cs typeface="Arial" charset="0"/>
              </a:rPr>
              <a:t>…………. 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>
          <a:xfrm>
            <a:off x="114300" y="1384300"/>
            <a:ext cx="8882063" cy="4756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124" name="AutoShape 5" descr="Image result for ridley scot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b="1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65" y="1612900"/>
            <a:ext cx="3065738" cy="18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3536" y="1625855"/>
            <a:ext cx="3275729" cy="191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"/>
          <a:stretch/>
        </p:blipFill>
        <p:spPr bwMode="auto">
          <a:xfrm>
            <a:off x="1012723" y="3697593"/>
            <a:ext cx="342654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"/>
          <a:stretch/>
        </p:blipFill>
        <p:spPr bwMode="auto">
          <a:xfrm>
            <a:off x="4690729" y="3713467"/>
            <a:ext cx="30657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451</Words>
  <Application>Microsoft Office PowerPoint</Application>
  <PresentationFormat>On-screen Show (4:3)</PresentationFormat>
  <Paragraphs>247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Re-imagining Our Town Centres</vt:lpstr>
      <vt:lpstr>PowerPoint Presentation</vt:lpstr>
      <vt:lpstr>Changing Face of Retail…………….</vt:lpstr>
      <vt:lpstr>Death of the High Street?</vt:lpstr>
      <vt:lpstr>Town Centre Challenges</vt:lpstr>
      <vt:lpstr>Changing Face of Retail…………….</vt:lpstr>
      <vt:lpstr>Reshaping Town Centres - Grimsey Review</vt:lpstr>
      <vt:lpstr>South Shields </vt:lpstr>
      <vt:lpstr>Famous Sanddancers…………. </vt:lpstr>
      <vt:lpstr>Key Council Objectives</vt:lpstr>
      <vt:lpstr>South Shields Town Centre</vt:lpstr>
      <vt:lpstr>South Shields Town Centre (2)</vt:lpstr>
      <vt:lpstr>South Shields Town Centre (3)</vt:lpstr>
      <vt:lpstr>Options to Regenerate Town Centre</vt:lpstr>
      <vt:lpstr>Vision</vt:lpstr>
      <vt:lpstr>Challenges</vt:lpstr>
      <vt:lpstr>Procurement</vt:lpstr>
      <vt:lpstr>Phase 1</vt:lpstr>
      <vt:lpstr>Attracting Repeat Visits</vt:lpstr>
      <vt:lpstr>Phase 2 – Transport Interchange</vt:lpstr>
      <vt:lpstr>Phase 3 – Retail / Entertainment</vt:lpstr>
      <vt:lpstr>Risk Management </vt:lpstr>
      <vt:lpstr>Holding Back The Tide…………?</vt:lpstr>
      <vt:lpstr>Conclusion</vt:lpstr>
      <vt:lpstr>Final Thought………..</vt:lpstr>
    </vt:vector>
  </TitlesOfParts>
  <Company>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Moody</dc:creator>
  <cp:lastModifiedBy>Stuart Reid</cp:lastModifiedBy>
  <cp:revision>24</cp:revision>
  <dcterms:created xsi:type="dcterms:W3CDTF">2018-10-05T11:46:55Z</dcterms:created>
  <dcterms:modified xsi:type="dcterms:W3CDTF">2018-11-17T14:43:57Z</dcterms:modified>
</cp:coreProperties>
</file>