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01" r:id="rId5"/>
    <p:sldId id="300" r:id="rId6"/>
    <p:sldId id="296" r:id="rId7"/>
    <p:sldId id="257" r:id="rId8"/>
    <p:sldId id="298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489"/>
    <a:srgbClr val="F8C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72544" autoAdjust="0"/>
  </p:normalViewPr>
  <p:slideViewPr>
    <p:cSldViewPr snapToGrid="0" snapToObjects="1" showGuides="1">
      <p:cViewPr>
        <p:scale>
          <a:sx n="125" d="100"/>
          <a:sy n="125" d="100"/>
        </p:scale>
        <p:origin x="-953" y="338"/>
      </p:cViewPr>
      <p:guideLst>
        <p:guide orient="horz" pos="162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75C5-FDA3-4569-9588-A66BC2C711FA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6BC68-1622-4684-989B-C6E023A68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5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6BC68-1622-4684-989B-C6E023A68A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7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</a:t>
            </a:r>
            <a:r>
              <a:rPr lang="en-GB" baseline="0" dirty="0" smtClean="0"/>
              <a:t>Penna is a HR Consultancy with an offering, which covers the full life cycle of recruitment from advertising, sourcing, assessing through to appointment. In 2015 </a:t>
            </a:r>
            <a:r>
              <a:rPr lang="en-GB" dirty="0" smtClean="0"/>
              <a:t>Penna and CIPFA</a:t>
            </a:r>
            <a:r>
              <a:rPr lang="en-GB" baseline="0" dirty="0" smtClean="0"/>
              <a:t> decided to enter into a partnership agreement.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Since then the team has increased from 2 – 5 in the interim team alone, due to an expanding market.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 The volume of interims working at any given time has almost doubled in that time.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As well as interim, we have Executive Search capability which recruit to senior level posts and a Sourcing business which focuses on more junior level roles.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6BC68-1622-4684-989B-C6E023A68A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7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Az Ahmed, I’ve had a varied career in recruitment,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by overseeing operations, then moving onto finance, as a financial analyst before joining the interim team in May 2015. I focus on public finance in the local government arena - placing qualified finance professionals in a diverse range of roles, from Management Accountants, to Finance Business Partners through to Assistant directors of finance.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6BC68-1622-4684-989B-C6E023A68A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7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6BC68-1622-4684-989B-C6E023A68A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5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4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7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4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1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9DE7-8AAC-744A-AFB0-93D0B6093D9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28E3-EA95-C946-804C-C6C41CE6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e.kahoot.it/login" TargetMode="External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ur backdrops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61040"/>
            <a:ext cx="9417318" cy="5297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939" y="328773"/>
            <a:ext cx="7772400" cy="11025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u="sng" spc="-30" dirty="0" smtClean="0">
                <a:solidFill>
                  <a:schemeClr val="bg1"/>
                </a:solidFill>
                <a:latin typeface="Calibri Light"/>
                <a:cs typeface="Calibri Light"/>
              </a:rPr>
              <a:t>CIPFA North East Regional Conference</a:t>
            </a:r>
            <a:endParaRPr lang="en-US" sz="4000" b="1" u="sng" spc="-3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210" y="1336431"/>
            <a:ext cx="8183883" cy="273196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sz="2500" b="1" dirty="0" smtClean="0">
                <a:solidFill>
                  <a:schemeClr val="bg1"/>
                </a:solidFill>
              </a:rPr>
              <a:t>To vote on the questions please </a:t>
            </a:r>
            <a:r>
              <a:rPr lang="en-GB" sz="2500" b="1" dirty="0">
                <a:solidFill>
                  <a:schemeClr val="bg1"/>
                </a:solidFill>
              </a:rPr>
              <a:t>can </a:t>
            </a:r>
            <a:r>
              <a:rPr lang="en-GB" sz="2500" b="1" dirty="0" smtClean="0">
                <a:solidFill>
                  <a:schemeClr val="bg1"/>
                </a:solidFill>
              </a:rPr>
              <a:t>you download:- 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en-GB" sz="2500" b="1" dirty="0" smtClean="0">
                <a:solidFill>
                  <a:schemeClr val="bg1"/>
                </a:solidFill>
              </a:rPr>
              <a:t>				  app 	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GB" sz="1500" b="1" dirty="0" smtClean="0">
              <a:solidFill>
                <a:schemeClr val="bg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chemeClr val="bg1"/>
                </a:solidFill>
              </a:rPr>
              <a:t>App </a:t>
            </a:r>
            <a:r>
              <a:rPr lang="en-GB" sz="2500" b="1" dirty="0">
                <a:solidFill>
                  <a:schemeClr val="bg1"/>
                </a:solidFill>
              </a:rPr>
              <a:t>store for </a:t>
            </a:r>
            <a:r>
              <a:rPr lang="en-GB" sz="2500" b="1" dirty="0" smtClean="0">
                <a:solidFill>
                  <a:schemeClr val="bg1"/>
                </a:solidFill>
              </a:rPr>
              <a:t>iPhone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b="1" dirty="0" smtClean="0">
                <a:solidFill>
                  <a:schemeClr val="bg1"/>
                </a:solidFill>
              </a:rPr>
              <a:t>Google </a:t>
            </a:r>
            <a:r>
              <a:rPr lang="en-GB" sz="2500" b="1" dirty="0">
                <a:solidFill>
                  <a:schemeClr val="bg1"/>
                </a:solidFill>
              </a:rPr>
              <a:t>Play store for Android </a:t>
            </a:r>
          </a:p>
          <a:p>
            <a:endParaRPr lang="en-US" sz="1200" b="1" i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7" name="Picture 6" descr="Flowzone Library:Penna New Branding:2017 rebrand:Logos:CIPFA Penna:CIPFA-Penna-CORED-WHITE-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74" y="3741647"/>
            <a:ext cx="2689176" cy="106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kahoo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8" y="1793848"/>
            <a:ext cx="1892106" cy="7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ur backdrops14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09" y="-61040"/>
            <a:ext cx="9417318" cy="5297086"/>
          </a:xfrm>
          <a:prstGeom prst="rect">
            <a:avLst/>
          </a:prstGeom>
        </p:spPr>
      </p:pic>
      <p:pic>
        <p:nvPicPr>
          <p:cNvPr id="7" name="Picture 6" descr="Flowzone Library:Penna New Branding:2017 rebrand:Logos:CIPFA Penna:CIPFA-Penna-CORED-WHITE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74" y="4040765"/>
            <a:ext cx="2689176" cy="1062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79401" y="1248953"/>
            <a:ext cx="69075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Who we are &amp; what we can do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Introduction to the team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Panel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Group Discussions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843" y="492381"/>
            <a:ext cx="163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Agenda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ur backdrops14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61040"/>
            <a:ext cx="9417318" cy="5297086"/>
          </a:xfrm>
          <a:prstGeom prst="rect">
            <a:avLst/>
          </a:prstGeom>
        </p:spPr>
      </p:pic>
      <p:pic>
        <p:nvPicPr>
          <p:cNvPr id="7" name="Picture 6" descr="Flowzone Library:Penna New Branding:2017 rebrand:Logos:CIPFA Penna:CIPFA-Penna-CORED-WHITE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74" y="4040765"/>
            <a:ext cx="2689176" cy="1062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79401" y="1248953"/>
            <a:ext cx="69075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Partnership begun in July 2015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Team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Interim portfolio has grown from 40 to 70+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</a:rPr>
              <a:t>Executive Search and Sourcing recruitment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843" y="492381"/>
            <a:ext cx="613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 smtClean="0">
                <a:solidFill>
                  <a:schemeClr val="bg1"/>
                </a:solidFill>
              </a:rPr>
              <a:t>Who we are &amp; What we can do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L BG images WORKING WITH OTHER AGENCI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242" y="298"/>
            <a:ext cx="9241595" cy="51987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7385" y="4731990"/>
            <a:ext cx="865658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lowzone Library:Penna New Branding:2017 rebrand:Logos:CIPFA Penna:CIPFA-Penna-CORED-WHITE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69" y="4765356"/>
            <a:ext cx="1177503" cy="37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44843" y="492381"/>
            <a:ext cx="492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bg1"/>
                </a:solidFill>
              </a:rPr>
              <a:t>Introduction to the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6602" y="1542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4" name="Picture 3" descr="C:\Users\catherine.bush\AppData\Local\Microsoft\Windows\Temporary Internet Files\Content.Outlook\ZZ3U5EV5\Catherine Bush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54" y="2184126"/>
            <a:ext cx="503960" cy="7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catherine.bush\AppData\Local\Microsoft\Windows\Temporary Internet Files\Content.Outlook\ZZ3U5EV5\haben1pic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2" y="3093649"/>
            <a:ext cx="622209" cy="6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.ahmed\Desktop\Jonatho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 bwMode="auto">
          <a:xfrm>
            <a:off x="4571555" y="1415924"/>
            <a:ext cx="503959" cy="6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z.ahmed\Desktop\Az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982"/>
          <a:stretch/>
        </p:blipFill>
        <p:spPr bwMode="auto">
          <a:xfrm>
            <a:off x="552342" y="2184127"/>
            <a:ext cx="622208" cy="7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hilippa Watkins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2" y="1415923"/>
            <a:ext cx="622208" cy="6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31333" y="1386322"/>
            <a:ext cx="2953805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96687"/>
              </a:lnSpc>
            </a:pPr>
            <a:r>
              <a:rPr lang="en-GB" sz="1200" b="1" spc="-4" dirty="0">
                <a:solidFill>
                  <a:srgbClr val="FDFDFD"/>
                </a:solidFill>
                <a:cs typeface="Times New Roman"/>
              </a:rPr>
              <a:t>Philippa Watkins </a:t>
            </a:r>
            <a:r>
              <a:rPr lang="en-GB" sz="1200" b="1" spc="-4" dirty="0" smtClean="0">
                <a:solidFill>
                  <a:srgbClr val="FDFDFD"/>
                </a:solidFill>
                <a:cs typeface="Times New Roman"/>
              </a:rPr>
              <a:t>- </a:t>
            </a:r>
            <a:r>
              <a:rPr lang="en-GB" sz="1200" i="1" spc="-4" dirty="0" smtClean="0">
                <a:solidFill>
                  <a:srgbClr val="FDFDFD"/>
                </a:solidFill>
                <a:cs typeface="Times New Roman"/>
              </a:rPr>
              <a:t>Associate Director</a:t>
            </a:r>
            <a:endParaRPr lang="en-GB" sz="1200" i="1" spc="-4" dirty="0">
              <a:solidFill>
                <a:srgbClr val="FDFDFD"/>
              </a:solidFill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31333" y="2184127"/>
            <a:ext cx="2953805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96687"/>
              </a:lnSpc>
            </a:pPr>
            <a:r>
              <a:rPr lang="en-GB" sz="1200" b="1" spc="-4" dirty="0" smtClean="0">
                <a:solidFill>
                  <a:srgbClr val="FDFDFD"/>
                </a:solidFill>
                <a:cs typeface="Times New Roman"/>
              </a:rPr>
              <a:t>Az Ahmed – </a:t>
            </a:r>
            <a:r>
              <a:rPr lang="en-GB" sz="1200" i="1" spc="-4" dirty="0" smtClean="0">
                <a:solidFill>
                  <a:srgbClr val="FDFDFD"/>
                </a:solidFill>
                <a:cs typeface="Times New Roman"/>
              </a:rPr>
              <a:t>Consultant </a:t>
            </a:r>
            <a:endParaRPr lang="en-GB" sz="1200" i="1" spc="-4" dirty="0">
              <a:solidFill>
                <a:srgbClr val="FDFDFD"/>
              </a:solidFill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31333" y="3093649"/>
            <a:ext cx="2953805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96687"/>
              </a:lnSpc>
            </a:pPr>
            <a:r>
              <a:rPr lang="en-GB" sz="1200" b="1" spc="-4" dirty="0" smtClean="0">
                <a:solidFill>
                  <a:srgbClr val="FDFDFD"/>
                </a:solidFill>
                <a:cs typeface="Times New Roman"/>
              </a:rPr>
              <a:t>Haben Solomon – </a:t>
            </a:r>
            <a:r>
              <a:rPr lang="en-GB" sz="1200" i="1" spc="-4" dirty="0" smtClean="0">
                <a:solidFill>
                  <a:srgbClr val="FDFDFD"/>
                </a:solidFill>
                <a:cs typeface="Times New Roman"/>
              </a:rPr>
              <a:t>Consultant </a:t>
            </a:r>
            <a:endParaRPr lang="en-GB" sz="1200" i="1" spc="-4" dirty="0">
              <a:solidFill>
                <a:srgbClr val="FDFDFD"/>
              </a:solidFill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8660" y="1415924"/>
            <a:ext cx="2953805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96687"/>
              </a:lnSpc>
            </a:pPr>
            <a:r>
              <a:rPr lang="en-GB" sz="1200" b="1" spc="-4" dirty="0" smtClean="0">
                <a:solidFill>
                  <a:srgbClr val="FDFDFD"/>
                </a:solidFill>
                <a:cs typeface="Times New Roman"/>
              </a:rPr>
              <a:t>Jonathon Sheppard – </a:t>
            </a:r>
            <a:r>
              <a:rPr lang="en-GB" sz="1200" b="1" i="1" spc="-4" dirty="0" smtClean="0">
                <a:solidFill>
                  <a:srgbClr val="FDFDFD"/>
                </a:solidFill>
                <a:cs typeface="Times New Roman"/>
              </a:rPr>
              <a:t>Senior</a:t>
            </a:r>
            <a:r>
              <a:rPr lang="en-GB" sz="1200" b="1" spc="-4" dirty="0" smtClean="0">
                <a:solidFill>
                  <a:srgbClr val="FDFDFD"/>
                </a:solidFill>
                <a:cs typeface="Times New Roman"/>
              </a:rPr>
              <a:t> </a:t>
            </a:r>
            <a:r>
              <a:rPr lang="en-GB" sz="1200" i="1" spc="-4" dirty="0" smtClean="0">
                <a:solidFill>
                  <a:srgbClr val="FDFDFD"/>
                </a:solidFill>
                <a:cs typeface="Times New Roman"/>
              </a:rPr>
              <a:t>Consultant </a:t>
            </a:r>
            <a:endParaRPr lang="en-GB" sz="1200" i="1" spc="-4" dirty="0">
              <a:solidFill>
                <a:srgbClr val="FDFDFD"/>
              </a:solidFill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8661" y="2184125"/>
            <a:ext cx="2953805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96687"/>
              </a:lnSpc>
            </a:pPr>
            <a:r>
              <a:rPr lang="en-GB" sz="1200" b="1" spc="-4" dirty="0" smtClean="0">
                <a:solidFill>
                  <a:srgbClr val="FDFDFD"/>
                </a:solidFill>
                <a:cs typeface="Times New Roman"/>
              </a:rPr>
              <a:t>Catherine Bush – </a:t>
            </a:r>
            <a:r>
              <a:rPr lang="en-GB" sz="1200" i="1" spc="-4" dirty="0" smtClean="0">
                <a:solidFill>
                  <a:srgbClr val="FDFDFD"/>
                </a:solidFill>
                <a:cs typeface="Times New Roman"/>
              </a:rPr>
              <a:t>Associate Consultant </a:t>
            </a:r>
            <a:endParaRPr lang="en-GB" sz="1200" i="1" spc="-4" dirty="0">
              <a:solidFill>
                <a:srgbClr val="FDFDFD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L BG images WORKING WITH OTHER AGENCIES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242" y="298"/>
            <a:ext cx="9241595" cy="51987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7385" y="4731990"/>
            <a:ext cx="865658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lowzone Library:Penna New Branding:2017 rebrand:Logos:CIPFA Penna:CIPFA-Penna-CORED-WHITE-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75" y="4765356"/>
            <a:ext cx="1120697" cy="37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44843" y="492381"/>
            <a:ext cx="1243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Panel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15" y="2812149"/>
            <a:ext cx="42757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1" u="sng" dirty="0" smtClean="0">
                <a:solidFill>
                  <a:schemeClr val="bg1"/>
                </a:solidFill>
              </a:rPr>
              <a:t>Lisa </a:t>
            </a:r>
            <a:r>
              <a:rPr lang="en-GB" b="1" i="1" u="sng" dirty="0" err="1" smtClean="0">
                <a:solidFill>
                  <a:schemeClr val="bg1"/>
                </a:solidFill>
              </a:rPr>
              <a:t>Kitto</a:t>
            </a:r>
            <a:endParaRPr lang="en-GB" b="1" i="1" u="sng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Finance Director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Background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-Parliamentary </a:t>
            </a:r>
            <a:r>
              <a:rPr lang="en-GB" sz="1400" dirty="0">
                <a:solidFill>
                  <a:schemeClr val="bg1"/>
                </a:solidFill>
              </a:rPr>
              <a:t>and Health </a:t>
            </a:r>
            <a:r>
              <a:rPr lang="en-GB" sz="1400" dirty="0" smtClean="0">
                <a:solidFill>
                  <a:schemeClr val="bg1"/>
                </a:solidFill>
              </a:rPr>
              <a:t>Service Ombudsman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-Office </a:t>
            </a:r>
            <a:r>
              <a:rPr lang="en-GB" sz="1400" dirty="0">
                <a:solidFill>
                  <a:schemeClr val="bg1"/>
                </a:solidFill>
              </a:rPr>
              <a:t>of the Police and Crime </a:t>
            </a:r>
            <a:r>
              <a:rPr lang="en-GB" sz="1400" dirty="0" smtClean="0">
                <a:solidFill>
                  <a:schemeClr val="bg1"/>
                </a:solidFill>
              </a:rPr>
              <a:t>Commissioner </a:t>
            </a:r>
            <a:r>
              <a:rPr lang="en-GB" sz="1400" dirty="0">
                <a:solidFill>
                  <a:schemeClr val="bg1"/>
                </a:solidFill>
              </a:rPr>
              <a:t>Lancashire</a:t>
            </a:r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-Lancashire County Council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Paul Woo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r="6443"/>
          <a:stretch/>
        </p:blipFill>
        <p:spPr bwMode="auto">
          <a:xfrm>
            <a:off x="5291418" y="1329801"/>
            <a:ext cx="1129553" cy="12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1418" y="2830428"/>
            <a:ext cx="253293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1" u="sng" dirty="0" smtClean="0">
                <a:solidFill>
                  <a:schemeClr val="bg1"/>
                </a:solidFill>
              </a:rPr>
              <a:t>Paul Woods</a:t>
            </a: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Finance Director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Background 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-</a:t>
            </a:r>
            <a:r>
              <a:rPr lang="en-US" sz="1400" dirty="0" smtClean="0">
                <a:solidFill>
                  <a:schemeClr val="bg1"/>
                </a:solidFill>
              </a:rPr>
              <a:t>North East Combined Authority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-Nexus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-Newcastle City Council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02"/>
          <a:stretch/>
        </p:blipFill>
        <p:spPr>
          <a:xfrm>
            <a:off x="558515" y="1329801"/>
            <a:ext cx="1129553" cy="12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L BG images WORKING WITH OTHER AGENCIES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88" y="0"/>
            <a:ext cx="9241595" cy="51987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7385" y="4731990"/>
            <a:ext cx="865658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lowzone Library:Penna New Branding:2017 rebrand:Logos:CIPFA Penna:CIPFA-Penna-CORED-WHITE-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69" y="4765356"/>
            <a:ext cx="1177503" cy="37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76198" y="1836439"/>
            <a:ext cx="7597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pc="-30" dirty="0">
                <a:solidFill>
                  <a:schemeClr val="bg1"/>
                </a:solidFill>
                <a:latin typeface="Calibri Light"/>
                <a:cs typeface="Calibri Light"/>
              </a:rPr>
              <a:t>The Role of the Modern Finance </a:t>
            </a:r>
            <a:r>
              <a:rPr lang="en-US" sz="3600" b="1" u="sng" spc="-30" dirty="0" smtClean="0">
                <a:solidFill>
                  <a:schemeClr val="bg1"/>
                </a:solidFill>
                <a:latin typeface="Calibri Light"/>
                <a:cs typeface="Calibri Light"/>
              </a:rPr>
              <a:t>Director 	</a:t>
            </a:r>
            <a:r>
              <a:rPr lang="en-US" sz="3600" b="1" spc="-30" dirty="0" smtClean="0">
                <a:solidFill>
                  <a:schemeClr val="bg1"/>
                </a:solidFill>
                <a:latin typeface="Calibri Light"/>
                <a:cs typeface="Calibri Light"/>
              </a:rPr>
              <a:t>						</a:t>
            </a:r>
            <a:endParaRPr lang="en-US" sz="3600" b="1" u="sng" spc="-30" dirty="0" smtClean="0">
              <a:solidFill>
                <a:schemeClr val="bg1"/>
              </a:solidFill>
              <a:latin typeface="Calibri Light"/>
              <a:cs typeface="Calibri Light"/>
            </a:endParaRPr>
          </a:p>
          <a:p>
            <a:endParaRPr lang="en-US" sz="3600" b="1" u="sng" spc="-30" dirty="0">
              <a:solidFill>
                <a:schemeClr val="bg1"/>
              </a:solidFill>
              <a:latin typeface="Calibri Light"/>
            </a:endParaRPr>
          </a:p>
          <a:p>
            <a:r>
              <a:rPr lang="en-GB" sz="1500" dirty="0">
                <a:solidFill>
                  <a:schemeClr val="bg1"/>
                </a:solidFill>
                <a:hlinkClick r:id="rId6"/>
              </a:rPr>
              <a:t>https://create.kahoot.it/login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a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320A09C937348861DD54F19577CB1" ma:contentTypeVersion="0" ma:contentTypeDescription="Create a new document." ma:contentTypeScope="" ma:versionID="7a07bf29d2f30777d2deb0efa0cc8ab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03FE85-D124-4BD3-912A-3DF708A6F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8AC5CC5-2A4B-422D-8306-0A0E7CF2754E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3178B5-1A20-403C-B94A-85703BCA3D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Penna Master Template</Template>
  <TotalTime>1795</TotalTime>
  <Words>319</Words>
  <Application>Microsoft Office PowerPoint</Application>
  <PresentationFormat>On-screen Show (16:9)</PresentationFormat>
  <Paragraphs>48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Penna Master Template</vt:lpstr>
      <vt:lpstr>CIPFA North East Regional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Penna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GOES HERE</dc:title>
  <dc:creator>Lesley Styles</dc:creator>
  <cp:lastModifiedBy>Az Ahmed</cp:lastModifiedBy>
  <cp:revision>185</cp:revision>
  <dcterms:created xsi:type="dcterms:W3CDTF">2017-11-16T11:02:37Z</dcterms:created>
  <dcterms:modified xsi:type="dcterms:W3CDTF">2018-11-15T12:48:37Z</dcterms:modified>
</cp:coreProperties>
</file>