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42"/>
  </p:notesMasterIdLst>
  <p:sldIdLst>
    <p:sldId id="259" r:id="rId3"/>
    <p:sldId id="258" r:id="rId4"/>
    <p:sldId id="310" r:id="rId5"/>
    <p:sldId id="261" r:id="rId6"/>
    <p:sldId id="311" r:id="rId7"/>
    <p:sldId id="315" r:id="rId8"/>
    <p:sldId id="304" r:id="rId9"/>
    <p:sldId id="305" r:id="rId10"/>
    <p:sldId id="306" r:id="rId11"/>
    <p:sldId id="307" r:id="rId12"/>
    <p:sldId id="309" r:id="rId13"/>
    <p:sldId id="267" r:id="rId14"/>
    <p:sldId id="279" r:id="rId15"/>
    <p:sldId id="284" r:id="rId16"/>
    <p:sldId id="285" r:id="rId17"/>
    <p:sldId id="286" r:id="rId18"/>
    <p:sldId id="289" r:id="rId19"/>
    <p:sldId id="313" r:id="rId20"/>
    <p:sldId id="282" r:id="rId21"/>
    <p:sldId id="283" r:id="rId22"/>
    <p:sldId id="281" r:id="rId23"/>
    <p:sldId id="291" r:id="rId24"/>
    <p:sldId id="292" r:id="rId25"/>
    <p:sldId id="293" r:id="rId26"/>
    <p:sldId id="294" r:id="rId27"/>
    <p:sldId id="296" r:id="rId28"/>
    <p:sldId id="295" r:id="rId29"/>
    <p:sldId id="297" r:id="rId30"/>
    <p:sldId id="314" r:id="rId31"/>
    <p:sldId id="278" r:id="rId32"/>
    <p:sldId id="273" r:id="rId33"/>
    <p:sldId id="270" r:id="rId34"/>
    <p:sldId id="271" r:id="rId35"/>
    <p:sldId id="272" r:id="rId36"/>
    <p:sldId id="274" r:id="rId37"/>
    <p:sldId id="275" r:id="rId38"/>
    <p:sldId id="276" r:id="rId39"/>
    <p:sldId id="277" r:id="rId40"/>
    <p:sldId id="30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a Caine" initials="A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82060" autoAdjust="0"/>
  </p:normalViewPr>
  <p:slideViewPr>
    <p:cSldViewPr>
      <p:cViewPr varScale="1">
        <p:scale>
          <a:sx n="75" d="100"/>
          <a:sy n="75" d="100"/>
        </p:scale>
        <p:origin x="-13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250D3-B059-4BF2-BC01-2F3B11D8ADA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13F8439-D95E-4E29-91AB-921050CB479B}">
      <dgm:prSet phldrT="[Text]"/>
      <dgm:spPr/>
      <dgm:t>
        <a:bodyPr/>
        <a:lstStyle/>
        <a:p>
          <a:r>
            <a:rPr lang="en-GB" b="1" dirty="0" smtClean="0"/>
            <a:t>2015</a:t>
          </a:r>
        </a:p>
        <a:p>
          <a:r>
            <a:rPr lang="en-GB" dirty="0" smtClean="0"/>
            <a:t>5 people</a:t>
          </a:r>
        </a:p>
        <a:p>
          <a:r>
            <a:rPr lang="en-GB" dirty="0" smtClean="0"/>
            <a:t>1 project</a:t>
          </a:r>
          <a:endParaRPr lang="en-GB" dirty="0"/>
        </a:p>
      </dgm:t>
    </dgm:pt>
    <dgm:pt modelId="{FF8AF005-49C5-40C5-9EFA-D8F61F61429C}" type="parTrans" cxnId="{9EEACFAD-D7CC-49DB-AFEB-AD268D4FADCA}">
      <dgm:prSet/>
      <dgm:spPr/>
      <dgm:t>
        <a:bodyPr/>
        <a:lstStyle/>
        <a:p>
          <a:endParaRPr lang="en-GB"/>
        </a:p>
      </dgm:t>
    </dgm:pt>
    <dgm:pt modelId="{AB504579-8EA9-4BD0-904B-CF7D45B940B4}" type="sibTrans" cxnId="{9EEACFAD-D7CC-49DB-AFEB-AD268D4FADCA}">
      <dgm:prSet/>
      <dgm:spPr/>
      <dgm:t>
        <a:bodyPr/>
        <a:lstStyle/>
        <a:p>
          <a:endParaRPr lang="en-GB"/>
        </a:p>
      </dgm:t>
    </dgm:pt>
    <dgm:pt modelId="{28E47CBE-E2F1-4C71-BDDC-9270965C2156}">
      <dgm:prSet phldrT="[Text]"/>
      <dgm:spPr/>
      <dgm:t>
        <a:bodyPr/>
        <a:lstStyle/>
        <a:p>
          <a:r>
            <a:rPr lang="en-GB" b="1" dirty="0" smtClean="0"/>
            <a:t>2017</a:t>
          </a:r>
        </a:p>
        <a:p>
          <a:r>
            <a:rPr lang="en-GB" dirty="0" smtClean="0"/>
            <a:t>100 people</a:t>
          </a:r>
        </a:p>
        <a:p>
          <a:r>
            <a:rPr lang="en-GB" dirty="0" smtClean="0"/>
            <a:t>13 projects</a:t>
          </a:r>
          <a:endParaRPr lang="en-GB" dirty="0"/>
        </a:p>
      </dgm:t>
    </dgm:pt>
    <dgm:pt modelId="{73EC018F-649C-4711-8A93-31AEB4FDAFF8}" type="parTrans" cxnId="{F7F46F22-64A7-4CFC-BC35-0DDFDFEAC9AA}">
      <dgm:prSet/>
      <dgm:spPr/>
      <dgm:t>
        <a:bodyPr/>
        <a:lstStyle/>
        <a:p>
          <a:endParaRPr lang="en-GB"/>
        </a:p>
      </dgm:t>
    </dgm:pt>
    <dgm:pt modelId="{7C71DFA6-8179-450B-9308-0CF327C99B77}" type="sibTrans" cxnId="{F7F46F22-64A7-4CFC-BC35-0DDFDFEAC9AA}">
      <dgm:prSet/>
      <dgm:spPr/>
      <dgm:t>
        <a:bodyPr/>
        <a:lstStyle/>
        <a:p>
          <a:endParaRPr lang="en-GB"/>
        </a:p>
      </dgm:t>
    </dgm:pt>
    <dgm:pt modelId="{6E284BD1-833F-47AE-BB2D-C13D99880371}">
      <dgm:prSet phldrT="[Text]"/>
      <dgm:spPr/>
      <dgm:t>
        <a:bodyPr/>
        <a:lstStyle/>
        <a:p>
          <a:r>
            <a:rPr lang="en-GB" b="1" dirty="0" smtClean="0"/>
            <a:t>2018</a:t>
          </a:r>
        </a:p>
        <a:p>
          <a:r>
            <a:rPr lang="en-GB" dirty="0" smtClean="0"/>
            <a:t>120 </a:t>
          </a:r>
          <a:r>
            <a:rPr lang="en-GB" dirty="0" smtClean="0"/>
            <a:t>people</a:t>
          </a:r>
        </a:p>
        <a:p>
          <a:r>
            <a:rPr lang="en-GB" dirty="0" smtClean="0"/>
            <a:t>7 product teams</a:t>
          </a:r>
          <a:endParaRPr lang="en-GB" dirty="0" smtClean="0"/>
        </a:p>
      </dgm:t>
    </dgm:pt>
    <dgm:pt modelId="{57881D4D-F86F-4707-8CAF-A53275B5A5BE}" type="parTrans" cxnId="{740A9669-53D4-4145-B413-5A5EB1F22EBB}">
      <dgm:prSet/>
      <dgm:spPr/>
      <dgm:t>
        <a:bodyPr/>
        <a:lstStyle/>
        <a:p>
          <a:endParaRPr lang="en-GB"/>
        </a:p>
      </dgm:t>
    </dgm:pt>
    <dgm:pt modelId="{39C2D812-6D04-44EF-989E-3D6CA7FDD88A}" type="sibTrans" cxnId="{740A9669-53D4-4145-B413-5A5EB1F22EBB}">
      <dgm:prSet/>
      <dgm:spPr/>
      <dgm:t>
        <a:bodyPr/>
        <a:lstStyle/>
        <a:p>
          <a:endParaRPr lang="en-GB"/>
        </a:p>
      </dgm:t>
    </dgm:pt>
    <dgm:pt modelId="{64D178E1-D507-4AD0-8651-C53943484FDE}" type="pres">
      <dgm:prSet presAssocID="{AAD250D3-B059-4BF2-BC01-2F3B11D8ADA6}" presName="CompostProcess" presStyleCnt="0">
        <dgm:presLayoutVars>
          <dgm:dir/>
          <dgm:resizeHandles val="exact"/>
        </dgm:presLayoutVars>
      </dgm:prSet>
      <dgm:spPr/>
    </dgm:pt>
    <dgm:pt modelId="{A1E23575-CFFF-45EE-8834-F01ED1E80A5F}" type="pres">
      <dgm:prSet presAssocID="{AAD250D3-B059-4BF2-BC01-2F3B11D8ADA6}" presName="arrow" presStyleLbl="bgShp" presStyleIdx="0" presStyleCnt="1" custLinFactNeighborY="-1852"/>
      <dgm:spPr/>
    </dgm:pt>
    <dgm:pt modelId="{BBC4A38E-3136-4257-88D1-094F72A79E5E}" type="pres">
      <dgm:prSet presAssocID="{AAD250D3-B059-4BF2-BC01-2F3B11D8ADA6}" presName="linearProcess" presStyleCnt="0"/>
      <dgm:spPr/>
    </dgm:pt>
    <dgm:pt modelId="{2688EC17-0B25-456A-8591-E6B825BED56F}" type="pres">
      <dgm:prSet presAssocID="{F13F8439-D95E-4E29-91AB-921050CB479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1FDBFE7-0D43-455B-846F-A77426D55F34}" type="pres">
      <dgm:prSet presAssocID="{AB504579-8EA9-4BD0-904B-CF7D45B940B4}" presName="sibTrans" presStyleCnt="0"/>
      <dgm:spPr/>
    </dgm:pt>
    <dgm:pt modelId="{6A0DF3A6-E515-488F-8EC5-CA2D89CE71AF}" type="pres">
      <dgm:prSet presAssocID="{28E47CBE-E2F1-4C71-BDDC-9270965C215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C57586-AB8C-4004-8E6E-1E4665C577E4}" type="pres">
      <dgm:prSet presAssocID="{7C71DFA6-8179-450B-9308-0CF327C99B77}" presName="sibTrans" presStyleCnt="0"/>
      <dgm:spPr/>
    </dgm:pt>
    <dgm:pt modelId="{31E81D3E-6D1B-4370-9BE0-086468D7F75E}" type="pres">
      <dgm:prSet presAssocID="{6E284BD1-833F-47AE-BB2D-C13D9988037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2A019FF-9396-410A-9215-C765B779BC0F}" type="presOf" srcId="{F13F8439-D95E-4E29-91AB-921050CB479B}" destId="{2688EC17-0B25-456A-8591-E6B825BED56F}" srcOrd="0" destOrd="0" presId="urn:microsoft.com/office/officeart/2005/8/layout/hProcess9"/>
    <dgm:cxn modelId="{740A9669-53D4-4145-B413-5A5EB1F22EBB}" srcId="{AAD250D3-B059-4BF2-BC01-2F3B11D8ADA6}" destId="{6E284BD1-833F-47AE-BB2D-C13D99880371}" srcOrd="2" destOrd="0" parTransId="{57881D4D-F86F-4707-8CAF-A53275B5A5BE}" sibTransId="{39C2D812-6D04-44EF-989E-3D6CA7FDD88A}"/>
    <dgm:cxn modelId="{6909E707-3B30-45CB-8ADF-C07538491756}" type="presOf" srcId="{AAD250D3-B059-4BF2-BC01-2F3B11D8ADA6}" destId="{64D178E1-D507-4AD0-8651-C53943484FDE}" srcOrd="0" destOrd="0" presId="urn:microsoft.com/office/officeart/2005/8/layout/hProcess9"/>
    <dgm:cxn modelId="{4944B0EB-14E2-4189-88D6-6F93993F96F8}" type="presOf" srcId="{28E47CBE-E2F1-4C71-BDDC-9270965C2156}" destId="{6A0DF3A6-E515-488F-8EC5-CA2D89CE71AF}" srcOrd="0" destOrd="0" presId="urn:microsoft.com/office/officeart/2005/8/layout/hProcess9"/>
    <dgm:cxn modelId="{F7F46F22-64A7-4CFC-BC35-0DDFDFEAC9AA}" srcId="{AAD250D3-B059-4BF2-BC01-2F3B11D8ADA6}" destId="{28E47CBE-E2F1-4C71-BDDC-9270965C2156}" srcOrd="1" destOrd="0" parTransId="{73EC018F-649C-4711-8A93-31AEB4FDAFF8}" sibTransId="{7C71DFA6-8179-450B-9308-0CF327C99B77}"/>
    <dgm:cxn modelId="{7AE60BB5-E7F2-4029-9888-0681A10E3E3B}" type="presOf" srcId="{6E284BD1-833F-47AE-BB2D-C13D99880371}" destId="{31E81D3E-6D1B-4370-9BE0-086468D7F75E}" srcOrd="0" destOrd="0" presId="urn:microsoft.com/office/officeart/2005/8/layout/hProcess9"/>
    <dgm:cxn modelId="{9EEACFAD-D7CC-49DB-AFEB-AD268D4FADCA}" srcId="{AAD250D3-B059-4BF2-BC01-2F3B11D8ADA6}" destId="{F13F8439-D95E-4E29-91AB-921050CB479B}" srcOrd="0" destOrd="0" parTransId="{FF8AF005-49C5-40C5-9EFA-D8F61F61429C}" sibTransId="{AB504579-8EA9-4BD0-904B-CF7D45B940B4}"/>
    <dgm:cxn modelId="{D33B5466-46E4-4599-A5FA-AF2D90D1B0E0}" type="presParOf" srcId="{64D178E1-D507-4AD0-8651-C53943484FDE}" destId="{A1E23575-CFFF-45EE-8834-F01ED1E80A5F}" srcOrd="0" destOrd="0" presId="urn:microsoft.com/office/officeart/2005/8/layout/hProcess9"/>
    <dgm:cxn modelId="{B4CB50FB-2231-408B-880F-08A1031E7313}" type="presParOf" srcId="{64D178E1-D507-4AD0-8651-C53943484FDE}" destId="{BBC4A38E-3136-4257-88D1-094F72A79E5E}" srcOrd="1" destOrd="0" presId="urn:microsoft.com/office/officeart/2005/8/layout/hProcess9"/>
    <dgm:cxn modelId="{FB58C4BB-7726-4F1B-8BF4-10BB6A3EE3D4}" type="presParOf" srcId="{BBC4A38E-3136-4257-88D1-094F72A79E5E}" destId="{2688EC17-0B25-456A-8591-E6B825BED56F}" srcOrd="0" destOrd="0" presId="urn:microsoft.com/office/officeart/2005/8/layout/hProcess9"/>
    <dgm:cxn modelId="{D985F4AE-F6A5-4099-B2FC-44398F810FC9}" type="presParOf" srcId="{BBC4A38E-3136-4257-88D1-094F72A79E5E}" destId="{61FDBFE7-0D43-455B-846F-A77426D55F34}" srcOrd="1" destOrd="0" presId="urn:microsoft.com/office/officeart/2005/8/layout/hProcess9"/>
    <dgm:cxn modelId="{C53A4ACC-0310-493A-94BA-DE819EC876B6}" type="presParOf" srcId="{BBC4A38E-3136-4257-88D1-094F72A79E5E}" destId="{6A0DF3A6-E515-488F-8EC5-CA2D89CE71AF}" srcOrd="2" destOrd="0" presId="urn:microsoft.com/office/officeart/2005/8/layout/hProcess9"/>
    <dgm:cxn modelId="{BA3050DD-9062-4654-86EC-E74E7135F6FF}" type="presParOf" srcId="{BBC4A38E-3136-4257-88D1-094F72A79E5E}" destId="{42C57586-AB8C-4004-8E6E-1E4665C577E4}" srcOrd="3" destOrd="0" presId="urn:microsoft.com/office/officeart/2005/8/layout/hProcess9"/>
    <dgm:cxn modelId="{539EF2DA-BF46-4C6F-87D7-CE94AD5A0EC6}" type="presParOf" srcId="{BBC4A38E-3136-4257-88D1-094F72A79E5E}" destId="{31E81D3E-6D1B-4370-9BE0-086468D7F75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23575-CFFF-45EE-8834-F01ED1E80A5F}">
      <dsp:nvSpPr>
        <dsp:cNvPr id="0" name=""/>
        <dsp:cNvSpPr/>
      </dsp:nvSpPr>
      <dsp:spPr>
        <a:xfrm>
          <a:off x="594118" y="0"/>
          <a:ext cx="6733338" cy="388882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8EC17-0B25-456A-8591-E6B825BED56F}">
      <dsp:nvSpPr>
        <dsp:cNvPr id="0" name=""/>
        <dsp:cNvSpPr/>
      </dsp:nvSpPr>
      <dsp:spPr>
        <a:xfrm>
          <a:off x="136538" y="1166648"/>
          <a:ext cx="2376472" cy="1555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/>
            <a:t>2015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5 people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1 project</a:t>
          </a:r>
          <a:endParaRPr lang="en-GB" sz="2300" kern="1200" dirty="0"/>
        </a:p>
      </dsp:txBody>
      <dsp:txXfrm>
        <a:off x="212473" y="1242583"/>
        <a:ext cx="2224602" cy="1403661"/>
      </dsp:txXfrm>
    </dsp:sp>
    <dsp:sp modelId="{6A0DF3A6-E515-488F-8EC5-CA2D89CE71AF}">
      <dsp:nvSpPr>
        <dsp:cNvPr id="0" name=""/>
        <dsp:cNvSpPr/>
      </dsp:nvSpPr>
      <dsp:spPr>
        <a:xfrm>
          <a:off x="2772551" y="1166648"/>
          <a:ext cx="2376472" cy="1555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/>
            <a:t>2017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100 people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13 projects</a:t>
          </a:r>
          <a:endParaRPr lang="en-GB" sz="2300" kern="1200" dirty="0"/>
        </a:p>
      </dsp:txBody>
      <dsp:txXfrm>
        <a:off x="2848486" y="1242583"/>
        <a:ext cx="2224602" cy="1403661"/>
      </dsp:txXfrm>
    </dsp:sp>
    <dsp:sp modelId="{31E81D3E-6D1B-4370-9BE0-086468D7F75E}">
      <dsp:nvSpPr>
        <dsp:cNvPr id="0" name=""/>
        <dsp:cNvSpPr/>
      </dsp:nvSpPr>
      <dsp:spPr>
        <a:xfrm>
          <a:off x="5408563" y="1166648"/>
          <a:ext cx="2376472" cy="1555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/>
            <a:t>2018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120 </a:t>
          </a:r>
          <a:r>
            <a:rPr lang="en-GB" sz="2300" kern="1200" dirty="0" smtClean="0"/>
            <a:t>people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7 product teams</a:t>
          </a:r>
          <a:endParaRPr lang="en-GB" sz="2300" kern="1200" dirty="0" smtClean="0"/>
        </a:p>
      </dsp:txBody>
      <dsp:txXfrm>
        <a:off x="5484498" y="1242583"/>
        <a:ext cx="2224602" cy="1403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62869-E631-421D-AC6E-CD231BFF6639}" type="datetimeFigureOut">
              <a:rPr lang="en-GB" smtClean="0"/>
              <a:t>22/11/2018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FCF42-CEFD-4083-A436-9861FC50560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104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2E13-DD38-4D24-B155-20A48313A06C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63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416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768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821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2E13-DD38-4D24-B155-20A48313A06C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6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1980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906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621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906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034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79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086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053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824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3237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900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985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2E13-DD38-4D24-B155-20A48313A06C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63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2E13-DD38-4D24-B155-20A48313A06C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084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BE764-5E1F-47C1-8AD9-094460413E56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27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BE764-5E1F-47C1-8AD9-094460413E56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62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BE764-5E1F-47C1-8AD9-094460413E56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0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5107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BE764-5E1F-47C1-8AD9-094460413E56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273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2E13-DD38-4D24-B155-20A48313A06C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63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51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71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452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03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52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CF42-CEFD-4083-A436-9861FC50560A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07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8495"/>
            <a:ext cx="8134672" cy="1104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41B6E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645024"/>
            <a:ext cx="8136904" cy="16561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413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435280" cy="576064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41B6E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76872"/>
            <a:ext cx="8435280" cy="4248472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buNone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761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8489"/>
            <a:ext cx="8134672" cy="1104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0072C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645024"/>
            <a:ext cx="8136904" cy="16561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00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435280" cy="576064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72C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76872"/>
            <a:ext cx="8435280" cy="4248472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buNone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Text</a:t>
            </a:r>
          </a:p>
          <a:p>
            <a:pPr lvl="2"/>
            <a:r>
              <a:rPr lang="en-US" dirty="0" smtClean="0"/>
              <a:t>Text</a:t>
            </a:r>
          </a:p>
          <a:p>
            <a:pPr lvl="3"/>
            <a:r>
              <a:rPr lang="en-US" dirty="0" smtClean="0"/>
              <a:t>Text</a:t>
            </a:r>
          </a:p>
          <a:p>
            <a:pPr lvl="4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773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68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5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6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6" Type="http://schemas.openxmlformats.org/officeDocument/2006/relationships/image" Target="../media/image11.sv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5.png"/><Relationship Id="rId1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4.png"/><Relationship Id="rId4" Type="http://schemas.openxmlformats.org/officeDocument/2006/relationships/image" Target="../media/image25.sv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3.png"/><Relationship Id="rId18" Type="http://schemas.openxmlformats.org/officeDocument/2006/relationships/image" Target="../media/image57.svg"/><Relationship Id="rId7" Type="http://schemas.openxmlformats.org/officeDocument/2006/relationships/image" Target="../media/image30.png"/><Relationship Id="rId12" Type="http://schemas.openxmlformats.org/officeDocument/2006/relationships/image" Target="../media/image53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31.png"/><Relationship Id="rId14" Type="http://schemas.openxmlformats.org/officeDocument/2006/relationships/image" Target="../media/image55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348880"/>
            <a:ext cx="8352928" cy="1656184"/>
          </a:xfrm>
        </p:spPr>
        <p:txBody>
          <a:bodyPr>
            <a:noAutofit/>
          </a:bodyPr>
          <a:lstStyle/>
          <a:p>
            <a:pPr algn="ctr"/>
            <a:r>
              <a:rPr lang="en-GB" sz="4200" dirty="0" smtClean="0"/>
              <a:t>What happens when</a:t>
            </a:r>
            <a:br>
              <a:rPr lang="en-GB" sz="4200" dirty="0" smtClean="0"/>
            </a:br>
            <a:r>
              <a:rPr lang="en-GB" sz="4200" dirty="0" smtClean="0"/>
              <a:t>Digital Transformation</a:t>
            </a:r>
            <a:br>
              <a:rPr lang="en-GB" sz="4200" dirty="0" smtClean="0"/>
            </a:br>
            <a:r>
              <a:rPr lang="en-GB" sz="4200" dirty="0" smtClean="0"/>
              <a:t>meets the NHS?</a:t>
            </a: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2400" dirty="0" smtClean="0"/>
              <a:t>Anna Caine &amp; Tori Hutchinson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9128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10" descr="WP_20170217_10_02_25_Pro.jpg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890" y="1988840"/>
            <a:ext cx="7537526" cy="424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05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35" descr="Teamwork.jpg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5817" y="1773138"/>
            <a:ext cx="3240359" cy="4536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096879"/>
              </p:ext>
            </p:extLst>
          </p:nvPr>
        </p:nvGraphicFramePr>
        <p:xfrm>
          <a:off x="611560" y="2060848"/>
          <a:ext cx="7921575" cy="3888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20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924944"/>
            <a:ext cx="8064896" cy="1104527"/>
          </a:xfrm>
        </p:spPr>
        <p:txBody>
          <a:bodyPr>
            <a:noAutofit/>
          </a:bodyPr>
          <a:lstStyle/>
          <a:p>
            <a:pPr algn="ctr"/>
            <a:r>
              <a:rPr lang="en-GB" sz="4000" dirty="0">
                <a:solidFill>
                  <a:srgbClr val="0072C6"/>
                </a:solidFill>
              </a:rPr>
              <a:t>Focus </a:t>
            </a:r>
            <a:r>
              <a:rPr lang="en-GB" sz="4000" dirty="0" smtClean="0">
                <a:solidFill>
                  <a:srgbClr val="0072C6"/>
                </a:solidFill>
              </a:rPr>
              <a:t>On: NHS </a:t>
            </a:r>
            <a:r>
              <a:rPr lang="en-GB" sz="4000" dirty="0">
                <a:solidFill>
                  <a:srgbClr val="0072C6"/>
                </a:solidFill>
              </a:rPr>
              <a:t>Jobs</a:t>
            </a:r>
            <a:br>
              <a:rPr lang="en-GB" sz="4000" dirty="0">
                <a:solidFill>
                  <a:srgbClr val="0072C6"/>
                </a:solidFill>
              </a:rPr>
            </a:br>
            <a:r>
              <a:rPr lang="en-GB" sz="4000" dirty="0">
                <a:solidFill>
                  <a:srgbClr val="0072C6"/>
                </a:solidFill>
              </a:rPr>
              <a:t/>
            </a:r>
            <a:br>
              <a:rPr lang="en-GB" sz="4000" dirty="0">
                <a:solidFill>
                  <a:srgbClr val="0072C6"/>
                </a:solidFill>
              </a:rPr>
            </a:br>
            <a:endParaRPr lang="en-GB" sz="4000" dirty="0">
              <a:solidFill>
                <a:srgbClr val="0072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6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501008"/>
            <a:ext cx="8640960" cy="864096"/>
          </a:xfrm>
        </p:spPr>
        <p:txBody>
          <a:bodyPr/>
          <a:lstStyle/>
          <a:p>
            <a:pPr marL="457200" lvl="1" indent="0">
              <a:buNone/>
            </a:pPr>
            <a:r>
              <a:rPr lang="en-GB" sz="2800" b="1" dirty="0" smtClean="0">
                <a:solidFill>
                  <a:srgbClr val="0070C0"/>
                </a:solidFill>
                <a:ea typeface="+mj-ea"/>
              </a:rPr>
              <a:t>The NHS </a:t>
            </a:r>
            <a:r>
              <a:rPr lang="en-GB" sz="2800" b="1" dirty="0">
                <a:solidFill>
                  <a:srgbClr val="0070C0"/>
                </a:solidFill>
                <a:ea typeface="+mj-ea"/>
              </a:rPr>
              <a:t>is the 5th largest employer in </a:t>
            </a:r>
            <a:r>
              <a:rPr lang="en-GB" sz="2800" b="1" dirty="0" smtClean="0">
                <a:solidFill>
                  <a:srgbClr val="0070C0"/>
                </a:solidFill>
                <a:ea typeface="+mj-ea"/>
              </a:rPr>
              <a:t>Europe.</a:t>
            </a:r>
            <a:endParaRPr lang="en-GB" sz="2800" b="1" dirty="0">
              <a:solidFill>
                <a:srgbClr val="0070C0"/>
              </a:solidFill>
              <a:ea typeface="+mj-ea"/>
            </a:endParaRPr>
          </a:p>
          <a:p>
            <a:pPr marL="457200" lvl="1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054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44824"/>
            <a:ext cx="8435280" cy="3312368"/>
          </a:xfrm>
        </p:spPr>
        <p:txBody>
          <a:bodyPr/>
          <a:lstStyle/>
          <a:p>
            <a:pPr marL="0" lvl="0" indent="0">
              <a:lnSpc>
                <a:spcPct val="115000"/>
              </a:lnSpc>
              <a:spcAft>
                <a:spcPts val="1600"/>
              </a:spcAft>
              <a:buSzTx/>
              <a:buNone/>
              <a:defRPr/>
            </a:pPr>
            <a:r>
              <a:rPr lang="en-GB" sz="2800" b="1" dirty="0">
                <a:solidFill>
                  <a:srgbClr val="0070C0"/>
                </a:solidFill>
                <a:ea typeface="+mj-ea"/>
              </a:rPr>
              <a:t>In</a:t>
            </a:r>
            <a:r>
              <a:rPr lang="en-GB" sz="2800" b="1" dirty="0"/>
              <a:t> </a:t>
            </a:r>
            <a:r>
              <a:rPr lang="en-GB" sz="2800" b="1" dirty="0">
                <a:solidFill>
                  <a:srgbClr val="0070C0"/>
                </a:solidFill>
                <a:ea typeface="+mj-ea"/>
              </a:rPr>
              <a:t>June 2018 there were </a:t>
            </a:r>
            <a:r>
              <a:rPr lang="en-GB" sz="2800" b="1" dirty="0">
                <a:solidFill>
                  <a:srgbClr val="FF0000"/>
                </a:solidFill>
                <a:ea typeface="+mj-ea"/>
              </a:rPr>
              <a:t>1.2m</a:t>
            </a:r>
            <a:r>
              <a:rPr lang="en-GB" sz="2800" b="1" dirty="0">
                <a:solidFill>
                  <a:srgbClr val="0070C0"/>
                </a:solidFill>
                <a:ea typeface="+mj-ea"/>
              </a:rPr>
              <a:t> NHS workers in England alone.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Tx/>
              <a:buNone/>
              <a:defRPr/>
            </a:pPr>
            <a:endParaRPr lang="en-GB" sz="2800" b="1" dirty="0">
              <a:solidFill>
                <a:srgbClr val="0070C0"/>
              </a:solidFill>
              <a:ea typeface="+mj-ea"/>
            </a:endParaRPr>
          </a:p>
          <a:p>
            <a:pPr marL="0" indent="0">
              <a:lnSpc>
                <a:spcPct val="115000"/>
              </a:lnSpc>
              <a:spcAft>
                <a:spcPts val="1600"/>
              </a:spcAft>
              <a:buSzTx/>
              <a:buNone/>
              <a:defRPr/>
            </a:pPr>
            <a:r>
              <a:rPr lang="en-GB" sz="2800" b="1" dirty="0">
                <a:solidFill>
                  <a:srgbClr val="0070C0"/>
                </a:solidFill>
                <a:ea typeface="+mj-ea"/>
              </a:rPr>
              <a:t>This increases to over </a:t>
            </a:r>
            <a:r>
              <a:rPr lang="en-GB" sz="2800" b="1" dirty="0">
                <a:solidFill>
                  <a:srgbClr val="FF0000"/>
                </a:solidFill>
                <a:ea typeface="+mj-ea"/>
              </a:rPr>
              <a:t>5m</a:t>
            </a:r>
            <a:r>
              <a:rPr lang="en-GB" sz="2800" b="1" dirty="0">
                <a:solidFill>
                  <a:srgbClr val="0070C0"/>
                </a:solidFill>
                <a:ea typeface="+mj-ea"/>
              </a:rPr>
              <a:t> if extended to those working in health or social care.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Tx/>
              <a:buNone/>
              <a:defRPr/>
            </a:pPr>
            <a:endParaRPr lang="en-GB" sz="2800" b="1" dirty="0">
              <a:solidFill>
                <a:srgbClr val="0070C0"/>
              </a:solidFill>
              <a:ea typeface="+mj-ea"/>
            </a:endParaRPr>
          </a:p>
          <a:p>
            <a:pPr marL="0" lvl="1" indent="0">
              <a:lnSpc>
                <a:spcPct val="115000"/>
              </a:lnSpc>
              <a:spcAft>
                <a:spcPts val="1600"/>
              </a:spcAft>
              <a:buNone/>
              <a:defRPr/>
            </a:pPr>
            <a:r>
              <a:rPr lang="en-GB" sz="2800" b="1" dirty="0" smtClean="0">
                <a:solidFill>
                  <a:srgbClr val="0070C0"/>
                </a:solidFill>
                <a:ea typeface="+mj-ea"/>
              </a:rPr>
              <a:t>That’s </a:t>
            </a:r>
            <a:r>
              <a:rPr lang="en-GB" sz="2800" b="1" dirty="0">
                <a:solidFill>
                  <a:srgbClr val="FF0000"/>
                </a:solidFill>
                <a:ea typeface="+mj-ea"/>
              </a:rPr>
              <a:t>13.5%</a:t>
            </a:r>
            <a:r>
              <a:rPr lang="en-GB" sz="2800" b="1" dirty="0">
                <a:solidFill>
                  <a:srgbClr val="0070C0"/>
                </a:solidFill>
                <a:ea typeface="+mj-ea"/>
              </a:rPr>
              <a:t> of the UK’s employed population.</a:t>
            </a:r>
          </a:p>
        </p:txBody>
      </p:sp>
    </p:spTree>
    <p:extLst>
      <p:ext uri="{BB962C8B-B14F-4D97-AF65-F5344CB8AC3E}">
        <p14:creationId xmlns:p14="http://schemas.microsoft.com/office/powerpoint/2010/main" val="30054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564904"/>
            <a:ext cx="8435280" cy="4248472"/>
          </a:xfrm>
        </p:spPr>
        <p:txBody>
          <a:bodyPr/>
          <a:lstStyle/>
          <a:p>
            <a:pPr marL="457200" lvl="1" indent="0">
              <a:buNone/>
            </a:pPr>
            <a:r>
              <a:rPr lang="en-GB" sz="2800" b="1" dirty="0">
                <a:solidFill>
                  <a:srgbClr val="0070C0"/>
                </a:solidFill>
                <a:ea typeface="+mj-ea"/>
              </a:rPr>
              <a:t>In 2016/17 the NHS spent roughly £2.9 billion a year on temporary staffing solutions </a:t>
            </a:r>
          </a:p>
          <a:p>
            <a:pPr marL="457200" lvl="1" indent="0">
              <a:buNone/>
            </a:pPr>
            <a:endParaRPr lang="en-GB" sz="2800" b="1" dirty="0">
              <a:solidFill>
                <a:srgbClr val="0070C0"/>
              </a:solidFill>
              <a:ea typeface="+mj-ea"/>
            </a:endParaRPr>
          </a:p>
          <a:p>
            <a:pPr marL="457200" lvl="1" indent="0">
              <a:buNone/>
            </a:pPr>
            <a:r>
              <a:rPr lang="en-GB" sz="2800" b="1" dirty="0">
                <a:solidFill>
                  <a:srgbClr val="0070C0"/>
                </a:solidFill>
                <a:ea typeface="+mj-ea"/>
              </a:rPr>
              <a:t>and</a:t>
            </a:r>
          </a:p>
          <a:p>
            <a:pPr marL="457200" lvl="1" indent="0">
              <a:buNone/>
            </a:pPr>
            <a:endParaRPr lang="en-GB" sz="2800" b="1" dirty="0">
              <a:solidFill>
                <a:srgbClr val="0070C0"/>
              </a:solidFill>
              <a:ea typeface="+mj-ea"/>
            </a:endParaRPr>
          </a:p>
          <a:p>
            <a:pPr marL="457200" lvl="1" indent="0">
              <a:buNone/>
            </a:pPr>
            <a:r>
              <a:rPr lang="en-GB" sz="2800" b="1" dirty="0" smtClean="0">
                <a:solidFill>
                  <a:srgbClr val="0070C0"/>
                </a:solidFill>
                <a:ea typeface="+mj-ea"/>
              </a:rPr>
              <a:t>£2.5 </a:t>
            </a:r>
            <a:r>
              <a:rPr lang="en-GB" sz="2800" b="1" dirty="0">
                <a:solidFill>
                  <a:srgbClr val="0070C0"/>
                </a:solidFill>
                <a:ea typeface="+mj-ea"/>
              </a:rPr>
              <a:t>billion on Bank staff.</a:t>
            </a:r>
          </a:p>
          <a:p>
            <a:pPr marL="457200" lvl="1" indent="0">
              <a:buNone/>
            </a:pPr>
            <a:endParaRPr lang="en-GB" sz="3000" dirty="0"/>
          </a:p>
          <a:p>
            <a:pPr marL="457200" lvl="1" indent="0">
              <a:buNone/>
            </a:pPr>
            <a:endParaRPr lang="en-GB" sz="3000" dirty="0" smtClean="0"/>
          </a:p>
        </p:txBody>
      </p:sp>
    </p:spTree>
    <p:extLst>
      <p:ext uri="{BB962C8B-B14F-4D97-AF65-F5344CB8AC3E}">
        <p14:creationId xmlns:p14="http://schemas.microsoft.com/office/powerpoint/2010/main" val="30054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496" y="548680"/>
            <a:ext cx="8435280" cy="576064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About the NHS Jobs Service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4" name="Google Shape;182;p34"/>
          <p:cNvSpPr txBox="1"/>
          <p:nvPr/>
        </p:nvSpPr>
        <p:spPr>
          <a:xfrm>
            <a:off x="1367774" y="2147360"/>
            <a:ext cx="2592007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Candidate accounts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registered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at NHS Jobs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2038E750-6455-EA49-B2C4-27F63327926B}"/>
              </a:ext>
            </a:extLst>
          </p:cNvPr>
          <p:cNvSpPr txBox="1">
            <a:spLocks/>
          </p:cNvSpPr>
          <p:nvPr/>
        </p:nvSpPr>
        <p:spPr bwMode="auto">
          <a:xfrm>
            <a:off x="1367774" y="1622448"/>
            <a:ext cx="2268387" cy="7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kern="1200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lvl="1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lvl="2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lvl="3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lvl="4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lvl="5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lvl="6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lvl="7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lvl="8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GB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11,000,000</a:t>
            </a:r>
            <a:endParaRPr lang="en-GB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Google Shape;182;p34">
            <a:extLst>
              <a:ext uri="{FF2B5EF4-FFF2-40B4-BE49-F238E27FC236}">
                <a16:creationId xmlns:a16="http://schemas.microsoft.com/office/drawing/2014/main" xmlns="" id="{E7764FFE-AC21-634B-8686-A9815681C3A8}"/>
              </a:ext>
            </a:extLst>
          </p:cNvPr>
          <p:cNvSpPr txBox="1"/>
          <p:nvPr/>
        </p:nvSpPr>
        <p:spPr>
          <a:xfrm>
            <a:off x="6022735" y="2121449"/>
            <a:ext cx="2098956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candidate accounts per year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63D31DDC-4914-3949-A2E6-A86DE5311409}"/>
              </a:ext>
            </a:extLst>
          </p:cNvPr>
          <p:cNvSpPr txBox="1">
            <a:spLocks/>
          </p:cNvSpPr>
          <p:nvPr/>
        </p:nvSpPr>
        <p:spPr bwMode="auto">
          <a:xfrm>
            <a:off x="6022735" y="1596537"/>
            <a:ext cx="1867188" cy="7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kern="1200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lvl="1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lvl="2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lvl="3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lvl="4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lvl="5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lvl="6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lvl="7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lvl="8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GB" sz="2800" dirty="0">
                <a:solidFill>
                  <a:srgbClr val="007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710,000</a:t>
            </a:r>
          </a:p>
        </p:txBody>
      </p:sp>
      <p:sp>
        <p:nvSpPr>
          <p:cNvPr id="28" name="Google Shape;182;p34">
            <a:extLst>
              <a:ext uri="{FF2B5EF4-FFF2-40B4-BE49-F238E27FC236}">
                <a16:creationId xmlns:a16="http://schemas.microsoft.com/office/drawing/2014/main" xmlns="" id="{A949FD14-F60F-E147-A8D8-61A0B0167A05}"/>
              </a:ext>
            </a:extLst>
          </p:cNvPr>
          <p:cNvSpPr txBox="1"/>
          <p:nvPr/>
        </p:nvSpPr>
        <p:spPr>
          <a:xfrm>
            <a:off x="1367774" y="3913941"/>
            <a:ext cx="2160718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Vacancies are posted each year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60764306-5C9A-1F4E-957A-AAC82F38BA6F}"/>
              </a:ext>
            </a:extLst>
          </p:cNvPr>
          <p:cNvSpPr txBox="1">
            <a:spLocks/>
          </p:cNvSpPr>
          <p:nvPr/>
        </p:nvSpPr>
        <p:spPr bwMode="auto">
          <a:xfrm>
            <a:off x="1367774" y="3332699"/>
            <a:ext cx="1867188" cy="7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kern="1200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lvl="1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lvl="2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lvl="3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lvl="4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lvl="5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lvl="6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lvl="7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lvl="8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380,000</a:t>
            </a:r>
          </a:p>
        </p:txBody>
      </p:sp>
      <p:sp>
        <p:nvSpPr>
          <p:cNvPr id="30" name="Google Shape;182;p34">
            <a:extLst>
              <a:ext uri="{FF2B5EF4-FFF2-40B4-BE49-F238E27FC236}">
                <a16:creationId xmlns:a16="http://schemas.microsoft.com/office/drawing/2014/main" xmlns="" id="{C2600EAA-81A4-474A-B7A7-4C9AC89550FD}"/>
              </a:ext>
            </a:extLst>
          </p:cNvPr>
          <p:cNvSpPr txBox="1"/>
          <p:nvPr/>
        </p:nvSpPr>
        <p:spPr>
          <a:xfrm>
            <a:off x="6022735" y="3714499"/>
            <a:ext cx="269436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 related organisations centrally provided by NHS Jobs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B467DBD8-629F-4540-B9ED-2BB6874776BE}"/>
              </a:ext>
            </a:extLst>
          </p:cNvPr>
          <p:cNvSpPr txBox="1">
            <a:spLocks/>
          </p:cNvSpPr>
          <p:nvPr/>
        </p:nvSpPr>
        <p:spPr bwMode="auto">
          <a:xfrm>
            <a:off x="6022735" y="3140968"/>
            <a:ext cx="1867188" cy="7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kern="1200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lvl="1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lvl="2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lvl="3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lvl="4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lvl="5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lvl="6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lvl="7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lvl="8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6,800</a:t>
            </a:r>
          </a:p>
        </p:txBody>
      </p:sp>
      <p:sp>
        <p:nvSpPr>
          <p:cNvPr id="32" name="Google Shape;182;p34">
            <a:extLst>
              <a:ext uri="{FF2B5EF4-FFF2-40B4-BE49-F238E27FC236}">
                <a16:creationId xmlns:a16="http://schemas.microsoft.com/office/drawing/2014/main" xmlns="" id="{FD836000-1AA9-C240-AE08-E73F2F3333ED}"/>
              </a:ext>
            </a:extLst>
          </p:cNvPr>
          <p:cNvSpPr txBox="1"/>
          <p:nvPr/>
        </p:nvSpPr>
        <p:spPr>
          <a:xfrm>
            <a:off x="1367774" y="5684532"/>
            <a:ext cx="3312371" cy="115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number of applications per vacancy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99843BE8-F7B8-8A4A-8D2A-6B768454FDA5}"/>
              </a:ext>
            </a:extLst>
          </p:cNvPr>
          <p:cNvSpPr txBox="1">
            <a:spLocks/>
          </p:cNvSpPr>
          <p:nvPr/>
        </p:nvSpPr>
        <p:spPr bwMode="auto">
          <a:xfrm>
            <a:off x="1367774" y="5103290"/>
            <a:ext cx="2304256" cy="7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kern="1200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lvl="1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lvl="2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lvl="3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lvl="4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lvl="5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lvl="6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lvl="7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lvl="8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4" name="Google Shape;182;p34">
            <a:extLst>
              <a:ext uri="{FF2B5EF4-FFF2-40B4-BE49-F238E27FC236}">
                <a16:creationId xmlns:a16="http://schemas.microsoft.com/office/drawing/2014/main" xmlns="" id="{D165007B-4200-924C-AFBF-FB1A6F5FE90D}"/>
              </a:ext>
            </a:extLst>
          </p:cNvPr>
          <p:cNvSpPr txBox="1"/>
          <p:nvPr/>
        </p:nvSpPr>
        <p:spPr>
          <a:xfrm>
            <a:off x="6022735" y="5662962"/>
            <a:ext cx="2966316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received from candidates each year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F748A294-8C3A-744F-8E90-0C0A94AA0A6A}"/>
              </a:ext>
            </a:extLst>
          </p:cNvPr>
          <p:cNvSpPr txBox="1">
            <a:spLocks/>
          </p:cNvSpPr>
          <p:nvPr/>
        </p:nvSpPr>
        <p:spPr bwMode="auto">
          <a:xfrm>
            <a:off x="6022735" y="5138050"/>
            <a:ext cx="1867188" cy="7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kern="1200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lvl="1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lvl="2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lvl="3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lvl="4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lvl="5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lvl="6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lvl="7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lvl="8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1F5FA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4,000,000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AF12FCB-9427-F44F-AF03-61FC18344183}"/>
              </a:ext>
            </a:extLst>
          </p:cNvPr>
          <p:cNvSpPr/>
          <p:nvPr/>
        </p:nvSpPr>
        <p:spPr>
          <a:xfrm>
            <a:off x="5868144" y="1726044"/>
            <a:ext cx="45719" cy="1080120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83F4F73-095E-6A48-BDCA-614ABD595845}"/>
              </a:ext>
            </a:extLst>
          </p:cNvPr>
          <p:cNvSpPr/>
          <p:nvPr/>
        </p:nvSpPr>
        <p:spPr>
          <a:xfrm>
            <a:off x="5868144" y="5286400"/>
            <a:ext cx="45719" cy="1080120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38DF065-C711-DA4D-9F40-DC3A0707E4B8}"/>
              </a:ext>
            </a:extLst>
          </p:cNvPr>
          <p:cNvSpPr/>
          <p:nvPr/>
        </p:nvSpPr>
        <p:spPr>
          <a:xfrm>
            <a:off x="5868144" y="3574033"/>
            <a:ext cx="45719" cy="1080120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BC2EFDA-E72F-D24D-B99F-60849314978C}"/>
              </a:ext>
            </a:extLst>
          </p:cNvPr>
          <p:cNvSpPr/>
          <p:nvPr/>
        </p:nvSpPr>
        <p:spPr>
          <a:xfrm>
            <a:off x="1196831" y="1776844"/>
            <a:ext cx="45719" cy="1080120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D110016-ADFC-004C-95F1-C28CB829710B}"/>
              </a:ext>
            </a:extLst>
          </p:cNvPr>
          <p:cNvSpPr/>
          <p:nvPr/>
        </p:nvSpPr>
        <p:spPr>
          <a:xfrm>
            <a:off x="1198538" y="3485953"/>
            <a:ext cx="45719" cy="1080120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123D111C-9924-3342-9E4C-7C896A436103}"/>
              </a:ext>
            </a:extLst>
          </p:cNvPr>
          <p:cNvSpPr/>
          <p:nvPr/>
        </p:nvSpPr>
        <p:spPr>
          <a:xfrm>
            <a:off x="1187624" y="5323831"/>
            <a:ext cx="45719" cy="1080120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Graphic 4" descr="Users">
            <a:extLst>
              <a:ext uri="{FF2B5EF4-FFF2-40B4-BE49-F238E27FC236}">
                <a16:creationId xmlns:a16="http://schemas.microsoft.com/office/drawing/2014/main" xmlns="" id="{E679CA38-D892-A242-9120-25A2DB1DA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0008" y="1817748"/>
            <a:ext cx="763600" cy="763600"/>
          </a:xfrm>
          <a:prstGeom prst="rect">
            <a:avLst/>
          </a:prstGeom>
        </p:spPr>
      </p:pic>
      <p:pic>
        <p:nvPicPr>
          <p:cNvPr id="43" name="Graphic 12" descr="Document">
            <a:extLst>
              <a:ext uri="{FF2B5EF4-FFF2-40B4-BE49-F238E27FC236}">
                <a16:creationId xmlns:a16="http://schemas.microsoft.com/office/drawing/2014/main" xmlns="" id="{062C064C-4D2D-5044-BD70-03AC91F336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5196" y="3649351"/>
            <a:ext cx="610268" cy="610268"/>
          </a:xfrm>
          <a:prstGeom prst="rect">
            <a:avLst/>
          </a:prstGeom>
        </p:spPr>
      </p:pic>
      <p:pic>
        <p:nvPicPr>
          <p:cNvPr id="44" name="Graphic 14" descr="City">
            <a:extLst>
              <a:ext uri="{FF2B5EF4-FFF2-40B4-BE49-F238E27FC236}">
                <a16:creationId xmlns:a16="http://schemas.microsoft.com/office/drawing/2014/main" xmlns="" id="{C8E2ED42-2D1F-F049-8BC4-BC9F8C0672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987723" y="3672658"/>
            <a:ext cx="706709" cy="706709"/>
          </a:xfrm>
          <a:prstGeom prst="rect">
            <a:avLst/>
          </a:prstGeom>
        </p:spPr>
      </p:pic>
      <p:pic>
        <p:nvPicPr>
          <p:cNvPr id="45" name="Graphic 16" descr="List">
            <a:extLst>
              <a:ext uri="{FF2B5EF4-FFF2-40B4-BE49-F238E27FC236}">
                <a16:creationId xmlns:a16="http://schemas.microsoft.com/office/drawing/2014/main" xmlns="" id="{02122636-B77A-AD43-BE33-D04DA58B6A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25196" y="5497452"/>
            <a:ext cx="606267" cy="606267"/>
          </a:xfrm>
          <a:prstGeom prst="rect">
            <a:avLst/>
          </a:prstGeom>
        </p:spPr>
      </p:pic>
      <p:pic>
        <p:nvPicPr>
          <p:cNvPr id="46" name="Graphic 20" descr="Checklist">
            <a:extLst>
              <a:ext uri="{FF2B5EF4-FFF2-40B4-BE49-F238E27FC236}">
                <a16:creationId xmlns:a16="http://schemas.microsoft.com/office/drawing/2014/main" xmlns="" id="{B597F3C2-4ADF-0B46-8FE4-FAD80B8CC4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051762" y="5456812"/>
            <a:ext cx="606267" cy="606267"/>
          </a:xfrm>
          <a:prstGeom prst="rect">
            <a:avLst/>
          </a:prstGeom>
        </p:spPr>
      </p:pic>
      <p:pic>
        <p:nvPicPr>
          <p:cNvPr id="47" name="Graphic 10" descr="User">
            <a:extLst>
              <a:ext uri="{FF2B5EF4-FFF2-40B4-BE49-F238E27FC236}">
                <a16:creationId xmlns:a16="http://schemas.microsoft.com/office/drawing/2014/main" xmlns="" id="{732BD6CA-52D1-FA46-9D06-3C0E79432E4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86931" y="1953087"/>
            <a:ext cx="492922" cy="4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564904"/>
            <a:ext cx="8435280" cy="2304256"/>
          </a:xfrm>
        </p:spPr>
        <p:txBody>
          <a:bodyPr/>
          <a:lstStyle/>
          <a:p>
            <a:pPr marL="457200" lvl="1" indent="0">
              <a:buNone/>
            </a:pPr>
            <a:endParaRPr lang="en-GB" sz="2800" b="1" dirty="0" smtClean="0">
              <a:solidFill>
                <a:srgbClr val="0070C0"/>
              </a:solidFill>
              <a:ea typeface="+mj-ea"/>
            </a:endParaRPr>
          </a:p>
          <a:p>
            <a:pPr marL="457200" lvl="1" indent="0">
              <a:buNone/>
            </a:pPr>
            <a:r>
              <a:rPr lang="en-GB" sz="2800" b="1" dirty="0" smtClean="0">
                <a:solidFill>
                  <a:srgbClr val="0070C0"/>
                </a:solidFill>
                <a:ea typeface="+mj-ea"/>
              </a:rPr>
              <a:t>The </a:t>
            </a:r>
            <a:r>
              <a:rPr lang="en-GB" sz="2800" b="1" dirty="0">
                <a:solidFill>
                  <a:srgbClr val="0070C0"/>
                </a:solidFill>
                <a:ea typeface="+mj-ea"/>
              </a:rPr>
              <a:t>contract for the current NHS Jobs service expires in January 2020. </a:t>
            </a:r>
          </a:p>
          <a:p>
            <a:pPr marL="457200" lvl="1" indent="0">
              <a:buNone/>
            </a:pPr>
            <a:endParaRPr lang="en-GB" sz="3000" dirty="0"/>
          </a:p>
          <a:p>
            <a:pPr marL="457200" lvl="1" indent="0">
              <a:buNone/>
            </a:pPr>
            <a:endParaRPr lang="en-GB" sz="3000" dirty="0" smtClean="0"/>
          </a:p>
        </p:txBody>
      </p:sp>
    </p:spTree>
    <p:extLst>
      <p:ext uri="{BB962C8B-B14F-4D97-AF65-F5344CB8AC3E}">
        <p14:creationId xmlns:p14="http://schemas.microsoft.com/office/powerpoint/2010/main" val="180107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1368152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GB" sz="4000" b="1" dirty="0">
                <a:solidFill>
                  <a:srgbClr val="0070C0"/>
                </a:solidFill>
                <a:ea typeface="+mj-ea"/>
              </a:rPr>
              <a:t>#1</a:t>
            </a:r>
          </a:p>
          <a:p>
            <a:pPr marL="457200" lvl="1" indent="0">
              <a:buNone/>
            </a:pPr>
            <a:endParaRPr lang="en-GB" sz="1200" dirty="0"/>
          </a:p>
          <a:p>
            <a:pPr marL="457200" lvl="1" indent="0" algn="ctr">
              <a:buNone/>
            </a:pPr>
            <a:r>
              <a:rPr lang="en-GB" sz="2800" b="1" dirty="0">
                <a:solidFill>
                  <a:srgbClr val="0070C0"/>
                </a:solidFill>
                <a:ea typeface="+mj-ea"/>
              </a:rPr>
              <a:t>Recruitment across the NHS is slow and inefficient.</a:t>
            </a:r>
          </a:p>
          <a:p>
            <a:pPr marL="457200" lvl="1" indent="0">
              <a:buNone/>
            </a:pPr>
            <a:endParaRPr lang="en-GB" sz="2800" dirty="0">
              <a:solidFill>
                <a:srgbClr val="0070C0"/>
              </a:solidFill>
              <a:ea typeface="+mj-ea"/>
            </a:endParaRPr>
          </a:p>
          <a:p>
            <a:pPr marL="457200" lvl="1" indent="0">
              <a:buNone/>
            </a:pPr>
            <a:r>
              <a:rPr lang="en-GB" sz="2800" dirty="0">
                <a:solidFill>
                  <a:srgbClr val="0070C0"/>
                </a:solidFill>
                <a:ea typeface="+mj-ea"/>
              </a:rPr>
              <a:t>This leads to increased cost of recruitment, failure to attract the best candidates and excessive spend on Bank and agency staff </a:t>
            </a:r>
            <a:r>
              <a:rPr lang="en-GB" sz="2800" dirty="0" smtClean="0">
                <a:solidFill>
                  <a:srgbClr val="0070C0"/>
                </a:solidFill>
                <a:ea typeface="+mj-ea"/>
              </a:rPr>
              <a:t>who provide temporary cover.</a:t>
            </a:r>
            <a:endParaRPr lang="en-GB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496" y="548680"/>
            <a:ext cx="8435280" cy="576064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The Big Problems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348880"/>
            <a:ext cx="8640960" cy="3395767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sz="2300" b="1" dirty="0">
                <a:solidFill>
                  <a:srgbClr val="0070C0"/>
                </a:solidFill>
                <a:ea typeface="+mj-ea"/>
              </a:rPr>
              <a:t>1. Who are the NHS Business Services </a:t>
            </a:r>
            <a:r>
              <a:rPr lang="en-GB" sz="2300" b="1" dirty="0" smtClean="0">
                <a:solidFill>
                  <a:srgbClr val="0070C0"/>
                </a:solidFill>
                <a:ea typeface="+mj-ea"/>
              </a:rPr>
              <a:t>Authority (NHSBSA)?</a:t>
            </a:r>
            <a:endParaRPr lang="en-GB" sz="2300" b="1" dirty="0">
              <a:solidFill>
                <a:srgbClr val="0070C0"/>
              </a:solidFill>
              <a:ea typeface="+mj-ea"/>
            </a:endParaRPr>
          </a:p>
          <a:p>
            <a:pPr>
              <a:spcBef>
                <a:spcPct val="0"/>
              </a:spcBef>
            </a:pPr>
            <a:endParaRPr lang="en-GB" sz="2300" b="1" dirty="0">
              <a:solidFill>
                <a:srgbClr val="0070C0"/>
              </a:solidFill>
              <a:ea typeface="+mj-ea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sz="2300" b="1" dirty="0">
                <a:solidFill>
                  <a:srgbClr val="0070C0"/>
                </a:solidFill>
                <a:ea typeface="+mj-ea"/>
              </a:rPr>
              <a:t>2. How </a:t>
            </a:r>
            <a:r>
              <a:rPr lang="en-GB" sz="2300" b="1" dirty="0" smtClean="0">
                <a:solidFill>
                  <a:srgbClr val="0070C0"/>
                </a:solidFill>
                <a:ea typeface="+mj-ea"/>
              </a:rPr>
              <a:t>did</a:t>
            </a:r>
            <a:r>
              <a:rPr lang="en-GB" sz="2300" b="1" dirty="0" smtClean="0">
                <a:solidFill>
                  <a:srgbClr val="0070C0"/>
                </a:solidFill>
                <a:ea typeface="+mj-ea"/>
              </a:rPr>
              <a:t> </a:t>
            </a:r>
            <a:r>
              <a:rPr lang="en-GB" sz="2300" b="1" dirty="0">
                <a:solidFill>
                  <a:srgbClr val="0070C0"/>
                </a:solidFill>
                <a:ea typeface="+mj-ea"/>
              </a:rPr>
              <a:t>the NHSBSA </a:t>
            </a:r>
            <a:r>
              <a:rPr lang="en-GB" sz="2300" b="1" dirty="0" smtClean="0">
                <a:solidFill>
                  <a:srgbClr val="0070C0"/>
                </a:solidFill>
                <a:ea typeface="+mj-ea"/>
              </a:rPr>
              <a:t>approach </a:t>
            </a:r>
            <a:r>
              <a:rPr lang="en-GB" sz="2300" b="1" dirty="0">
                <a:solidFill>
                  <a:srgbClr val="0070C0"/>
                </a:solidFill>
                <a:ea typeface="+mj-ea"/>
              </a:rPr>
              <a:t>digital </a:t>
            </a:r>
            <a:r>
              <a:rPr lang="en-GB" sz="2300" b="1" dirty="0" smtClean="0">
                <a:solidFill>
                  <a:srgbClr val="0070C0"/>
                </a:solidFill>
                <a:ea typeface="+mj-ea"/>
              </a:rPr>
              <a:t>transformation</a:t>
            </a:r>
            <a:r>
              <a:rPr lang="en-GB" sz="2300" b="1" dirty="0">
                <a:solidFill>
                  <a:srgbClr val="0070C0"/>
                </a:solidFill>
                <a:ea typeface="+mj-ea"/>
              </a:rPr>
              <a:t>?</a:t>
            </a:r>
          </a:p>
          <a:p>
            <a:pPr>
              <a:spcBef>
                <a:spcPct val="0"/>
              </a:spcBef>
            </a:pPr>
            <a:endParaRPr lang="en-GB" sz="2300" b="1" dirty="0">
              <a:solidFill>
                <a:srgbClr val="0070C0"/>
              </a:solidFill>
              <a:ea typeface="+mj-ea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sz="2300" b="1" dirty="0">
                <a:solidFill>
                  <a:srgbClr val="0070C0"/>
                </a:solidFill>
                <a:ea typeface="+mj-ea"/>
              </a:rPr>
              <a:t>3. Case Studies:</a:t>
            </a:r>
          </a:p>
          <a:p>
            <a:pPr lvl="1">
              <a:spcBef>
                <a:spcPct val="0"/>
              </a:spcBef>
            </a:pPr>
            <a:r>
              <a:rPr lang="en-GB" sz="2300" b="1" dirty="0">
                <a:solidFill>
                  <a:srgbClr val="0070C0"/>
                </a:solidFill>
                <a:ea typeface="+mj-ea"/>
              </a:rPr>
              <a:t>NHS Jobs</a:t>
            </a:r>
          </a:p>
          <a:p>
            <a:pPr lvl="1">
              <a:spcBef>
                <a:spcPct val="0"/>
              </a:spcBef>
            </a:pPr>
            <a:r>
              <a:rPr lang="en-GB" sz="2300" b="1" dirty="0">
                <a:solidFill>
                  <a:srgbClr val="0070C0"/>
                </a:solidFill>
                <a:ea typeface="+mj-ea"/>
              </a:rPr>
              <a:t>Loss Recovery Services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435280" cy="576064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Agenda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8686800" cy="1512168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GB" sz="4000" dirty="0">
                <a:solidFill>
                  <a:srgbClr val="0070C0"/>
                </a:solidFill>
                <a:ea typeface="+mj-ea"/>
              </a:rPr>
              <a:t>#2</a:t>
            </a:r>
          </a:p>
          <a:p>
            <a:pPr marL="457200" lvl="1" indent="0">
              <a:buNone/>
            </a:pPr>
            <a:endParaRPr lang="en-GB" sz="2600" dirty="0"/>
          </a:p>
          <a:p>
            <a:pPr marL="457200" lvl="1" indent="0">
              <a:buNone/>
            </a:pPr>
            <a:r>
              <a:rPr lang="en-GB" sz="2800" dirty="0">
                <a:solidFill>
                  <a:srgbClr val="0070C0"/>
                </a:solidFill>
                <a:ea typeface="+mj-ea"/>
              </a:rPr>
              <a:t>NHS organisations are increasingly turning to 3rd party suppliers to provide systems and services that NHS Jobs was intended to deliver.</a:t>
            </a:r>
          </a:p>
          <a:p>
            <a:pPr marL="457200" lvl="1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054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060848"/>
            <a:ext cx="8640960" cy="4248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76872"/>
            <a:ext cx="8640960" cy="3168352"/>
          </a:xfrm>
        </p:spPr>
        <p:txBody>
          <a:bodyPr/>
          <a:lstStyle/>
          <a:p>
            <a:pPr marL="114300" indent="0" algn="ctr">
              <a:buNone/>
            </a:pPr>
            <a:r>
              <a:rPr lang="en-GB" sz="2800" dirty="0">
                <a:solidFill>
                  <a:schemeClr val="bg1"/>
                </a:solidFill>
              </a:rPr>
              <a:t>To be the recruitment solution of choice for the NHS.</a:t>
            </a:r>
          </a:p>
          <a:p>
            <a:pPr marL="114300" indent="0" algn="ctr">
              <a:buNone/>
            </a:pPr>
            <a:endParaRPr lang="en-GB" sz="900" dirty="0">
              <a:solidFill>
                <a:schemeClr val="bg1"/>
              </a:solidFill>
            </a:endParaRPr>
          </a:p>
          <a:p>
            <a:pPr marL="114300" indent="0" algn="ctr">
              <a:buNone/>
            </a:pPr>
            <a:endParaRPr lang="en-GB" sz="900" dirty="0">
              <a:solidFill>
                <a:schemeClr val="bg1"/>
              </a:solidFill>
            </a:endParaRPr>
          </a:p>
          <a:p>
            <a:pPr marL="114300" indent="0" algn="ctr"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To </a:t>
            </a:r>
            <a:r>
              <a:rPr lang="en-GB" sz="2800" dirty="0">
                <a:solidFill>
                  <a:schemeClr val="bg1"/>
                </a:solidFill>
              </a:rPr>
              <a:t>make it easier to get the right people into the right </a:t>
            </a:r>
            <a:r>
              <a:rPr lang="en-GB" sz="2800" dirty="0" smtClean="0">
                <a:solidFill>
                  <a:schemeClr val="bg1"/>
                </a:solidFill>
              </a:rPr>
              <a:t>roles, </a:t>
            </a:r>
            <a:r>
              <a:rPr lang="en-GB" sz="2800" dirty="0">
                <a:solidFill>
                  <a:schemeClr val="bg1"/>
                </a:solidFill>
              </a:rPr>
              <a:t>reducing the time to hire and creating savings across the NHS</a:t>
            </a:r>
            <a:r>
              <a:rPr lang="en-GB" sz="2800" dirty="0" smtClean="0">
                <a:solidFill>
                  <a:schemeClr val="bg1"/>
                </a:solidFill>
              </a:rPr>
              <a:t>.</a:t>
            </a:r>
          </a:p>
          <a:p>
            <a:pPr marL="114300" indent="0" algn="ctr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114300" indent="0" algn="ctr"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NHS </a:t>
            </a:r>
            <a:r>
              <a:rPr lang="en-GB" sz="2800" dirty="0">
                <a:solidFill>
                  <a:schemeClr val="bg1"/>
                </a:solidFill>
              </a:rPr>
              <a:t>organisations will not need to procure additional 3rd party tools to supplement recruitment technology.</a:t>
            </a:r>
          </a:p>
          <a:p>
            <a:pPr marL="114300" indent="0" algn="ctr"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GB" sz="1600" dirty="0"/>
          </a:p>
          <a:p>
            <a:pPr marL="457200" lvl="1" indent="0">
              <a:buNone/>
            </a:pPr>
            <a:endParaRPr lang="en-GB" sz="16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435280" cy="576064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Our Vision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9168" y="548680"/>
            <a:ext cx="8435280" cy="576064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Who are our users?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5" name="Google Shape;321;p43">
            <a:extLst>
              <a:ext uri="{FF2B5EF4-FFF2-40B4-BE49-F238E27FC236}">
                <a16:creationId xmlns:a16="http://schemas.microsoft.com/office/drawing/2014/main" xmlns="" id="{76D6B59D-CC0C-FB4C-8A89-C2B5F9BC5F7F}"/>
              </a:ext>
            </a:extLst>
          </p:cNvPr>
          <p:cNvSpPr txBox="1"/>
          <p:nvPr/>
        </p:nvSpPr>
        <p:spPr>
          <a:xfrm>
            <a:off x="351534" y="1668796"/>
            <a:ext cx="3826325" cy="61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smtClean="0">
                <a:solidFill>
                  <a:srgbClr val="12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Recruiting </a:t>
            </a:r>
            <a:r>
              <a:rPr lang="en-GB" sz="2000" b="1" dirty="0" smtClean="0">
                <a:solidFill>
                  <a:srgbClr val="12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Organisations</a:t>
            </a:r>
            <a:endParaRPr sz="2000" b="1" dirty="0">
              <a:solidFill>
                <a:srgbClr val="1273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322;p43">
            <a:extLst>
              <a:ext uri="{FF2B5EF4-FFF2-40B4-BE49-F238E27FC236}">
                <a16:creationId xmlns:a16="http://schemas.microsoft.com/office/drawing/2014/main" xmlns="" id="{9DABFCD4-4E27-CA48-9FC4-00993622F053}"/>
              </a:ext>
            </a:extLst>
          </p:cNvPr>
          <p:cNvSpPr txBox="1"/>
          <p:nvPr/>
        </p:nvSpPr>
        <p:spPr>
          <a:xfrm>
            <a:off x="323528" y="2276872"/>
            <a:ext cx="4263608" cy="100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endParaRPr lang="en-GB" sz="1600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NHS England, NHS Improvement, HEE.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323;p43">
            <a:extLst>
              <a:ext uri="{FF2B5EF4-FFF2-40B4-BE49-F238E27FC236}">
                <a16:creationId xmlns:a16="http://schemas.microsoft.com/office/drawing/2014/main" xmlns="" id="{CF3421FE-1F96-CA41-8096-368734F7A704}"/>
              </a:ext>
            </a:extLst>
          </p:cNvPr>
          <p:cNvSpPr txBox="1"/>
          <p:nvPr/>
        </p:nvSpPr>
        <p:spPr>
          <a:xfrm>
            <a:off x="311700" y="3186603"/>
            <a:ext cx="1961582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Big users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recruiting for their own team in large organisations e.g. T</a:t>
            </a:r>
            <a:r>
              <a:rPr lang="en-GB" sz="16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rusts </a:t>
            </a:r>
            <a:r>
              <a:rPr lang="en-GB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hospitals</a:t>
            </a:r>
            <a:endParaRPr sz="16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325;p43">
            <a:extLst>
              <a:ext uri="{FF2B5EF4-FFF2-40B4-BE49-F238E27FC236}">
                <a16:creationId xmlns:a16="http://schemas.microsoft.com/office/drawing/2014/main" xmlns="" id="{4DFB4562-0006-F743-8EB8-B0DBE2C6E3A3}"/>
              </a:ext>
            </a:extLst>
          </p:cNvPr>
          <p:cNvSpPr txBox="1"/>
          <p:nvPr/>
        </p:nvSpPr>
        <p:spPr>
          <a:xfrm>
            <a:off x="334605" y="5193122"/>
            <a:ext cx="3877355" cy="147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Shared Services partnerships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b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Shared Services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who run recruitment on behalf of others (i.e. clients), at a cost. Clients can include Trusts or national organisations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326;p43">
            <a:extLst>
              <a:ext uri="{FF2B5EF4-FFF2-40B4-BE49-F238E27FC236}">
                <a16:creationId xmlns:a16="http://schemas.microsoft.com/office/drawing/2014/main" xmlns="" id="{969B2B3F-4A11-974A-B3FA-85B01EDE0393}"/>
              </a:ext>
            </a:extLst>
          </p:cNvPr>
          <p:cNvSpPr txBox="1"/>
          <p:nvPr/>
        </p:nvSpPr>
        <p:spPr>
          <a:xfrm>
            <a:off x="2533328" y="3181694"/>
            <a:ext cx="1822632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Small users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 practices, Care homes etc.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327;p43">
            <a:extLst>
              <a:ext uri="{FF2B5EF4-FFF2-40B4-BE49-F238E27FC236}">
                <a16:creationId xmlns:a16="http://schemas.microsoft.com/office/drawing/2014/main" xmlns="" id="{37B6428A-E1EC-EF40-B276-FCF5CD1F02C6}"/>
              </a:ext>
            </a:extLst>
          </p:cNvPr>
          <p:cNvSpPr txBox="1"/>
          <p:nvPr/>
        </p:nvSpPr>
        <p:spPr>
          <a:xfrm>
            <a:off x="4656450" y="4365104"/>
            <a:ext cx="4165387" cy="173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Non-medical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clerical, administration, maintenance</a:t>
            </a:r>
            <a:r>
              <a:rPr lang="en-GB" sz="16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or programme </a:t>
            </a:r>
            <a:r>
              <a:rPr lang="en-GB" sz="16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managers and IT roles</a:t>
            </a:r>
            <a:endParaRPr sz="16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330;p43">
            <a:extLst>
              <a:ext uri="{FF2B5EF4-FFF2-40B4-BE49-F238E27FC236}">
                <a16:creationId xmlns:a16="http://schemas.microsoft.com/office/drawing/2014/main" xmlns="" id="{CC8DDEAF-0C75-4349-BDC5-D4D0AFFEAA87}"/>
              </a:ext>
            </a:extLst>
          </p:cNvPr>
          <p:cNvSpPr txBox="1"/>
          <p:nvPr/>
        </p:nvSpPr>
        <p:spPr>
          <a:xfrm>
            <a:off x="4615143" y="2506036"/>
            <a:ext cx="2124000" cy="158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nurses, carers, consultants, surgeons, and lead pharmacists or </a:t>
            </a:r>
            <a:r>
              <a:rPr lang="en-GB" sz="16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331;p43">
            <a:extLst>
              <a:ext uri="{FF2B5EF4-FFF2-40B4-BE49-F238E27FC236}">
                <a16:creationId xmlns:a16="http://schemas.microsoft.com/office/drawing/2014/main" xmlns="" id="{5196A103-EF10-2F4F-982E-3E0C7C6267BC}"/>
              </a:ext>
            </a:extLst>
          </p:cNvPr>
          <p:cNvSpPr txBox="1"/>
          <p:nvPr/>
        </p:nvSpPr>
        <p:spPr>
          <a:xfrm>
            <a:off x="6984137" y="2542192"/>
            <a:ext cx="19287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level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clinicians, heads of department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332;p43">
            <a:extLst>
              <a:ext uri="{FF2B5EF4-FFF2-40B4-BE49-F238E27FC236}">
                <a16:creationId xmlns:a16="http://schemas.microsoft.com/office/drawing/2014/main" xmlns="" id="{18ABB445-0875-9D4F-972E-C2FEA6681236}"/>
              </a:ext>
            </a:extLst>
          </p:cNvPr>
          <p:cNvSpPr txBox="1"/>
          <p:nvPr/>
        </p:nvSpPr>
        <p:spPr>
          <a:xfrm>
            <a:off x="4708808" y="1657792"/>
            <a:ext cx="1782000" cy="61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12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Applicants</a:t>
            </a:r>
            <a:endParaRPr sz="2000" b="1" dirty="0">
              <a:solidFill>
                <a:srgbClr val="1273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oogle Shape;333;p43">
            <a:extLst>
              <a:ext uri="{FF2B5EF4-FFF2-40B4-BE49-F238E27FC236}">
                <a16:creationId xmlns:a16="http://schemas.microsoft.com/office/drawing/2014/main" xmlns="" id="{95324411-BD02-9646-BD3C-7ECFF801023B}"/>
              </a:ext>
            </a:extLst>
          </p:cNvPr>
          <p:cNvCxnSpPr/>
          <p:nvPr/>
        </p:nvCxnSpPr>
        <p:spPr>
          <a:xfrm>
            <a:off x="351535" y="3068960"/>
            <a:ext cx="3826131" cy="0"/>
          </a:xfrm>
          <a:prstGeom prst="straightConnector1">
            <a:avLst/>
          </a:prstGeom>
          <a:noFill/>
          <a:ln w="28575" cap="flat" cmpd="sng">
            <a:solidFill>
              <a:srgbClr val="00A49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34;p43">
            <a:extLst>
              <a:ext uri="{FF2B5EF4-FFF2-40B4-BE49-F238E27FC236}">
                <a16:creationId xmlns:a16="http://schemas.microsoft.com/office/drawing/2014/main" xmlns="" id="{38C8EC6D-F1BF-C746-B5D9-1884BD33A482}"/>
              </a:ext>
            </a:extLst>
          </p:cNvPr>
          <p:cNvCxnSpPr>
            <a:cxnSpLocks/>
          </p:cNvCxnSpPr>
          <p:nvPr/>
        </p:nvCxnSpPr>
        <p:spPr>
          <a:xfrm>
            <a:off x="407744" y="5132220"/>
            <a:ext cx="3770115" cy="0"/>
          </a:xfrm>
          <a:prstGeom prst="straightConnector1">
            <a:avLst/>
          </a:prstGeom>
          <a:noFill/>
          <a:ln w="28575" cap="flat" cmpd="sng">
            <a:solidFill>
              <a:srgbClr val="00A49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37;p43">
            <a:extLst>
              <a:ext uri="{FF2B5EF4-FFF2-40B4-BE49-F238E27FC236}">
                <a16:creationId xmlns:a16="http://schemas.microsoft.com/office/drawing/2014/main" xmlns="" id="{F77DC0DC-D172-EF47-8836-57192CC82C10}"/>
              </a:ext>
            </a:extLst>
          </p:cNvPr>
          <p:cNvCxnSpPr>
            <a:cxnSpLocks/>
          </p:cNvCxnSpPr>
          <p:nvPr/>
        </p:nvCxnSpPr>
        <p:spPr>
          <a:xfrm>
            <a:off x="4681002" y="4293096"/>
            <a:ext cx="4116282" cy="0"/>
          </a:xfrm>
          <a:prstGeom prst="straightConnector1">
            <a:avLst/>
          </a:prstGeom>
          <a:noFill/>
          <a:ln w="28575" cap="flat" cmpd="sng">
            <a:solidFill>
              <a:srgbClr val="00A49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04567D9-4BE5-A143-932D-F13A86F2509F}"/>
              </a:ext>
            </a:extLst>
          </p:cNvPr>
          <p:cNvCxnSpPr>
            <a:cxnSpLocks/>
          </p:cNvCxnSpPr>
          <p:nvPr/>
        </p:nvCxnSpPr>
        <p:spPr>
          <a:xfrm flipH="1">
            <a:off x="4427984" y="1484784"/>
            <a:ext cx="36015" cy="5184576"/>
          </a:xfrm>
          <a:prstGeom prst="line">
            <a:avLst/>
          </a:prstGeom>
          <a:ln>
            <a:solidFill>
              <a:srgbClr val="7686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41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52" y="1844824"/>
            <a:ext cx="8435280" cy="4248472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>
                <a:solidFill>
                  <a:srgbClr val="0070C0"/>
                </a:solidFill>
                <a:ea typeface="+mj-ea"/>
              </a:rPr>
              <a:t>150 users spoken to so far…</a:t>
            </a:r>
          </a:p>
          <a:p>
            <a:pPr marL="457200" lvl="1" indent="0">
              <a:buNone/>
            </a:pPr>
            <a:endParaRPr lang="en-GB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2926" y="548680"/>
            <a:ext cx="8435280" cy="576064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Hearing from our Users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2B32E4-6E75-4645-8690-24B003DC2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377">
            <a:off x="4325615" y="2702038"/>
            <a:ext cx="4117692" cy="2258089"/>
          </a:xfrm>
          <a:prstGeom prst="rect">
            <a:avLst/>
          </a:prstGeom>
        </p:spPr>
      </p:pic>
      <p:pic>
        <p:nvPicPr>
          <p:cNvPr id="6" name="Picture 9" descr="https://lh4.googleusercontent.com/WvqhjQH_Eor6yzVeBdqhpOGfqCQa81PRgwZu5E5TemuHAcAU-VFzKifYbXSnoWUWU9uPcZZQTZ70NchLxckVfHcTgPBHBKshjAwAR5_xt9vq2iJQcJoyZSYxCqju-cWM1P7AUqvIM-0">
            <a:extLst>
              <a:ext uri="{FF2B5EF4-FFF2-40B4-BE49-F238E27FC236}">
                <a16:creationId xmlns:a16="http://schemas.microsoft.com/office/drawing/2014/main" xmlns="" id="{3C7FCBA5-3E6C-9B4B-94E6-09A7074DB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7588">
            <a:off x="1500280" y="2758131"/>
            <a:ext cx="2861201" cy="21459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https://lh6.googleusercontent.com/CS3AJI6ZF2tL6qeE5tOg966sPcBZREfvHuMx-XPVCNPyAuHIbGbZownMA0L4UfrcA_Sr6WPp7eeCP6_S25eCjoMWLSekZD3s8VUDfnurO4vSBYMiTqAfAhach8R4n9QwVkjBpwFKsEQ">
            <a:extLst>
              <a:ext uri="{FF2B5EF4-FFF2-40B4-BE49-F238E27FC236}">
                <a16:creationId xmlns:a16="http://schemas.microsoft.com/office/drawing/2014/main" xmlns="" id="{81516BA1-D8D2-B64F-A0E7-74CF36E2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11" y="4498589"/>
            <a:ext cx="2455731" cy="184179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Qef9sHSuD6kBL5FLt853LfFShLCffClWu10dL8xhMx-7AcBFTHYQFkf-tC-5x1PPw8IndMVlnVOw6b-sLPbeJRMgL8FaqKO6_N3ef6wDJ5P0hSePlhtUWsUQXTLVjk4iGFOjO6NQZ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5144"/>
            <a:ext cx="2304256" cy="1678472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41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9168" y="548680"/>
            <a:ext cx="8435280" cy="576064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What Users said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5" name="Graphic 11" descr="Smiling Face with Solid Fill">
            <a:extLst>
              <a:ext uri="{FF2B5EF4-FFF2-40B4-BE49-F238E27FC236}">
                <a16:creationId xmlns:a16="http://schemas.microsoft.com/office/drawing/2014/main" xmlns="" id="{F18405F8-1B6F-844F-889D-B8AC6FC3F0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7504" y="1744392"/>
            <a:ext cx="535745" cy="535745"/>
          </a:xfrm>
          <a:prstGeom prst="rect">
            <a:avLst/>
          </a:prstGeom>
        </p:spPr>
      </p:pic>
      <p:pic>
        <p:nvPicPr>
          <p:cNvPr id="6" name="Graphic 15" descr="Neutral Face with Solid Fill">
            <a:extLst>
              <a:ext uri="{FF2B5EF4-FFF2-40B4-BE49-F238E27FC236}">
                <a16:creationId xmlns:a16="http://schemas.microsoft.com/office/drawing/2014/main" xmlns="" id="{D37D48F1-8127-8942-87A4-A7A0E647D5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99792" y="1730251"/>
            <a:ext cx="535745" cy="535745"/>
          </a:xfrm>
          <a:prstGeom prst="rect">
            <a:avLst/>
          </a:prstGeom>
        </p:spPr>
      </p:pic>
      <p:pic>
        <p:nvPicPr>
          <p:cNvPr id="7" name="Graphic 17" descr="Sad Face with Solid Fill">
            <a:extLst>
              <a:ext uri="{FF2B5EF4-FFF2-40B4-BE49-F238E27FC236}">
                <a16:creationId xmlns:a16="http://schemas.microsoft.com/office/drawing/2014/main" xmlns="" id="{48E1D0D3-6C24-C444-9B35-C39FE05637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56176" y="1744393"/>
            <a:ext cx="535745" cy="5357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D22C025-8A88-3249-8487-3378F7A970EF}"/>
              </a:ext>
            </a:extLst>
          </p:cNvPr>
          <p:cNvSpPr/>
          <p:nvPr/>
        </p:nvSpPr>
        <p:spPr>
          <a:xfrm>
            <a:off x="2946541" y="2350600"/>
            <a:ext cx="45719" cy="41814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33AF34-4F6D-784E-A560-51F3955FB4A1}"/>
              </a:ext>
            </a:extLst>
          </p:cNvPr>
          <p:cNvSpPr/>
          <p:nvPr/>
        </p:nvSpPr>
        <p:spPr>
          <a:xfrm>
            <a:off x="325595" y="2373886"/>
            <a:ext cx="45719" cy="41044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xmlns="" id="{C9DBF5A3-0198-1B4B-AEB2-06AEB10F1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301" y="2391266"/>
            <a:ext cx="281126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Shortlisting process is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difficult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Need better on-boarding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 tracking system (ATS) is ineffective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 want to know where I am in the process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Need better MI to improve our recruitment service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xmlns="" id="{9A43ABFE-A444-3E41-94AD-576B43146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608" y="2391266"/>
            <a:ext cx="3068567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GB" sz="1600" dirty="0">
                <a:latin typeface="Arial" panose="020B0604020202020204" pitchFamily="34" charset="0"/>
                <a:cs typeface="Arial" pitchFamily="34" charset="0"/>
              </a:rPr>
              <a:t>Some great parts of the system but reporting is key to what we do now and it needs to be </a:t>
            </a:r>
            <a:r>
              <a:rPr lang="en-GB" sz="1600" dirty="0" smtClean="0">
                <a:latin typeface="Arial" panose="020B0604020202020204" pitchFamily="34" charset="0"/>
                <a:cs typeface="Arial" pitchFamily="34" charset="0"/>
              </a:rPr>
              <a:t>better</a:t>
            </a: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  <a:defRPr/>
            </a:pPr>
            <a:endParaRPr lang="en-GB" sz="1600" dirty="0">
              <a:latin typeface="Arial" panose="020B0604020202020204" pitchFamily="34" charset="0"/>
              <a:cs typeface="Arial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GB" sz="1600" dirty="0">
                <a:latin typeface="Arial" panose="020B0604020202020204" pitchFamily="34" charset="0"/>
                <a:cs typeface="Arial" pitchFamily="34" charset="0"/>
              </a:rPr>
              <a:t>Works quite well. </a:t>
            </a:r>
            <a:r>
              <a:rPr lang="en-GB" sz="1600" dirty="0" smtClean="0">
                <a:latin typeface="Arial" panose="020B0604020202020204" pitchFamily="34" charset="0"/>
                <a:cs typeface="Arial" pitchFamily="34" charset="0"/>
              </a:rPr>
              <a:t>It's </a:t>
            </a:r>
            <a:r>
              <a:rPr lang="en-GB" sz="1600" dirty="0">
                <a:latin typeface="Arial" panose="020B0604020202020204" pitchFamily="34" charset="0"/>
                <a:cs typeface="Arial" pitchFamily="34" charset="0"/>
              </a:rPr>
              <a:t>a bit cumbersome in regard to submitting vacancies / recruitment </a:t>
            </a:r>
            <a:r>
              <a:rPr lang="en-GB" sz="1600" dirty="0" smtClean="0">
                <a:latin typeface="Arial" panose="020B0604020202020204" pitchFamily="34" charset="0"/>
                <a:cs typeface="Arial" pitchFamily="34" charset="0"/>
              </a:rPr>
              <a:t>requests</a:t>
            </a: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  <a:defRPr/>
            </a:pPr>
            <a:endParaRPr lang="en-GB" sz="1600" dirty="0">
              <a:latin typeface="Arial" panose="020B0604020202020204" pitchFamily="34" charset="0"/>
              <a:cs typeface="Arial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GB" sz="1600" dirty="0">
                <a:latin typeface="Arial" panose="020B0604020202020204" pitchFamily="34" charset="0"/>
                <a:cs typeface="Arial" pitchFamily="34" charset="0"/>
              </a:rPr>
              <a:t>Interviewing isn't as intuitive as it could </a:t>
            </a:r>
            <a:r>
              <a:rPr lang="en-GB" sz="1600" dirty="0" smtClean="0">
                <a:latin typeface="Arial" panose="020B0604020202020204" pitchFamily="34" charset="0"/>
                <a:cs typeface="Arial" pitchFamily="34" charset="0"/>
              </a:rPr>
              <a:t>be</a:t>
            </a:r>
          </a:p>
          <a:p>
            <a:pPr>
              <a:buClr>
                <a:srgbClr val="FFC000"/>
              </a:buClr>
              <a:defRPr/>
            </a:pPr>
            <a:endParaRPr lang="en-GB" sz="1600" dirty="0" smtClean="0">
              <a:latin typeface="Arial" panose="020B0604020202020204" pitchFamily="34" charset="0"/>
              <a:cs typeface="Arial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GB" sz="1600" dirty="0">
                <a:latin typeface="Arial" panose="020B0604020202020204" pitchFamily="34" charset="0"/>
                <a:cs typeface="Arial" pitchFamily="34" charset="0"/>
              </a:rPr>
              <a:t>I would like to be able to send offer/decline letters and  build a template to do </a:t>
            </a:r>
            <a:r>
              <a:rPr lang="en-GB" sz="1600" dirty="0" smtClean="0">
                <a:latin typeface="Arial" panose="020B0604020202020204" pitchFamily="34" charset="0"/>
                <a:cs typeface="Arial" pitchFamily="34" charset="0"/>
              </a:rPr>
              <a:t>this</a:t>
            </a:r>
            <a:endParaRPr lang="en-GB" sz="16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47712E15-D696-AD45-9AF7-DDAAAE098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496996"/>
            <a:ext cx="237626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GB" sz="1600" dirty="0">
                <a:latin typeface="Arial" panose="020B0604020202020204" pitchFamily="34" charset="0"/>
                <a:cs typeface="Arial" pitchFamily="34" charset="0"/>
              </a:rPr>
              <a:t>Good/great system that’s easy to </a:t>
            </a:r>
            <a:r>
              <a:rPr lang="en-GB" sz="1600" dirty="0" smtClean="0">
                <a:latin typeface="Arial" panose="020B0604020202020204" pitchFamily="34" charset="0"/>
                <a:cs typeface="Arial" pitchFamily="34" charset="0"/>
              </a:rPr>
              <a:t>use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§"/>
              <a:defRPr/>
            </a:pPr>
            <a:endParaRPr lang="en-GB" sz="1600" dirty="0">
              <a:latin typeface="Arial" panose="020B0604020202020204" pitchFamily="34" charset="0"/>
              <a:cs typeface="Arial" pitchFamily="34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GB" sz="1600" dirty="0" smtClean="0">
                <a:latin typeface="Arial" panose="020B0604020202020204" pitchFamily="34" charset="0"/>
                <a:cs typeface="Arial" pitchFamily="34" charset="0"/>
              </a:rPr>
              <a:t>Never </a:t>
            </a:r>
            <a:r>
              <a:rPr lang="en-GB" sz="1600" dirty="0">
                <a:latin typeface="Arial" panose="020B0604020202020204" pitchFamily="34" charset="0"/>
                <a:cs typeface="Arial" pitchFamily="34" charset="0"/>
              </a:rPr>
              <a:t>had problems with using NHS Jobs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§"/>
              <a:defRPr/>
            </a:pPr>
            <a:endParaRPr lang="en-GB" sz="1600" dirty="0">
              <a:latin typeface="Arial" panose="020B0604020202020204" pitchFamily="34" charset="0"/>
              <a:cs typeface="Arial" pitchFamily="34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GB" sz="1600" dirty="0">
                <a:latin typeface="Arial" panose="020B0604020202020204" pitchFamily="34" charset="0"/>
                <a:cs typeface="Arial" pitchFamily="34" charset="0"/>
              </a:rPr>
              <a:t>Having an end to end online service makes it very manageable</a:t>
            </a:r>
          </a:p>
          <a:p>
            <a:pPr>
              <a:defRPr/>
            </a:pPr>
            <a:endParaRPr lang="en-GB" sz="1600" i="1" dirty="0"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43" y="2373887"/>
            <a:ext cx="46728" cy="419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41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435280" cy="576064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Learning from our Users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5" name="Picture 2" descr="https://lh3.googleusercontent.com/eVhnlwdjsaxNyDyWf8zlCValUoSAHKbgdohqtzYRq8gTIdpvnOfSMQXa_PjxGCO7g1gakPCxjUlzk23DYMUzQ_Rgk32w2UhTqhJFlzSJJJakmNzyudNW94i0D5HEEUZuI4vFJbWOEC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04" y="1700808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41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780928"/>
            <a:ext cx="8435280" cy="2592288"/>
          </a:xfrm>
        </p:spPr>
        <p:txBody>
          <a:bodyPr/>
          <a:lstStyle/>
          <a:p>
            <a:pPr marL="114300" indent="0">
              <a:buNone/>
            </a:pPr>
            <a:r>
              <a:rPr lang="en-GB" sz="2800" b="1" dirty="0" smtClean="0">
                <a:solidFill>
                  <a:srgbClr val="0070C0"/>
                </a:solidFill>
                <a:ea typeface="+mj-ea"/>
              </a:rPr>
              <a:t>We </a:t>
            </a:r>
            <a:r>
              <a:rPr lang="en-GB" sz="2800" b="1" dirty="0">
                <a:solidFill>
                  <a:srgbClr val="0070C0"/>
                </a:solidFill>
                <a:ea typeface="+mj-ea"/>
              </a:rPr>
              <a:t>will not buy an off-the-shelf Application Tracking System (ATS</a:t>
            </a:r>
            <a:r>
              <a:rPr lang="en-GB" sz="2800" b="1" dirty="0" smtClean="0">
                <a:solidFill>
                  <a:srgbClr val="0070C0"/>
                </a:solidFill>
                <a:ea typeface="+mj-ea"/>
              </a:rPr>
              <a:t>).</a:t>
            </a:r>
          </a:p>
          <a:p>
            <a:pPr marL="114300" indent="0">
              <a:buNone/>
            </a:pPr>
            <a:endParaRPr lang="en-GB" sz="2800" b="1" dirty="0">
              <a:solidFill>
                <a:srgbClr val="0070C0"/>
              </a:solidFill>
              <a:ea typeface="+mj-ea"/>
            </a:endParaRPr>
          </a:p>
          <a:p>
            <a:pPr marL="114300" indent="0">
              <a:buNone/>
            </a:pPr>
            <a:r>
              <a:rPr lang="en-GB" sz="2800" b="1" dirty="0">
                <a:solidFill>
                  <a:srgbClr val="0070C0"/>
                </a:solidFill>
                <a:ea typeface="+mj-ea"/>
              </a:rPr>
              <a:t>We will ‘build’ and ‘configure’ our own using open-source code.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435280" cy="576064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Technology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6035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" descr="Open Book">
            <a:extLst>
              <a:ext uri="{FF2B5EF4-FFF2-40B4-BE49-F238E27FC236}">
                <a16:creationId xmlns:a16="http://schemas.microsoft.com/office/drawing/2014/main" xmlns="" id="{8F35DCB7-00E1-E946-927F-FCC1F9F46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0367" y="2333865"/>
            <a:ext cx="583662" cy="583662"/>
          </a:xfrm>
          <a:prstGeom prst="rect">
            <a:avLst/>
          </a:prstGeom>
        </p:spPr>
      </p:pic>
      <p:pic>
        <p:nvPicPr>
          <p:cNvPr id="6" name="Graphic 4" descr="Head with Gears">
            <a:extLst>
              <a:ext uri="{FF2B5EF4-FFF2-40B4-BE49-F238E27FC236}">
                <a16:creationId xmlns:a16="http://schemas.microsoft.com/office/drawing/2014/main" xmlns="" id="{4E52C8F2-1D10-374C-8F30-8B08D52FDC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00192" y="2309534"/>
            <a:ext cx="632324" cy="632324"/>
          </a:xfrm>
          <a:prstGeom prst="rect">
            <a:avLst/>
          </a:prstGeom>
        </p:spPr>
      </p:pic>
      <p:pic>
        <p:nvPicPr>
          <p:cNvPr id="7" name="Graphic 6" descr="Lightbulb">
            <a:extLst>
              <a:ext uri="{FF2B5EF4-FFF2-40B4-BE49-F238E27FC236}">
                <a16:creationId xmlns:a16="http://schemas.microsoft.com/office/drawing/2014/main" xmlns="" id="{BB1D2C13-FEAC-3F4B-BA7C-1A19CCD02B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06698" y="3714357"/>
            <a:ext cx="583662" cy="583662"/>
          </a:xfrm>
          <a:prstGeom prst="rect">
            <a:avLst/>
          </a:prstGeom>
        </p:spPr>
      </p:pic>
      <p:pic>
        <p:nvPicPr>
          <p:cNvPr id="8" name="Graphic 8" descr="Gauge">
            <a:extLst>
              <a:ext uri="{FF2B5EF4-FFF2-40B4-BE49-F238E27FC236}">
                <a16:creationId xmlns:a16="http://schemas.microsoft.com/office/drawing/2014/main" xmlns="" id="{2B6F8BA1-E973-F346-B50C-60219B3F2D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69678" y="3777588"/>
            <a:ext cx="457200" cy="457200"/>
          </a:xfrm>
          <a:prstGeom prst="rect">
            <a:avLst/>
          </a:prstGeom>
        </p:spPr>
      </p:pic>
      <p:pic>
        <p:nvPicPr>
          <p:cNvPr id="9" name="Graphic 10" descr="Heart">
            <a:extLst>
              <a:ext uri="{FF2B5EF4-FFF2-40B4-BE49-F238E27FC236}">
                <a16:creationId xmlns:a16="http://schemas.microsoft.com/office/drawing/2014/main" xmlns="" id="{59DA7D51-DAAF-D545-8554-29E9744BF0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406005" y="3741330"/>
            <a:ext cx="529716" cy="529716"/>
          </a:xfrm>
          <a:prstGeom prst="rect">
            <a:avLst/>
          </a:prstGeom>
        </p:spPr>
      </p:pic>
      <p:pic>
        <p:nvPicPr>
          <p:cNvPr id="10" name="Graphic 15" descr="Database">
            <a:extLst>
              <a:ext uri="{FF2B5EF4-FFF2-40B4-BE49-F238E27FC236}">
                <a16:creationId xmlns:a16="http://schemas.microsoft.com/office/drawing/2014/main" xmlns="" id="{1C3257D6-383D-AD4C-AE6B-62E4D4ACDF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398477" y="5416082"/>
            <a:ext cx="529716" cy="529716"/>
          </a:xfrm>
          <a:prstGeom prst="rect">
            <a:avLst/>
          </a:prstGeom>
        </p:spPr>
      </p:pic>
      <p:pic>
        <p:nvPicPr>
          <p:cNvPr id="11" name="Graphic 17" descr="Newspaper">
            <a:extLst>
              <a:ext uri="{FF2B5EF4-FFF2-40B4-BE49-F238E27FC236}">
                <a16:creationId xmlns:a16="http://schemas.microsoft.com/office/drawing/2014/main" xmlns="" id="{546121EB-C617-CE45-99B9-8D9F4026D90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465542" y="2288613"/>
            <a:ext cx="674166" cy="674166"/>
          </a:xfrm>
          <a:prstGeom prst="rect">
            <a:avLst/>
          </a:prstGeom>
        </p:spPr>
      </p:pic>
      <p:sp>
        <p:nvSpPr>
          <p:cNvPr id="12" name="Google Shape;182;p34">
            <a:extLst>
              <a:ext uri="{FF2B5EF4-FFF2-40B4-BE49-F238E27FC236}">
                <a16:creationId xmlns:a16="http://schemas.microsoft.com/office/drawing/2014/main" xmlns="" id="{D0C5A8FD-F755-314E-AD96-D25ED397BD41}"/>
              </a:ext>
            </a:extLst>
          </p:cNvPr>
          <p:cNvSpPr txBox="1"/>
          <p:nvPr/>
        </p:nvSpPr>
        <p:spPr>
          <a:xfrm>
            <a:off x="1044510" y="2377997"/>
            <a:ext cx="1516376" cy="54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CV parsing</a:t>
            </a:r>
          </a:p>
        </p:txBody>
      </p:sp>
      <p:sp>
        <p:nvSpPr>
          <p:cNvPr id="13" name="Google Shape;182;p34">
            <a:extLst>
              <a:ext uri="{FF2B5EF4-FFF2-40B4-BE49-F238E27FC236}">
                <a16:creationId xmlns:a16="http://schemas.microsoft.com/office/drawing/2014/main" xmlns="" id="{F747C02D-71FB-3147-9081-F12CCEEC0CFF}"/>
              </a:ext>
            </a:extLst>
          </p:cNvPr>
          <p:cNvSpPr txBox="1"/>
          <p:nvPr/>
        </p:nvSpPr>
        <p:spPr>
          <a:xfrm>
            <a:off x="4336553" y="2357368"/>
            <a:ext cx="2098956" cy="53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User Guides</a:t>
            </a:r>
          </a:p>
        </p:txBody>
      </p:sp>
      <p:sp>
        <p:nvSpPr>
          <p:cNvPr id="14" name="Google Shape;182;p34">
            <a:extLst>
              <a:ext uri="{FF2B5EF4-FFF2-40B4-BE49-F238E27FC236}">
                <a16:creationId xmlns:a16="http://schemas.microsoft.com/office/drawing/2014/main" xmlns="" id="{514625EF-4530-7943-9E1B-5BEC9C42021F}"/>
              </a:ext>
            </a:extLst>
          </p:cNvPr>
          <p:cNvSpPr txBox="1"/>
          <p:nvPr/>
        </p:nvSpPr>
        <p:spPr>
          <a:xfrm>
            <a:off x="1010756" y="3735248"/>
            <a:ext cx="2337108" cy="514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Job Description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Job Advert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enhancer</a:t>
            </a:r>
          </a:p>
        </p:txBody>
      </p:sp>
      <p:sp>
        <p:nvSpPr>
          <p:cNvPr id="15" name="Google Shape;182;p34">
            <a:extLst>
              <a:ext uri="{FF2B5EF4-FFF2-40B4-BE49-F238E27FC236}">
                <a16:creationId xmlns:a16="http://schemas.microsoft.com/office/drawing/2014/main" xmlns="" id="{B9FA112C-CF20-FC4E-BAC8-CF25B07260FB}"/>
              </a:ext>
            </a:extLst>
          </p:cNvPr>
          <p:cNvSpPr txBox="1"/>
          <p:nvPr/>
        </p:nvSpPr>
        <p:spPr>
          <a:xfrm>
            <a:off x="4302799" y="3688645"/>
            <a:ext cx="2106484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Dashboards and reporting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FBAD380-F88A-844A-9F3B-6FFA06A2DB0E}"/>
              </a:ext>
            </a:extLst>
          </p:cNvPr>
          <p:cNvSpPr/>
          <p:nvPr/>
        </p:nvSpPr>
        <p:spPr>
          <a:xfrm>
            <a:off x="987350" y="2212074"/>
            <a:ext cx="45719" cy="886003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Google Shape;182;p34">
            <a:extLst>
              <a:ext uri="{FF2B5EF4-FFF2-40B4-BE49-F238E27FC236}">
                <a16:creationId xmlns:a16="http://schemas.microsoft.com/office/drawing/2014/main" xmlns="" id="{E26F5576-2310-644A-8B17-EB534BABCB11}"/>
              </a:ext>
            </a:extLst>
          </p:cNvPr>
          <p:cNvSpPr txBox="1"/>
          <p:nvPr/>
        </p:nvSpPr>
        <p:spPr>
          <a:xfrm>
            <a:off x="1051976" y="5186309"/>
            <a:ext cx="2413565" cy="105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system validation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Nursing &amp; Midwifery Council and General Medical Council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5F6B543-80E9-424F-91E0-9CE930575202}"/>
              </a:ext>
            </a:extLst>
          </p:cNvPr>
          <p:cNvSpPr/>
          <p:nvPr/>
        </p:nvSpPr>
        <p:spPr>
          <a:xfrm>
            <a:off x="968227" y="3605287"/>
            <a:ext cx="45719" cy="886003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BCD9916-EC22-D24A-B063-90131AE588EA}"/>
              </a:ext>
            </a:extLst>
          </p:cNvPr>
          <p:cNvSpPr/>
          <p:nvPr/>
        </p:nvSpPr>
        <p:spPr>
          <a:xfrm>
            <a:off x="936045" y="5258317"/>
            <a:ext cx="45719" cy="794457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97179D2-E58C-564D-BE94-DBF914CAAC55}"/>
              </a:ext>
            </a:extLst>
          </p:cNvPr>
          <p:cNvSpPr/>
          <p:nvPr/>
        </p:nvSpPr>
        <p:spPr>
          <a:xfrm>
            <a:off x="4238453" y="3602133"/>
            <a:ext cx="45719" cy="886003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oogle Shape;182;p34">
            <a:extLst>
              <a:ext uri="{FF2B5EF4-FFF2-40B4-BE49-F238E27FC236}">
                <a16:creationId xmlns:a16="http://schemas.microsoft.com/office/drawing/2014/main" xmlns="" id="{F4BFCE5E-FAAF-1E48-BE5B-D16747CF3127}"/>
              </a:ext>
            </a:extLst>
          </p:cNvPr>
          <p:cNvSpPr txBox="1"/>
          <p:nvPr/>
        </p:nvSpPr>
        <p:spPr>
          <a:xfrm>
            <a:off x="7171482" y="2268214"/>
            <a:ext cx="1865014" cy="9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AI to assist with shortlisting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FFC95CB-4DF2-9B4C-9F07-3D6463BB34E9}"/>
              </a:ext>
            </a:extLst>
          </p:cNvPr>
          <p:cNvSpPr/>
          <p:nvPr/>
        </p:nvSpPr>
        <p:spPr>
          <a:xfrm>
            <a:off x="7065214" y="2182360"/>
            <a:ext cx="45719" cy="886003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oogle Shape;182;p34">
            <a:extLst>
              <a:ext uri="{FF2B5EF4-FFF2-40B4-BE49-F238E27FC236}">
                <a16:creationId xmlns:a16="http://schemas.microsoft.com/office/drawing/2014/main" xmlns="" id="{FA5514FD-40EC-6049-9C28-B89EB666F1DF}"/>
              </a:ext>
            </a:extLst>
          </p:cNvPr>
          <p:cNvSpPr txBox="1"/>
          <p:nvPr/>
        </p:nvSpPr>
        <p:spPr>
          <a:xfrm>
            <a:off x="7194698" y="3674141"/>
            <a:ext cx="1542072" cy="53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9E78D81-D898-F548-A44A-4EA8E325C6DC}"/>
              </a:ext>
            </a:extLst>
          </p:cNvPr>
          <p:cNvSpPr/>
          <p:nvPr/>
        </p:nvSpPr>
        <p:spPr>
          <a:xfrm>
            <a:off x="7055864" y="3559170"/>
            <a:ext cx="45719" cy="886003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Google Shape;182;p34">
            <a:extLst>
              <a:ext uri="{FF2B5EF4-FFF2-40B4-BE49-F238E27FC236}">
                <a16:creationId xmlns:a16="http://schemas.microsoft.com/office/drawing/2014/main" xmlns="" id="{393D7B03-2211-3248-8477-7B0EA90CD662}"/>
              </a:ext>
            </a:extLst>
          </p:cNvPr>
          <p:cNvSpPr txBox="1"/>
          <p:nvPr/>
        </p:nvSpPr>
        <p:spPr>
          <a:xfrm>
            <a:off x="4355498" y="5391432"/>
            <a:ext cx="2160718" cy="514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DBS checks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72826AD-E2F9-924C-9D3B-F4128DCD8AAC}"/>
              </a:ext>
            </a:extLst>
          </p:cNvPr>
          <p:cNvSpPr/>
          <p:nvPr/>
        </p:nvSpPr>
        <p:spPr>
          <a:xfrm>
            <a:off x="4239566" y="5235168"/>
            <a:ext cx="45719" cy="794457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Google Shape;182;p34">
            <a:extLst>
              <a:ext uri="{FF2B5EF4-FFF2-40B4-BE49-F238E27FC236}">
                <a16:creationId xmlns:a16="http://schemas.microsoft.com/office/drawing/2014/main" xmlns="" id="{116BBCA6-D1F1-E14A-9C7A-F2AA52638775}"/>
              </a:ext>
            </a:extLst>
          </p:cNvPr>
          <p:cNvSpPr txBox="1"/>
          <p:nvPr/>
        </p:nvSpPr>
        <p:spPr>
          <a:xfrm>
            <a:off x="7164868" y="5319424"/>
            <a:ext cx="1809582" cy="79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 Staff Record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integration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B49DE9F-CD41-A14C-89C2-B39A8ECF8AF6}"/>
              </a:ext>
            </a:extLst>
          </p:cNvPr>
          <p:cNvSpPr/>
          <p:nvPr/>
        </p:nvSpPr>
        <p:spPr>
          <a:xfrm>
            <a:off x="7048936" y="5223593"/>
            <a:ext cx="45719" cy="794457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Graphic 41" descr="Database">
            <a:extLst>
              <a:ext uri="{FF2B5EF4-FFF2-40B4-BE49-F238E27FC236}">
                <a16:creationId xmlns:a16="http://schemas.microsoft.com/office/drawing/2014/main" xmlns="" id="{395A88EB-8196-A448-9743-113B384328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79512" y="5405452"/>
            <a:ext cx="550976" cy="550976"/>
          </a:xfrm>
          <a:prstGeom prst="rect">
            <a:avLst/>
          </a:prstGeom>
        </p:spPr>
      </p:pic>
      <p:pic>
        <p:nvPicPr>
          <p:cNvPr id="30" name="Graphic 42" descr="Repeat">
            <a:extLst>
              <a:ext uri="{FF2B5EF4-FFF2-40B4-BE49-F238E27FC236}">
                <a16:creationId xmlns:a16="http://schemas.microsoft.com/office/drawing/2014/main" xmlns="" id="{FFF55F59-9712-6842-BE61-0F33C928D4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500727" y="5432984"/>
            <a:ext cx="495911" cy="49591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9D968EB-0C8A-8349-9501-B04FE0BDC429}"/>
              </a:ext>
            </a:extLst>
          </p:cNvPr>
          <p:cNvSpPr/>
          <p:nvPr/>
        </p:nvSpPr>
        <p:spPr>
          <a:xfrm>
            <a:off x="4264742" y="2189893"/>
            <a:ext cx="45719" cy="886003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16832"/>
            <a:ext cx="8928992" cy="4824536"/>
          </a:xfrm>
        </p:spPr>
        <p:txBody>
          <a:bodyPr/>
          <a:lstStyle/>
          <a:p>
            <a:pPr marL="114300" indent="0">
              <a:buClr>
                <a:schemeClr val="dk1"/>
              </a:buClr>
              <a:buSzPts val="1400"/>
              <a:buNone/>
            </a:pPr>
            <a:endParaRPr lang="en-GB" sz="1200" dirty="0">
              <a:solidFill>
                <a:srgbClr val="0070C0"/>
              </a:solidFill>
              <a:ea typeface="+mj-ea"/>
            </a:endParaRPr>
          </a:p>
          <a:p>
            <a:pPr marL="114300" indent="0">
              <a:buClr>
                <a:schemeClr val="dk1"/>
              </a:buClr>
              <a:buSzPts val="1400"/>
              <a:buNone/>
            </a:pPr>
            <a:r>
              <a:rPr lang="en-GB" sz="2400" dirty="0">
                <a:solidFill>
                  <a:srgbClr val="0070C0"/>
                </a:solidFill>
                <a:ea typeface="+mj-ea"/>
              </a:rPr>
              <a:t>Implement a best in class system </a:t>
            </a:r>
            <a:r>
              <a:rPr lang="en-GB" sz="2400" dirty="0" smtClean="0">
                <a:solidFill>
                  <a:srgbClr val="0070C0"/>
                </a:solidFill>
                <a:ea typeface="+mj-ea"/>
              </a:rPr>
              <a:t>– with commercial potential</a:t>
            </a:r>
            <a:endParaRPr lang="en-GB" sz="2400" dirty="0">
              <a:solidFill>
                <a:srgbClr val="0070C0"/>
              </a:solidFill>
              <a:ea typeface="+mj-ea"/>
            </a:endParaRPr>
          </a:p>
          <a:p>
            <a:pPr marL="114300" indent="0">
              <a:buClr>
                <a:schemeClr val="dk1"/>
              </a:buClr>
              <a:buSzPts val="1400"/>
              <a:buNone/>
            </a:pPr>
            <a:endParaRPr lang="en-GB" sz="1200" dirty="0">
              <a:solidFill>
                <a:srgbClr val="0070C0"/>
              </a:solidFill>
              <a:ea typeface="+mj-ea"/>
            </a:endParaRPr>
          </a:p>
          <a:p>
            <a:pPr marL="114300" indent="0">
              <a:buClr>
                <a:schemeClr val="dk1"/>
              </a:buClr>
              <a:buSzPts val="1400"/>
              <a:buNone/>
            </a:pPr>
            <a:r>
              <a:rPr lang="en-GB" sz="2400" dirty="0">
                <a:solidFill>
                  <a:srgbClr val="0070C0"/>
                </a:solidFill>
                <a:ea typeface="+mj-ea"/>
              </a:rPr>
              <a:t>Reduction of spend across the NHS through:</a:t>
            </a:r>
          </a:p>
          <a:p>
            <a:pPr marL="114300" lvl="1" indent="0">
              <a:buClr>
                <a:schemeClr val="dk1"/>
              </a:buClr>
              <a:buSzPts val="1400"/>
              <a:buNone/>
            </a:pPr>
            <a:r>
              <a:rPr lang="en-GB" sz="2400" dirty="0" smtClean="0">
                <a:solidFill>
                  <a:srgbClr val="0070C0"/>
                </a:solidFill>
                <a:ea typeface="+mj-ea"/>
              </a:rPr>
              <a:t>- reduction </a:t>
            </a:r>
            <a:r>
              <a:rPr lang="en-GB" sz="2400" dirty="0">
                <a:solidFill>
                  <a:srgbClr val="0070C0"/>
                </a:solidFill>
                <a:ea typeface="+mj-ea"/>
              </a:rPr>
              <a:t>of use of 3rd party systems</a:t>
            </a:r>
          </a:p>
          <a:p>
            <a:pPr marL="114300" lvl="1" indent="0">
              <a:buClr>
                <a:schemeClr val="dk1"/>
              </a:buClr>
              <a:buSzPts val="1400"/>
              <a:buNone/>
            </a:pPr>
            <a:r>
              <a:rPr lang="en-GB" sz="2400" dirty="0" smtClean="0">
                <a:solidFill>
                  <a:srgbClr val="0070C0"/>
                </a:solidFill>
                <a:ea typeface="+mj-ea"/>
              </a:rPr>
              <a:t>- reduction </a:t>
            </a:r>
            <a:r>
              <a:rPr lang="en-GB" sz="2400" dirty="0">
                <a:solidFill>
                  <a:srgbClr val="0070C0"/>
                </a:solidFill>
                <a:ea typeface="+mj-ea"/>
              </a:rPr>
              <a:t>in </a:t>
            </a:r>
            <a:r>
              <a:rPr lang="en-GB" sz="2400" dirty="0" smtClean="0">
                <a:solidFill>
                  <a:srgbClr val="0070C0"/>
                </a:solidFill>
                <a:ea typeface="+mj-ea"/>
              </a:rPr>
              <a:t>Bank/temporary </a:t>
            </a:r>
            <a:r>
              <a:rPr lang="en-GB" sz="2400" dirty="0">
                <a:solidFill>
                  <a:srgbClr val="0070C0"/>
                </a:solidFill>
                <a:ea typeface="+mj-ea"/>
              </a:rPr>
              <a:t>staff costs and use of </a:t>
            </a:r>
            <a:r>
              <a:rPr lang="en-GB" sz="2400" dirty="0" smtClean="0">
                <a:solidFill>
                  <a:srgbClr val="0070C0"/>
                </a:solidFill>
                <a:ea typeface="+mj-ea"/>
              </a:rPr>
              <a:t>agencies</a:t>
            </a:r>
            <a:endParaRPr lang="en-GB" sz="2400" dirty="0">
              <a:solidFill>
                <a:srgbClr val="0070C0"/>
              </a:solidFill>
              <a:ea typeface="+mj-ea"/>
            </a:endParaRPr>
          </a:p>
          <a:p>
            <a:pPr marL="114300" indent="0">
              <a:buClr>
                <a:schemeClr val="dk1"/>
              </a:buClr>
              <a:buSzPts val="1400"/>
              <a:buNone/>
            </a:pPr>
            <a:endParaRPr lang="en-GB" sz="1200" dirty="0">
              <a:solidFill>
                <a:srgbClr val="0070C0"/>
              </a:solidFill>
              <a:ea typeface="+mj-ea"/>
            </a:endParaRPr>
          </a:p>
          <a:p>
            <a:pPr marL="114300" indent="0">
              <a:buClr>
                <a:schemeClr val="dk1"/>
              </a:buClr>
              <a:buSzPts val="1400"/>
              <a:buNone/>
            </a:pPr>
            <a:r>
              <a:rPr lang="en-GB" sz="2400" dirty="0">
                <a:solidFill>
                  <a:srgbClr val="0070C0"/>
                </a:solidFill>
                <a:ea typeface="+mj-ea"/>
              </a:rPr>
              <a:t>Improved Data and Management Information (MI) enabling better data driven </a:t>
            </a:r>
            <a:r>
              <a:rPr lang="en-GB" sz="2400" dirty="0" smtClean="0">
                <a:solidFill>
                  <a:srgbClr val="0070C0"/>
                </a:solidFill>
                <a:ea typeface="+mj-ea"/>
              </a:rPr>
              <a:t>decisions</a:t>
            </a:r>
            <a:endParaRPr lang="en-GB" sz="2400" dirty="0">
              <a:solidFill>
                <a:srgbClr val="0070C0"/>
              </a:solidFill>
              <a:ea typeface="+mj-ea"/>
            </a:endParaRPr>
          </a:p>
          <a:p>
            <a:pPr marL="114300" indent="0">
              <a:buClr>
                <a:schemeClr val="dk1"/>
              </a:buClr>
              <a:buSzPts val="1400"/>
              <a:buNone/>
            </a:pPr>
            <a:endParaRPr lang="en-GB" sz="1200" dirty="0">
              <a:solidFill>
                <a:srgbClr val="0070C0"/>
              </a:solidFill>
              <a:ea typeface="+mj-ea"/>
            </a:endParaRPr>
          </a:p>
          <a:p>
            <a:pPr marL="114300" indent="0">
              <a:buClr>
                <a:schemeClr val="dk1"/>
              </a:buClr>
              <a:buSzPts val="1400"/>
              <a:buNone/>
            </a:pPr>
            <a:r>
              <a:rPr lang="en-GB" sz="2400" dirty="0">
                <a:solidFill>
                  <a:srgbClr val="0070C0"/>
                </a:solidFill>
                <a:ea typeface="+mj-ea"/>
              </a:rPr>
              <a:t>Future proofed technology, sustainable service blueprint and operating </a:t>
            </a:r>
            <a:r>
              <a:rPr lang="en-GB" sz="2400" dirty="0" smtClean="0">
                <a:solidFill>
                  <a:srgbClr val="0070C0"/>
                </a:solidFill>
                <a:ea typeface="+mj-ea"/>
              </a:rPr>
              <a:t>model - </a:t>
            </a:r>
            <a:r>
              <a:rPr lang="en-GB" sz="2400" dirty="0">
                <a:solidFill>
                  <a:srgbClr val="0070C0"/>
                </a:solidFill>
                <a:ea typeface="+mj-ea"/>
              </a:rPr>
              <a:t>Delivering the best value for the cost.</a:t>
            </a:r>
          </a:p>
          <a:p>
            <a:pPr marL="425450" indent="-285750">
              <a:buClr>
                <a:schemeClr val="dk1"/>
              </a:buClr>
              <a:buSzPts val="1400"/>
            </a:pP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435280" cy="576064"/>
          </a:xfrm>
        </p:spPr>
        <p:txBody>
          <a:bodyPr anchor="ctr"/>
          <a:lstStyle/>
          <a:p>
            <a:r>
              <a:rPr lang="en-GB" dirty="0" smtClean="0">
                <a:solidFill>
                  <a:srgbClr val="0070C0"/>
                </a:solidFill>
              </a:rPr>
              <a:t>Scope of Opportunity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924944"/>
            <a:ext cx="8064896" cy="1104527"/>
          </a:xfrm>
        </p:spPr>
        <p:txBody>
          <a:bodyPr>
            <a:noAutofit/>
          </a:bodyPr>
          <a:lstStyle/>
          <a:p>
            <a:pPr algn="ctr"/>
            <a:r>
              <a:rPr lang="en-GB" sz="4000" dirty="0">
                <a:solidFill>
                  <a:srgbClr val="0072C6"/>
                </a:solidFill>
              </a:rPr>
              <a:t>Focus </a:t>
            </a:r>
            <a:r>
              <a:rPr lang="en-GB" sz="4000" dirty="0" smtClean="0">
                <a:solidFill>
                  <a:srgbClr val="0072C6"/>
                </a:solidFill>
              </a:rPr>
              <a:t>On</a:t>
            </a:r>
            <a:r>
              <a:rPr lang="en-GB" sz="4000" dirty="0">
                <a:solidFill>
                  <a:srgbClr val="0072C6"/>
                </a:solidFill>
              </a:rPr>
              <a:t>: Transforming Loss Recovery Services</a:t>
            </a:r>
            <a:br>
              <a:rPr lang="en-GB" sz="4000" dirty="0">
                <a:solidFill>
                  <a:srgbClr val="0072C6"/>
                </a:solidFill>
              </a:rPr>
            </a:br>
            <a:r>
              <a:rPr lang="en-GB" sz="4000" dirty="0">
                <a:solidFill>
                  <a:srgbClr val="0072C6"/>
                </a:solidFill>
              </a:rPr>
              <a:t/>
            </a:r>
            <a:br>
              <a:rPr lang="en-GB" sz="4000" dirty="0">
                <a:solidFill>
                  <a:srgbClr val="0072C6"/>
                </a:solidFill>
              </a:rPr>
            </a:br>
            <a:endParaRPr lang="en-GB" sz="4000" dirty="0">
              <a:solidFill>
                <a:srgbClr val="0072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" y="476672"/>
            <a:ext cx="8435280" cy="576064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Who are </a:t>
            </a:r>
            <a:r>
              <a:rPr lang="en-GB" dirty="0" smtClean="0">
                <a:solidFill>
                  <a:srgbClr val="0070C0"/>
                </a:solidFill>
              </a:rPr>
              <a:t>we?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53341"/>
            <a:ext cx="2514748" cy="276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508518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Anna Caine</a:t>
            </a:r>
          </a:p>
          <a:p>
            <a:r>
              <a:rPr lang="en-GB" dirty="0" smtClean="0"/>
              <a:t>Lead Digital Delivery Manager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01" y="2132856"/>
            <a:ext cx="2085695" cy="27809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5097958"/>
            <a:ext cx="316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Tori Hutchinson</a:t>
            </a:r>
          </a:p>
          <a:p>
            <a:r>
              <a:rPr lang="en-GB" dirty="0" smtClean="0"/>
              <a:t>Lead Digital Delivery Manager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60" y="1628800"/>
            <a:ext cx="8435280" cy="576064"/>
          </a:xfrm>
        </p:spPr>
        <p:txBody>
          <a:bodyPr anchor="ctr"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What is Loss Recovery Services?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76872"/>
            <a:ext cx="5040560" cy="4248472"/>
          </a:xfrm>
        </p:spPr>
        <p:txBody>
          <a:bodyPr/>
          <a:lstStyle/>
          <a:p>
            <a:r>
              <a:rPr lang="en-GB" dirty="0" smtClean="0"/>
              <a:t>Patient declarations are checked against our records of exemption certificates and DWP’s benefits records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Where no match can be found, a </a:t>
            </a:r>
            <a:r>
              <a:rPr lang="en-GB" b="1" dirty="0" smtClean="0"/>
              <a:t>Penalty Charge </a:t>
            </a:r>
            <a:r>
              <a:rPr lang="en-GB" b="1" dirty="0" smtClean="0"/>
              <a:t>Notice (PCN) </a:t>
            </a:r>
            <a:r>
              <a:rPr lang="en-GB" dirty="0" smtClean="0"/>
              <a:t>is sent to the patient asking them to either:</a:t>
            </a:r>
          </a:p>
          <a:p>
            <a:pPr marL="0" indent="0">
              <a:buNone/>
            </a:pPr>
            <a:endParaRPr lang="en-GB" dirty="0" smtClean="0"/>
          </a:p>
          <a:p>
            <a:pPr lvl="1"/>
            <a:r>
              <a:rPr lang="en-GB" dirty="0" smtClean="0"/>
              <a:t>Contact us to confirm their entitlement</a:t>
            </a:r>
          </a:p>
          <a:p>
            <a:pPr lvl="1"/>
            <a:r>
              <a:rPr lang="en-GB" dirty="0" smtClean="0"/>
              <a:t>Pay the original charge, plus a penalty charge of up to £100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204864"/>
            <a:ext cx="3633783" cy="446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3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HUT\AppData\Local\Microsoft\Windows\Temporary Internet Files\Content.Outlook\C190EVCQ\Exemption certificate typ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48880"/>
            <a:ext cx="901154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720552"/>
            <a:ext cx="9144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i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Focus On: NHS BSA Exemptions</a:t>
            </a:r>
            <a:endParaRPr lang="en-GB" sz="2400" b="1" i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7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35886"/>
            <a:ext cx="9144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How </a:t>
            </a:r>
            <a:r>
              <a:rPr lang="en-GB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did we transform </a:t>
            </a:r>
            <a:r>
              <a:rPr lang="en-GB" sz="24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Loss Recovery Services?</a:t>
            </a:r>
          </a:p>
          <a:p>
            <a:pPr algn="ctr"/>
            <a:r>
              <a:rPr lang="en-GB" sz="2400" b="1" i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2014 - 2016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04" y="5906729"/>
            <a:ext cx="2864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£250m worth of fraud identified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5783628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Loss Recovery Services piloted for Prescriptions (2014)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9746" y="5783626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656,000 Penalty Charges issued</a:t>
            </a:r>
          </a:p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£11.5 m recovered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60232" y="2427854"/>
            <a:ext cx="233589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656k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PCN’s =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£11.5m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" b="98706" l="27091" r="70727">
                        <a14:backgroundMark x1="46000" y1="27832" x2="46000" y2="27832"/>
                        <a14:backgroundMark x1="46000" y1="30097" x2="46000" y2="30097"/>
                        <a14:backgroundMark x1="46182" y1="31715" x2="46182" y2="31715"/>
                        <a14:backgroundMark x1="46182" y1="33333" x2="46182" y2="33333"/>
                        <a14:backgroundMark x1="61091" y1="27832" x2="61091" y2="28479"/>
                        <a14:backgroundMark x1="53455" y1="7767" x2="53455" y2="7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2936"/>
            <a:ext cx="345638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6" t="1733" r="2289" b="87764"/>
          <a:stretch/>
        </p:blipFill>
        <p:spPr bwMode="auto">
          <a:xfrm>
            <a:off x="179515" y="3236370"/>
            <a:ext cx="2595418" cy="100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8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68" y="5052786"/>
            <a:ext cx="2909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Recoveries back into front-line NHS, but ‘exemption confirmed’ cases are causing frustration. Improved algorithms implemented to reduce this.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1843" y="5018421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Introduced Dental checking and system is scaled up. </a:t>
            </a:r>
          </a:p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Discovery is kicked off on improving </a:t>
            </a:r>
            <a:r>
              <a:rPr lang="en-GB" sz="1600" dirty="0">
                <a:solidFill>
                  <a:prstClr val="black"/>
                </a:solidFill>
              </a:rPr>
              <a:t>access to Help with Health </a:t>
            </a:r>
            <a:r>
              <a:rPr lang="en-GB" sz="1600" dirty="0" smtClean="0">
                <a:solidFill>
                  <a:prstClr val="black"/>
                </a:solidFill>
              </a:rPr>
              <a:t>Costs. 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8" y="2642163"/>
            <a:ext cx="2448272" cy="214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798166" y="5175897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1.2m Penalty Charges issued</a:t>
            </a:r>
          </a:p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£22.8m recovered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3107" y="2420888"/>
            <a:ext cx="233589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1.2m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PCN’s =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£22.8m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84" y="2642160"/>
            <a:ext cx="2719286" cy="214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2" t="83582" r="12535" b="3883"/>
          <a:stretch/>
        </p:blipFill>
        <p:spPr bwMode="auto">
          <a:xfrm>
            <a:off x="49772" y="6286500"/>
            <a:ext cx="6108729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1535886"/>
            <a:ext cx="9144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How </a:t>
            </a:r>
            <a:r>
              <a:rPr lang="en-GB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did we transform </a:t>
            </a:r>
            <a:r>
              <a:rPr lang="en-GB" sz="24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Loss Recovery Services?</a:t>
            </a:r>
          </a:p>
          <a:p>
            <a:pPr algn="ctr"/>
            <a:r>
              <a:rPr lang="en-GB" sz="2400" b="1" i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2016-17</a:t>
            </a:r>
            <a:endParaRPr lang="en-GB" sz="2400" b="1" i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9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994442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Help with Health Costs  ramps up transformation, and starts to issue digital certificates.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5514" y="5089017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1,273,000 Penalty Charges issued</a:t>
            </a:r>
          </a:p>
          <a:p>
            <a:r>
              <a:rPr lang="en-GB" sz="1600" dirty="0" smtClean="0">
                <a:solidFill>
                  <a:prstClr val="black"/>
                </a:solidFill>
              </a:rPr>
              <a:t>£27m recovered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9002" y="4944073"/>
            <a:ext cx="2760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Loss Recovery Services Discovery led to overhaul of PCN letters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25514" y="2492902"/>
            <a:ext cx="180049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1.3m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PCN’s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£27m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" y="2997612"/>
            <a:ext cx="2785931" cy="157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02" y="3000343"/>
            <a:ext cx="2858593" cy="161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2" t="83582" r="12535" b="3883"/>
          <a:stretch/>
        </p:blipFill>
        <p:spPr bwMode="auto">
          <a:xfrm>
            <a:off x="69972" y="6217355"/>
            <a:ext cx="6108729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1535886"/>
            <a:ext cx="9144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How </a:t>
            </a:r>
            <a:r>
              <a:rPr lang="en-GB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did we transform </a:t>
            </a:r>
            <a:r>
              <a:rPr lang="en-GB" sz="24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Loss Recovery Services?</a:t>
            </a:r>
          </a:p>
          <a:p>
            <a:pPr algn="ctr"/>
            <a:r>
              <a:rPr lang="en-GB" sz="2400" b="1" i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2017-18</a:t>
            </a:r>
            <a:endParaRPr lang="en-GB" sz="2400" b="1" i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Letters side by side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" y="2027748"/>
            <a:ext cx="4504530" cy="479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124" y="2057609"/>
            <a:ext cx="4503600" cy="479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00" y="2027748"/>
            <a:ext cx="0" cy="483025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1556792"/>
            <a:ext cx="9144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Focus On: Penalty Charge Notice Letters</a:t>
            </a:r>
            <a:endParaRPr lang="en-GB" sz="24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1017" y="4883676"/>
            <a:ext cx="4147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Released 3 web applications: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prstClr val="black"/>
                </a:solidFill>
              </a:rPr>
              <a:t>Pay or Challenge a Penalty Charge Notice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prstClr val="black"/>
                </a:solidFill>
              </a:rPr>
              <a:t>Check if you’re eligible for help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prstClr val="black"/>
                </a:solidFill>
              </a:rPr>
              <a:t>Am I Exempt?</a:t>
            </a:r>
          </a:p>
          <a:p>
            <a:endParaRPr lang="en-GB" sz="1600" dirty="0" smtClean="0">
              <a:solidFill>
                <a:prstClr val="black"/>
              </a:solidFill>
            </a:endParaRPr>
          </a:p>
          <a:p>
            <a:r>
              <a:rPr lang="en-GB" sz="1600" dirty="0" smtClean="0">
                <a:solidFill>
                  <a:prstClr val="black"/>
                </a:solidFill>
              </a:rPr>
              <a:t>National Communications Campaign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017" y="2564904"/>
            <a:ext cx="4093521" cy="230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20272" y="5262299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 smtClean="0">
                <a:solidFill>
                  <a:prstClr val="black"/>
                </a:solidFill>
              </a:rPr>
              <a:t>Target</a:t>
            </a:r>
            <a:r>
              <a:rPr lang="en-GB" sz="1600" dirty="0" smtClean="0">
                <a:solidFill>
                  <a:prstClr val="black"/>
                </a:solidFill>
              </a:rPr>
              <a:t>:</a:t>
            </a:r>
          </a:p>
          <a:p>
            <a:r>
              <a:rPr lang="en-GB" sz="1600" dirty="0" smtClean="0">
                <a:solidFill>
                  <a:prstClr val="black"/>
                </a:solidFill>
              </a:rPr>
              <a:t>1,600,000 Penalty Charges issued</a:t>
            </a:r>
          </a:p>
          <a:p>
            <a:r>
              <a:rPr lang="en-GB" sz="1600" dirty="0" smtClean="0">
                <a:solidFill>
                  <a:prstClr val="black"/>
                </a:solidFill>
              </a:rPr>
              <a:t>£</a:t>
            </a:r>
            <a:r>
              <a:rPr lang="en-GB" sz="1600" dirty="0" smtClean="0">
                <a:solidFill>
                  <a:prstClr val="black"/>
                </a:solidFill>
              </a:rPr>
              <a:t>31m </a:t>
            </a:r>
            <a:r>
              <a:rPr lang="en-GB" sz="1600" dirty="0" smtClean="0">
                <a:solidFill>
                  <a:prstClr val="black"/>
                </a:solidFill>
              </a:rPr>
              <a:t>recovered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20272" y="2666184"/>
            <a:ext cx="180049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1.6m</a:t>
            </a:r>
          </a:p>
          <a:p>
            <a:pPr algn="ctr"/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PCN’s</a:t>
            </a:r>
          </a:p>
          <a:p>
            <a:pPr algn="ctr"/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£31m</a:t>
            </a:r>
            <a:endParaRPr lang="en-US" sz="54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87867" y="2204864"/>
            <a:ext cx="1728190" cy="1080120"/>
          </a:xfrm>
          <a:prstGeom prst="wedgeRoundRectCallout">
            <a:avLst>
              <a:gd name="adj1" fmla="val 33882"/>
              <a:gd name="adj2" fmla="val 634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How can I deal with my PCN online easily?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87867" y="3717032"/>
            <a:ext cx="1728190" cy="1080120"/>
          </a:xfrm>
          <a:prstGeom prst="wedgeRoundRectCallout">
            <a:avLst>
              <a:gd name="adj1" fmla="val 37489"/>
              <a:gd name="adj2" fmla="val 64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How do I know what I am entitled to?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187867" y="5157192"/>
            <a:ext cx="1728190" cy="1080120"/>
          </a:xfrm>
          <a:prstGeom prst="wedgeRoundRectCallout">
            <a:avLst>
              <a:gd name="adj1" fmla="val 37489"/>
              <a:gd name="adj2" fmla="val 615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How can I prove what I am entitled to?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535886"/>
            <a:ext cx="9144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How </a:t>
            </a:r>
            <a:r>
              <a:rPr lang="en-GB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did we transform </a:t>
            </a:r>
            <a:r>
              <a:rPr lang="en-GB" sz="24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Loss Recovery Services?</a:t>
            </a:r>
          </a:p>
          <a:p>
            <a:pPr algn="ctr"/>
            <a:r>
              <a:rPr lang="en-GB" sz="2400" b="1" i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2018-19</a:t>
            </a:r>
            <a:endParaRPr lang="en-GB" sz="2400" b="1" i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2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xmlns:lc="http://schemas.openxmlformats.org/drawingml/2006/lockedCanvas" id="{7F8554A0-27A9-43CE-8623-ACDB6CDD44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83" t="16621" r="43754" b="5303"/>
          <a:stretch/>
        </p:blipFill>
        <p:spPr>
          <a:xfrm>
            <a:off x="35496" y="2422040"/>
            <a:ext cx="2866086" cy="4063248"/>
          </a:xfrm>
          <a:prstGeom prst="rect">
            <a:avLst/>
          </a:prstGeom>
        </p:spPr>
      </p:pic>
      <p:pic>
        <p:nvPicPr>
          <p:cNvPr id="7" name="NHS - PECS - Benefits RADIO - 30s ALT VO (Preference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1744" y="6021288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7576" y="2492896"/>
            <a:ext cx="2924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Average users/day of Eligibility Checker:</a:t>
            </a:r>
          </a:p>
          <a:p>
            <a:pPr marL="285750" indent="-285750">
              <a:buFontTx/>
              <a:buChar char="-"/>
            </a:pPr>
            <a:r>
              <a:rPr lang="en-GB" sz="2000" dirty="0" smtClean="0">
                <a:solidFill>
                  <a:prstClr val="black"/>
                </a:solidFill>
              </a:rPr>
              <a:t>Pre campaign – 905</a:t>
            </a:r>
          </a:p>
          <a:p>
            <a:pPr marL="285750" indent="-285750">
              <a:buFontTx/>
              <a:buChar char="-"/>
            </a:pPr>
            <a:r>
              <a:rPr lang="en-GB" sz="2000" dirty="0" smtClean="0">
                <a:solidFill>
                  <a:prstClr val="black"/>
                </a:solidFill>
              </a:rPr>
              <a:t>Post campaign – </a:t>
            </a:r>
            <a:r>
              <a:rPr lang="en-GB" sz="2000" b="1" dirty="0" smtClean="0">
                <a:solidFill>
                  <a:srgbClr val="00B050"/>
                </a:solidFill>
              </a:rPr>
              <a:t>3205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44" y="2420888"/>
            <a:ext cx="2865600" cy="406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700808"/>
            <a:ext cx="9144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Focus On: National Communications Campaign</a:t>
            </a:r>
            <a:endParaRPr lang="en-GB" sz="24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36512" y="5046275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Collaboration with DWP to get real-time access to benefits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9948" y="5046275"/>
            <a:ext cx="20882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Patients can access medical treatment at the lowest cost they are entitled to.</a:t>
            </a:r>
          </a:p>
          <a:p>
            <a:endParaRPr lang="en-GB" sz="1600" b="1" dirty="0" smtClean="0">
              <a:solidFill>
                <a:prstClr val="black"/>
              </a:solidFill>
            </a:endParaRPr>
          </a:p>
          <a:p>
            <a:r>
              <a:rPr lang="en-GB" sz="1600" b="1" dirty="0" smtClean="0">
                <a:solidFill>
                  <a:prstClr val="black"/>
                </a:solidFill>
              </a:rPr>
              <a:t>Loss Recovery can purely target </a:t>
            </a:r>
            <a:r>
              <a:rPr lang="en-GB" sz="1600" b="1" dirty="0" smtClean="0">
                <a:solidFill>
                  <a:prstClr val="black"/>
                </a:solidFill>
              </a:rPr>
              <a:t>fraud</a:t>
            </a:r>
            <a:r>
              <a:rPr lang="en-GB" sz="1600" b="1" dirty="0">
                <a:solidFill>
                  <a:prstClr val="black"/>
                </a:solidFill>
              </a:rPr>
              <a:t>.</a:t>
            </a:r>
          </a:p>
          <a:p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9002" y="5046275"/>
            <a:ext cx="2760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Real </a:t>
            </a:r>
            <a:r>
              <a:rPr lang="en-GB" sz="1600" dirty="0">
                <a:solidFill>
                  <a:prstClr val="black"/>
                </a:solidFill>
              </a:rPr>
              <a:t>Time Exemption Checking</a:t>
            </a:r>
          </a:p>
          <a:p>
            <a:endParaRPr lang="en-GB" sz="1600" dirty="0">
              <a:solidFill>
                <a:prstClr val="black"/>
              </a:solidFill>
            </a:endParaRPr>
          </a:p>
          <a:p>
            <a:r>
              <a:rPr lang="en-GB" sz="1600" dirty="0">
                <a:solidFill>
                  <a:prstClr val="black"/>
                </a:solidFill>
              </a:rPr>
              <a:t>Continued improvements on Help with Health Costs</a:t>
            </a:r>
          </a:p>
          <a:p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2" t="83582" r="12535" b="3883"/>
          <a:stretch/>
        </p:blipFill>
        <p:spPr bwMode="auto">
          <a:xfrm>
            <a:off x="69972" y="6217355"/>
            <a:ext cx="6108729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150" y="2980963"/>
            <a:ext cx="1609200" cy="16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Image result for dwp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4" y="2971708"/>
            <a:ext cx="1932972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785388" y="3446615"/>
            <a:ext cx="677895" cy="677895"/>
            <a:chOff x="1411733" y="1812717"/>
            <a:chExt cx="677895" cy="677895"/>
          </a:xfrm>
        </p:grpSpPr>
        <p:sp>
          <p:nvSpPr>
            <p:cNvPr id="19" name="Plus 18"/>
            <p:cNvSpPr/>
            <p:nvPr/>
          </p:nvSpPr>
          <p:spPr>
            <a:xfrm>
              <a:off x="1411733" y="1812717"/>
              <a:ext cx="677895" cy="677895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Plus 4"/>
            <p:cNvSpPr/>
            <p:nvPr/>
          </p:nvSpPr>
          <p:spPr>
            <a:xfrm>
              <a:off x="1501588" y="2071944"/>
              <a:ext cx="498185" cy="1594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1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875149" y="3366894"/>
            <a:ext cx="677895" cy="677895"/>
            <a:chOff x="5779274" y="1812717"/>
            <a:chExt cx="677895" cy="677895"/>
          </a:xfrm>
        </p:grpSpPr>
        <p:sp>
          <p:nvSpPr>
            <p:cNvPr id="25" name="Equal 24"/>
            <p:cNvSpPr/>
            <p:nvPr/>
          </p:nvSpPr>
          <p:spPr>
            <a:xfrm>
              <a:off x="5779274" y="1812717"/>
              <a:ext cx="677895" cy="677895"/>
            </a:xfrm>
            <a:prstGeom prst="mathEqual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Equal 4"/>
            <p:cNvSpPr/>
            <p:nvPr/>
          </p:nvSpPr>
          <p:spPr>
            <a:xfrm>
              <a:off x="5869129" y="1952363"/>
              <a:ext cx="498185" cy="3986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8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r="9142"/>
          <a:stretch/>
        </p:blipFill>
        <p:spPr bwMode="auto">
          <a:xfrm>
            <a:off x="6639624" y="2980963"/>
            <a:ext cx="2468880" cy="16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0" y="1720552"/>
            <a:ext cx="9144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What is next for Loss Recovery Services?</a:t>
            </a:r>
            <a:endParaRPr lang="en-GB" sz="2400" b="1" i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1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828529"/>
            <a:ext cx="8496944" cy="1104527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Questions?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3917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435280" cy="576064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Who are the NHSBSA?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Google Shape;143;p29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524000"/>
            <a:ext cx="909637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4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429000"/>
            <a:ext cx="8435280" cy="576064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How did the NHSBSA approach digital transformation?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77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1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6712" y="1772816"/>
            <a:ext cx="6103640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6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2" y="1700808"/>
            <a:ext cx="774819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83"/>
          <p:cNvSpPr txBox="1"/>
          <p:nvPr/>
        </p:nvSpPr>
        <p:spPr>
          <a:xfrm>
            <a:off x="7145700" y="6520139"/>
            <a:ext cx="1998300" cy="32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</a:rPr>
              <a:t>gov.uk/service-manual</a:t>
            </a:r>
          </a:p>
        </p:txBody>
      </p:sp>
    </p:spTree>
    <p:extLst>
      <p:ext uri="{BB962C8B-B14F-4D97-AF65-F5344CB8AC3E}">
        <p14:creationId xmlns:p14="http://schemas.microsoft.com/office/powerpoint/2010/main" val="41164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83"/>
          <p:cNvSpPr txBox="1"/>
          <p:nvPr/>
        </p:nvSpPr>
        <p:spPr>
          <a:xfrm>
            <a:off x="7145700" y="6520139"/>
            <a:ext cx="1998300" cy="32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</a:rPr>
              <a:t>gov.uk/service-manual</a:t>
            </a:r>
          </a:p>
        </p:txBody>
      </p:sp>
      <p:pic>
        <p:nvPicPr>
          <p:cNvPr id="7" name="Shape 8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2420888"/>
            <a:ext cx="8435975" cy="292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2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105" descr="WP_20151212_021.jpg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150" y="1988840"/>
            <a:ext cx="7552266" cy="424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0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forming loss recovery services DD BH research write 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1_v2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1119</Words>
  <Application>Microsoft Office PowerPoint</Application>
  <PresentationFormat>On-screen Show (4:3)</PresentationFormat>
  <Paragraphs>241</Paragraphs>
  <Slides>39</Slides>
  <Notes>31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Transforming loss recovery services DD BH research write up</vt:lpstr>
      <vt:lpstr>Presentation1_v2 (2)</vt:lpstr>
      <vt:lpstr>What happens when Digital Transformation meets the NHS?    Anna Caine &amp; Tori Hutchinson</vt:lpstr>
      <vt:lpstr>Agenda</vt:lpstr>
      <vt:lpstr>Who are we?</vt:lpstr>
      <vt:lpstr>Who are the NHSBSA?</vt:lpstr>
      <vt:lpstr>How did the NHSBSA approach digital transformation?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Focus On: NHS Jobs  </vt:lpstr>
      <vt:lpstr>PowerPoint Presentation</vt:lpstr>
      <vt:lpstr>PowerPoint Presentation</vt:lpstr>
      <vt:lpstr>PowerPoint Presentation</vt:lpstr>
      <vt:lpstr>About the NHS Jobs Service</vt:lpstr>
      <vt:lpstr>PowerPoint Presentation</vt:lpstr>
      <vt:lpstr>The Big Problems</vt:lpstr>
      <vt:lpstr>PowerPoint Presentation</vt:lpstr>
      <vt:lpstr>Our Vision</vt:lpstr>
      <vt:lpstr>Who are our users?</vt:lpstr>
      <vt:lpstr>Hearing from our Users</vt:lpstr>
      <vt:lpstr>What Users said</vt:lpstr>
      <vt:lpstr>Learning from our Users</vt:lpstr>
      <vt:lpstr>Technology Opportunities</vt:lpstr>
      <vt:lpstr>PowerPoint Presentation</vt:lpstr>
      <vt:lpstr>Scope of Opportunity</vt:lpstr>
      <vt:lpstr>Focus On: Transforming Loss Recovery Services  </vt:lpstr>
      <vt:lpstr>What is Loss Recovery Services?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NHSBSA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Hutchinson</dc:creator>
  <cp:lastModifiedBy>Anna Caine</cp:lastModifiedBy>
  <cp:revision>61</cp:revision>
  <dcterms:created xsi:type="dcterms:W3CDTF">2018-11-13T15:34:27Z</dcterms:created>
  <dcterms:modified xsi:type="dcterms:W3CDTF">2018-11-22T17:32:24Z</dcterms:modified>
</cp:coreProperties>
</file>