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1"/>
  </p:notesMasterIdLst>
  <p:handoutMasterIdLst>
    <p:handoutMasterId r:id="rId32"/>
  </p:handoutMasterIdLst>
  <p:sldIdLst>
    <p:sldId id="328" r:id="rId6"/>
    <p:sldId id="303" r:id="rId7"/>
    <p:sldId id="302" r:id="rId8"/>
    <p:sldId id="304" r:id="rId9"/>
    <p:sldId id="305" r:id="rId10"/>
    <p:sldId id="307" r:id="rId11"/>
    <p:sldId id="306" r:id="rId12"/>
    <p:sldId id="308" r:id="rId13"/>
    <p:sldId id="309" r:id="rId14"/>
    <p:sldId id="310" r:id="rId15"/>
    <p:sldId id="311" r:id="rId16"/>
    <p:sldId id="312" r:id="rId17"/>
    <p:sldId id="313" r:id="rId18"/>
    <p:sldId id="314" r:id="rId19"/>
    <p:sldId id="315" r:id="rId20"/>
    <p:sldId id="316" r:id="rId21"/>
    <p:sldId id="319" r:id="rId22"/>
    <p:sldId id="317" r:id="rId23"/>
    <p:sldId id="318" r:id="rId24"/>
    <p:sldId id="320" r:id="rId25"/>
    <p:sldId id="330" r:id="rId26"/>
    <p:sldId id="331" r:id="rId27"/>
    <p:sldId id="332" r:id="rId28"/>
    <p:sldId id="334" r:id="rId29"/>
    <p:sldId id="355" r:id="rId30"/>
  </p:sldIdLst>
  <p:sldSz cx="12192000" cy="6858000"/>
  <p:notesSz cx="6735763" cy="9866313"/>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213F"/>
    <a:srgbClr val="60A0E6"/>
    <a:srgbClr val="BBE0E3"/>
    <a:srgbClr val="F3F9FA"/>
    <a:srgbClr val="E7F3F4"/>
    <a:srgbClr val="788FA5"/>
    <a:srgbClr val="57789D"/>
    <a:srgbClr val="597A9F"/>
    <a:srgbClr val="6F8DAF"/>
    <a:srgbClr val="1F72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2976" autoAdjust="0"/>
  </p:normalViewPr>
  <p:slideViewPr>
    <p:cSldViewPr>
      <p:cViewPr varScale="1">
        <p:scale>
          <a:sx n="63" d="100"/>
          <a:sy n="63" d="100"/>
        </p:scale>
        <p:origin x="736" y="56"/>
      </p:cViewPr>
      <p:guideLst>
        <p:guide orient="horz" pos="2160"/>
        <p:guide pos="3840"/>
      </p:guideLst>
    </p:cSldViewPr>
  </p:slideViewPr>
  <p:notesTextViewPr>
    <p:cViewPr>
      <p:scale>
        <a:sx n="3" d="2"/>
        <a:sy n="3" d="2"/>
      </p:scale>
      <p:origin x="0" y="0"/>
    </p:cViewPr>
  </p:notesTextViewPr>
  <p:sorterViewPr>
    <p:cViewPr>
      <p:scale>
        <a:sx n="80" d="100"/>
        <a:sy n="80" d="100"/>
      </p:scale>
      <p:origin x="0" y="-5340"/>
    </p:cViewPr>
  </p:sorterViewPr>
  <p:notesViewPr>
    <p:cSldViewPr>
      <p:cViewPr varScale="1">
        <p:scale>
          <a:sx n="48" d="100"/>
          <a:sy n="48" d="100"/>
        </p:scale>
        <p:origin x="277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1" y="4"/>
            <a:ext cx="2919565" cy="492601"/>
          </a:xfrm>
          <a:prstGeom prst="rect">
            <a:avLst/>
          </a:prstGeom>
          <a:noFill/>
          <a:ln w="9525">
            <a:noFill/>
            <a:miter lim="800000"/>
            <a:headEnd/>
            <a:tailEnd/>
          </a:ln>
          <a:effectLst/>
        </p:spPr>
        <p:txBody>
          <a:bodyPr vert="horz" wrap="square" lIns="91359" tIns="45678" rIns="91359" bIns="45678" numCol="1" anchor="t" anchorCtr="0" compatLnSpc="1">
            <a:prstTxWarp prst="textNoShape">
              <a:avLst/>
            </a:prstTxWarp>
          </a:bodyPr>
          <a:lstStyle>
            <a:lvl1pPr>
              <a:defRPr sz="1200"/>
            </a:lvl1pPr>
          </a:lstStyle>
          <a:p>
            <a:pPr>
              <a:defRPr/>
            </a:pPr>
            <a:endParaRPr lang="en-GB"/>
          </a:p>
        </p:txBody>
      </p:sp>
      <p:sp>
        <p:nvSpPr>
          <p:cNvPr id="38915" name="Rectangle 3"/>
          <p:cNvSpPr>
            <a:spLocks noGrp="1" noChangeArrowheads="1"/>
          </p:cNvSpPr>
          <p:nvPr>
            <p:ph type="dt" sz="quarter" idx="1"/>
          </p:nvPr>
        </p:nvSpPr>
        <p:spPr bwMode="auto">
          <a:xfrm>
            <a:off x="3814630" y="4"/>
            <a:ext cx="2919565" cy="492601"/>
          </a:xfrm>
          <a:prstGeom prst="rect">
            <a:avLst/>
          </a:prstGeom>
          <a:noFill/>
          <a:ln w="9525">
            <a:noFill/>
            <a:miter lim="800000"/>
            <a:headEnd/>
            <a:tailEnd/>
          </a:ln>
          <a:effectLst/>
        </p:spPr>
        <p:txBody>
          <a:bodyPr vert="horz" wrap="square" lIns="91359" tIns="45678" rIns="91359" bIns="45678" numCol="1" anchor="t" anchorCtr="0" compatLnSpc="1">
            <a:prstTxWarp prst="textNoShape">
              <a:avLst/>
            </a:prstTxWarp>
          </a:bodyPr>
          <a:lstStyle>
            <a:lvl1pPr algn="r">
              <a:defRPr sz="1200"/>
            </a:lvl1pPr>
          </a:lstStyle>
          <a:p>
            <a:pPr>
              <a:defRPr/>
            </a:pPr>
            <a:endParaRPr lang="en-GB"/>
          </a:p>
        </p:txBody>
      </p:sp>
      <p:sp>
        <p:nvSpPr>
          <p:cNvPr id="38916" name="Rectangle 4"/>
          <p:cNvSpPr>
            <a:spLocks noGrp="1" noChangeArrowheads="1"/>
          </p:cNvSpPr>
          <p:nvPr>
            <p:ph type="ftr" sz="quarter" idx="2"/>
          </p:nvPr>
        </p:nvSpPr>
        <p:spPr bwMode="auto">
          <a:xfrm>
            <a:off x="1" y="9370536"/>
            <a:ext cx="2919565" cy="494189"/>
          </a:xfrm>
          <a:prstGeom prst="rect">
            <a:avLst/>
          </a:prstGeom>
          <a:noFill/>
          <a:ln w="9525">
            <a:noFill/>
            <a:miter lim="800000"/>
            <a:headEnd/>
            <a:tailEnd/>
          </a:ln>
          <a:effectLst/>
        </p:spPr>
        <p:txBody>
          <a:bodyPr vert="horz" wrap="square" lIns="91359" tIns="45678" rIns="91359" bIns="45678" numCol="1" anchor="b" anchorCtr="0" compatLnSpc="1">
            <a:prstTxWarp prst="textNoShape">
              <a:avLst/>
            </a:prstTxWarp>
          </a:bodyPr>
          <a:lstStyle>
            <a:lvl1pPr>
              <a:defRPr sz="1200"/>
            </a:lvl1pPr>
          </a:lstStyle>
          <a:p>
            <a:pPr>
              <a:defRPr/>
            </a:pPr>
            <a:endParaRPr lang="en-GB"/>
          </a:p>
        </p:txBody>
      </p:sp>
      <p:sp>
        <p:nvSpPr>
          <p:cNvPr id="38917" name="Rectangle 5"/>
          <p:cNvSpPr>
            <a:spLocks noGrp="1" noChangeArrowheads="1"/>
          </p:cNvSpPr>
          <p:nvPr>
            <p:ph type="sldNum" sz="quarter" idx="3"/>
          </p:nvPr>
        </p:nvSpPr>
        <p:spPr bwMode="auto">
          <a:xfrm>
            <a:off x="3814630" y="9370536"/>
            <a:ext cx="2919565" cy="494189"/>
          </a:xfrm>
          <a:prstGeom prst="rect">
            <a:avLst/>
          </a:prstGeom>
          <a:noFill/>
          <a:ln w="9525">
            <a:noFill/>
            <a:miter lim="800000"/>
            <a:headEnd/>
            <a:tailEnd/>
          </a:ln>
          <a:effectLst/>
        </p:spPr>
        <p:txBody>
          <a:bodyPr vert="horz" wrap="square" lIns="91359" tIns="45678" rIns="91359" bIns="45678" numCol="1" anchor="b" anchorCtr="0" compatLnSpc="1">
            <a:prstTxWarp prst="textNoShape">
              <a:avLst/>
            </a:prstTxWarp>
          </a:bodyPr>
          <a:lstStyle>
            <a:lvl1pPr algn="r">
              <a:defRPr sz="1200"/>
            </a:lvl1pPr>
          </a:lstStyle>
          <a:p>
            <a:pPr>
              <a:defRPr/>
            </a:pPr>
            <a:fld id="{C42109AA-0BFD-49B3-8D68-67F4282B194A}" type="slidenum">
              <a:rPr lang="en-GB"/>
              <a:pPr>
                <a:defRPr/>
              </a:pPr>
              <a:t>‹#›</a:t>
            </a:fld>
            <a:endParaRPr lang="en-GB"/>
          </a:p>
        </p:txBody>
      </p:sp>
    </p:spTree>
    <p:extLst>
      <p:ext uri="{BB962C8B-B14F-4D97-AF65-F5344CB8AC3E}">
        <p14:creationId xmlns:p14="http://schemas.microsoft.com/office/powerpoint/2010/main" val="1891411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4"/>
            <a:ext cx="2919565" cy="492601"/>
          </a:xfrm>
          <a:prstGeom prst="rect">
            <a:avLst/>
          </a:prstGeom>
          <a:noFill/>
          <a:ln w="9525">
            <a:noFill/>
            <a:miter lim="800000"/>
            <a:headEnd/>
            <a:tailEnd/>
          </a:ln>
          <a:effectLst/>
        </p:spPr>
        <p:txBody>
          <a:bodyPr vert="horz" wrap="square" lIns="91359" tIns="45678" rIns="91359" bIns="45678" numCol="1" anchor="t" anchorCtr="0" compatLnSpc="1">
            <a:prstTxWarp prst="textNoShape">
              <a:avLst/>
            </a:prstTxWarp>
          </a:bodyPr>
          <a:lstStyle>
            <a:lvl1pPr>
              <a:defRPr sz="1200"/>
            </a:lvl1pPr>
          </a:lstStyle>
          <a:p>
            <a:pPr>
              <a:defRPr/>
            </a:pPr>
            <a:endParaRPr lang="en-GB"/>
          </a:p>
        </p:txBody>
      </p:sp>
      <p:sp>
        <p:nvSpPr>
          <p:cNvPr id="17411" name="Rectangle 3"/>
          <p:cNvSpPr>
            <a:spLocks noGrp="1" noChangeArrowheads="1"/>
          </p:cNvSpPr>
          <p:nvPr>
            <p:ph type="dt" idx="1"/>
          </p:nvPr>
        </p:nvSpPr>
        <p:spPr bwMode="auto">
          <a:xfrm>
            <a:off x="3814630" y="4"/>
            <a:ext cx="2919565" cy="492601"/>
          </a:xfrm>
          <a:prstGeom prst="rect">
            <a:avLst/>
          </a:prstGeom>
          <a:noFill/>
          <a:ln w="9525">
            <a:noFill/>
            <a:miter lim="800000"/>
            <a:headEnd/>
            <a:tailEnd/>
          </a:ln>
          <a:effectLst/>
        </p:spPr>
        <p:txBody>
          <a:bodyPr vert="horz" wrap="square" lIns="91359" tIns="45678" rIns="91359" bIns="45678" numCol="1" anchor="t" anchorCtr="0" compatLnSpc="1">
            <a:prstTxWarp prst="textNoShape">
              <a:avLst/>
            </a:prstTxWarp>
          </a:bodyPr>
          <a:lstStyle>
            <a:lvl1pPr algn="r">
              <a:defRPr sz="1200"/>
            </a:lvl1pPr>
          </a:lstStyle>
          <a:p>
            <a:pPr>
              <a:defRPr/>
            </a:pPr>
            <a:endParaRPr lang="en-GB"/>
          </a:p>
        </p:txBody>
      </p:sp>
      <p:sp>
        <p:nvSpPr>
          <p:cNvPr id="7172" name="Rectangle 4"/>
          <p:cNvSpPr>
            <a:spLocks noGrp="1" noRot="1" noChangeAspect="1" noChangeArrowheads="1" noTextEdit="1"/>
          </p:cNvSpPr>
          <p:nvPr>
            <p:ph type="sldImg" idx="2"/>
          </p:nvPr>
        </p:nvSpPr>
        <p:spPr bwMode="auto">
          <a:xfrm>
            <a:off x="79375" y="739775"/>
            <a:ext cx="65770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73263" y="4686065"/>
            <a:ext cx="5389240" cy="4439761"/>
          </a:xfrm>
          <a:prstGeom prst="rect">
            <a:avLst/>
          </a:prstGeom>
          <a:noFill/>
          <a:ln w="9525">
            <a:noFill/>
            <a:miter lim="800000"/>
            <a:headEnd/>
            <a:tailEnd/>
          </a:ln>
          <a:effectLst/>
        </p:spPr>
        <p:txBody>
          <a:bodyPr vert="horz" wrap="square" lIns="91359" tIns="45678" rIns="91359" bIns="4567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7414" name="Rectangle 6"/>
          <p:cNvSpPr>
            <a:spLocks noGrp="1" noChangeArrowheads="1"/>
          </p:cNvSpPr>
          <p:nvPr>
            <p:ph type="ftr" sz="quarter" idx="4"/>
          </p:nvPr>
        </p:nvSpPr>
        <p:spPr bwMode="auto">
          <a:xfrm>
            <a:off x="1" y="9370536"/>
            <a:ext cx="2919565" cy="494189"/>
          </a:xfrm>
          <a:prstGeom prst="rect">
            <a:avLst/>
          </a:prstGeom>
          <a:noFill/>
          <a:ln w="9525">
            <a:noFill/>
            <a:miter lim="800000"/>
            <a:headEnd/>
            <a:tailEnd/>
          </a:ln>
          <a:effectLst/>
        </p:spPr>
        <p:txBody>
          <a:bodyPr vert="horz" wrap="square" lIns="91359" tIns="45678" rIns="91359" bIns="45678" numCol="1" anchor="b" anchorCtr="0" compatLnSpc="1">
            <a:prstTxWarp prst="textNoShape">
              <a:avLst/>
            </a:prstTxWarp>
          </a:bodyPr>
          <a:lstStyle>
            <a:lvl1pPr>
              <a:defRPr sz="1200"/>
            </a:lvl1pPr>
          </a:lstStyle>
          <a:p>
            <a:pPr>
              <a:defRPr/>
            </a:pPr>
            <a:endParaRPr lang="en-GB" dirty="0"/>
          </a:p>
        </p:txBody>
      </p:sp>
      <p:sp>
        <p:nvSpPr>
          <p:cNvPr id="17415" name="Rectangle 7"/>
          <p:cNvSpPr>
            <a:spLocks noGrp="1" noChangeArrowheads="1"/>
          </p:cNvSpPr>
          <p:nvPr>
            <p:ph type="sldNum" sz="quarter" idx="5"/>
          </p:nvPr>
        </p:nvSpPr>
        <p:spPr bwMode="auto">
          <a:xfrm>
            <a:off x="3814630" y="9370536"/>
            <a:ext cx="2919565" cy="494189"/>
          </a:xfrm>
          <a:prstGeom prst="rect">
            <a:avLst/>
          </a:prstGeom>
          <a:noFill/>
          <a:ln w="9525">
            <a:noFill/>
            <a:miter lim="800000"/>
            <a:headEnd/>
            <a:tailEnd/>
          </a:ln>
          <a:effectLst/>
        </p:spPr>
        <p:txBody>
          <a:bodyPr vert="horz" wrap="square" lIns="91359" tIns="45678" rIns="91359" bIns="45678" numCol="1" anchor="b" anchorCtr="0" compatLnSpc="1">
            <a:prstTxWarp prst="textNoShape">
              <a:avLst/>
            </a:prstTxWarp>
          </a:bodyPr>
          <a:lstStyle>
            <a:lvl1pPr algn="r">
              <a:defRPr sz="1200"/>
            </a:lvl1pPr>
          </a:lstStyle>
          <a:p>
            <a:pPr>
              <a:defRPr/>
            </a:pPr>
            <a:fld id="{8E6137A0-9741-41D0-B6D7-0B247805CA5E}" type="slidenum">
              <a:rPr lang="en-GB"/>
              <a:pPr>
                <a:defRPr/>
              </a:pPr>
              <a:t>‹#›</a:t>
            </a:fld>
            <a:endParaRPr lang="en-GB"/>
          </a:p>
        </p:txBody>
      </p:sp>
    </p:spTree>
    <p:extLst>
      <p:ext uri="{BB962C8B-B14F-4D97-AF65-F5344CB8AC3E}">
        <p14:creationId xmlns:p14="http://schemas.microsoft.com/office/powerpoint/2010/main" val="2812578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E6137A0-9741-41D0-B6D7-0B247805CA5E}" type="slidenum">
              <a:rPr lang="en-GB" smtClean="0"/>
              <a:pPr>
                <a:defRPr/>
              </a:pPr>
              <a:t>1</a:t>
            </a:fld>
            <a:endParaRPr lang="en-GB"/>
          </a:p>
        </p:txBody>
      </p:sp>
    </p:spTree>
    <p:extLst>
      <p:ext uri="{BB962C8B-B14F-4D97-AF65-F5344CB8AC3E}">
        <p14:creationId xmlns:p14="http://schemas.microsoft.com/office/powerpoint/2010/main" val="3318229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buFont typeface="Arial" panose="020B0604020202020204" pitchFamily="34" charset="0"/>
              <a:buChar char="•"/>
            </a:pPr>
            <a:r>
              <a:rPr lang="en-GB" sz="2000" dirty="0">
                <a:solidFill>
                  <a:srgbClr val="000000"/>
                </a:solidFill>
                <a:latin typeface="HelveticaNeueLT Std Med"/>
              </a:rPr>
              <a:t>Deteriorating financial position of sector</a:t>
            </a:r>
          </a:p>
          <a:p>
            <a:pPr marL="800100" lvl="1" indent="-342900">
              <a:buFont typeface="Arial" panose="020B0604020202020204" pitchFamily="34" charset="0"/>
              <a:buChar char="•"/>
            </a:pPr>
            <a:r>
              <a:rPr lang="en-GB" sz="2000" dirty="0">
                <a:solidFill>
                  <a:srgbClr val="000000"/>
                </a:solidFill>
                <a:latin typeface="HelveticaNeueLT Std Med"/>
              </a:rPr>
              <a:t>Need to ensure good financial management</a:t>
            </a:r>
          </a:p>
          <a:p>
            <a:pPr marL="800100" lvl="1" indent="-342900">
              <a:buFont typeface="Arial" panose="020B0604020202020204" pitchFamily="34" charset="0"/>
              <a:buChar char="•"/>
            </a:pPr>
            <a:r>
              <a:rPr lang="en-GB" sz="2000" dirty="0">
                <a:solidFill>
                  <a:srgbClr val="000000"/>
                </a:solidFill>
                <a:latin typeface="HelveticaNeueLT Std Med"/>
              </a:rPr>
              <a:t>Pressure to find alternative sources of income</a:t>
            </a:r>
          </a:p>
          <a:p>
            <a:pPr marL="800100" lvl="1" indent="-342900">
              <a:buFont typeface="Arial" panose="020B0604020202020204" pitchFamily="34" charset="0"/>
              <a:buChar char="•"/>
            </a:pPr>
            <a:r>
              <a:rPr lang="en-GB" sz="2000" dirty="0">
                <a:solidFill>
                  <a:srgbClr val="000000"/>
                </a:solidFill>
                <a:latin typeface="HelveticaNeueLT Std Med"/>
              </a:rPr>
              <a:t>Effect on service provision and need to prioritise</a:t>
            </a:r>
          </a:p>
          <a:p>
            <a:pPr marL="342900" indent="-342900">
              <a:buFont typeface="Arial" panose="020B0604020202020204" pitchFamily="34" charset="0"/>
              <a:buChar char="•"/>
            </a:pPr>
            <a:endParaRPr lang="en-GB" sz="2000" dirty="0">
              <a:solidFill>
                <a:srgbClr val="000000"/>
              </a:solidFill>
              <a:latin typeface="HelveticaNeueLT Std Med"/>
            </a:endParaRPr>
          </a:p>
          <a:p>
            <a:pPr marL="342900" indent="-342900">
              <a:buFont typeface="Arial" panose="020B0604020202020204" pitchFamily="34" charset="0"/>
              <a:buChar char="•"/>
            </a:pPr>
            <a:r>
              <a:rPr lang="en-GB" sz="2000" dirty="0">
                <a:solidFill>
                  <a:srgbClr val="000000"/>
                </a:solidFill>
                <a:latin typeface="HelveticaNeueLT Std Med"/>
              </a:rPr>
              <a:t>The </a:t>
            </a:r>
            <a:r>
              <a:rPr lang="en-GB" sz="2000" b="1" dirty="0">
                <a:solidFill>
                  <a:srgbClr val="000000"/>
                </a:solidFill>
                <a:latin typeface="HelveticaNeueLT Std Med"/>
              </a:rPr>
              <a:t>Department</a:t>
            </a:r>
            <a:r>
              <a:rPr lang="en-GB" sz="2000" dirty="0">
                <a:solidFill>
                  <a:srgbClr val="000000"/>
                </a:solidFill>
                <a:latin typeface="HelveticaNeueLT Std Med"/>
              </a:rPr>
              <a:t> was pressed hard on:</a:t>
            </a:r>
          </a:p>
          <a:p>
            <a:pPr marL="800100" lvl="1" indent="-342900">
              <a:buFont typeface="Arial" panose="020B0604020202020204" pitchFamily="34" charset="0"/>
              <a:buChar char="•"/>
            </a:pPr>
            <a:r>
              <a:rPr lang="en-GB" sz="2000" dirty="0">
                <a:solidFill>
                  <a:srgbClr val="000000"/>
                </a:solidFill>
                <a:latin typeface="HelveticaNeueLT Std Med"/>
              </a:rPr>
              <a:t>how they can be sure that the sector is in a financially sustainable position</a:t>
            </a:r>
          </a:p>
          <a:p>
            <a:pPr marL="800100" lvl="1" indent="-342900">
              <a:buFont typeface="Arial" panose="020B0604020202020204" pitchFamily="34" charset="0"/>
              <a:buChar char="•"/>
            </a:pPr>
            <a:r>
              <a:rPr lang="en-GB" sz="2000" dirty="0">
                <a:solidFill>
                  <a:srgbClr val="000000"/>
                </a:solidFill>
                <a:latin typeface="HelveticaNeueLT Std Med"/>
              </a:rPr>
              <a:t>financial risk in the sector particularly in relation to reserves</a:t>
            </a:r>
          </a:p>
          <a:p>
            <a:pPr marL="800100" lvl="1" indent="-342900">
              <a:buFont typeface="Arial" panose="020B0604020202020204" pitchFamily="34" charset="0"/>
              <a:buChar char="•"/>
            </a:pPr>
            <a:r>
              <a:rPr lang="en-GB" sz="2000" dirty="0">
                <a:solidFill>
                  <a:srgbClr val="000000"/>
                </a:solidFill>
                <a:latin typeface="HelveticaNeueLT Std Med"/>
              </a:rPr>
              <a:t>the department’s position in Whitehall and engagement with other departments</a:t>
            </a:r>
          </a:p>
          <a:p>
            <a:pPr marL="800100" lvl="1" indent="-342900">
              <a:buFont typeface="Arial" panose="020B0604020202020204" pitchFamily="34" charset="0"/>
              <a:buChar char="•"/>
            </a:pPr>
            <a:r>
              <a:rPr lang="en-GB" sz="2000" dirty="0">
                <a:solidFill>
                  <a:srgbClr val="000000"/>
                </a:solidFill>
                <a:latin typeface="HelveticaNeueLT Std Med"/>
              </a:rPr>
              <a:t>increasing reliance on alternative income sources </a:t>
            </a:r>
          </a:p>
          <a:p>
            <a:pPr marL="800100" lvl="1" indent="-342900">
              <a:buFont typeface="Arial" panose="020B0604020202020204" pitchFamily="34" charset="0"/>
              <a:buChar char="•"/>
            </a:pPr>
            <a:r>
              <a:rPr lang="en-GB" sz="2000" dirty="0">
                <a:solidFill>
                  <a:srgbClr val="000000"/>
                </a:solidFill>
                <a:latin typeface="HelveticaNeueLT Std Med"/>
              </a:rPr>
              <a:t>the number of changes and additions to the settlement since 2016-17</a:t>
            </a:r>
          </a:p>
          <a:p>
            <a:pPr marL="800100" lvl="1" indent="-342900">
              <a:buFont typeface="Arial" panose="020B0604020202020204" pitchFamily="34" charset="0"/>
              <a:buChar char="•"/>
            </a:pPr>
            <a:r>
              <a:rPr lang="en-GB" sz="2000" dirty="0">
                <a:solidFill>
                  <a:srgbClr val="000000"/>
                </a:solidFill>
                <a:latin typeface="HelveticaNeueLT Std Med"/>
              </a:rPr>
              <a:t>increasing reliance on council tax</a:t>
            </a:r>
          </a:p>
          <a:p>
            <a:endParaRPr lang="en-GB" dirty="0"/>
          </a:p>
        </p:txBody>
      </p:sp>
      <p:sp>
        <p:nvSpPr>
          <p:cNvPr id="4" name="Slide Number Placeholder 3"/>
          <p:cNvSpPr>
            <a:spLocks noGrp="1"/>
          </p:cNvSpPr>
          <p:nvPr>
            <p:ph type="sldNum" sz="quarter" idx="10"/>
          </p:nvPr>
        </p:nvSpPr>
        <p:spPr/>
        <p:txBody>
          <a:bodyPr/>
          <a:lstStyle/>
          <a:p>
            <a:pPr>
              <a:defRPr/>
            </a:pPr>
            <a:fld id="{8E6137A0-9741-41D0-B6D7-0B247805CA5E}" type="slidenum">
              <a:rPr lang="en-GB" smtClean="0"/>
              <a:pPr>
                <a:defRPr/>
              </a:pPr>
              <a:t>24</a:t>
            </a:fld>
            <a:endParaRPr lang="en-GB"/>
          </a:p>
        </p:txBody>
      </p:sp>
    </p:spTree>
    <p:extLst>
      <p:ext uri="{BB962C8B-B14F-4D97-AF65-F5344CB8AC3E}">
        <p14:creationId xmlns:p14="http://schemas.microsoft.com/office/powerpoint/2010/main" val="4080012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91576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4519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8619" y="274641"/>
            <a:ext cx="2738967"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2" y="274641"/>
            <a:ext cx="8015817"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80604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41"/>
            <a:ext cx="10957984"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870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80889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05416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4419" y="1484313"/>
            <a:ext cx="5369983"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84313"/>
            <a:ext cx="5369984"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7180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3455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0751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3160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6839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35198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3"/>
            <a:ext cx="121920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2"/>
          <p:cNvSpPr>
            <a:spLocks noGrp="1" noChangeArrowheads="1"/>
          </p:cNvSpPr>
          <p:nvPr>
            <p:ph type="title"/>
          </p:nvPr>
        </p:nvSpPr>
        <p:spPr bwMode="auto">
          <a:xfrm>
            <a:off x="609600" y="274638"/>
            <a:ext cx="109579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
        <p:nvSpPr>
          <p:cNvPr id="1028" name="Rectangle 3"/>
          <p:cNvSpPr>
            <a:spLocks noGrp="1" noChangeArrowheads="1"/>
          </p:cNvSpPr>
          <p:nvPr>
            <p:ph type="body" idx="1"/>
          </p:nvPr>
        </p:nvSpPr>
        <p:spPr bwMode="auto">
          <a:xfrm>
            <a:off x="624419" y="1484313"/>
            <a:ext cx="10943167"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30" name="Rectangle 27"/>
          <p:cNvSpPr>
            <a:spLocks noChangeArrowheads="1"/>
          </p:cNvSpPr>
          <p:nvPr/>
        </p:nvSpPr>
        <p:spPr bwMode="auto">
          <a:xfrm>
            <a:off x="278057" y="6475820"/>
            <a:ext cx="95038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1200" dirty="0">
                <a:solidFill>
                  <a:schemeClr val="tx1"/>
                </a:solidFill>
              </a:rPr>
              <a:t>LSDUE staff survey analysis</a:t>
            </a:r>
          </a:p>
        </p:txBody>
      </p:sp>
      <p:pic>
        <p:nvPicPr>
          <p:cNvPr id="7" name="Picture 6"/>
          <p:cNvPicPr/>
          <p:nvPr userDrawn="1"/>
        </p:nvPicPr>
        <p:blipFill>
          <a:blip r:embed="rId14" cstate="print">
            <a:extLst>
              <a:ext uri="{28A0092B-C50C-407E-A947-70E740481C1C}">
                <a14:useLocalDpi xmlns:a14="http://schemas.microsoft.com/office/drawing/2010/main" val="0"/>
              </a:ext>
            </a:extLst>
          </a:blip>
          <a:stretch>
            <a:fillRect/>
          </a:stretch>
        </p:blipFill>
        <p:spPr>
          <a:xfrm>
            <a:off x="10488488" y="6504848"/>
            <a:ext cx="1368152" cy="23652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1" fontAlgn="base" hangingPunct="1">
        <a:spcBef>
          <a:spcPct val="0"/>
        </a:spcBef>
        <a:spcAft>
          <a:spcPct val="0"/>
        </a:spcAft>
        <a:defRPr sz="3200" b="1">
          <a:solidFill>
            <a:srgbClr val="9C213F"/>
          </a:solidFill>
          <a:latin typeface="+mj-lt"/>
          <a:ea typeface="+mj-ea"/>
          <a:cs typeface="+mj-cs"/>
        </a:defRPr>
      </a:lvl1pPr>
      <a:lvl2pPr algn="l" rtl="0" eaLnBrk="1" fontAlgn="base" hangingPunct="1">
        <a:spcBef>
          <a:spcPct val="0"/>
        </a:spcBef>
        <a:spcAft>
          <a:spcPct val="0"/>
        </a:spcAft>
        <a:defRPr sz="3200" b="1">
          <a:solidFill>
            <a:srgbClr val="003478"/>
          </a:solidFill>
          <a:latin typeface="Arial" charset="0"/>
        </a:defRPr>
      </a:lvl2pPr>
      <a:lvl3pPr algn="l" rtl="0" eaLnBrk="1" fontAlgn="base" hangingPunct="1">
        <a:spcBef>
          <a:spcPct val="0"/>
        </a:spcBef>
        <a:spcAft>
          <a:spcPct val="0"/>
        </a:spcAft>
        <a:defRPr sz="3200" b="1">
          <a:solidFill>
            <a:srgbClr val="003478"/>
          </a:solidFill>
          <a:latin typeface="Arial" charset="0"/>
        </a:defRPr>
      </a:lvl3pPr>
      <a:lvl4pPr algn="l" rtl="0" eaLnBrk="1" fontAlgn="base" hangingPunct="1">
        <a:spcBef>
          <a:spcPct val="0"/>
        </a:spcBef>
        <a:spcAft>
          <a:spcPct val="0"/>
        </a:spcAft>
        <a:defRPr sz="3200" b="1">
          <a:solidFill>
            <a:srgbClr val="003478"/>
          </a:solidFill>
          <a:latin typeface="Arial" charset="0"/>
        </a:defRPr>
      </a:lvl4pPr>
      <a:lvl5pPr algn="l" rtl="0" eaLnBrk="1" fontAlgn="base" hangingPunct="1">
        <a:spcBef>
          <a:spcPct val="0"/>
        </a:spcBef>
        <a:spcAft>
          <a:spcPct val="0"/>
        </a:spcAft>
        <a:defRPr sz="3200" b="1">
          <a:solidFill>
            <a:srgbClr val="003478"/>
          </a:solidFill>
          <a:latin typeface="Arial" charset="0"/>
        </a:defRPr>
      </a:lvl5pPr>
      <a:lvl6pPr marL="457200" algn="l" rtl="0" eaLnBrk="1" fontAlgn="base" hangingPunct="1">
        <a:spcBef>
          <a:spcPct val="0"/>
        </a:spcBef>
        <a:spcAft>
          <a:spcPct val="0"/>
        </a:spcAft>
        <a:defRPr sz="3200" b="1">
          <a:solidFill>
            <a:srgbClr val="003478"/>
          </a:solidFill>
          <a:latin typeface="Arial" charset="0"/>
        </a:defRPr>
      </a:lvl6pPr>
      <a:lvl7pPr marL="914400" algn="l" rtl="0" eaLnBrk="1" fontAlgn="base" hangingPunct="1">
        <a:spcBef>
          <a:spcPct val="0"/>
        </a:spcBef>
        <a:spcAft>
          <a:spcPct val="0"/>
        </a:spcAft>
        <a:defRPr sz="3200" b="1">
          <a:solidFill>
            <a:srgbClr val="003478"/>
          </a:solidFill>
          <a:latin typeface="Arial" charset="0"/>
        </a:defRPr>
      </a:lvl7pPr>
      <a:lvl8pPr marL="1371600" algn="l" rtl="0" eaLnBrk="1" fontAlgn="base" hangingPunct="1">
        <a:spcBef>
          <a:spcPct val="0"/>
        </a:spcBef>
        <a:spcAft>
          <a:spcPct val="0"/>
        </a:spcAft>
        <a:defRPr sz="3200" b="1">
          <a:solidFill>
            <a:srgbClr val="003478"/>
          </a:solidFill>
          <a:latin typeface="Arial" charset="0"/>
        </a:defRPr>
      </a:lvl8pPr>
      <a:lvl9pPr marL="1828800" algn="l" rtl="0" eaLnBrk="1" fontAlgn="base" hangingPunct="1">
        <a:spcBef>
          <a:spcPct val="0"/>
        </a:spcBef>
        <a:spcAft>
          <a:spcPct val="0"/>
        </a:spcAft>
        <a:defRPr sz="3200" b="1">
          <a:solidFill>
            <a:srgbClr val="003478"/>
          </a:solidFill>
          <a:latin typeface="Arial" charset="0"/>
        </a:defRPr>
      </a:lvl9pPr>
    </p:titleStyle>
    <p:bodyStyle>
      <a:lvl1pPr marL="342900" indent="-342900" algn="l" rtl="0" eaLnBrk="1" fontAlgn="base" hangingPunct="1">
        <a:spcBef>
          <a:spcPct val="20000"/>
        </a:spcBef>
        <a:spcAft>
          <a:spcPct val="0"/>
        </a:spcAft>
        <a:buClr>
          <a:schemeClr val="bg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Char char="•"/>
        <a:defRPr sz="2400">
          <a:solidFill>
            <a:schemeClr val="tx1"/>
          </a:solidFill>
          <a:latin typeface="+mn-lt"/>
        </a:defRPr>
      </a:lvl3pPr>
      <a:lvl4pPr marL="1600200" indent="-228600" algn="l" rtl="0" eaLnBrk="1" fontAlgn="base" hangingPunct="1">
        <a:spcBef>
          <a:spcPct val="20000"/>
        </a:spcBef>
        <a:spcAft>
          <a:spcPct val="0"/>
        </a:spcAft>
        <a:buClr>
          <a:schemeClr val="bg2"/>
        </a:buClr>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hyperlink" Target="https://public.govdelivery.com/accounts/UKNAO/subscribers/new" TargetMode="External"/><Relationship Id="rId3" Type="http://schemas.openxmlformats.org/officeDocument/2006/relationships/hyperlink" Target="http://www.nao.org.uk/" TargetMode="External"/><Relationship Id="rId7" Type="http://schemas.openxmlformats.org/officeDocument/2006/relationships/hyperlink" Target="http://www.nao.org.uk/naoblog" TargetMode="External"/><Relationship Id="rId12"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3.png"/><Relationship Id="rId11" Type="http://schemas.openxmlformats.org/officeDocument/2006/relationships/hyperlink" Target="mailto:Mike.newbury@nao.org.uk" TargetMode="External"/><Relationship Id="rId5" Type="http://schemas.openxmlformats.org/officeDocument/2006/relationships/hyperlink" Target="https://twitter.com/naoorguk" TargetMode="External"/><Relationship Id="rId10" Type="http://schemas.openxmlformats.org/officeDocument/2006/relationships/image" Target="../media/image25.png"/><Relationship Id="rId4" Type="http://schemas.openxmlformats.org/officeDocument/2006/relationships/image" Target="../media/image22.png"/><Relationship Id="rId9" Type="http://schemas.openxmlformats.org/officeDocument/2006/relationships/hyperlink" Target="http://www.nao.org.uk/highlights/financial-sustainability-of-local-authorities-2018-visualisation" TargetMode="External"/><Relationship Id="rId14" Type="http://schemas.openxmlformats.org/officeDocument/2006/relationships/image" Target="../media/image27.png"/></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0" y="0"/>
            <a:ext cx="12192000" cy="6858000"/>
          </a:xfrm>
          <a:prstGeom prst="rect">
            <a:avLst/>
          </a:prstGeom>
          <a:solidFill>
            <a:srgbClr val="9C213F"/>
          </a:solidFill>
          <a:ln>
            <a:noFill/>
          </a:ln>
        </p:spPr>
        <p:txBody>
          <a:bodyPr wrap="none" anchor="ctr"/>
          <a:lstStyle/>
          <a:p>
            <a:pPr algn="ctr"/>
            <a:endParaRPr lang="en-US"/>
          </a:p>
        </p:txBody>
      </p:sp>
      <p:sp>
        <p:nvSpPr>
          <p:cNvPr id="2051" name="Rectangle 4"/>
          <p:cNvSpPr>
            <a:spLocks noGrp="1" noChangeArrowheads="1"/>
          </p:cNvSpPr>
          <p:nvPr>
            <p:ph type="ctrTitle"/>
          </p:nvPr>
        </p:nvSpPr>
        <p:spPr>
          <a:xfrm>
            <a:off x="1847528" y="2420889"/>
            <a:ext cx="8280920" cy="1837580"/>
          </a:xfrm>
        </p:spPr>
        <p:txBody>
          <a:bodyPr/>
          <a:lstStyle/>
          <a:p>
            <a:pPr>
              <a:lnSpc>
                <a:spcPct val="85000"/>
              </a:lnSpc>
            </a:pPr>
            <a:br>
              <a:rPr lang="en-GB" sz="3600" dirty="0">
                <a:solidFill>
                  <a:schemeClr val="bg1"/>
                </a:solidFill>
                <a:latin typeface="AlegreyaSans-Medium"/>
              </a:rPr>
            </a:br>
            <a:r>
              <a:rPr lang="en-GB" sz="3600" dirty="0">
                <a:solidFill>
                  <a:schemeClr val="bg1"/>
                </a:solidFill>
              </a:rPr>
              <a:t>Financial sustainability of local authorities 2018: NAO report</a:t>
            </a:r>
            <a:br>
              <a:rPr lang="en-GB" sz="3600" dirty="0">
                <a:solidFill>
                  <a:schemeClr val="bg1"/>
                </a:solidFill>
              </a:rPr>
            </a:br>
            <a:endParaRPr lang="en-GB" sz="3600" dirty="0">
              <a:solidFill>
                <a:schemeClr val="bg1"/>
              </a:solidFill>
            </a:endParaRPr>
          </a:p>
        </p:txBody>
      </p:sp>
      <p:pic>
        <p:nvPicPr>
          <p:cNvPr id="2052" name="Picture 7" descr="NAO---White-reversed-ou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6589" y="395289"/>
            <a:ext cx="201612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Line 10"/>
          <p:cNvSpPr>
            <a:spLocks noChangeShapeType="1"/>
          </p:cNvSpPr>
          <p:nvPr/>
        </p:nvSpPr>
        <p:spPr bwMode="auto">
          <a:xfrm>
            <a:off x="1524000" y="2205038"/>
            <a:ext cx="91440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 name="Subtitle 7"/>
          <p:cNvSpPr txBox="1">
            <a:spLocks/>
          </p:cNvSpPr>
          <p:nvPr/>
        </p:nvSpPr>
        <p:spPr>
          <a:xfrm>
            <a:off x="1847528" y="4509120"/>
            <a:ext cx="7776864" cy="1512167"/>
          </a:xfrm>
          <a:prstGeom prst="rect">
            <a:avLst/>
          </a:prstGeom>
        </p:spPr>
        <p:txBody>
          <a:bodyPr vert="horz" lIns="91440" tIns="45720" rIns="91440" bIns="45720" rtlCol="0">
            <a:normAutofit fontScale="40000" lnSpcReduction="20000"/>
          </a:bodyPr>
          <a:lstStyle>
            <a:lvl1pPr marL="0" indent="0" algn="l" defTabSz="914400" rtl="0" eaLnBrk="1" latinLnBrk="0" hangingPunct="1">
              <a:lnSpc>
                <a:spcPct val="100000"/>
              </a:lnSpc>
              <a:spcBef>
                <a:spcPct val="20000"/>
              </a:spcBef>
              <a:buFont typeface="Arial" pitchFamily="34" charset="0"/>
              <a:buNone/>
              <a:defRPr sz="1600" b="1" kern="1200">
                <a:solidFill>
                  <a:schemeClr val="tx1"/>
                </a:solidFill>
                <a:latin typeface="Arial" pitchFamily="34" charset="0"/>
                <a:ea typeface="+mn-ea"/>
                <a:cs typeface="Arial" pitchFamily="34" charset="0"/>
              </a:defRPr>
            </a:lvl1pPr>
            <a:lvl2pPr marL="457200" indent="0" algn="ctr" defTabSz="914400" rtl="0" eaLnBrk="1" latinLnBrk="0" hangingPunct="1">
              <a:lnSpc>
                <a:spcPct val="100000"/>
              </a:lnSpc>
              <a:spcBef>
                <a:spcPct val="20000"/>
              </a:spcBef>
              <a:buSzPct val="100000"/>
              <a:buFont typeface="Arial" panose="020B0604020202020204" pitchFamily="34" charset="0"/>
              <a:buNone/>
              <a:defRPr sz="1200" kern="1200">
                <a:solidFill>
                  <a:schemeClr val="tx1">
                    <a:tint val="75000"/>
                  </a:schemeClr>
                </a:solidFill>
                <a:latin typeface="Arial" pitchFamily="34" charset="0"/>
                <a:ea typeface="+mn-ea"/>
                <a:cs typeface="Arial" pitchFamily="34" charset="0"/>
              </a:defRPr>
            </a:lvl2pPr>
            <a:lvl3pPr marL="9144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3pPr>
            <a:lvl4pPr marL="13716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4pPr>
            <a:lvl5pPr marL="18288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en-GB" sz="7200" b="0" dirty="0">
                <a:solidFill>
                  <a:schemeClr val="bg1"/>
                </a:solidFill>
              </a:rPr>
              <a:t>CIPFA North East </a:t>
            </a:r>
          </a:p>
          <a:p>
            <a:pPr fontAlgn="auto">
              <a:spcAft>
                <a:spcPts val="0"/>
              </a:spcAft>
              <a:defRPr/>
            </a:pPr>
            <a:endParaRPr lang="en-GB" sz="7200" b="0" dirty="0">
              <a:solidFill>
                <a:schemeClr val="bg1"/>
              </a:solidFill>
            </a:endParaRPr>
          </a:p>
          <a:p>
            <a:pPr fontAlgn="auto">
              <a:spcAft>
                <a:spcPts val="0"/>
              </a:spcAft>
              <a:defRPr/>
            </a:pPr>
            <a:r>
              <a:rPr lang="en-GB" sz="5800" b="0" dirty="0">
                <a:solidFill>
                  <a:schemeClr val="bg1"/>
                </a:solidFill>
              </a:rPr>
              <a:t>November 2018</a:t>
            </a:r>
          </a:p>
          <a:p>
            <a:pPr fontAlgn="auto">
              <a:spcAft>
                <a:spcPts val="0"/>
              </a:spcAft>
              <a:defRPr/>
            </a:pPr>
            <a:r>
              <a:rPr lang="en-GB" b="0" dirty="0">
                <a:solidFill>
                  <a:schemeClr val="bg1"/>
                </a:solidFill>
              </a:rPr>
              <a:t>	</a:t>
            </a:r>
          </a:p>
          <a:p>
            <a:pPr fontAlgn="auto">
              <a:spcAft>
                <a:spcPts val="0"/>
              </a:spcAft>
              <a:defRPr/>
            </a:pPr>
            <a:endParaRPr lang="en-GB" b="0" dirty="0">
              <a:solidFill>
                <a:schemeClr val="bg1"/>
              </a:solidFill>
            </a:endParaRPr>
          </a:p>
        </p:txBody>
      </p:sp>
    </p:spTree>
    <p:extLst>
      <p:ext uri="{BB962C8B-B14F-4D97-AF65-F5344CB8AC3E}">
        <p14:creationId xmlns:p14="http://schemas.microsoft.com/office/powerpoint/2010/main" val="874371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Service sustainability | </a:t>
            </a:r>
            <a:r>
              <a:rPr lang="en-GB" dirty="0"/>
              <a:t>Overall spending reductions</a:t>
            </a:r>
          </a:p>
        </p:txBody>
      </p:sp>
      <p:sp>
        <p:nvSpPr>
          <p:cNvPr id="3" name="Content Placeholder 2"/>
          <p:cNvSpPr>
            <a:spLocks noGrp="1"/>
          </p:cNvSpPr>
          <p:nvPr>
            <p:ph idx="1"/>
          </p:nvPr>
        </p:nvSpPr>
        <p:spPr>
          <a:xfrm>
            <a:off x="9264352" y="1502204"/>
            <a:ext cx="2664296" cy="3960812"/>
          </a:xfrm>
        </p:spPr>
        <p:txBody>
          <a:bodyPr/>
          <a:lstStyle/>
          <a:p>
            <a:r>
              <a:rPr lang="en-GB" sz="1600" dirty="0"/>
              <a:t>Marked reductions in overall service spend</a:t>
            </a:r>
          </a:p>
          <a:p>
            <a:endParaRPr lang="en-GB" sz="1600" dirty="0"/>
          </a:p>
          <a:p>
            <a:r>
              <a:rPr lang="en-GB" sz="1600" dirty="0"/>
              <a:t>19.2% reduction in overall service spend made up of 3% reduction in social care spend (</a:t>
            </a:r>
            <a:r>
              <a:rPr lang="en-GB" sz="1600" dirty="0" err="1"/>
              <a:t>excl</a:t>
            </a:r>
            <a:r>
              <a:rPr lang="en-GB" sz="1600" dirty="0"/>
              <a:t> BCF), and a 32.6% reduction in other spending.</a:t>
            </a:r>
          </a:p>
          <a:p>
            <a:endParaRPr lang="en-GB" sz="1600" dirty="0"/>
          </a:p>
          <a:p>
            <a:r>
              <a:rPr lang="en-GB" sz="1600" dirty="0"/>
              <a:t>Marked differences in spending cuts between LA types.</a:t>
            </a:r>
          </a:p>
        </p:txBody>
      </p:sp>
      <p:pic>
        <p:nvPicPr>
          <p:cNvPr id="5" name="Picture 4"/>
          <p:cNvPicPr>
            <a:picLocks noChangeAspect="1"/>
          </p:cNvPicPr>
          <p:nvPr/>
        </p:nvPicPr>
        <p:blipFill>
          <a:blip r:embed="rId2"/>
          <a:stretch>
            <a:fillRect/>
          </a:stretch>
        </p:blipFill>
        <p:spPr>
          <a:xfrm>
            <a:off x="624419" y="1484313"/>
            <a:ext cx="8565766" cy="4934535"/>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81011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Service sustainability | </a:t>
            </a:r>
            <a:r>
              <a:rPr lang="en-GB" dirty="0"/>
              <a:t>Concentration on social care</a:t>
            </a:r>
          </a:p>
        </p:txBody>
      </p:sp>
      <p:sp>
        <p:nvSpPr>
          <p:cNvPr id="3" name="Content Placeholder 2"/>
          <p:cNvSpPr>
            <a:spLocks noGrp="1"/>
          </p:cNvSpPr>
          <p:nvPr>
            <p:ph idx="1"/>
          </p:nvPr>
        </p:nvSpPr>
        <p:spPr>
          <a:xfrm>
            <a:off x="8688288" y="1484313"/>
            <a:ext cx="3240360" cy="3960812"/>
          </a:xfrm>
        </p:spPr>
        <p:txBody>
          <a:bodyPr/>
          <a:lstStyle/>
          <a:p>
            <a:endParaRPr lang="en-GB" sz="1600" dirty="0"/>
          </a:p>
          <a:p>
            <a:r>
              <a:rPr lang="en-GB" sz="2000" dirty="0"/>
              <a:t>Across the sector as a whole social care has grown from 45.3% to </a:t>
            </a:r>
            <a:r>
              <a:rPr lang="en-GB" sz="2000" b="1" dirty="0"/>
              <a:t>54.4% of service spend</a:t>
            </a:r>
          </a:p>
          <a:p>
            <a:endParaRPr lang="en-GB" sz="2000" dirty="0"/>
          </a:p>
          <a:p>
            <a:r>
              <a:rPr lang="en-GB" sz="2000" dirty="0"/>
              <a:t>Marked differences in the share of spend accounted for by social care across different LA types/areas.</a:t>
            </a:r>
          </a:p>
        </p:txBody>
      </p:sp>
      <p:pic>
        <p:nvPicPr>
          <p:cNvPr id="4" name="Picture 3"/>
          <p:cNvPicPr>
            <a:picLocks noChangeAspect="1"/>
          </p:cNvPicPr>
          <p:nvPr/>
        </p:nvPicPr>
        <p:blipFill>
          <a:blip r:embed="rId2"/>
          <a:stretch>
            <a:fillRect/>
          </a:stretch>
        </p:blipFill>
        <p:spPr>
          <a:xfrm>
            <a:off x="620632" y="1449411"/>
            <a:ext cx="7968924" cy="4787901"/>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3320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Service sustainability | </a:t>
            </a:r>
            <a:r>
              <a:rPr lang="en-GB" dirty="0"/>
              <a:t>Total spend has not fallen as much as net spend</a:t>
            </a:r>
          </a:p>
        </p:txBody>
      </p:sp>
      <p:sp>
        <p:nvSpPr>
          <p:cNvPr id="3" name="Content Placeholder 2"/>
          <p:cNvSpPr>
            <a:spLocks noGrp="1"/>
          </p:cNvSpPr>
          <p:nvPr>
            <p:ph idx="1"/>
          </p:nvPr>
        </p:nvSpPr>
        <p:spPr>
          <a:xfrm>
            <a:off x="8400256" y="1484313"/>
            <a:ext cx="3791744" cy="3960812"/>
          </a:xfrm>
        </p:spPr>
        <p:txBody>
          <a:bodyPr/>
          <a:lstStyle/>
          <a:p>
            <a:r>
              <a:rPr lang="en-GB" sz="1600" dirty="0"/>
              <a:t>Total spend (which includes net spend) also includes spend funded by sales fees, and charges and other income such as transfers from other bodies.</a:t>
            </a:r>
          </a:p>
          <a:p>
            <a:endParaRPr lang="en-GB" sz="1600" dirty="0"/>
          </a:p>
          <a:p>
            <a:r>
              <a:rPr lang="en-GB" sz="1600" dirty="0"/>
              <a:t>In many services total spend has not fallen as sharply a net spend – often because income from sales, fees and charges has grown.</a:t>
            </a:r>
          </a:p>
          <a:p>
            <a:endParaRPr lang="en-GB" sz="1600" dirty="0"/>
          </a:p>
          <a:p>
            <a:r>
              <a:rPr lang="en-GB" sz="1600" dirty="0"/>
              <a:t>This means that a greater share of the </a:t>
            </a:r>
            <a:r>
              <a:rPr lang="en-GB" sz="1600" b="1" dirty="0"/>
              <a:t>cost of service provision falls on the user</a:t>
            </a:r>
            <a:r>
              <a:rPr lang="en-GB" sz="1600" dirty="0"/>
              <a:t>.</a:t>
            </a:r>
          </a:p>
          <a:p>
            <a:r>
              <a:rPr lang="en-GB" sz="1600" dirty="0"/>
              <a:t>More limited falls in total spend may partially explain why the public response to service spending reductions has perhaps not been as marked as expected.</a:t>
            </a:r>
          </a:p>
        </p:txBody>
      </p:sp>
      <p:pic>
        <p:nvPicPr>
          <p:cNvPr id="5" name="Picture 4"/>
          <p:cNvPicPr>
            <a:picLocks noChangeAspect="1"/>
          </p:cNvPicPr>
          <p:nvPr/>
        </p:nvPicPr>
        <p:blipFill>
          <a:blip r:embed="rId2"/>
          <a:stretch>
            <a:fillRect/>
          </a:stretch>
        </p:blipFill>
        <p:spPr>
          <a:xfrm>
            <a:off x="609024" y="1489441"/>
            <a:ext cx="7647216" cy="5223284"/>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45019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Service sustainability | </a:t>
            </a:r>
            <a:r>
              <a:rPr lang="en-GB" dirty="0"/>
              <a:t>Growing overspends</a:t>
            </a:r>
          </a:p>
        </p:txBody>
      </p:sp>
      <p:sp>
        <p:nvSpPr>
          <p:cNvPr id="3" name="Content Placeholder 2"/>
          <p:cNvSpPr>
            <a:spLocks noGrp="1"/>
          </p:cNvSpPr>
          <p:nvPr>
            <p:ph idx="1"/>
          </p:nvPr>
        </p:nvSpPr>
        <p:spPr>
          <a:xfrm>
            <a:off x="8511636" y="1484313"/>
            <a:ext cx="3489020" cy="3960812"/>
          </a:xfrm>
        </p:spPr>
        <p:txBody>
          <a:bodyPr/>
          <a:lstStyle/>
          <a:p>
            <a:r>
              <a:rPr lang="en-GB" sz="1800" b="1" dirty="0"/>
              <a:t>The sector as a whole had a service overspend of £901m in 2016-17</a:t>
            </a:r>
          </a:p>
          <a:p>
            <a:pPr marL="0" indent="0">
              <a:buNone/>
            </a:pPr>
            <a:endParaRPr lang="en-GB" sz="1800" dirty="0"/>
          </a:p>
          <a:p>
            <a:r>
              <a:rPr lang="en-GB" sz="1800" dirty="0"/>
              <a:t>Single tier and county councils have switched from a period of service underspends to growing overspends - </a:t>
            </a:r>
            <a:r>
              <a:rPr lang="en-GB" sz="1800" b="1" dirty="0"/>
              <a:t>£1bn in 2016-17</a:t>
            </a:r>
            <a:r>
              <a:rPr lang="en-GB" sz="1800" dirty="0"/>
              <a:t>.</a:t>
            </a:r>
          </a:p>
          <a:p>
            <a:endParaRPr lang="en-GB" sz="1800" dirty="0"/>
          </a:p>
          <a:p>
            <a:r>
              <a:rPr lang="en-GB" sz="1800" dirty="0"/>
              <a:t>District councils as a whole have managed to deliver underspends.</a:t>
            </a:r>
          </a:p>
          <a:p>
            <a:endParaRPr lang="en-GB" sz="1600" dirty="0"/>
          </a:p>
        </p:txBody>
      </p:sp>
      <p:pic>
        <p:nvPicPr>
          <p:cNvPr id="4" name="Picture 3"/>
          <p:cNvPicPr>
            <a:picLocks noChangeAspect="1"/>
          </p:cNvPicPr>
          <p:nvPr/>
        </p:nvPicPr>
        <p:blipFill>
          <a:blip r:embed="rId2"/>
          <a:stretch>
            <a:fillRect/>
          </a:stretch>
        </p:blipFill>
        <p:spPr>
          <a:xfrm>
            <a:off x="624419" y="1417638"/>
            <a:ext cx="7872398" cy="4914724"/>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7107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Variance by service area</a:t>
            </a:r>
          </a:p>
        </p:txBody>
      </p:sp>
      <p:sp>
        <p:nvSpPr>
          <p:cNvPr id="3" name="Content Placeholder 2"/>
          <p:cNvSpPr>
            <a:spLocks noGrp="1"/>
          </p:cNvSpPr>
          <p:nvPr>
            <p:ph idx="1"/>
          </p:nvPr>
        </p:nvSpPr>
        <p:spPr>
          <a:xfrm>
            <a:off x="8688288" y="1479700"/>
            <a:ext cx="3167330" cy="3960812"/>
          </a:xfrm>
        </p:spPr>
        <p:txBody>
          <a:bodyPr/>
          <a:lstStyle/>
          <a:p>
            <a:r>
              <a:rPr lang="en-GB" sz="2000" b="1" dirty="0"/>
              <a:t>Overspends in STCCs driven by growing overspends in CSC and ASC.</a:t>
            </a:r>
          </a:p>
          <a:p>
            <a:endParaRPr lang="en-GB" sz="2000" dirty="0"/>
          </a:p>
          <a:p>
            <a:r>
              <a:rPr lang="en-GB" sz="2000" dirty="0"/>
              <a:t>Some evidence that underspends in other service areas have started to fall – contributes to growth in aggregate overspends.</a:t>
            </a:r>
          </a:p>
        </p:txBody>
      </p:sp>
      <p:pic>
        <p:nvPicPr>
          <p:cNvPr id="5" name="Picture 4"/>
          <p:cNvPicPr>
            <a:picLocks noChangeAspect="1"/>
          </p:cNvPicPr>
          <p:nvPr/>
        </p:nvPicPr>
        <p:blipFill>
          <a:blip r:embed="rId2"/>
          <a:stretch>
            <a:fillRect/>
          </a:stretch>
        </p:blipFill>
        <p:spPr>
          <a:xfrm>
            <a:off x="609600" y="1479700"/>
            <a:ext cx="7646640" cy="5027600"/>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622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Levels of reserves</a:t>
            </a:r>
          </a:p>
        </p:txBody>
      </p:sp>
      <p:sp>
        <p:nvSpPr>
          <p:cNvPr id="3" name="Content Placeholder 2"/>
          <p:cNvSpPr>
            <a:spLocks noGrp="1"/>
          </p:cNvSpPr>
          <p:nvPr>
            <p:ph idx="1"/>
          </p:nvPr>
        </p:nvSpPr>
        <p:spPr>
          <a:xfrm>
            <a:off x="8760296" y="1484313"/>
            <a:ext cx="3168352" cy="3960812"/>
          </a:xfrm>
        </p:spPr>
        <p:txBody>
          <a:bodyPr/>
          <a:lstStyle/>
          <a:p>
            <a:r>
              <a:rPr lang="en-GB" sz="2000" b="1" dirty="0"/>
              <a:t>Reserves </a:t>
            </a:r>
            <a:r>
              <a:rPr lang="en-GB" sz="2000" dirty="0"/>
              <a:t>(shown as a share of net revenue expenditure in the chart) </a:t>
            </a:r>
            <a:r>
              <a:rPr lang="en-GB" sz="2000" b="1" dirty="0"/>
              <a:t>are higher in 2016-17 </a:t>
            </a:r>
            <a:r>
              <a:rPr lang="en-GB" sz="2000" dirty="0"/>
              <a:t>compared to 2010-11 – particularly for district councils.</a:t>
            </a:r>
          </a:p>
          <a:p>
            <a:endParaRPr lang="en-GB" sz="2000" dirty="0"/>
          </a:p>
          <a:p>
            <a:r>
              <a:rPr lang="en-GB" sz="2000" dirty="0"/>
              <a:t>STCCs as a whole have grown their reserves but both earmarked and unallocated reserves started to </a:t>
            </a:r>
            <a:r>
              <a:rPr lang="en-GB" sz="2000" b="1" dirty="0"/>
              <a:t>fall in 2016-17.</a:t>
            </a:r>
          </a:p>
        </p:txBody>
      </p:sp>
      <p:pic>
        <p:nvPicPr>
          <p:cNvPr id="6" name="Picture 5"/>
          <p:cNvPicPr>
            <a:picLocks noChangeAspect="1"/>
          </p:cNvPicPr>
          <p:nvPr/>
        </p:nvPicPr>
        <p:blipFill>
          <a:blip r:embed="rId2"/>
          <a:stretch>
            <a:fillRect/>
          </a:stretch>
        </p:blipFill>
        <p:spPr>
          <a:xfrm>
            <a:off x="695399" y="1417638"/>
            <a:ext cx="7930475" cy="4747666"/>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0013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Use of reserves (STCCs)</a:t>
            </a:r>
          </a:p>
        </p:txBody>
      </p:sp>
      <p:sp>
        <p:nvSpPr>
          <p:cNvPr id="3" name="Content Placeholder 2"/>
          <p:cNvSpPr>
            <a:spLocks noGrp="1"/>
          </p:cNvSpPr>
          <p:nvPr>
            <p:ph idx="1"/>
          </p:nvPr>
        </p:nvSpPr>
        <p:spPr>
          <a:xfrm>
            <a:off x="9075447" y="1484313"/>
            <a:ext cx="2925209" cy="3960812"/>
          </a:xfrm>
        </p:spPr>
        <p:txBody>
          <a:bodyPr/>
          <a:lstStyle/>
          <a:p>
            <a:r>
              <a:rPr lang="en-GB" sz="2000" dirty="0"/>
              <a:t>High point for growth in reserves for STCCs was 2012-13 – trend started to change at that point.</a:t>
            </a:r>
          </a:p>
          <a:p>
            <a:endParaRPr lang="en-GB" sz="2000" dirty="0"/>
          </a:p>
          <a:p>
            <a:r>
              <a:rPr lang="en-GB" sz="2000" dirty="0"/>
              <a:t>In 2016-17 </a:t>
            </a:r>
            <a:r>
              <a:rPr lang="en-GB" sz="2000" b="1" dirty="0"/>
              <a:t>66.2% of STCCs drew on their total reserves - £858m. </a:t>
            </a:r>
          </a:p>
          <a:p>
            <a:endParaRPr lang="en-GB" sz="2000" b="1" dirty="0"/>
          </a:p>
          <a:p>
            <a:r>
              <a:rPr lang="en-GB" sz="2000" b="1" dirty="0"/>
              <a:t>Latest figures show an upturn</a:t>
            </a:r>
          </a:p>
        </p:txBody>
      </p:sp>
      <p:pic>
        <p:nvPicPr>
          <p:cNvPr id="6" name="Picture 5"/>
          <p:cNvPicPr>
            <a:picLocks noChangeAspect="1"/>
          </p:cNvPicPr>
          <p:nvPr/>
        </p:nvPicPr>
        <p:blipFill>
          <a:blip r:embed="rId2"/>
          <a:stretch>
            <a:fillRect/>
          </a:stretch>
        </p:blipFill>
        <p:spPr>
          <a:xfrm>
            <a:off x="624419" y="1484312"/>
            <a:ext cx="8451028" cy="4825007"/>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20527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Unplanned use of reserves</a:t>
            </a:r>
          </a:p>
        </p:txBody>
      </p:sp>
      <p:sp>
        <p:nvSpPr>
          <p:cNvPr id="3" name="Content Placeholder 2"/>
          <p:cNvSpPr>
            <a:spLocks noGrp="1"/>
          </p:cNvSpPr>
          <p:nvPr>
            <p:ph idx="1"/>
          </p:nvPr>
        </p:nvSpPr>
        <p:spPr>
          <a:xfrm>
            <a:off x="8544272" y="1484313"/>
            <a:ext cx="3528392" cy="3960812"/>
          </a:xfrm>
        </p:spPr>
        <p:txBody>
          <a:bodyPr/>
          <a:lstStyle/>
          <a:p>
            <a:r>
              <a:rPr lang="en-GB" sz="2000" dirty="0"/>
              <a:t>However, a substantial amount of gross use of reserves is on an </a:t>
            </a:r>
            <a:r>
              <a:rPr lang="en-GB" sz="2000" b="1" dirty="0"/>
              <a:t>unplanned basis </a:t>
            </a:r>
            <a:r>
              <a:rPr lang="en-GB" sz="2000" dirty="0"/>
              <a:t>– an LA has not budgeted to use these reserves, or did budget to use less than planned.</a:t>
            </a:r>
          </a:p>
          <a:p>
            <a:endParaRPr lang="en-GB" sz="2000" dirty="0"/>
          </a:p>
          <a:p>
            <a:r>
              <a:rPr lang="en-GB" sz="2000" dirty="0"/>
              <a:t>This may indicate that LAs are </a:t>
            </a:r>
            <a:r>
              <a:rPr lang="en-GB" sz="2000" b="1" dirty="0"/>
              <a:t>struggling to implement savings plans or manage costs in-year, </a:t>
            </a:r>
            <a:r>
              <a:rPr lang="en-GB" sz="2000" dirty="0"/>
              <a:t>though there are of possible explanations for unplanned use of reserves.</a:t>
            </a:r>
          </a:p>
        </p:txBody>
      </p:sp>
      <p:pic>
        <p:nvPicPr>
          <p:cNvPr id="5" name="Picture 4"/>
          <p:cNvPicPr>
            <a:picLocks noChangeAspect="1"/>
          </p:cNvPicPr>
          <p:nvPr/>
        </p:nvPicPr>
        <p:blipFill>
          <a:blip r:embed="rId2"/>
          <a:stretch>
            <a:fillRect/>
          </a:stretch>
        </p:blipFill>
        <p:spPr>
          <a:xfrm>
            <a:off x="588120" y="1468803"/>
            <a:ext cx="7956152" cy="5145302"/>
          </a:xfrm>
          <a:prstGeom prst="rect">
            <a:avLst/>
          </a:prstGeom>
        </p:spPr>
      </p:pic>
      <p:sp>
        <p:nvSpPr>
          <p:cNvPr id="6" name="Rectangle 5"/>
          <p:cNvSpPr/>
          <p:nvPr/>
        </p:nvSpPr>
        <p:spPr>
          <a:xfrm>
            <a:off x="335360" y="6560282"/>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15737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Overspends &amp; use of reserves</a:t>
            </a:r>
          </a:p>
        </p:txBody>
      </p:sp>
      <p:sp>
        <p:nvSpPr>
          <p:cNvPr id="3" name="Content Placeholder 2"/>
          <p:cNvSpPr>
            <a:spLocks noGrp="1"/>
          </p:cNvSpPr>
          <p:nvPr>
            <p:ph idx="1"/>
          </p:nvPr>
        </p:nvSpPr>
        <p:spPr>
          <a:xfrm>
            <a:off x="8904312" y="1484313"/>
            <a:ext cx="3096344" cy="3960812"/>
          </a:xfrm>
        </p:spPr>
        <p:txBody>
          <a:bodyPr/>
          <a:lstStyle/>
          <a:p>
            <a:r>
              <a:rPr lang="en-GB" sz="1800" dirty="0"/>
              <a:t>Growing social care overspends linked with an increase in use of reserves by STCCs</a:t>
            </a:r>
          </a:p>
          <a:p>
            <a:endParaRPr lang="en-GB" sz="1800" dirty="0"/>
          </a:p>
          <a:p>
            <a:r>
              <a:rPr lang="en-GB" sz="1800" dirty="0"/>
              <a:t>But difficult to prove precisely that LAs are funding their social care overspends by drawing on their reserves.</a:t>
            </a:r>
          </a:p>
          <a:p>
            <a:endParaRPr lang="en-GB" sz="1600" dirty="0"/>
          </a:p>
        </p:txBody>
      </p:sp>
      <p:pic>
        <p:nvPicPr>
          <p:cNvPr id="4" name="Picture 3"/>
          <p:cNvPicPr>
            <a:picLocks noChangeAspect="1"/>
          </p:cNvPicPr>
          <p:nvPr/>
        </p:nvPicPr>
        <p:blipFill>
          <a:blip r:embed="rId2"/>
          <a:stretch>
            <a:fillRect/>
          </a:stretch>
        </p:blipFill>
        <p:spPr>
          <a:xfrm>
            <a:off x="609600" y="1500604"/>
            <a:ext cx="8235632" cy="4952732"/>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3153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Dwindling reserves</a:t>
            </a:r>
            <a:endParaRPr lang="en-GB" sz="2000" dirty="0"/>
          </a:p>
        </p:txBody>
      </p:sp>
      <p:sp>
        <p:nvSpPr>
          <p:cNvPr id="3" name="Content Placeholder 2"/>
          <p:cNvSpPr>
            <a:spLocks noGrp="1"/>
          </p:cNvSpPr>
          <p:nvPr>
            <p:ph idx="1"/>
          </p:nvPr>
        </p:nvSpPr>
        <p:spPr>
          <a:xfrm>
            <a:off x="8472263" y="1484312"/>
            <a:ext cx="3719737" cy="5175695"/>
          </a:xfrm>
        </p:spPr>
        <p:txBody>
          <a:bodyPr/>
          <a:lstStyle/>
          <a:p>
            <a:pPr marL="174625" indent="-174625"/>
            <a:r>
              <a:rPr lang="en-GB" sz="1600" dirty="0"/>
              <a:t>Many STCCs have built up their reserves. Use of reserves in itself does not indicate financial vulnerability.</a:t>
            </a:r>
          </a:p>
          <a:p>
            <a:pPr marL="174625" indent="-174625"/>
            <a:endParaRPr lang="en-GB" sz="1600" dirty="0"/>
          </a:p>
          <a:p>
            <a:pPr marL="174625" indent="-174625"/>
            <a:r>
              <a:rPr lang="en-GB" sz="1600" dirty="0"/>
              <a:t>However – not all STCCs were able to build up their reserves, and some of them are consuming them very rapidly.</a:t>
            </a:r>
          </a:p>
          <a:p>
            <a:pPr marL="174625" indent="-174625"/>
            <a:endParaRPr lang="en-GB" sz="1600" dirty="0"/>
          </a:p>
          <a:p>
            <a:pPr marL="174625" indent="-174625"/>
            <a:r>
              <a:rPr lang="en-GB" sz="1600" dirty="0"/>
              <a:t>Based on their rate of use in that year </a:t>
            </a:r>
            <a:r>
              <a:rPr lang="en-GB" sz="1600" b="1" dirty="0"/>
              <a:t>10.6% of STCCs had the equivalent of less than three years’ worth of reserves left.</a:t>
            </a:r>
          </a:p>
          <a:p>
            <a:pPr marL="174625" indent="-174625"/>
            <a:endParaRPr lang="en-GB" sz="1600" dirty="0"/>
          </a:p>
          <a:p>
            <a:pPr marL="174625" indent="-174625"/>
            <a:r>
              <a:rPr lang="en-GB" sz="1600" dirty="0"/>
              <a:t>Compared to previous years there has been a marked growth in the number of STCCs that are drawing down their reserves rapidly relative to their scale</a:t>
            </a:r>
          </a:p>
        </p:txBody>
      </p:sp>
      <p:pic>
        <p:nvPicPr>
          <p:cNvPr id="5" name="Picture 4"/>
          <p:cNvPicPr>
            <a:picLocks noChangeAspect="1"/>
          </p:cNvPicPr>
          <p:nvPr/>
        </p:nvPicPr>
        <p:blipFill>
          <a:blip r:embed="rId2"/>
          <a:stretch>
            <a:fillRect/>
          </a:stretch>
        </p:blipFill>
        <p:spPr>
          <a:xfrm>
            <a:off x="602390" y="1484313"/>
            <a:ext cx="7869873" cy="5109020"/>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A9709724-9DC4-4EED-99B7-290E41995FF1}"/>
              </a:ext>
            </a:extLst>
          </p:cNvPr>
          <p:cNvSpPr/>
          <p:nvPr/>
        </p:nvSpPr>
        <p:spPr>
          <a:xfrm>
            <a:off x="7032104" y="1844824"/>
            <a:ext cx="1584176" cy="46085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32012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2" y="188640"/>
            <a:ext cx="10957984" cy="1143000"/>
          </a:xfrm>
        </p:spPr>
        <p:txBody>
          <a:bodyPr/>
          <a:lstStyle/>
          <a:p>
            <a:r>
              <a:rPr lang="en-GB" dirty="0">
                <a:solidFill>
                  <a:schemeClr val="bg1">
                    <a:lumMod val="65000"/>
                  </a:schemeClr>
                </a:solidFill>
              </a:rPr>
              <a:t>Overview | </a:t>
            </a:r>
            <a:r>
              <a:rPr lang="en-GB" dirty="0">
                <a:solidFill>
                  <a:srgbClr val="C00000"/>
                </a:solidFill>
              </a:rPr>
              <a:t>Our report…</a:t>
            </a:r>
          </a:p>
        </p:txBody>
      </p:sp>
      <p:sp>
        <p:nvSpPr>
          <p:cNvPr id="3" name="Content Placeholder 2"/>
          <p:cNvSpPr>
            <a:spLocks noGrp="1"/>
          </p:cNvSpPr>
          <p:nvPr>
            <p:ph idx="1"/>
          </p:nvPr>
        </p:nvSpPr>
        <p:spPr>
          <a:xfrm>
            <a:off x="624419" y="1196752"/>
            <a:ext cx="10943167" cy="4248373"/>
          </a:xfrm>
        </p:spPr>
        <p:txBody>
          <a:bodyPr/>
          <a:lstStyle/>
          <a:p>
            <a:r>
              <a:rPr lang="en-GB" dirty="0"/>
              <a:t>Three questions:</a:t>
            </a:r>
          </a:p>
          <a:p>
            <a:pPr marL="817563" indent="-457200"/>
            <a:r>
              <a:rPr lang="en-GB" sz="2600" dirty="0">
                <a:solidFill>
                  <a:prstClr val="black"/>
                </a:solidFill>
                <a:cs typeface="Arial" pitchFamily="34" charset="0"/>
              </a:rPr>
              <a:t>What </a:t>
            </a:r>
            <a:r>
              <a:rPr lang="en-GB" sz="2600" b="1" dirty="0">
                <a:solidFill>
                  <a:prstClr val="black"/>
                </a:solidFill>
                <a:cs typeface="Arial" pitchFamily="34" charset="0"/>
              </a:rPr>
              <a:t>financial and demand challenges </a:t>
            </a:r>
            <a:r>
              <a:rPr lang="en-GB" sz="2600" dirty="0">
                <a:solidFill>
                  <a:prstClr val="black"/>
                </a:solidFill>
                <a:cs typeface="Arial" pitchFamily="34" charset="0"/>
              </a:rPr>
              <a:t>have councils faced since 2010-11 and </a:t>
            </a:r>
            <a:r>
              <a:rPr lang="en-GB" sz="2600" b="1" dirty="0">
                <a:solidFill>
                  <a:prstClr val="black"/>
                </a:solidFill>
                <a:cs typeface="Arial" pitchFamily="34" charset="0"/>
              </a:rPr>
              <a:t>how have they responded</a:t>
            </a:r>
            <a:r>
              <a:rPr lang="en-GB" sz="2600" dirty="0">
                <a:solidFill>
                  <a:prstClr val="black"/>
                </a:solidFill>
                <a:cs typeface="Arial" pitchFamily="34" charset="0"/>
              </a:rPr>
              <a:t>?</a:t>
            </a:r>
          </a:p>
          <a:p>
            <a:pPr marL="817563" indent="-457200"/>
            <a:endParaRPr lang="en-GB" sz="2600" dirty="0">
              <a:solidFill>
                <a:prstClr val="black"/>
              </a:solidFill>
              <a:cs typeface="Arial" pitchFamily="34" charset="0"/>
            </a:endParaRPr>
          </a:p>
          <a:p>
            <a:pPr marL="817563" indent="-457200"/>
            <a:r>
              <a:rPr lang="en-GB" sz="2600" dirty="0">
                <a:solidFill>
                  <a:prstClr val="black"/>
                </a:solidFill>
                <a:cs typeface="Arial" pitchFamily="34" charset="0"/>
              </a:rPr>
              <a:t>What have been the implications of funding reductions for </a:t>
            </a:r>
            <a:r>
              <a:rPr lang="en-GB" sz="2600" b="1" dirty="0">
                <a:solidFill>
                  <a:prstClr val="black"/>
                </a:solidFill>
                <a:cs typeface="Arial" pitchFamily="34" charset="0"/>
              </a:rPr>
              <a:t>service</a:t>
            </a:r>
            <a:r>
              <a:rPr lang="en-GB" sz="2600" dirty="0">
                <a:solidFill>
                  <a:prstClr val="black"/>
                </a:solidFill>
                <a:cs typeface="Arial" pitchFamily="34" charset="0"/>
              </a:rPr>
              <a:t> </a:t>
            </a:r>
            <a:r>
              <a:rPr lang="en-GB" sz="2600" b="1" dirty="0">
                <a:solidFill>
                  <a:prstClr val="black"/>
                </a:solidFill>
                <a:cs typeface="Arial" pitchFamily="34" charset="0"/>
              </a:rPr>
              <a:t>and financial</a:t>
            </a:r>
            <a:r>
              <a:rPr lang="en-GB" sz="2600" dirty="0">
                <a:solidFill>
                  <a:prstClr val="black"/>
                </a:solidFill>
                <a:cs typeface="Arial" pitchFamily="34" charset="0"/>
              </a:rPr>
              <a:t> </a:t>
            </a:r>
            <a:r>
              <a:rPr lang="en-GB" sz="2600" b="1" dirty="0">
                <a:solidFill>
                  <a:prstClr val="black"/>
                </a:solidFill>
                <a:cs typeface="Arial" pitchFamily="34" charset="0"/>
              </a:rPr>
              <a:t>sustainability</a:t>
            </a:r>
            <a:r>
              <a:rPr lang="en-GB" sz="2600" dirty="0">
                <a:solidFill>
                  <a:prstClr val="black"/>
                </a:solidFill>
                <a:cs typeface="Arial" pitchFamily="34" charset="0"/>
              </a:rPr>
              <a:t> in the sector?</a:t>
            </a:r>
          </a:p>
          <a:p>
            <a:pPr marL="817563" indent="-457200"/>
            <a:endParaRPr lang="en-GB" sz="2600" dirty="0">
              <a:solidFill>
                <a:prstClr val="black"/>
              </a:solidFill>
              <a:cs typeface="Arial" pitchFamily="34" charset="0"/>
            </a:endParaRPr>
          </a:p>
          <a:p>
            <a:pPr marL="817563" indent="-457200"/>
            <a:r>
              <a:rPr lang="en-GB" sz="2600" dirty="0">
                <a:solidFill>
                  <a:prstClr val="black"/>
                </a:solidFill>
                <a:cs typeface="Arial" pitchFamily="34" charset="0"/>
              </a:rPr>
              <a:t>Does the Department have a clear </a:t>
            </a:r>
            <a:r>
              <a:rPr lang="en-GB" sz="2600" b="1" dirty="0">
                <a:solidFill>
                  <a:prstClr val="black"/>
                </a:solidFill>
                <a:cs typeface="Arial" pitchFamily="34" charset="0"/>
              </a:rPr>
              <a:t>understanding of councils’ funding requirements</a:t>
            </a:r>
            <a:r>
              <a:rPr lang="en-GB" sz="2600" dirty="0">
                <a:solidFill>
                  <a:prstClr val="black"/>
                </a:solidFill>
                <a:cs typeface="Arial" pitchFamily="34" charset="0"/>
              </a:rPr>
              <a:t>, and does it understand the </a:t>
            </a:r>
            <a:r>
              <a:rPr lang="en-GB" sz="2600" b="1" dirty="0">
                <a:solidFill>
                  <a:prstClr val="black"/>
                </a:solidFill>
                <a:cs typeface="Arial" pitchFamily="34" charset="0"/>
              </a:rPr>
              <a:t>effectiveness of its accountability system</a:t>
            </a:r>
            <a:r>
              <a:rPr lang="en-GB" sz="2600" dirty="0">
                <a:solidFill>
                  <a:prstClr val="black"/>
                </a:solidFill>
                <a:cs typeface="Arial" pitchFamily="34" charset="0"/>
              </a:rPr>
              <a:t> for managing risks to financial and service sustainability?</a:t>
            </a:r>
          </a:p>
          <a:p>
            <a:endParaRPr lang="en-GB" dirty="0">
              <a:solidFill>
                <a:prstClr val="black"/>
              </a:solidFill>
              <a:cs typeface="Arial" pitchFamily="34" charset="0"/>
            </a:endParaRPr>
          </a:p>
          <a:p>
            <a:endParaRPr lang="en-GB" sz="4000" i="1" kern="1200" dirty="0">
              <a:latin typeface="Arial" panose="020B0604020202020204" pitchFamily="34" charset="0"/>
              <a:cs typeface="Arial" panose="020B0604020202020204" pitchFamily="34" charset="0"/>
            </a:endParaRPr>
          </a:p>
          <a:p>
            <a:endParaRPr lang="en-GB" dirty="0">
              <a:solidFill>
                <a:prstClr val="black"/>
              </a:solidFill>
              <a:cs typeface="Arial" pitchFamily="34" charset="0"/>
            </a:endParaRPr>
          </a:p>
          <a:p>
            <a:endParaRPr lang="en-GB" dirty="0">
              <a:solidFill>
                <a:prstClr val="black"/>
              </a:solidFill>
              <a:cs typeface="Arial" pitchFamily="34" charset="0"/>
            </a:endParaRPr>
          </a:p>
        </p:txBody>
      </p:sp>
      <p:sp>
        <p:nvSpPr>
          <p:cNvPr id="4" name="Rectangle 3"/>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335215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Financial sustainability | </a:t>
            </a:r>
            <a:r>
              <a:rPr lang="en-GB" dirty="0"/>
              <a:t>Limited room for manoeuvre </a:t>
            </a:r>
          </a:p>
        </p:txBody>
      </p:sp>
      <p:sp>
        <p:nvSpPr>
          <p:cNvPr id="3" name="Content Placeholder 2"/>
          <p:cNvSpPr>
            <a:spLocks noGrp="1"/>
          </p:cNvSpPr>
          <p:nvPr>
            <p:ph idx="1"/>
          </p:nvPr>
        </p:nvSpPr>
        <p:spPr>
          <a:xfrm>
            <a:off x="8688288" y="1484313"/>
            <a:ext cx="3312368" cy="3960812"/>
          </a:xfrm>
        </p:spPr>
        <p:txBody>
          <a:bodyPr/>
          <a:lstStyle/>
          <a:p>
            <a:r>
              <a:rPr lang="en-GB" sz="1800" dirty="0"/>
              <a:t>A lack of reserves or their rapid use is a </a:t>
            </a:r>
            <a:r>
              <a:rPr lang="en-GB" sz="1800" b="1" dirty="0"/>
              <a:t>potential concern.</a:t>
            </a:r>
          </a:p>
          <a:p>
            <a:endParaRPr lang="en-GB" sz="1800" dirty="0"/>
          </a:p>
          <a:p>
            <a:r>
              <a:rPr lang="en-GB" sz="1800" dirty="0"/>
              <a:t>So is a </a:t>
            </a:r>
            <a:r>
              <a:rPr lang="en-GB" sz="1800" b="1" dirty="0"/>
              <a:t>concentration of service spend on social care – </a:t>
            </a:r>
            <a:r>
              <a:rPr lang="en-GB" sz="1800" dirty="0"/>
              <a:t>as this means LAs have less room for making further savings in service spend.</a:t>
            </a:r>
          </a:p>
          <a:p>
            <a:endParaRPr lang="en-GB" sz="1800" dirty="0"/>
          </a:p>
          <a:p>
            <a:r>
              <a:rPr lang="en-GB" sz="1800" dirty="0"/>
              <a:t>In 2016-17 10% of STCCs spent over 65% over their service spend on social care (and this includes non-schools education).</a:t>
            </a:r>
          </a:p>
        </p:txBody>
      </p:sp>
      <p:pic>
        <p:nvPicPr>
          <p:cNvPr id="4" name="Picture 3"/>
          <p:cNvPicPr>
            <a:picLocks noChangeAspect="1"/>
          </p:cNvPicPr>
          <p:nvPr/>
        </p:nvPicPr>
        <p:blipFill>
          <a:blip r:embed="rId2"/>
          <a:stretch>
            <a:fillRect/>
          </a:stretch>
        </p:blipFill>
        <p:spPr>
          <a:xfrm>
            <a:off x="609600" y="1484313"/>
            <a:ext cx="8078688" cy="4940382"/>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08402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Overview | </a:t>
            </a:r>
            <a:r>
              <a:rPr lang="en-GB" dirty="0" err="1">
                <a:solidFill>
                  <a:srgbClr val="C00000"/>
                </a:solidFill>
              </a:rPr>
              <a:t>VfM</a:t>
            </a:r>
            <a:r>
              <a:rPr lang="en-GB" dirty="0">
                <a:solidFill>
                  <a:srgbClr val="C00000"/>
                </a:solidFill>
              </a:rPr>
              <a:t> conclusion – MHCLG</a:t>
            </a:r>
          </a:p>
        </p:txBody>
      </p:sp>
      <p:sp>
        <p:nvSpPr>
          <p:cNvPr id="4" name="Rectangle 3"/>
          <p:cNvSpPr/>
          <p:nvPr/>
        </p:nvSpPr>
        <p:spPr>
          <a:xfrm>
            <a:off x="609600" y="1382202"/>
            <a:ext cx="10957984" cy="3785652"/>
          </a:xfrm>
          <a:prstGeom prst="rect">
            <a:avLst/>
          </a:prstGeom>
        </p:spPr>
        <p:txBody>
          <a:bodyPr wrap="square">
            <a:spAutoFit/>
          </a:bodyPr>
          <a:lstStyle/>
          <a:p>
            <a:pPr marL="342900" indent="-342900">
              <a:buFont typeface="Arial" panose="020B0604020202020204" pitchFamily="34" charset="0"/>
              <a:buChar char="•"/>
            </a:pPr>
            <a:r>
              <a:rPr lang="en-GB" sz="2000" b="1" dirty="0">
                <a:solidFill>
                  <a:srgbClr val="000000"/>
                </a:solidFill>
                <a:latin typeface="HelveticaNeueLT Std Lt"/>
              </a:rPr>
              <a:t>The sector has done well to manage substantial funding reductions since 2010-11, but financial pressure has increased markedly since our last study. </a:t>
            </a:r>
          </a:p>
          <a:p>
            <a:pPr marL="342900" indent="-342900">
              <a:buFont typeface="Arial" panose="020B0604020202020204" pitchFamily="34" charset="0"/>
              <a:buChar char="•"/>
            </a:pPr>
            <a:endParaRPr lang="en-GB" sz="2000" b="1" dirty="0">
              <a:solidFill>
                <a:srgbClr val="000000"/>
              </a:solidFill>
              <a:latin typeface="HelveticaNeueLT Std Lt"/>
            </a:endParaRPr>
          </a:p>
          <a:p>
            <a:pPr marL="342900" indent="-342900">
              <a:buFont typeface="Arial" panose="020B0604020202020204" pitchFamily="34" charset="0"/>
              <a:buChar char="•"/>
            </a:pPr>
            <a:r>
              <a:rPr lang="en-GB" sz="2000" b="1" dirty="0">
                <a:solidFill>
                  <a:srgbClr val="000000"/>
                </a:solidFill>
                <a:latin typeface="HelveticaNeueLT Std Lt"/>
              </a:rPr>
              <a:t>The current pattern of growing overspends on services and dwindling reserves exhibited by an increasing number of authorities is not sustainable over the medium term. </a:t>
            </a:r>
            <a:r>
              <a:rPr lang="en-GB" sz="2000" dirty="0">
                <a:solidFill>
                  <a:srgbClr val="000000"/>
                </a:solidFill>
                <a:latin typeface="HelveticaNeueLT Std Lt"/>
              </a:rPr>
              <a:t>The financial uncertainty created by delayed reform to the local government financial system risks longer-term value for money. </a:t>
            </a:r>
          </a:p>
          <a:p>
            <a:pPr marL="342900" indent="-342900">
              <a:buFont typeface="Arial" panose="020B0604020202020204" pitchFamily="34" charset="0"/>
              <a:buChar char="•"/>
            </a:pPr>
            <a:endParaRPr lang="en-GB" sz="2000" dirty="0">
              <a:solidFill>
                <a:srgbClr val="000000"/>
              </a:solidFill>
              <a:latin typeface="HelveticaNeueLT Std Lt"/>
            </a:endParaRPr>
          </a:p>
          <a:p>
            <a:pPr marL="342900" indent="-342900">
              <a:buFont typeface="Arial" panose="020B0604020202020204" pitchFamily="34" charset="0"/>
              <a:buChar char="•"/>
            </a:pPr>
            <a:r>
              <a:rPr lang="en-GB" sz="2000" b="1" dirty="0">
                <a:solidFill>
                  <a:srgbClr val="000000"/>
                </a:solidFill>
                <a:latin typeface="HelveticaNeueLT Std Lt"/>
              </a:rPr>
              <a:t>The Department’s performance has improved since our last study however, conditions in the sector have worsened and the Department must continue to strengthen its oversight and assurance mechanisms.</a:t>
            </a:r>
          </a:p>
          <a:p>
            <a:pPr marL="342900" indent="-342900">
              <a:buFont typeface="Arial" panose="020B0604020202020204" pitchFamily="34" charset="0"/>
              <a:buChar char="•"/>
            </a:pPr>
            <a:endParaRPr lang="en-GB" sz="2000" dirty="0">
              <a:solidFill>
                <a:srgbClr val="000000"/>
              </a:solidFill>
              <a:latin typeface="HelveticaNeueLT Std Lt"/>
            </a:endParaRPr>
          </a:p>
        </p:txBody>
      </p:sp>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279749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Overview | </a:t>
            </a:r>
            <a:r>
              <a:rPr lang="en-GB" dirty="0" err="1">
                <a:solidFill>
                  <a:srgbClr val="C00000"/>
                </a:solidFill>
              </a:rPr>
              <a:t>VfM</a:t>
            </a:r>
            <a:r>
              <a:rPr lang="en-GB" dirty="0">
                <a:solidFill>
                  <a:srgbClr val="C00000"/>
                </a:solidFill>
              </a:rPr>
              <a:t> conclusion – wider government</a:t>
            </a:r>
            <a:endParaRPr lang="en-GB" dirty="0"/>
          </a:p>
        </p:txBody>
      </p:sp>
      <p:sp>
        <p:nvSpPr>
          <p:cNvPr id="4" name="Rectangle 3"/>
          <p:cNvSpPr/>
          <p:nvPr/>
        </p:nvSpPr>
        <p:spPr>
          <a:xfrm>
            <a:off x="609600" y="1340768"/>
            <a:ext cx="10957984" cy="5016758"/>
          </a:xfrm>
          <a:prstGeom prst="rect">
            <a:avLst/>
          </a:prstGeom>
        </p:spPr>
        <p:txBody>
          <a:bodyPr wrap="square">
            <a:spAutoFit/>
          </a:bodyPr>
          <a:lstStyle/>
          <a:p>
            <a:pPr marL="342900" indent="-342900">
              <a:buFont typeface="Arial" panose="020B0604020202020204" pitchFamily="34" charset="0"/>
              <a:buChar char="•"/>
            </a:pPr>
            <a:r>
              <a:rPr lang="en-GB" sz="2000" b="1" dirty="0">
                <a:solidFill>
                  <a:srgbClr val="000000"/>
                </a:solidFill>
                <a:latin typeface="HelveticaNeueLT Std Lt"/>
              </a:rPr>
              <a:t>The Department’s capacity to secure the sector’s financial sustainability in the context of limited resources is shaped by the priorities and agendas of other departments. Each department has its own narrow view of performance within its own service responsibilities</a:t>
            </a:r>
            <a:r>
              <a:rPr lang="en-GB" sz="2000" dirty="0">
                <a:solidFill>
                  <a:srgbClr val="000000"/>
                </a:solidFill>
                <a:latin typeface="HelveticaNeueLT Std Lt"/>
              </a:rPr>
              <a:t>. There is no single central understanding of service delivery as a whole or of the interactions between service areas. </a:t>
            </a:r>
          </a:p>
          <a:p>
            <a:pPr marL="342900" indent="-342900">
              <a:buFont typeface="Arial" panose="020B0604020202020204" pitchFamily="34" charset="0"/>
              <a:buChar char="•"/>
            </a:pPr>
            <a:endParaRPr lang="en-GB" sz="2000" dirty="0">
              <a:solidFill>
                <a:srgbClr val="000000"/>
              </a:solidFill>
              <a:latin typeface="HelveticaNeueLT Std Lt"/>
            </a:endParaRPr>
          </a:p>
          <a:p>
            <a:pPr marL="342900" indent="-342900">
              <a:buFont typeface="Arial" panose="020B0604020202020204" pitchFamily="34" charset="0"/>
              <a:buChar char="•"/>
            </a:pPr>
            <a:r>
              <a:rPr lang="en-GB" sz="2000" b="1" dirty="0">
                <a:solidFill>
                  <a:srgbClr val="000000"/>
                </a:solidFill>
                <a:latin typeface="HelveticaNeueLT Std Lt"/>
              </a:rPr>
              <a:t>To date, the current spending review period has been characterised by one-off and short-term funding fixes</a:t>
            </a:r>
            <a:r>
              <a:rPr lang="en-GB" sz="2000" dirty="0">
                <a:solidFill>
                  <a:srgbClr val="000000"/>
                </a:solidFill>
                <a:latin typeface="HelveticaNeueLT Std Lt"/>
              </a:rPr>
              <a:t>. Where these fixes come with restrictions and conditions, this poses a risk of slowly centralising decision-making. This increasingly crisis-driven approach to managing local authority finances also </a:t>
            </a:r>
            <a:r>
              <a:rPr lang="en-GB" sz="2000" b="1" dirty="0">
                <a:solidFill>
                  <a:srgbClr val="000000"/>
                </a:solidFill>
                <a:latin typeface="HelveticaNeueLT Std Lt"/>
              </a:rPr>
              <a:t>risks value for money</a:t>
            </a:r>
            <a:r>
              <a:rPr lang="en-GB" sz="2000" dirty="0">
                <a:solidFill>
                  <a:srgbClr val="000000"/>
                </a:solidFill>
                <a:latin typeface="HelveticaNeueLT Std Lt"/>
              </a:rPr>
              <a:t>.</a:t>
            </a:r>
          </a:p>
          <a:p>
            <a:pPr marL="342900" indent="-342900">
              <a:buFont typeface="Arial" panose="020B0604020202020204" pitchFamily="34" charset="0"/>
              <a:buChar char="•"/>
            </a:pPr>
            <a:endParaRPr lang="en-GB" sz="2000" b="1" dirty="0">
              <a:solidFill>
                <a:srgbClr val="000000"/>
              </a:solidFill>
              <a:latin typeface="HelveticaNeueLT Std Lt"/>
            </a:endParaRPr>
          </a:p>
          <a:p>
            <a:pPr marL="342900" indent="-342900">
              <a:buFont typeface="Arial" panose="020B0604020202020204" pitchFamily="34" charset="0"/>
              <a:buChar char="•"/>
            </a:pPr>
            <a:r>
              <a:rPr lang="en-GB" sz="2000" b="1" dirty="0">
                <a:solidFill>
                  <a:srgbClr val="000000"/>
                </a:solidFill>
                <a:latin typeface="HelveticaNeueLT Std Lt"/>
              </a:rPr>
              <a:t>The current trajectory for local government is towards a narrow core offer increasingly centred on social care</a:t>
            </a:r>
            <a:r>
              <a:rPr lang="en-GB" sz="2000" dirty="0">
                <a:solidFill>
                  <a:srgbClr val="000000"/>
                </a:solidFill>
                <a:latin typeface="HelveticaNeueLT Std Lt"/>
              </a:rPr>
              <a:t>. This is the default outcome of sustained increases in demand for social care and of tightening resources. The implications for value for money to government from the resulting re-shaping of local government need to be considered alongside purely departmental interests. </a:t>
            </a:r>
          </a:p>
        </p:txBody>
      </p:sp>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27730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Overview | </a:t>
            </a:r>
            <a:r>
              <a:rPr lang="en-GB" dirty="0">
                <a:solidFill>
                  <a:srgbClr val="C00000"/>
                </a:solidFill>
              </a:rPr>
              <a:t>Recommendations</a:t>
            </a:r>
          </a:p>
        </p:txBody>
      </p:sp>
      <p:sp>
        <p:nvSpPr>
          <p:cNvPr id="4" name="Rectangle 3"/>
          <p:cNvSpPr/>
          <p:nvPr/>
        </p:nvSpPr>
        <p:spPr>
          <a:xfrm>
            <a:off x="609600" y="1422677"/>
            <a:ext cx="10957984" cy="5601533"/>
          </a:xfrm>
          <a:prstGeom prst="rect">
            <a:avLst/>
          </a:prstGeom>
        </p:spPr>
        <p:txBody>
          <a:bodyPr wrap="square">
            <a:spAutoFit/>
          </a:bodyPr>
          <a:lstStyle/>
          <a:p>
            <a:pPr marL="342900" indent="-342900">
              <a:buFont typeface="Arial" panose="020B0604020202020204" pitchFamily="34" charset="0"/>
              <a:buChar char="•"/>
            </a:pPr>
            <a:r>
              <a:rPr lang="en-GB" sz="2000" dirty="0">
                <a:solidFill>
                  <a:srgbClr val="000000"/>
                </a:solidFill>
                <a:latin typeface="HelveticaNeueLT Std Med"/>
              </a:rPr>
              <a:t>The Department should work with the sector to develop a </a:t>
            </a:r>
            <a:r>
              <a:rPr lang="en-GB" sz="2000" b="1" dirty="0">
                <a:solidFill>
                  <a:srgbClr val="000000"/>
                </a:solidFill>
                <a:latin typeface="HelveticaNeueLT Std Med"/>
              </a:rPr>
              <a:t>long-term plan that is genuinely able to address the current financial and demand pressures in the sector </a:t>
            </a:r>
            <a:r>
              <a:rPr lang="en-GB" sz="2000" dirty="0">
                <a:solidFill>
                  <a:srgbClr val="000000"/>
                </a:solidFill>
                <a:latin typeface="HelveticaNeueLT Std Med"/>
              </a:rPr>
              <a:t>and to secure its financial sustainability.</a:t>
            </a:r>
          </a:p>
          <a:p>
            <a:pPr marL="342900" indent="-342900">
              <a:buFont typeface="Arial" panose="020B0604020202020204" pitchFamily="34" charset="0"/>
              <a:buChar char="•"/>
            </a:pPr>
            <a:endParaRPr lang="en-GB" sz="2000" dirty="0">
              <a:solidFill>
                <a:srgbClr val="000000"/>
              </a:solidFill>
              <a:latin typeface="HelveticaNeueLT Std Med"/>
            </a:endParaRPr>
          </a:p>
          <a:p>
            <a:pPr marL="342900" indent="-342900">
              <a:buFont typeface="Arial" panose="020B0604020202020204" pitchFamily="34" charset="0"/>
              <a:buChar char="•"/>
            </a:pPr>
            <a:r>
              <a:rPr lang="en-GB" sz="2000" dirty="0">
                <a:solidFill>
                  <a:srgbClr val="000000"/>
                </a:solidFill>
                <a:latin typeface="HelveticaNeueLT Std Med"/>
              </a:rPr>
              <a:t>The Department should </a:t>
            </a:r>
            <a:r>
              <a:rPr lang="en-GB" sz="2000" b="1" dirty="0">
                <a:solidFill>
                  <a:srgbClr val="000000"/>
                </a:solidFill>
                <a:latin typeface="HelveticaNeueLT Std Med"/>
              </a:rPr>
              <a:t>continue to strengthen its processes </a:t>
            </a:r>
            <a:r>
              <a:rPr lang="en-GB" sz="2000" dirty="0">
                <a:solidFill>
                  <a:srgbClr val="000000"/>
                </a:solidFill>
                <a:latin typeface="HelveticaNeueLT Std Med"/>
              </a:rPr>
              <a:t>for assessing local authority funding requirements at future spending reviews especially in children’s social care. </a:t>
            </a:r>
            <a:endParaRPr lang="en-GB" sz="2000" dirty="0">
              <a:solidFill>
                <a:srgbClr val="000000"/>
              </a:solidFill>
              <a:latin typeface="HelveticaNeueLT Std Lt"/>
            </a:endParaRPr>
          </a:p>
          <a:p>
            <a:pPr marL="342900" indent="-342900">
              <a:buFont typeface="Arial" panose="020B0604020202020204" pitchFamily="34" charset="0"/>
              <a:buChar char="•"/>
            </a:pPr>
            <a:endParaRPr lang="en-GB" sz="2000" dirty="0">
              <a:solidFill>
                <a:srgbClr val="000000"/>
              </a:solidFill>
              <a:latin typeface="HelveticaNeueLT Std Med"/>
            </a:endParaRPr>
          </a:p>
          <a:p>
            <a:pPr marL="342900" indent="-342900">
              <a:buFont typeface="Arial" panose="020B0604020202020204" pitchFamily="34" charset="0"/>
              <a:buChar char="•"/>
            </a:pPr>
            <a:r>
              <a:rPr lang="en-GB" sz="2000" dirty="0">
                <a:solidFill>
                  <a:srgbClr val="000000"/>
                </a:solidFill>
                <a:latin typeface="HelveticaNeueLT Std Med"/>
              </a:rPr>
              <a:t>The Department </a:t>
            </a:r>
            <a:r>
              <a:rPr lang="en-GB" sz="2000" b="1" dirty="0">
                <a:solidFill>
                  <a:srgbClr val="000000"/>
                </a:solidFill>
                <a:latin typeface="HelveticaNeueLT Std Med"/>
              </a:rPr>
              <a:t>should continue to build on its improved oversight of the sector’s financial sustainability. </a:t>
            </a:r>
          </a:p>
          <a:p>
            <a:pPr marL="342900" indent="-342900">
              <a:buFont typeface="Arial" panose="020B0604020202020204" pitchFamily="34" charset="0"/>
              <a:buChar char="•"/>
            </a:pPr>
            <a:endParaRPr lang="en-GB" sz="2000" dirty="0">
              <a:solidFill>
                <a:srgbClr val="000000"/>
              </a:solidFill>
              <a:latin typeface="HelveticaNeueLT Std Med"/>
            </a:endParaRPr>
          </a:p>
          <a:p>
            <a:pPr marL="342900" indent="-342900">
              <a:buFont typeface="Arial" panose="020B0604020202020204" pitchFamily="34" charset="0"/>
              <a:buChar char="•"/>
            </a:pPr>
            <a:r>
              <a:rPr lang="en-GB" sz="2000" dirty="0">
                <a:solidFill>
                  <a:srgbClr val="000000"/>
                </a:solidFill>
                <a:latin typeface="HelveticaNeueLT Std Med"/>
              </a:rPr>
              <a:t>The government, led by the Department, should </a:t>
            </a:r>
            <a:r>
              <a:rPr lang="en-GB" sz="2000" dirty="0">
                <a:solidFill>
                  <a:srgbClr val="000000"/>
                </a:solidFill>
                <a:latin typeface="HelveticaNeueLT Std Lt"/>
              </a:rPr>
              <a:t>develop a </a:t>
            </a:r>
            <a:r>
              <a:rPr lang="en-GB" sz="2000" b="1" dirty="0">
                <a:solidFill>
                  <a:srgbClr val="000000"/>
                </a:solidFill>
                <a:latin typeface="HelveticaNeueLT Std Lt"/>
              </a:rPr>
              <a:t>clear understanding of the role and significance of local authorities as a whole in the context of the current funding climate.</a:t>
            </a:r>
          </a:p>
          <a:p>
            <a:pPr marL="342900" indent="-342900">
              <a:buFont typeface="Arial" panose="020B0604020202020204" pitchFamily="34" charset="0"/>
              <a:buChar char="•"/>
            </a:pPr>
            <a:endParaRPr lang="en-GB" sz="2000" dirty="0">
              <a:solidFill>
                <a:srgbClr val="000000"/>
              </a:solidFill>
              <a:latin typeface="HelveticaNeueLT Std Med"/>
            </a:endParaRPr>
          </a:p>
          <a:p>
            <a:pPr marL="342900" indent="-342900">
              <a:buFont typeface="Arial" panose="020B0604020202020204" pitchFamily="34" charset="0"/>
              <a:buChar char="•"/>
            </a:pPr>
            <a:r>
              <a:rPr lang="en-GB" sz="2000" dirty="0">
                <a:solidFill>
                  <a:srgbClr val="000000"/>
                </a:solidFill>
                <a:latin typeface="HelveticaNeueLT Std Med"/>
              </a:rPr>
              <a:t>The government should improve </a:t>
            </a:r>
            <a:r>
              <a:rPr lang="en-GB" sz="2000" b="1" dirty="0">
                <a:solidFill>
                  <a:srgbClr val="000000"/>
                </a:solidFill>
                <a:latin typeface="HelveticaNeueLT Std Med"/>
              </a:rPr>
              <a:t>outcome data. </a:t>
            </a:r>
            <a:endParaRPr lang="en-GB" sz="2000" b="1" dirty="0">
              <a:solidFill>
                <a:srgbClr val="000000"/>
              </a:solidFill>
              <a:latin typeface="HelveticaNeueLT Std Lt"/>
            </a:endParaRPr>
          </a:p>
          <a:p>
            <a:pPr marL="342900" indent="-342900">
              <a:buFont typeface="Arial" panose="020B0604020202020204" pitchFamily="34" charset="0"/>
              <a:buChar char="•"/>
            </a:pPr>
            <a:endParaRPr lang="en-GB" sz="2000" b="1" dirty="0">
              <a:solidFill>
                <a:srgbClr val="000000"/>
              </a:solidFill>
              <a:latin typeface="HelveticaNeueLT Std Lt"/>
            </a:endParaRPr>
          </a:p>
          <a:p>
            <a:pPr marL="342900" indent="-342900">
              <a:buFont typeface="Arial" panose="020B0604020202020204" pitchFamily="34" charset="0"/>
              <a:buChar char="•"/>
            </a:pPr>
            <a:endParaRPr lang="en-GB" sz="2000" b="1" dirty="0">
              <a:solidFill>
                <a:srgbClr val="000000"/>
              </a:solidFill>
              <a:latin typeface="HelveticaNeueLT Std Med"/>
            </a:endParaRPr>
          </a:p>
          <a:p>
            <a:endParaRPr lang="en-GB" dirty="0">
              <a:solidFill>
                <a:srgbClr val="000000"/>
              </a:solidFill>
              <a:latin typeface="HelveticaNeueLT Std Lt"/>
            </a:endParaRPr>
          </a:p>
        </p:txBody>
      </p:sp>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58933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Overview | </a:t>
            </a:r>
            <a:r>
              <a:rPr lang="en-GB" dirty="0">
                <a:solidFill>
                  <a:srgbClr val="C00000"/>
                </a:solidFill>
              </a:rPr>
              <a:t>PAC report recommendations</a:t>
            </a:r>
          </a:p>
        </p:txBody>
      </p:sp>
      <p:sp>
        <p:nvSpPr>
          <p:cNvPr id="4" name="Rectangle 3"/>
          <p:cNvSpPr/>
          <p:nvPr/>
        </p:nvSpPr>
        <p:spPr>
          <a:xfrm>
            <a:off x="609600" y="1422677"/>
            <a:ext cx="10957984" cy="6524863"/>
          </a:xfrm>
          <a:prstGeom prst="rect">
            <a:avLst/>
          </a:prstGeom>
        </p:spPr>
        <p:txBody>
          <a:bodyPr wrap="square">
            <a:spAutoFit/>
          </a:bodyPr>
          <a:lstStyle/>
          <a:p>
            <a:r>
              <a:rPr lang="en-GB" b="1" dirty="0"/>
              <a:t>Financial failure</a:t>
            </a:r>
          </a:p>
          <a:p>
            <a:pPr marL="285750" indent="-285750">
              <a:buFont typeface="Arial" panose="020B0604020202020204" pitchFamily="34" charset="0"/>
              <a:buChar char="•"/>
            </a:pPr>
            <a:r>
              <a:rPr lang="en-GB" dirty="0"/>
              <a:t>MHCLG should report to the Committee on what it is doing to minimise the risk of financial failure </a:t>
            </a:r>
          </a:p>
          <a:p>
            <a:r>
              <a:rPr lang="en-GB" dirty="0"/>
              <a:t> </a:t>
            </a:r>
          </a:p>
          <a:p>
            <a:pPr marL="285750" indent="-285750">
              <a:buFont typeface="Arial" panose="020B0604020202020204" pitchFamily="34" charset="0"/>
              <a:buChar char="•"/>
            </a:pPr>
            <a:r>
              <a:rPr lang="en-GB" dirty="0"/>
              <a:t>work with local authorities and key stakeholder bodies to agree a shared definition of local authority financial sustainability and a methodology for assessing the extent to which local authorities are at risk.</a:t>
            </a:r>
          </a:p>
          <a:p>
            <a:r>
              <a:rPr lang="en-GB" dirty="0"/>
              <a:t> </a:t>
            </a:r>
          </a:p>
          <a:p>
            <a:r>
              <a:rPr lang="en-GB" b="1" dirty="0"/>
              <a:t>Spending Review</a:t>
            </a:r>
          </a:p>
          <a:p>
            <a:pPr marL="285750" indent="-285750">
              <a:buFont typeface="Arial" panose="020B0604020202020204" pitchFamily="34" charset="0"/>
              <a:buChar char="•"/>
            </a:pPr>
            <a:r>
              <a:rPr lang="en-GB" dirty="0"/>
              <a:t>make a persuasive case to HM Treasury for local authority funding at the next Spending Review and be more transparent and publish projections of demand and outcomes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work with other departments to ensure that it properly understands local authorities’ performance across the full range of local services </a:t>
            </a:r>
          </a:p>
          <a:p>
            <a:r>
              <a:rPr lang="en-GB" dirty="0"/>
              <a:t> </a:t>
            </a:r>
          </a:p>
          <a:p>
            <a:r>
              <a:rPr lang="en-GB" b="1" dirty="0"/>
              <a:t>Changes to the LG finance system</a:t>
            </a:r>
          </a:p>
          <a:p>
            <a:pPr marL="285750" indent="-285750">
              <a:buFont typeface="Arial" panose="020B0604020202020204" pitchFamily="34" charset="0"/>
              <a:buChar char="•"/>
            </a:pPr>
            <a:r>
              <a:rPr lang="en-GB" dirty="0"/>
              <a:t>publish a timetable showing when it will have to take key decisions on the Fair Funding Review, 75% local retention of business rates and the 2019 Spending Review. </a:t>
            </a:r>
          </a:p>
          <a:p>
            <a:r>
              <a:rPr lang="en-GB" dirty="0"/>
              <a:t> </a:t>
            </a:r>
          </a:p>
          <a:p>
            <a:pPr marL="285750" indent="-285750">
              <a:buFont typeface="Arial" panose="020B0604020202020204" pitchFamily="34" charset="0"/>
              <a:buChar char="•"/>
            </a:pPr>
            <a:r>
              <a:rPr lang="en-GB" dirty="0"/>
              <a:t>provide assurance to local authorities on funding for 2020-21 and 2021-22 and on transition </a:t>
            </a:r>
            <a:r>
              <a:rPr lang="en-GB" b="1" dirty="0"/>
              <a:t> </a:t>
            </a:r>
            <a:endParaRPr lang="en-GB" dirty="0"/>
          </a:p>
          <a:p>
            <a:r>
              <a:rPr lang="en-GB" b="1" dirty="0"/>
              <a:t> </a:t>
            </a:r>
            <a:endParaRPr lang="en-GB" dirty="0"/>
          </a:p>
          <a:p>
            <a:r>
              <a:rPr lang="en-GB" dirty="0"/>
              <a:t> </a:t>
            </a:r>
          </a:p>
          <a:p>
            <a:pPr marL="342900" indent="-342900">
              <a:buFont typeface="Arial" panose="020B0604020202020204" pitchFamily="34" charset="0"/>
              <a:buChar char="•"/>
            </a:pPr>
            <a:endParaRPr lang="en-GB" sz="2000" b="1" dirty="0">
              <a:solidFill>
                <a:srgbClr val="000000"/>
              </a:solidFill>
              <a:latin typeface="HelveticaNeueLT Std Lt"/>
            </a:endParaRPr>
          </a:p>
          <a:p>
            <a:pPr marL="342900" indent="-342900">
              <a:buFont typeface="Arial" panose="020B0604020202020204" pitchFamily="34" charset="0"/>
              <a:buChar char="•"/>
            </a:pPr>
            <a:endParaRPr lang="en-GB" sz="2000" b="1" dirty="0">
              <a:solidFill>
                <a:srgbClr val="000000"/>
              </a:solidFill>
              <a:latin typeface="HelveticaNeueLT Std Med"/>
            </a:endParaRPr>
          </a:p>
          <a:p>
            <a:endParaRPr lang="en-GB" dirty="0">
              <a:solidFill>
                <a:srgbClr val="000000"/>
              </a:solidFill>
              <a:latin typeface="HelveticaNeueLT Std Lt"/>
            </a:endParaRPr>
          </a:p>
        </p:txBody>
      </p:sp>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72380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0" y="0"/>
            <a:ext cx="12192000" cy="6858000"/>
          </a:xfrm>
          <a:prstGeom prst="rect">
            <a:avLst/>
          </a:prstGeom>
          <a:solidFill>
            <a:srgbClr val="9C21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itle 1"/>
          <p:cNvSpPr txBox="1">
            <a:spLocks/>
          </p:cNvSpPr>
          <p:nvPr/>
        </p:nvSpPr>
        <p:spPr bwMode="gray">
          <a:xfrm>
            <a:off x="1524001" y="1"/>
            <a:ext cx="9143999" cy="8924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b="1" dirty="0">
                <a:solidFill>
                  <a:schemeClr val="bg1"/>
                </a:solidFill>
                <a:latin typeface="Arial" panose="020B0604020202020204" pitchFamily="34" charset="0"/>
                <a:cs typeface="Arial" panose="020B0604020202020204" pitchFamily="34" charset="0"/>
              </a:rPr>
              <a:t>Thank you</a:t>
            </a:r>
          </a:p>
        </p:txBody>
      </p:sp>
      <p:sp>
        <p:nvSpPr>
          <p:cNvPr id="29" name="Line 10"/>
          <p:cNvSpPr>
            <a:spLocks noChangeShapeType="1"/>
          </p:cNvSpPr>
          <p:nvPr/>
        </p:nvSpPr>
        <p:spPr bwMode="auto">
          <a:xfrm flipV="1">
            <a:off x="1524000" y="1772642"/>
            <a:ext cx="9144000" cy="174"/>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30"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91843" y="1124744"/>
            <a:ext cx="2808312" cy="312660"/>
          </a:xfrm>
          <a:prstGeom prst="rect">
            <a:avLst/>
          </a:prstGeom>
        </p:spPr>
      </p:pic>
      <p:grpSp>
        <p:nvGrpSpPr>
          <p:cNvPr id="31" name="Group 30"/>
          <p:cNvGrpSpPr/>
          <p:nvPr/>
        </p:nvGrpSpPr>
        <p:grpSpPr>
          <a:xfrm>
            <a:off x="1865531" y="1916832"/>
            <a:ext cx="2412267" cy="1854504"/>
            <a:chOff x="539552" y="2150560"/>
            <a:chExt cx="2412267" cy="1854504"/>
          </a:xfrm>
        </p:grpSpPr>
        <p:sp>
          <p:nvSpPr>
            <p:cNvPr id="32" name="TextBox 31"/>
            <p:cNvSpPr txBox="1"/>
            <p:nvPr/>
          </p:nvSpPr>
          <p:spPr bwMode="gray">
            <a:xfrm>
              <a:off x="539552" y="2989401"/>
              <a:ext cx="2412267" cy="1015663"/>
            </a:xfrm>
            <a:prstGeom prst="rect">
              <a:avLst/>
            </a:prstGeom>
            <a:noFill/>
          </p:spPr>
          <p:txBody>
            <a:bodyPr wrap="square" rtlCol="0">
              <a:spAutoFit/>
            </a:bodyPr>
            <a:lstStyle/>
            <a:p>
              <a:pPr algn="ctr">
                <a:buClr>
                  <a:schemeClr val="tx1">
                    <a:lumMod val="50000"/>
                    <a:lumOff val="50000"/>
                  </a:schemeClr>
                </a:buClr>
                <a:buSzPct val="120000"/>
              </a:pPr>
              <a:r>
                <a:rPr lang="en-GB" sz="2000" dirty="0">
                  <a:solidFill>
                    <a:schemeClr val="bg1"/>
                  </a:solidFill>
                  <a:latin typeface="Arial" panose="020B0604020202020204" pitchFamily="34" charset="0"/>
                  <a:cs typeface="Arial" panose="020B0604020202020204" pitchFamily="34" charset="0"/>
                </a:rPr>
                <a:t>All reports are available at </a:t>
              </a:r>
              <a:r>
                <a:rPr lang="en-GB" sz="2000" dirty="0">
                  <a:solidFill>
                    <a:schemeClr val="bg1"/>
                  </a:solidFill>
                  <a:latin typeface="Arial" panose="020B0604020202020204" pitchFamily="34" charset="0"/>
                  <a:cs typeface="Arial" panose="020B0604020202020204" pitchFamily="34" charset="0"/>
                  <a:hlinkClick r:id="rId3"/>
                </a:rPr>
                <a:t>www.nao.org.uk</a:t>
              </a:r>
              <a:endParaRPr lang="en-GB" sz="2000" dirty="0">
                <a:solidFill>
                  <a:schemeClr val="bg1"/>
                </a:solidFill>
                <a:latin typeface="Arial" panose="020B0604020202020204" pitchFamily="34" charset="0"/>
                <a:cs typeface="Arial" panose="020B0604020202020204" pitchFamily="34" charset="0"/>
              </a:endParaRPr>
            </a:p>
          </p:txBody>
        </p:sp>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2150560"/>
              <a:ext cx="786808" cy="786808"/>
            </a:xfrm>
            <a:prstGeom prst="rect">
              <a:avLst/>
            </a:prstGeom>
          </p:spPr>
        </p:pic>
      </p:grpSp>
      <p:grpSp>
        <p:nvGrpSpPr>
          <p:cNvPr id="34" name="Group 33"/>
          <p:cNvGrpSpPr/>
          <p:nvPr/>
        </p:nvGrpSpPr>
        <p:grpSpPr>
          <a:xfrm>
            <a:off x="4925869" y="1944385"/>
            <a:ext cx="2304256" cy="1826950"/>
            <a:chOff x="3401869" y="2178113"/>
            <a:chExt cx="2304256" cy="1826950"/>
          </a:xfrm>
        </p:grpSpPr>
        <p:sp>
          <p:nvSpPr>
            <p:cNvPr id="35" name="TextBox 34"/>
            <p:cNvSpPr txBox="1"/>
            <p:nvPr/>
          </p:nvSpPr>
          <p:spPr bwMode="gray">
            <a:xfrm>
              <a:off x="3401869" y="2989400"/>
              <a:ext cx="2304256" cy="1015663"/>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Follow the NAO on Twitter </a:t>
              </a:r>
              <a:r>
                <a:rPr lang="en-GB" sz="2000" dirty="0">
                  <a:solidFill>
                    <a:schemeClr val="bg1"/>
                  </a:solidFill>
                  <a:latin typeface="Arial" panose="020B0604020202020204" pitchFamily="34" charset="0"/>
                  <a:cs typeface="Arial" panose="020B0604020202020204" pitchFamily="34" charset="0"/>
                  <a:hlinkClick r:id="rId5"/>
                </a:rPr>
                <a:t>@</a:t>
              </a:r>
              <a:r>
                <a:rPr lang="en-GB" sz="2000" dirty="0" err="1">
                  <a:solidFill>
                    <a:schemeClr val="bg1"/>
                  </a:solidFill>
                  <a:latin typeface="Arial" panose="020B0604020202020204" pitchFamily="34" charset="0"/>
                  <a:cs typeface="Arial" panose="020B0604020202020204" pitchFamily="34" charset="0"/>
                  <a:hlinkClick r:id="rId5"/>
                </a:rPr>
                <a:t>NAOorguk</a:t>
              </a:r>
              <a:endParaRPr lang="en-GB" sz="2000" dirty="0">
                <a:solidFill>
                  <a:schemeClr val="bg1"/>
                </a:solidFill>
                <a:latin typeface="Arial" panose="020B0604020202020204" pitchFamily="34" charset="0"/>
                <a:cs typeface="Arial" panose="020B0604020202020204" pitchFamily="34" charset="0"/>
              </a:endParaRPr>
            </a:p>
          </p:txBody>
        </p:sp>
        <p:pic>
          <p:nvPicPr>
            <p:cNvPr id="36" name="Picture 3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88146" y="2178113"/>
              <a:ext cx="731701" cy="731701"/>
            </a:xfrm>
            <a:prstGeom prst="rect">
              <a:avLst/>
            </a:prstGeom>
          </p:spPr>
        </p:pic>
      </p:grpSp>
      <p:grpSp>
        <p:nvGrpSpPr>
          <p:cNvPr id="40" name="Group 39"/>
          <p:cNvGrpSpPr/>
          <p:nvPr/>
        </p:nvGrpSpPr>
        <p:grpSpPr>
          <a:xfrm>
            <a:off x="1970902" y="3861048"/>
            <a:ext cx="2160240" cy="1890792"/>
            <a:chOff x="467544" y="3993680"/>
            <a:chExt cx="2160240" cy="1890792"/>
          </a:xfrm>
        </p:grpSpPr>
        <p:sp>
          <p:nvSpPr>
            <p:cNvPr id="41" name="TextBox 40"/>
            <p:cNvSpPr txBox="1"/>
            <p:nvPr/>
          </p:nvSpPr>
          <p:spPr bwMode="gray">
            <a:xfrm>
              <a:off x="467544" y="4868809"/>
              <a:ext cx="2160240" cy="1015663"/>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View our blog </a:t>
              </a:r>
              <a:r>
                <a:rPr lang="en-GB" sz="2000" dirty="0">
                  <a:solidFill>
                    <a:schemeClr val="bg1"/>
                  </a:solidFill>
                  <a:latin typeface="Arial" panose="020B0604020202020204" pitchFamily="34" charset="0"/>
                  <a:cs typeface="Arial" panose="020B0604020202020204" pitchFamily="34" charset="0"/>
                  <a:hlinkClick r:id="rId7"/>
                </a:rPr>
                <a:t>www.nao.org.uk/naoblog</a:t>
              </a:r>
              <a:endParaRPr lang="en-GB" sz="2000" dirty="0">
                <a:solidFill>
                  <a:schemeClr val="bg1"/>
                </a:solidFill>
                <a:latin typeface="Arial" panose="020B0604020202020204" pitchFamily="34" charset="0"/>
                <a:cs typeface="Arial" panose="020B0604020202020204" pitchFamily="34" charset="0"/>
              </a:endParaRPr>
            </a:p>
          </p:txBody>
        </p:sp>
        <p:pic>
          <p:nvPicPr>
            <p:cNvPr id="42" name="Picture 4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5777" y="3993680"/>
              <a:ext cx="943774" cy="943774"/>
            </a:xfrm>
            <a:prstGeom prst="rect">
              <a:avLst/>
            </a:prstGeom>
          </p:spPr>
        </p:pic>
      </p:grpSp>
      <p:grpSp>
        <p:nvGrpSpPr>
          <p:cNvPr id="43" name="Group 42"/>
          <p:cNvGrpSpPr/>
          <p:nvPr/>
        </p:nvGrpSpPr>
        <p:grpSpPr>
          <a:xfrm>
            <a:off x="4403811" y="3948275"/>
            <a:ext cx="3384376" cy="2730729"/>
            <a:chOff x="2879811" y="4077072"/>
            <a:chExt cx="3384376" cy="2730729"/>
          </a:xfrm>
        </p:grpSpPr>
        <p:sp>
          <p:nvSpPr>
            <p:cNvPr id="44" name="TextBox 43"/>
            <p:cNvSpPr txBox="1"/>
            <p:nvPr/>
          </p:nvSpPr>
          <p:spPr bwMode="gray">
            <a:xfrm>
              <a:off x="2879811" y="4868809"/>
              <a:ext cx="3384376" cy="1938992"/>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Explore your authority at our interactive </a:t>
              </a:r>
              <a:r>
                <a:rPr lang="en-GB" sz="2000">
                  <a:solidFill>
                    <a:schemeClr val="bg1"/>
                  </a:solidFill>
                  <a:latin typeface="Arial" panose="020B0604020202020204" pitchFamily="34" charset="0"/>
                  <a:cs typeface="Arial" panose="020B0604020202020204" pitchFamily="34" charset="0"/>
                </a:rPr>
                <a:t>data </a:t>
              </a:r>
              <a:r>
                <a:rPr lang="en-GB" sz="2000">
                  <a:solidFill>
                    <a:schemeClr val="bg1"/>
                  </a:solidFill>
                  <a:latin typeface="Arial" panose="020B0604020202020204" pitchFamily="34" charset="0"/>
                  <a:cs typeface="Arial" panose="020B0604020202020204" pitchFamily="34" charset="0"/>
                  <a:hlinkClick r:id="rId9"/>
                </a:rPr>
                <a:t>www.nao.org.uk/highlights/financial-sustainability-of-local-authorities-2018-visualisation</a:t>
              </a:r>
              <a:r>
                <a:rPr lang="en-GB" sz="2000">
                  <a:solidFill>
                    <a:schemeClr val="bg1"/>
                  </a:solidFill>
                  <a:latin typeface="Arial" panose="020B0604020202020204" pitchFamily="34" charset="0"/>
                  <a:cs typeface="Arial" panose="020B0604020202020204" pitchFamily="34" charset="0"/>
                </a:rPr>
                <a:t> </a:t>
              </a:r>
              <a:endParaRPr lang="en-GB" sz="2000" dirty="0">
                <a:solidFill>
                  <a:schemeClr val="bg1"/>
                </a:solidFill>
                <a:latin typeface="Arial" panose="020B0604020202020204" pitchFamily="34" charset="0"/>
                <a:cs typeface="Arial" panose="020B0604020202020204" pitchFamily="34" charset="0"/>
              </a:endParaRPr>
            </a:p>
          </p:txBody>
        </p:sp>
        <p:pic>
          <p:nvPicPr>
            <p:cNvPr id="45" name="Picture 4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202890" y="4077072"/>
              <a:ext cx="738218" cy="738218"/>
            </a:xfrm>
            <a:prstGeom prst="rect">
              <a:avLst/>
            </a:prstGeom>
          </p:spPr>
        </p:pic>
      </p:grpSp>
      <p:grpSp>
        <p:nvGrpSpPr>
          <p:cNvPr id="46" name="Group 45"/>
          <p:cNvGrpSpPr/>
          <p:nvPr/>
        </p:nvGrpSpPr>
        <p:grpSpPr>
          <a:xfrm>
            <a:off x="7983728" y="3994524"/>
            <a:ext cx="2144721" cy="2670927"/>
            <a:chOff x="6603743" y="4130898"/>
            <a:chExt cx="2144721" cy="2670927"/>
          </a:xfrm>
        </p:grpSpPr>
        <p:sp>
          <p:nvSpPr>
            <p:cNvPr id="47" name="TextBox 46"/>
            <p:cNvSpPr txBox="1"/>
            <p:nvPr/>
          </p:nvSpPr>
          <p:spPr bwMode="gray">
            <a:xfrm>
              <a:off x="6603743" y="4862833"/>
              <a:ext cx="2144721" cy="1938992"/>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Please contact </a:t>
              </a:r>
              <a:br>
                <a:rPr lang="en-GB" sz="2000" dirty="0">
                  <a:solidFill>
                    <a:schemeClr val="bg1"/>
                  </a:solidFill>
                  <a:latin typeface="Arial" panose="020B0604020202020204" pitchFamily="34" charset="0"/>
                  <a:cs typeface="Arial" panose="020B0604020202020204" pitchFamily="34" charset="0"/>
                </a:rPr>
              </a:br>
              <a:r>
                <a:rPr lang="en-GB" sz="2000" dirty="0">
                  <a:solidFill>
                    <a:schemeClr val="bg1"/>
                  </a:solidFill>
                  <a:latin typeface="Arial" panose="020B0604020202020204" pitchFamily="34" charset="0"/>
                  <a:cs typeface="Arial" panose="020B0604020202020204" pitchFamily="34" charset="0"/>
                </a:rPr>
                <a:t>Mike Newbury</a:t>
              </a:r>
              <a:br>
                <a:rPr lang="en-GB" sz="2000" dirty="0">
                  <a:solidFill>
                    <a:schemeClr val="bg1"/>
                  </a:solidFill>
                  <a:latin typeface="Arial" panose="020B0604020202020204" pitchFamily="34" charset="0"/>
                  <a:cs typeface="Arial" panose="020B0604020202020204" pitchFamily="34" charset="0"/>
                </a:rPr>
              </a:br>
              <a:r>
                <a:rPr lang="en-GB" sz="2000" dirty="0">
                  <a:solidFill>
                    <a:schemeClr val="bg1"/>
                  </a:solidFill>
                  <a:latin typeface="Arial" panose="020B0604020202020204" pitchFamily="34" charset="0"/>
                  <a:cs typeface="Arial" panose="020B0604020202020204" pitchFamily="34" charset="0"/>
                </a:rPr>
                <a:t>with any further </a:t>
              </a:r>
              <a:br>
                <a:rPr lang="en-GB" sz="2000" dirty="0">
                  <a:solidFill>
                    <a:schemeClr val="bg1"/>
                  </a:solidFill>
                  <a:latin typeface="Arial" panose="020B0604020202020204" pitchFamily="34" charset="0"/>
                  <a:cs typeface="Arial" panose="020B0604020202020204" pitchFamily="34" charset="0"/>
                </a:rPr>
              </a:br>
              <a:r>
                <a:rPr lang="en-GB" sz="2000" dirty="0">
                  <a:solidFill>
                    <a:schemeClr val="bg1"/>
                  </a:solidFill>
                  <a:latin typeface="Arial" panose="020B0604020202020204" pitchFamily="34" charset="0"/>
                  <a:cs typeface="Arial" panose="020B0604020202020204" pitchFamily="34" charset="0"/>
                </a:rPr>
                <a:t>questions</a:t>
              </a:r>
            </a:p>
            <a:p>
              <a:pPr algn="ctr"/>
              <a:r>
                <a:rPr lang="en-GB" sz="2000" dirty="0" err="1">
                  <a:solidFill>
                    <a:schemeClr val="bg1"/>
                  </a:solidFill>
                  <a:latin typeface="Arial" panose="020B0604020202020204" pitchFamily="34" charset="0"/>
                  <a:cs typeface="Arial" panose="020B0604020202020204" pitchFamily="34" charset="0"/>
                  <a:hlinkClick r:id="rId11"/>
                </a:rPr>
                <a:t>Mike.newbury@</a:t>
              </a:r>
              <a:r>
                <a:rPr lang="en-GB" sz="2000" err="1">
                  <a:solidFill>
                    <a:schemeClr val="bg1"/>
                  </a:solidFill>
                  <a:latin typeface="Arial" panose="020B0604020202020204" pitchFamily="34" charset="0"/>
                  <a:cs typeface="Arial" panose="020B0604020202020204" pitchFamily="34" charset="0"/>
                  <a:hlinkClick r:id="rId11"/>
                </a:rPr>
                <a:t>nao</a:t>
              </a:r>
              <a:r>
                <a:rPr lang="en-GB" sz="2000">
                  <a:solidFill>
                    <a:schemeClr val="bg1"/>
                  </a:solidFill>
                  <a:latin typeface="Arial" panose="020B0604020202020204" pitchFamily="34" charset="0"/>
                  <a:cs typeface="Arial" panose="020B0604020202020204" pitchFamily="34" charset="0"/>
                  <a:hlinkClick r:id="rId11"/>
                </a:rPr>
                <a:t>.org.uk</a:t>
              </a:r>
              <a:r>
                <a:rPr lang="en-GB" sz="2000">
                  <a:solidFill>
                    <a:schemeClr val="bg1"/>
                  </a:solidFill>
                  <a:latin typeface="Arial" panose="020B0604020202020204" pitchFamily="34" charset="0"/>
                  <a:cs typeface="Arial" panose="020B0604020202020204" pitchFamily="34" charset="0"/>
                </a:rPr>
                <a:t> </a:t>
              </a:r>
              <a:endParaRPr lang="en-GB" sz="2000" dirty="0">
                <a:solidFill>
                  <a:schemeClr val="bg1"/>
                </a:solidFill>
                <a:latin typeface="Arial" panose="020B0604020202020204" pitchFamily="34" charset="0"/>
                <a:cs typeface="Arial" panose="020B0604020202020204" pitchFamily="34" charset="0"/>
              </a:endParaRPr>
            </a:p>
          </p:txBody>
        </p:sp>
        <p:pic>
          <p:nvPicPr>
            <p:cNvPr id="48" name="Picture 4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317825" y="4130898"/>
              <a:ext cx="716555" cy="716555"/>
            </a:xfrm>
            <a:prstGeom prst="rect">
              <a:avLst/>
            </a:prstGeom>
          </p:spPr>
        </p:pic>
      </p:grpSp>
      <p:sp>
        <p:nvSpPr>
          <p:cNvPr id="24" name="TextBox 23"/>
          <p:cNvSpPr txBox="1"/>
          <p:nvPr/>
        </p:nvSpPr>
        <p:spPr bwMode="gray">
          <a:xfrm>
            <a:off x="7603305" y="2748033"/>
            <a:ext cx="2818039" cy="1015663"/>
          </a:xfrm>
          <a:prstGeom prst="rect">
            <a:avLst/>
          </a:prstGeom>
          <a:noFill/>
        </p:spPr>
        <p:txBody>
          <a:bodyPr wrap="square" rtlCol="0">
            <a:spAutoFit/>
          </a:bodyPr>
          <a:lstStyle/>
          <a:p>
            <a:pPr algn="ctr"/>
            <a:r>
              <a:rPr lang="en-GB" sz="2000" dirty="0">
                <a:solidFill>
                  <a:schemeClr val="bg1"/>
                </a:solidFill>
                <a:latin typeface="Arial" panose="020B0604020202020204" pitchFamily="34" charset="0"/>
                <a:cs typeface="Arial" panose="020B0604020202020204" pitchFamily="34" charset="0"/>
              </a:rPr>
              <a:t>Subscribe to </a:t>
            </a:r>
            <a:br>
              <a:rPr lang="en-GB" sz="2000" dirty="0">
                <a:solidFill>
                  <a:schemeClr val="bg1"/>
                </a:solidFill>
                <a:latin typeface="Arial" panose="020B0604020202020204" pitchFamily="34" charset="0"/>
                <a:cs typeface="Arial" panose="020B0604020202020204" pitchFamily="34" charset="0"/>
              </a:rPr>
            </a:br>
            <a:r>
              <a:rPr lang="en-GB" sz="2000" dirty="0">
                <a:solidFill>
                  <a:schemeClr val="bg1"/>
                </a:solidFill>
                <a:latin typeface="Arial" panose="020B0604020202020204" pitchFamily="34" charset="0"/>
                <a:cs typeface="Arial" panose="020B0604020202020204" pitchFamily="34" charset="0"/>
              </a:rPr>
              <a:t>notifications with</a:t>
            </a:r>
            <a:br>
              <a:rPr lang="en-GB" sz="2000" dirty="0">
                <a:solidFill>
                  <a:schemeClr val="bg1"/>
                </a:solidFill>
                <a:latin typeface="Arial" panose="020B0604020202020204" pitchFamily="34" charset="0"/>
                <a:cs typeface="Arial" panose="020B0604020202020204" pitchFamily="34" charset="0"/>
              </a:rPr>
            </a:br>
            <a:r>
              <a:rPr lang="en-GB" sz="2000" dirty="0">
                <a:solidFill>
                  <a:schemeClr val="bg1"/>
                </a:solidFill>
                <a:latin typeface="Arial" panose="020B0604020202020204" pitchFamily="34" charset="0"/>
                <a:cs typeface="Arial" panose="020B0604020202020204" pitchFamily="34" charset="0"/>
                <a:hlinkClick r:id="rId13"/>
              </a:rPr>
              <a:t>NAO preference centre</a:t>
            </a:r>
            <a:endParaRPr lang="en-GB" sz="2000" dirty="0">
              <a:solidFill>
                <a:schemeClr val="bg1"/>
              </a:solidFill>
              <a:latin typeface="Arial" panose="020B0604020202020204" pitchFamily="34" charset="0"/>
              <a:cs typeface="Arial" panose="020B0604020202020204" pitchFamily="34" charset="0"/>
            </a:endParaRPr>
          </a:p>
        </p:txBody>
      </p:sp>
      <p:pic>
        <p:nvPicPr>
          <p:cNvPr id="25" name="Picture 2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700652" y="1998563"/>
            <a:ext cx="623344" cy="623344"/>
          </a:xfrm>
          <a:prstGeom prst="rect">
            <a:avLst/>
          </a:prstGeom>
        </p:spPr>
      </p:pic>
    </p:spTree>
    <p:extLst>
      <p:ext uri="{BB962C8B-B14F-4D97-AF65-F5344CB8AC3E}">
        <p14:creationId xmlns:p14="http://schemas.microsoft.com/office/powerpoint/2010/main" val="222152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Challenges</a:t>
            </a:r>
            <a:r>
              <a:rPr lang="en-GB" dirty="0"/>
              <a:t> </a:t>
            </a:r>
            <a:r>
              <a:rPr lang="en-GB" dirty="0">
                <a:solidFill>
                  <a:schemeClr val="bg1">
                    <a:lumMod val="65000"/>
                  </a:schemeClr>
                </a:solidFill>
              </a:rPr>
              <a:t>| </a:t>
            </a:r>
            <a:r>
              <a:rPr lang="en-GB" dirty="0"/>
              <a:t>Funding reductions since 2010-11</a:t>
            </a:r>
          </a:p>
        </p:txBody>
      </p:sp>
      <p:pic>
        <p:nvPicPr>
          <p:cNvPr id="6" name="Picture 5"/>
          <p:cNvPicPr>
            <a:picLocks noChangeAspect="1"/>
          </p:cNvPicPr>
          <p:nvPr/>
        </p:nvPicPr>
        <p:blipFill>
          <a:blip r:embed="rId2"/>
          <a:stretch>
            <a:fillRect/>
          </a:stretch>
        </p:blipFill>
        <p:spPr>
          <a:xfrm>
            <a:off x="609600" y="1484313"/>
            <a:ext cx="8150696" cy="4897015"/>
          </a:xfrm>
          <a:prstGeom prst="rect">
            <a:avLst/>
          </a:prstGeom>
        </p:spPr>
      </p:pic>
      <p:sp>
        <p:nvSpPr>
          <p:cNvPr id="7" name="TextBox 6"/>
          <p:cNvSpPr txBox="1"/>
          <p:nvPr/>
        </p:nvSpPr>
        <p:spPr>
          <a:xfrm>
            <a:off x="8904312" y="1556556"/>
            <a:ext cx="3024336" cy="5293757"/>
          </a:xfrm>
          <a:prstGeom prst="rect">
            <a:avLst/>
          </a:prstGeom>
          <a:noFill/>
        </p:spPr>
        <p:txBody>
          <a:bodyPr wrap="square" rtlCol="0">
            <a:spAutoFit/>
          </a:bodyPr>
          <a:lstStyle/>
          <a:p>
            <a:pPr marL="285750" indent="-285750">
              <a:buFont typeface="Arial" panose="020B0604020202020204" pitchFamily="34" charset="0"/>
              <a:buChar char="•"/>
            </a:pPr>
            <a:r>
              <a:rPr lang="en-GB" sz="1600" b="1" dirty="0"/>
              <a:t>Substantial real terms falls in government funding</a:t>
            </a:r>
            <a:r>
              <a:rPr lang="en-GB" sz="1600" dirty="0"/>
              <a:t>:</a:t>
            </a:r>
          </a:p>
          <a:p>
            <a:pPr marL="534988" lvl="1" indent="-268288">
              <a:buFont typeface="Arial" panose="020B0604020202020204" pitchFamily="34" charset="0"/>
              <a:buChar char="•"/>
            </a:pPr>
            <a:r>
              <a:rPr lang="en-GB" sz="1600" b="1" dirty="0"/>
              <a:t>49.1%</a:t>
            </a:r>
            <a:r>
              <a:rPr lang="en-GB" sz="1600" dirty="0"/>
              <a:t> reduction 2010-11 to 2017-18</a:t>
            </a:r>
          </a:p>
          <a:p>
            <a:pPr marL="534988" lvl="1" indent="-268288">
              <a:buFont typeface="Arial" panose="020B0604020202020204" pitchFamily="34" charset="0"/>
              <a:buChar char="•"/>
            </a:pPr>
            <a:r>
              <a:rPr lang="en-GB" sz="1600" b="1" dirty="0"/>
              <a:t>56.3%</a:t>
            </a:r>
            <a:r>
              <a:rPr lang="en-GB" sz="1600" dirty="0"/>
              <a:t> reduction by 2019-20</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t>Spending power fell steadily </a:t>
            </a:r>
            <a:r>
              <a:rPr lang="en-GB" sz="1600" dirty="0"/>
              <a:t>from 2010-11 to 2016-17 (</a:t>
            </a:r>
            <a:r>
              <a:rPr lang="en-GB" sz="1600" b="1" dirty="0"/>
              <a:t>28.5%</a:t>
            </a:r>
            <a:r>
              <a:rPr lang="en-GB" sz="1600" dirty="0"/>
              <a:t>) then levelled off:  relies on substantial anticipated growth in council tax.</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t>Much new cash is also focused solely on ASC</a:t>
            </a:r>
            <a:r>
              <a:rPr lang="en-GB" sz="1600" dirty="0"/>
              <a:t>. Non ASC funding falls by 8.2% from 2016-17 to 2019-20</a:t>
            </a:r>
          </a:p>
          <a:p>
            <a:pPr marL="285750" indent="-285750">
              <a:buFont typeface="Arial" panose="020B0604020202020204" pitchFamily="34" charset="0"/>
              <a:buChar char="•"/>
            </a:pPr>
            <a:endParaRPr lang="en-GB" dirty="0"/>
          </a:p>
        </p:txBody>
      </p:sp>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2650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Challenges</a:t>
            </a:r>
            <a:r>
              <a:rPr lang="en-GB" dirty="0"/>
              <a:t> </a:t>
            </a:r>
            <a:r>
              <a:rPr lang="en-GB" dirty="0">
                <a:solidFill>
                  <a:schemeClr val="bg1">
                    <a:lumMod val="65000"/>
                  </a:schemeClr>
                </a:solidFill>
              </a:rPr>
              <a:t>|</a:t>
            </a:r>
            <a:r>
              <a:rPr lang="en-GB" dirty="0"/>
              <a:t> Variation in funding reductions</a:t>
            </a:r>
          </a:p>
        </p:txBody>
      </p:sp>
      <p:sp>
        <p:nvSpPr>
          <p:cNvPr id="3" name="Content Placeholder 2"/>
          <p:cNvSpPr>
            <a:spLocks noGrp="1"/>
          </p:cNvSpPr>
          <p:nvPr>
            <p:ph idx="1"/>
          </p:nvPr>
        </p:nvSpPr>
        <p:spPr>
          <a:xfrm>
            <a:off x="9552384" y="1484313"/>
            <a:ext cx="2448272" cy="3960812"/>
          </a:xfrm>
        </p:spPr>
        <p:txBody>
          <a:bodyPr/>
          <a:lstStyle/>
          <a:p>
            <a:endParaRPr lang="en-GB" sz="1600" dirty="0"/>
          </a:p>
          <a:p>
            <a:endParaRPr lang="en-GB" sz="1600" dirty="0"/>
          </a:p>
          <a:p>
            <a:endParaRPr lang="en-GB" sz="1600" dirty="0"/>
          </a:p>
          <a:p>
            <a:r>
              <a:rPr lang="en-GB" sz="2000" b="1" dirty="0"/>
              <a:t>Significant variation in spending power </a:t>
            </a:r>
            <a:r>
              <a:rPr lang="en-GB" sz="2000" dirty="0"/>
              <a:t>reductions between and within different types of LA</a:t>
            </a:r>
          </a:p>
        </p:txBody>
      </p:sp>
      <p:pic>
        <p:nvPicPr>
          <p:cNvPr id="5" name="Picture 4"/>
          <p:cNvPicPr>
            <a:picLocks noChangeAspect="1"/>
          </p:cNvPicPr>
          <p:nvPr/>
        </p:nvPicPr>
        <p:blipFill>
          <a:blip r:embed="rId2"/>
          <a:stretch>
            <a:fillRect/>
          </a:stretch>
        </p:blipFill>
        <p:spPr>
          <a:xfrm>
            <a:off x="335360" y="1479522"/>
            <a:ext cx="9111330" cy="4633327"/>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A8F135DF-06A6-48AB-87C6-1733830B6EDA}"/>
              </a:ext>
            </a:extLst>
          </p:cNvPr>
          <p:cNvSpPr/>
          <p:nvPr/>
        </p:nvSpPr>
        <p:spPr>
          <a:xfrm>
            <a:off x="6240016" y="1340768"/>
            <a:ext cx="1512168" cy="295232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10146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Challenges</a:t>
            </a:r>
            <a:r>
              <a:rPr lang="en-GB" dirty="0"/>
              <a:t> </a:t>
            </a:r>
            <a:r>
              <a:rPr lang="en-GB" dirty="0">
                <a:solidFill>
                  <a:schemeClr val="bg1">
                    <a:lumMod val="65000"/>
                  </a:schemeClr>
                </a:solidFill>
              </a:rPr>
              <a:t>|</a:t>
            </a:r>
            <a:r>
              <a:rPr lang="en-GB" dirty="0"/>
              <a:t> Growing demand on local authorities</a:t>
            </a:r>
          </a:p>
        </p:txBody>
      </p:sp>
      <p:sp>
        <p:nvSpPr>
          <p:cNvPr id="3" name="Content Placeholder 2"/>
          <p:cNvSpPr>
            <a:spLocks noGrp="1"/>
          </p:cNvSpPr>
          <p:nvPr>
            <p:ph idx="1"/>
          </p:nvPr>
        </p:nvSpPr>
        <p:spPr>
          <a:xfrm>
            <a:off x="8707298" y="1484313"/>
            <a:ext cx="3365366" cy="3960812"/>
          </a:xfrm>
        </p:spPr>
        <p:txBody>
          <a:bodyPr/>
          <a:lstStyle/>
          <a:p>
            <a:r>
              <a:rPr lang="en-GB" sz="1800" b="1" dirty="0"/>
              <a:t>10.9%</a:t>
            </a:r>
            <a:r>
              <a:rPr lang="en-GB" sz="1800" dirty="0"/>
              <a:t> increase in children looked after 2010-11 to 2016-17</a:t>
            </a:r>
          </a:p>
          <a:p>
            <a:endParaRPr lang="en-GB" sz="1800" dirty="0"/>
          </a:p>
          <a:p>
            <a:r>
              <a:rPr lang="en-GB" sz="1800" b="1" dirty="0"/>
              <a:t>9.5%</a:t>
            </a:r>
            <a:r>
              <a:rPr lang="en-GB" sz="1800" dirty="0"/>
              <a:t> increase in the estimated population in need aged 18-64</a:t>
            </a:r>
          </a:p>
          <a:p>
            <a:endParaRPr lang="en-GB" sz="1800" dirty="0"/>
          </a:p>
          <a:p>
            <a:r>
              <a:rPr lang="en-GB" sz="1800" b="1" dirty="0"/>
              <a:t>14.3%</a:t>
            </a:r>
            <a:r>
              <a:rPr lang="en-GB" sz="1800" dirty="0"/>
              <a:t> increase in the population in need aged 65 and over</a:t>
            </a:r>
          </a:p>
          <a:p>
            <a:endParaRPr lang="en-GB" sz="1800" dirty="0"/>
          </a:p>
          <a:p>
            <a:r>
              <a:rPr lang="en-GB" sz="1800" b="1" dirty="0"/>
              <a:t>33.9%</a:t>
            </a:r>
            <a:r>
              <a:rPr lang="en-GB" sz="1800" dirty="0"/>
              <a:t> increase in households accepted as unintentionally homeless and in priority need</a:t>
            </a:r>
          </a:p>
        </p:txBody>
      </p:sp>
      <p:pic>
        <p:nvPicPr>
          <p:cNvPr id="4" name="Picture 3"/>
          <p:cNvPicPr>
            <a:picLocks noChangeAspect="1"/>
          </p:cNvPicPr>
          <p:nvPr/>
        </p:nvPicPr>
        <p:blipFill>
          <a:blip r:embed="rId2"/>
          <a:stretch>
            <a:fillRect/>
          </a:stretch>
        </p:blipFill>
        <p:spPr>
          <a:xfrm>
            <a:off x="609600" y="1458539"/>
            <a:ext cx="8097698" cy="4778773"/>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182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Responses</a:t>
            </a:r>
            <a:r>
              <a:rPr lang="en-GB" dirty="0"/>
              <a:t> </a:t>
            </a:r>
            <a:r>
              <a:rPr lang="en-GB" dirty="0">
                <a:solidFill>
                  <a:schemeClr val="bg1">
                    <a:lumMod val="65000"/>
                  </a:schemeClr>
                </a:solidFill>
              </a:rPr>
              <a:t>|</a:t>
            </a:r>
            <a:r>
              <a:rPr lang="en-GB" dirty="0"/>
              <a:t> How LAs offset funding reductions has changed </a:t>
            </a:r>
          </a:p>
        </p:txBody>
      </p:sp>
      <p:sp>
        <p:nvSpPr>
          <p:cNvPr id="3" name="Content Placeholder 2"/>
          <p:cNvSpPr>
            <a:spLocks noGrp="1"/>
          </p:cNvSpPr>
          <p:nvPr>
            <p:ph idx="1"/>
          </p:nvPr>
        </p:nvSpPr>
        <p:spPr>
          <a:xfrm>
            <a:off x="9021964" y="1484313"/>
            <a:ext cx="3050700" cy="3960812"/>
          </a:xfrm>
        </p:spPr>
        <p:txBody>
          <a:bodyPr/>
          <a:lstStyle/>
          <a:p>
            <a:r>
              <a:rPr lang="en-GB" sz="1600" dirty="0"/>
              <a:t>First three years – </a:t>
            </a:r>
            <a:r>
              <a:rPr lang="en-GB" sz="1600" b="1" dirty="0"/>
              <a:t>reductions in service spend were greater than reductions in main income streams. </a:t>
            </a:r>
            <a:r>
              <a:rPr lang="en-GB" sz="1600" dirty="0"/>
              <a:t>Allowed LAs to grow reserves and increase other spending.</a:t>
            </a:r>
          </a:p>
          <a:p>
            <a:endParaRPr lang="en-GB" sz="1600" b="1" dirty="0"/>
          </a:p>
          <a:p>
            <a:r>
              <a:rPr lang="en-GB" sz="1600" b="1" dirty="0"/>
              <a:t>Marked switch in second three year phase:</a:t>
            </a:r>
            <a:r>
              <a:rPr lang="en-GB" sz="1600" dirty="0"/>
              <a:t> Service reductions account for less than half of funding reductions. Use of reserves and reductions in other spend become more important.</a:t>
            </a:r>
          </a:p>
          <a:p>
            <a:endParaRPr lang="en-GB" sz="1600" dirty="0"/>
          </a:p>
          <a:p>
            <a:r>
              <a:rPr lang="en-GB" sz="1600" dirty="0"/>
              <a:t>Also growth in </a:t>
            </a:r>
            <a:r>
              <a:rPr lang="en-GB" sz="1600" b="1" dirty="0"/>
              <a:t>alternative income</a:t>
            </a:r>
            <a:r>
              <a:rPr lang="en-GB" sz="1600" dirty="0"/>
              <a:t> (shown in negative in the chart).</a:t>
            </a:r>
          </a:p>
        </p:txBody>
      </p:sp>
      <p:pic>
        <p:nvPicPr>
          <p:cNvPr id="5" name="Picture 4"/>
          <p:cNvPicPr>
            <a:picLocks noChangeAspect="1"/>
          </p:cNvPicPr>
          <p:nvPr/>
        </p:nvPicPr>
        <p:blipFill>
          <a:blip r:embed="rId2"/>
          <a:stretch>
            <a:fillRect/>
          </a:stretch>
        </p:blipFill>
        <p:spPr>
          <a:xfrm>
            <a:off x="608669" y="1499714"/>
            <a:ext cx="8413295" cy="4953621"/>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5842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Responses</a:t>
            </a:r>
            <a:r>
              <a:rPr lang="en-GB" dirty="0"/>
              <a:t> </a:t>
            </a:r>
            <a:r>
              <a:rPr lang="en-GB" dirty="0">
                <a:solidFill>
                  <a:schemeClr val="bg1">
                    <a:lumMod val="65000"/>
                  </a:schemeClr>
                </a:solidFill>
              </a:rPr>
              <a:t>|</a:t>
            </a:r>
            <a:r>
              <a:rPr lang="en-GB" dirty="0"/>
              <a:t> Reducing other spend &amp; increasing income</a:t>
            </a:r>
          </a:p>
        </p:txBody>
      </p:sp>
      <p:sp>
        <p:nvSpPr>
          <p:cNvPr id="3" name="Content Placeholder 2"/>
          <p:cNvSpPr>
            <a:spLocks noGrp="1"/>
          </p:cNvSpPr>
          <p:nvPr>
            <p:ph idx="1"/>
          </p:nvPr>
        </p:nvSpPr>
        <p:spPr>
          <a:xfrm>
            <a:off x="8688288" y="1484313"/>
            <a:ext cx="3312368" cy="3960812"/>
          </a:xfrm>
        </p:spPr>
        <p:txBody>
          <a:bodyPr/>
          <a:lstStyle/>
          <a:p>
            <a:r>
              <a:rPr lang="en-GB" sz="1800" dirty="0"/>
              <a:t>Since 2013-14 LAs have </a:t>
            </a:r>
            <a:r>
              <a:rPr lang="en-GB" sz="1800" b="1" dirty="0"/>
              <a:t>reduced spend on debt servicing by £680m and CERA by £240m</a:t>
            </a:r>
          </a:p>
          <a:p>
            <a:endParaRPr lang="en-GB" sz="1800" dirty="0"/>
          </a:p>
          <a:p>
            <a:r>
              <a:rPr lang="en-GB" sz="1800" dirty="0"/>
              <a:t>LAs </a:t>
            </a:r>
            <a:r>
              <a:rPr lang="en-GB" sz="1800" b="1" dirty="0"/>
              <a:t>increased income </a:t>
            </a:r>
            <a:r>
              <a:rPr lang="en-GB" sz="1800" dirty="0"/>
              <a:t>from trading profits and external interest by £200m</a:t>
            </a:r>
          </a:p>
          <a:p>
            <a:endParaRPr lang="en-GB" sz="1800" dirty="0"/>
          </a:p>
          <a:p>
            <a:r>
              <a:rPr lang="en-GB" sz="1800" dirty="0"/>
              <a:t>Overall – this allowed LAs to reduce service spending reductions and/or use of reserves by </a:t>
            </a:r>
            <a:r>
              <a:rPr lang="en-GB" sz="1800" b="1" dirty="0"/>
              <a:t>£1.12bn.</a:t>
            </a:r>
          </a:p>
          <a:p>
            <a:endParaRPr lang="en-GB" sz="1600" dirty="0"/>
          </a:p>
        </p:txBody>
      </p:sp>
      <p:pic>
        <p:nvPicPr>
          <p:cNvPr id="5" name="Picture 4"/>
          <p:cNvPicPr>
            <a:picLocks noChangeAspect="1"/>
          </p:cNvPicPr>
          <p:nvPr/>
        </p:nvPicPr>
        <p:blipFill>
          <a:blip r:embed="rId2"/>
          <a:stretch>
            <a:fillRect/>
          </a:stretch>
        </p:blipFill>
        <p:spPr>
          <a:xfrm>
            <a:off x="609600" y="1484312"/>
            <a:ext cx="8016980" cy="4897015"/>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7745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Service sustainability | </a:t>
            </a:r>
            <a:r>
              <a:rPr lang="en-GB" dirty="0"/>
              <a:t>Reductions in service spend</a:t>
            </a:r>
          </a:p>
        </p:txBody>
      </p:sp>
      <p:sp>
        <p:nvSpPr>
          <p:cNvPr id="3" name="Content Placeholder 2"/>
          <p:cNvSpPr>
            <a:spLocks noGrp="1"/>
          </p:cNvSpPr>
          <p:nvPr>
            <p:ph idx="1"/>
          </p:nvPr>
        </p:nvSpPr>
        <p:spPr>
          <a:xfrm>
            <a:off x="8976320" y="1484313"/>
            <a:ext cx="3096344" cy="3960812"/>
          </a:xfrm>
        </p:spPr>
        <p:txBody>
          <a:bodyPr/>
          <a:lstStyle/>
          <a:p>
            <a:pPr marL="174625" indent="-174625"/>
            <a:r>
              <a:rPr lang="en-GB" sz="1600" b="1" dirty="0"/>
              <a:t>Social care spend has been relatively protected:</a:t>
            </a:r>
          </a:p>
          <a:p>
            <a:pPr marL="574675" lvl="1" indent="-174625"/>
            <a:r>
              <a:rPr lang="en-GB" sz="1600" dirty="0"/>
              <a:t>3.3% reduction ASC (including BCF)</a:t>
            </a:r>
          </a:p>
          <a:p>
            <a:pPr marL="574675" lvl="1" indent="-174625"/>
            <a:r>
              <a:rPr lang="en-GB" sz="1600" dirty="0"/>
              <a:t>3.2% growth in CSC.</a:t>
            </a:r>
          </a:p>
          <a:p>
            <a:pPr marL="174625" indent="-174625"/>
            <a:endParaRPr lang="en-GB" sz="1600" b="1" dirty="0"/>
          </a:p>
          <a:p>
            <a:pPr marL="174625" indent="-174625"/>
            <a:r>
              <a:rPr lang="en-GB" sz="1600" b="1" dirty="0"/>
              <a:t>Other services have been cut substantially:</a:t>
            </a:r>
          </a:p>
          <a:p>
            <a:pPr marL="360363" indent="-185738"/>
            <a:r>
              <a:rPr lang="en-GB" sz="1600" dirty="0"/>
              <a:t>52.8% cut in planning and development</a:t>
            </a:r>
          </a:p>
          <a:p>
            <a:pPr marL="360363" indent="-185738"/>
            <a:r>
              <a:rPr lang="en-GB" sz="1600" dirty="0"/>
              <a:t>45.6% cut in housing services (non-HRA)</a:t>
            </a:r>
          </a:p>
          <a:p>
            <a:pPr marL="360363" indent="-185738"/>
            <a:r>
              <a:rPr lang="en-GB" sz="1600" dirty="0"/>
              <a:t>37.1% cut in highways and transport services</a:t>
            </a:r>
          </a:p>
          <a:p>
            <a:pPr marL="360363" indent="-185738"/>
            <a:r>
              <a:rPr lang="en-GB" sz="1600" dirty="0"/>
              <a:t>34.9% cut in cultural and related services</a:t>
            </a:r>
          </a:p>
          <a:p>
            <a:pPr marL="360363" indent="-185738"/>
            <a:r>
              <a:rPr lang="en-GB" sz="1600" dirty="0"/>
              <a:t>16.9% cut in environmental and regulatory services</a:t>
            </a:r>
          </a:p>
          <a:p>
            <a:pPr marL="360363" indent="-185738"/>
            <a:r>
              <a:rPr lang="en-GB" sz="1600" dirty="0"/>
              <a:t>14.6% in central services</a:t>
            </a:r>
          </a:p>
        </p:txBody>
      </p:sp>
      <p:pic>
        <p:nvPicPr>
          <p:cNvPr id="5" name="Picture 4"/>
          <p:cNvPicPr>
            <a:picLocks noChangeAspect="1"/>
          </p:cNvPicPr>
          <p:nvPr/>
        </p:nvPicPr>
        <p:blipFill>
          <a:blip r:embed="rId2"/>
          <a:stretch>
            <a:fillRect/>
          </a:stretch>
        </p:blipFill>
        <p:spPr>
          <a:xfrm>
            <a:off x="608135" y="1412047"/>
            <a:ext cx="8192414" cy="5355144"/>
          </a:xfrm>
          <a:prstGeom prst="rect">
            <a:avLst/>
          </a:prstGeom>
        </p:spPr>
      </p:pic>
      <p:sp>
        <p:nvSpPr>
          <p:cNvPr id="6" name="Rectangle 5"/>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06105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bg1">
                    <a:lumMod val="65000"/>
                  </a:schemeClr>
                </a:solidFill>
              </a:rPr>
              <a:t>Service sustainability | </a:t>
            </a:r>
            <a:r>
              <a:rPr lang="en-GB" dirty="0"/>
              <a:t>Trends in service spend</a:t>
            </a:r>
          </a:p>
        </p:txBody>
      </p:sp>
      <p:sp>
        <p:nvSpPr>
          <p:cNvPr id="3" name="Content Placeholder 2"/>
          <p:cNvSpPr>
            <a:spLocks noGrp="1"/>
          </p:cNvSpPr>
          <p:nvPr>
            <p:ph idx="1"/>
          </p:nvPr>
        </p:nvSpPr>
        <p:spPr>
          <a:xfrm>
            <a:off x="8616280" y="1484313"/>
            <a:ext cx="3575720" cy="3960812"/>
          </a:xfrm>
        </p:spPr>
        <p:txBody>
          <a:bodyPr/>
          <a:lstStyle/>
          <a:p>
            <a:r>
              <a:rPr lang="en-GB" sz="1600" b="1" dirty="0"/>
              <a:t>Social care spend fell </a:t>
            </a:r>
            <a:r>
              <a:rPr lang="en-GB" sz="1600" dirty="0"/>
              <a:t>from 2010-11 to 2014-15 but has started to grow since then. </a:t>
            </a:r>
          </a:p>
          <a:p>
            <a:endParaRPr lang="en-GB" sz="1600" dirty="0"/>
          </a:p>
          <a:p>
            <a:r>
              <a:rPr lang="en-GB" sz="1600" b="1" dirty="0"/>
              <a:t>Non-schools education</a:t>
            </a:r>
            <a:r>
              <a:rPr lang="en-GB" sz="1600" dirty="0"/>
              <a:t>: our analysis shows it made a significant contribution to savings in the early years – but has since levelled off.</a:t>
            </a:r>
          </a:p>
          <a:p>
            <a:endParaRPr lang="en-GB" sz="1600" dirty="0"/>
          </a:p>
          <a:p>
            <a:r>
              <a:rPr lang="en-GB" sz="1600" b="1" dirty="0"/>
              <a:t>Sharp fall in spend on ‘other services’ in first year </a:t>
            </a:r>
            <a:r>
              <a:rPr lang="en-GB" sz="1600" dirty="0"/>
              <a:t>– then steady falls in each year. Implies that the switch away from savings reductions in the second three year period of austerity does not apply to these services. </a:t>
            </a:r>
          </a:p>
        </p:txBody>
      </p:sp>
      <p:pic>
        <p:nvPicPr>
          <p:cNvPr id="6" name="Picture 5"/>
          <p:cNvPicPr>
            <a:picLocks noChangeAspect="1"/>
          </p:cNvPicPr>
          <p:nvPr/>
        </p:nvPicPr>
        <p:blipFill>
          <a:blip r:embed="rId2"/>
          <a:stretch>
            <a:fillRect/>
          </a:stretch>
        </p:blipFill>
        <p:spPr>
          <a:xfrm>
            <a:off x="609600" y="1469337"/>
            <a:ext cx="8006680" cy="4981392"/>
          </a:xfrm>
          <a:prstGeom prst="rect">
            <a:avLst/>
          </a:prstGeom>
        </p:spPr>
      </p:pic>
      <p:sp>
        <p:nvSpPr>
          <p:cNvPr id="5" name="Rectangle 4"/>
          <p:cNvSpPr/>
          <p:nvPr/>
        </p:nvSpPr>
        <p:spPr>
          <a:xfrm>
            <a:off x="335360" y="6453336"/>
            <a:ext cx="2016224"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53540448"/>
      </p:ext>
    </p:extLst>
  </p:cSld>
  <p:clrMapOvr>
    <a:masterClrMapping/>
  </p:clrMapOvr>
</p:sld>
</file>

<file path=ppt/theme/theme1.xml><?xml version="1.0" encoding="utf-8"?>
<a:theme xmlns:a="http://schemas.openxmlformats.org/drawingml/2006/main" name="NAO Template 2013">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592E3432-EB04-453F-883D-CEEBA96AA955}" vid="{50F272CB-55D1-4442-9247-A5CEC4316CB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Please Choose a Content Type" ma:contentTypeID="0x0101004C0ADB98B512A647B4F8E41EE5DB38861500D3FFBD192C99FC48B178D620E298F0F0" ma:contentTypeVersion="254" ma:contentTypeDescription="Please choose a valid content type from the dropdown list above" ma:contentTypeScope="" ma:versionID="9e087fc65c2e76ab880440c97914b33b">
  <xsd:schema xmlns:xsd="http://www.w3.org/2001/XMLSchema" xmlns:xs="http://www.w3.org/2001/XMLSchema" xmlns:p="http://schemas.microsoft.com/office/2006/metadata/properties" xmlns:ns2="f21d76a0-9ad0-4f9b-a3be-283500ead975" xmlns:ns3="6070561e-1d98-4c9d-a162-b4f939e302d6" targetNamespace="http://schemas.microsoft.com/office/2006/metadata/properties" ma:root="true" ma:fieldsID="ca2d8077585b90e42fe977cfb8e3fb8f" ns2:_="" ns3:_="">
    <xsd:import namespace="f21d76a0-9ad0-4f9b-a3be-283500ead975"/>
    <xsd:import namespace="6070561e-1d98-4c9d-a162-b4f939e302d6"/>
    <xsd:element name="properties">
      <xsd:complexType>
        <xsd:sequence>
          <xsd:element name="documentManagement">
            <xsd:complexType>
              <xsd:all>
                <xsd:element ref="ns2:PersonalInfo" minOccurs="0"/>
                <xsd:element ref="ns2:BIL"/>
                <xsd:element ref="ns2:GPMS"/>
                <xsd:element ref="ns2:KeystoneDocumentNo" minOccurs="0"/>
                <xsd:element ref="ns2:KeystoneDocumentAuthor" minOccurs="0"/>
                <xsd:element ref="ns2:KeystoneDocumentLocation" minOccurs="0"/>
                <xsd:element ref="ns2:KeystoneCreatedByFullName" minOccurs="0"/>
                <xsd:element ref="ns2:KeystoneDeclared" minOccurs="0"/>
                <xsd:element ref="ns2:EmailRecipients" minOccurs="0"/>
                <xsd:element ref="ns2:EmailAuthor" minOccurs="0"/>
                <xsd:element ref="ns2:k8ea5009ad4d407cb9b77e5af5162217" minOccurs="0"/>
                <xsd:element ref="ns2:TaxCatchAll" minOccurs="0"/>
                <xsd:element ref="ns2:TaxCatchAllLabel" minOccurs="0"/>
                <xsd:element ref="ns2:NintexExpirationDate" minOccurs="0"/>
                <xsd:element ref="ns2:mf3e4976efcd4ecbbdd6e4bc8450feaa"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1d76a0-9ad0-4f9b-a3be-283500ead975" elementFormDefault="qualified">
    <xsd:import namespace="http://schemas.microsoft.com/office/2006/documentManagement/types"/>
    <xsd:import namespace="http://schemas.microsoft.com/office/infopath/2007/PartnerControls"/>
    <xsd:element name="PersonalInfo" ma:index="3" nillable="true" ma:displayName="Personal Info" ma:default="0" ma:description="If the information in this document contains personal data please tick." ma:internalName="PersonalInfo">
      <xsd:simpleType>
        <xsd:restriction base="dms:Boolean"/>
      </xsd:simpleType>
    </xsd:element>
    <xsd:element name="BIL" ma:index="4" ma:displayName="Business Impact Level" ma:default="0" ma:description="Risk levels reflecting potential consequences of any compromise to confidentiality, integrity or availability of information." ma:format="Dropdown" ma:internalName="BIL">
      <xsd:simpleType>
        <xsd:restriction base="dms:Choice">
          <xsd:enumeration value="0"/>
          <xsd:enumeration value="1"/>
          <xsd:enumeration value="2"/>
          <xsd:enumeration value="3"/>
          <xsd:enumeration value="4"/>
        </xsd:restriction>
      </xsd:simpleType>
    </xsd:element>
    <xsd:element name="GPMS" ma:index="5" ma:displayName="Security Classification" ma:default="Official" ma:description="If information requires additional care in handling it may be assigned as Official-Sensitive." ma:format="Dropdown" ma:internalName="GPMS">
      <xsd:simpleType>
        <xsd:restriction base="dms:Choice">
          <xsd:enumeration value="Official"/>
          <xsd:enumeration value="Official-Sensitive"/>
        </xsd:restriction>
      </xsd:simpleType>
    </xsd:element>
    <xsd:element name="KeystoneDocumentNo" ma:index="6" nillable="true" ma:displayName="Keystone Document No" ma:description="Imported Keystone DOC_NO" ma:hidden="true" ma:indexed="true" ma:internalName="KeystoneDocumentNo">
      <xsd:simpleType>
        <xsd:restriction base="dms:Text">
          <xsd:maxLength value="255"/>
        </xsd:restriction>
      </xsd:simpleType>
    </xsd:element>
    <xsd:element name="KeystoneDocumentAuthor" ma:index="7" nillable="true" ma:displayName="Keystone Document Author" ma:description="Imported Keystone Author field" ma:hidden="true" ma:internalName="KeystoneDocumentAuthor">
      <xsd:simpleType>
        <xsd:restriction base="dms:Text">
          <xsd:maxLength value="255"/>
        </xsd:restriction>
      </xsd:simpleType>
    </xsd:element>
    <xsd:element name="KeystoneDocumentLocation" ma:index="8" nillable="true" ma:displayName="Keystone Document Location" ma:description="Original file location in Keystone" ma:hidden="true" ma:internalName="KeystoneDocumentLocation">
      <xsd:simpleType>
        <xsd:restriction base="dms:Note">
          <xsd:maxLength value="255"/>
        </xsd:restriction>
      </xsd:simpleType>
    </xsd:element>
    <xsd:element name="KeystoneCreatedByFullName" ma:index="9" nillable="true" ma:displayName="Keystone Created By Full Name" ma:description="Imported Keystone Created By field" ma:hidden="true" ma:internalName="KeystoneCreatedByFullName">
      <xsd:simpleType>
        <xsd:restriction base="dms:Text">
          <xsd:maxLength value="255"/>
        </xsd:restriction>
      </xsd:simpleType>
    </xsd:element>
    <xsd:element name="KeystoneDeclared" ma:index="10" nillable="true" ma:displayName="Keystone Declared" ma:default="0" ma:description="Has the document been declared as a record" ma:hidden="true" ma:internalName="KeystoneDeclared">
      <xsd:simpleType>
        <xsd:restriction base="dms:Boolean"/>
      </xsd:simpleType>
    </xsd:element>
    <xsd:element name="EmailRecipients" ma:index="11" nillable="true" ma:displayName="Email Recipients" ma:hidden="true" ma:internalName="EmailRecipients" ma:readOnly="false">
      <xsd:simpleType>
        <xsd:restriction base="dms:Text"/>
      </xsd:simpleType>
    </xsd:element>
    <xsd:element name="EmailAuthor" ma:index="12" nillable="true" ma:displayName="Email Author" ma:hidden="true" ma:internalName="EmailAuthor" ma:readOnly="false">
      <xsd:simpleType>
        <xsd:restriction base="dms:Text"/>
      </xsd:simpleType>
    </xsd:element>
    <xsd:element name="k8ea5009ad4d407cb9b77e5af5162217" ma:index="13" nillable="true" ma:taxonomy="true" ma:internalName="k8ea5009ad4d407cb9b77e5af5162217" ma:taxonomyFieldName="NAOSubject" ma:displayName="Secondary Subject" ma:readOnly="false" ma:default="" ma:fieldId="{48ea5009-ad4d-407c-b9b7-7e5af5162217}" ma:taxonomyMulti="true" ma:sspId="c8812c7e-cc97-4ca4-94bd-8d83d126dc36" ma:termSetId="eb2cb72a-badb-46a2-91fa-6b05b5ecc1f5"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cb91a1ac-3f2c-4e3d-88db-2828287a5308}" ma:internalName="TaxCatchAll" ma:showField="CatchAllData" ma:web="6070561e-1d98-4c9d-a162-b4f939e302d6">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cb91a1ac-3f2c-4e3d-88db-2828287a5308}" ma:internalName="TaxCatchAllLabel" ma:readOnly="true" ma:showField="CatchAllDataLabel" ma:web="6070561e-1d98-4c9d-a162-b4f939e302d6">
      <xsd:complexType>
        <xsd:complexContent>
          <xsd:extension base="dms:MultiChoiceLookup">
            <xsd:sequence>
              <xsd:element name="Value" type="dms:Lookup" maxOccurs="unbounded" minOccurs="0" nillable="true"/>
            </xsd:sequence>
          </xsd:extension>
        </xsd:complexContent>
      </xsd:complexType>
    </xsd:element>
    <xsd:element name="NintexExpirationDate" ma:index="22" nillable="true" ma:displayName="Nintex Expiration Date" ma:default="1900-01-01T00:00:00Z" ma:description="Reference date used by document retention schedules. The date is set according to the field defined in the Content Type Grouping list and is set by a console application that runs daily" ma:format="DateOnly" ma:hidden="true" ma:internalName="NintexExpirationDate" ma:readOnly="false">
      <xsd:simpleType>
        <xsd:restriction base="dms:DateTime"/>
      </xsd:simpleType>
    </xsd:element>
    <xsd:element name="mf3e4976efcd4ecbbdd6e4bc8450feaa" ma:index="23" nillable="true" ma:taxonomy="true" ma:internalName="mf3e4976efcd4ecbbdd6e4bc8450feaa" ma:taxonomyFieldName="PrimarySubject" ma:displayName="Primary Subject" ma:indexed="true" ma:readOnly="false" ma:default="" ma:fieldId="{6f3e4976-efcd-4ecb-bdd6-e4bc8450feaa}" ma:sspId="c8812c7e-cc97-4ca4-94bd-8d83d126dc36" ma:termSetId="eb2cb72a-badb-46a2-91fa-6b05b5ecc1f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070561e-1d98-4c9d-a162-b4f939e302d6" elementFormDefault="qualified">
    <xsd:import namespace="http://schemas.microsoft.com/office/2006/documentManagement/types"/>
    <xsd:import namespace="http://schemas.microsoft.com/office/infopath/2007/PartnerControls"/>
    <xsd:element name="_dlc_DocId" ma:index="25" nillable="true" ma:displayName="Document ID Value" ma:description="The value of the document ID assigned to this item." ma:internalName="_dlc_DocId" ma:readOnly="true">
      <xsd:simpleType>
        <xsd:restriction base="dms:Text"/>
      </xsd:simpleType>
    </xsd:element>
    <xsd:element name="_dlc_DocIdUrl" ma:index="2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KeystoneDocumentAuthor xmlns="f21d76a0-9ad0-4f9b-a3be-283500ead975" xsi:nil="true"/>
    <KeystoneCreatedByFullName xmlns="f21d76a0-9ad0-4f9b-a3be-283500ead975" xsi:nil="true"/>
    <mf3e4976efcd4ecbbdd6e4bc8450feaa xmlns="f21d76a0-9ad0-4f9b-a3be-283500ead975">
      <Terms xmlns="http://schemas.microsoft.com/office/infopath/2007/PartnerControls"/>
    </mf3e4976efcd4ecbbdd6e4bc8450feaa>
    <NintexExpirationDate xmlns="f21d76a0-9ad0-4f9b-a3be-283500ead975">1900-01-01T00:00:00+00:00</NintexExpirationDate>
    <GPMS xmlns="f21d76a0-9ad0-4f9b-a3be-283500ead975">Official</GPMS>
    <PersonalInfo xmlns="f21d76a0-9ad0-4f9b-a3be-283500ead975">false</PersonalInfo>
    <KeystoneDeclared xmlns="f21d76a0-9ad0-4f9b-a3be-283500ead975">false</KeystoneDeclared>
    <EmailAuthor xmlns="f21d76a0-9ad0-4f9b-a3be-283500ead975" xsi:nil="true"/>
    <TaxCatchAll xmlns="f21d76a0-9ad0-4f9b-a3be-283500ead975">
      <Value>129</Value>
      <Value>1674</Value>
      <Value>1673</Value>
      <Value>329</Value>
      <Value>450</Value>
      <Value>357</Value>
    </TaxCatchAll>
    <KeystoneDocumentNo xmlns="f21d76a0-9ad0-4f9b-a3be-283500ead975" xsi:nil="true"/>
    <k8ea5009ad4d407cb9b77e5af5162217 xmlns="f21d76a0-9ad0-4f9b-a3be-283500ead975">
      <Terms xmlns="http://schemas.microsoft.com/office/infopath/2007/PartnerControls"/>
    </k8ea5009ad4d407cb9b77e5af5162217>
    <EmailRecipients xmlns="f21d76a0-9ad0-4f9b-a3be-283500ead975" xsi:nil="true"/>
    <BIL xmlns="f21d76a0-9ad0-4f9b-a3be-283500ead975">0</BIL>
    <KeystoneDocumentLocation xmlns="f21d76a0-9ad0-4f9b-a3be-283500ead975" xsi:nil="true"/>
    <_dlc_DocId xmlns="6070561e-1d98-4c9d-a162-b4f939e302d6">JEMZR2VWYEJU-1-35046</_dlc_DocId>
    <_dlc_DocIdUrl xmlns="6070561e-1d98-4c9d-a162-b4f939e302d6">
      <Url>http://naotank.nao.gsi.gov.uk/Sites/CLG/_layouts/15/DocIdRedir.aspx?ID=JEMZR2VWYEJU-1-35046</Url>
      <Description>JEMZR2VWYEJU-1-35046</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95493E-A4F4-4BC2-B4D7-84F0D55B9698}">
  <ds:schemaRefs>
    <ds:schemaRef ds:uri="http://schemas.microsoft.com/sharepoint/events"/>
  </ds:schemaRefs>
</ds:datastoreItem>
</file>

<file path=customXml/itemProps2.xml><?xml version="1.0" encoding="utf-8"?>
<ds:datastoreItem xmlns:ds="http://schemas.openxmlformats.org/officeDocument/2006/customXml" ds:itemID="{14A10DF8-0DB0-42BF-96FD-B0A1E9278D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1d76a0-9ad0-4f9b-a3be-283500ead975"/>
    <ds:schemaRef ds:uri="6070561e-1d98-4c9d-a162-b4f939e302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90EBD5-471D-438C-BB27-87A6525ADAF8}">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6070561e-1d98-4c9d-a162-b4f939e302d6"/>
    <ds:schemaRef ds:uri="http://schemas.microsoft.com/office/2006/metadata/properties"/>
    <ds:schemaRef ds:uri="http://schemas.openxmlformats.org/package/2006/metadata/core-properties"/>
    <ds:schemaRef ds:uri="f21d76a0-9ad0-4f9b-a3be-283500ead975"/>
    <ds:schemaRef ds:uri="http://www.w3.org/XML/1998/namespace"/>
  </ds:schemaRefs>
</ds:datastoreItem>
</file>

<file path=customXml/itemProps4.xml><?xml version="1.0" encoding="utf-8"?>
<ds:datastoreItem xmlns:ds="http://schemas.openxmlformats.org/officeDocument/2006/customXml" ds:itemID="{25A7AA57-9D88-46D6-84BF-1D01422DD0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NAO Presentation Template 2016_16-9</Template>
  <TotalTime>7864</TotalTime>
  <Words>1779</Words>
  <Application>Microsoft Office PowerPoint</Application>
  <PresentationFormat>Widescreen</PresentationFormat>
  <Paragraphs>188</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AlegreyaSans-Medium</vt:lpstr>
      <vt:lpstr>Arial</vt:lpstr>
      <vt:lpstr>HelveticaNeueLT Std Lt</vt:lpstr>
      <vt:lpstr>HelveticaNeueLT Std Med</vt:lpstr>
      <vt:lpstr>NAO Template 2013</vt:lpstr>
      <vt:lpstr> Financial sustainability of local authorities 2018: NAO report </vt:lpstr>
      <vt:lpstr>Overview | Our report…</vt:lpstr>
      <vt:lpstr>Challenges | Funding reductions since 2010-11</vt:lpstr>
      <vt:lpstr>Challenges | Variation in funding reductions</vt:lpstr>
      <vt:lpstr>Challenges | Growing demand on local authorities</vt:lpstr>
      <vt:lpstr>Responses | How LAs offset funding reductions has changed </vt:lpstr>
      <vt:lpstr>Responses | Reducing other spend &amp; increasing income</vt:lpstr>
      <vt:lpstr>Service sustainability | Reductions in service spend</vt:lpstr>
      <vt:lpstr>Service sustainability | Trends in service spend</vt:lpstr>
      <vt:lpstr>Service sustainability | Overall spending reductions</vt:lpstr>
      <vt:lpstr>Service sustainability | Concentration on social care</vt:lpstr>
      <vt:lpstr>Service sustainability | Total spend has not fallen as much as net spend</vt:lpstr>
      <vt:lpstr>Service sustainability | Growing overspends</vt:lpstr>
      <vt:lpstr>Financial sustainability | Variance by service area</vt:lpstr>
      <vt:lpstr>Financial sustainability | Levels of reserves</vt:lpstr>
      <vt:lpstr>Financial sustainability | Use of reserves (STCCs)</vt:lpstr>
      <vt:lpstr>Financial sustainability | Unplanned use of reserves</vt:lpstr>
      <vt:lpstr>Financial sustainability | Overspends &amp; use of reserves</vt:lpstr>
      <vt:lpstr>Financial sustainability | Dwindling reserves</vt:lpstr>
      <vt:lpstr>Financial sustainability | Limited room for manoeuvre </vt:lpstr>
      <vt:lpstr>Overview | VfM conclusion – MHCLG</vt:lpstr>
      <vt:lpstr>Overview | VfM conclusion – wider government</vt:lpstr>
      <vt:lpstr>Overview | Recommendations</vt:lpstr>
      <vt:lpstr>Overview | PAC report recommendations</vt:lpstr>
      <vt:lpstr>PowerPoint Presentation</vt:lpstr>
    </vt:vector>
  </TitlesOfParts>
  <Company>National Audit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Helping the nation  spend wisely</dc:title>
  <dc:creator>LEE, Miranda</dc:creator>
  <cp:lastModifiedBy>MURPHIE, Aileen</cp:lastModifiedBy>
  <cp:revision>215</cp:revision>
  <cp:lastPrinted>2018-05-10T08:28:22Z</cp:lastPrinted>
  <dcterms:created xsi:type="dcterms:W3CDTF">2017-10-12T13:23:29Z</dcterms:created>
  <dcterms:modified xsi:type="dcterms:W3CDTF">2018-11-18T06:27:24Z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0x0101004C0ADB98B512A647B4F8E41EE5DB38861500D3FFBD192C99FC48B178D620E298F0F0</vt:lpwstr>
  </property>
  <property fmtid="{D5CDD505-2E9C-101B-9397-08002B2CF9AE}" pid="3" name="f1dac000fcdc4049bff9f9dd01e1f968">
    <vt:lpwstr>Local Government|dbaac598-91d8-4670-9fe2-1a9f0a2ace58</vt:lpwstr>
  </property>
  <property fmtid="{D5CDD505-2E9C-101B-9397-08002B2CF9AE}" pid="4" name="a2054fdd19c04267a9aa0e34cd1feefb">
    <vt:lpwstr/>
  </property>
  <property fmtid="{D5CDD505-2E9C-101B-9397-08002B2CF9AE}" pid="5" name="StandardsType">
    <vt:lpwstr/>
  </property>
  <property fmtid="{D5CDD505-2E9C-101B-9397-08002B2CF9AE}" pid="6" name="NAOEventType">
    <vt:lpwstr/>
  </property>
  <property fmtid="{D5CDD505-2E9C-101B-9397-08002B2CF9AE}" pid="7" name="Secondary Organisations">
    <vt:lpwstr/>
  </property>
  <property fmtid="{D5CDD505-2E9C-101B-9397-08002B2CF9AE}" pid="8" name="ked9ab204e5a49668c18b0d2692eef1d">
    <vt:lpwstr/>
  </property>
  <property fmtid="{D5CDD505-2E9C-101B-9397-08002B2CF9AE}" pid="9" name="k77dbc4b088749a5b7fbc6975f5892c7">
    <vt:lpwstr/>
  </property>
  <property fmtid="{D5CDD505-2E9C-101B-9397-08002B2CF9AE}" pid="10" name="NAOSubject">
    <vt:lpwstr/>
  </property>
  <property fmtid="{D5CDD505-2E9C-101B-9397-08002B2CF9AE}" pid="11" name="afe4cfc7c3e84635a20aa63431c6f343">
    <vt:lpwstr/>
  </property>
  <property fmtid="{D5CDD505-2E9C-101B-9397-08002B2CF9AE}" pid="12" name="c667d297458e49a89b240a0a8d2a741a">
    <vt:lpwstr/>
  </property>
  <property fmtid="{D5CDD505-2E9C-101B-9397-08002B2CF9AE}" pid="13" name="me59d2f140cf40479d72d98c10356a85">
    <vt:lpwstr/>
  </property>
  <property fmtid="{D5CDD505-2E9C-101B-9397-08002B2CF9AE}" pid="14" name="c8c90c1fe655436193114e39d26464b8">
    <vt:lpwstr/>
  </property>
  <property fmtid="{D5CDD505-2E9C-101B-9397-08002B2CF9AE}" pid="15" name="n7563c6dc1fb4a4497bcc2ea7ae3e6fd">
    <vt:lpwstr/>
  </property>
  <property fmtid="{D5CDD505-2E9C-101B-9397-08002B2CF9AE}" pid="16" name="g608b6bb0bb74d619d4136e40401d1df">
    <vt:lpwstr/>
  </property>
  <property fmtid="{D5CDD505-2E9C-101B-9397-08002B2CF9AE}" pid="17" name="d43fc05883f94c0088823a81df56210f">
    <vt:lpwstr/>
  </property>
  <property fmtid="{D5CDD505-2E9C-101B-9397-08002B2CF9AE}" pid="18" name="ClientType">
    <vt:lpwstr/>
  </property>
  <property fmtid="{D5CDD505-2E9C-101B-9397-08002B2CF9AE}" pid="19" name="o1b39ff6eb174deca6f0776caf90966c">
    <vt:lpwstr>Financial sustainability of local authorities 2017|e3e1e8d0-97b9-4f57-adcf-f103ab37ed09</vt:lpwstr>
  </property>
  <property fmtid="{D5CDD505-2E9C-101B-9397-08002B2CF9AE}" pid="20" name="o2109fe2bf934203894ecee74c784de5">
    <vt:lpwstr/>
  </property>
  <property fmtid="{D5CDD505-2E9C-101B-9397-08002B2CF9AE}" pid="21" name="le9ea00fa1b44d8eb8c218880c0845a9">
    <vt:lpwstr/>
  </property>
  <property fmtid="{D5CDD505-2E9C-101B-9397-08002B2CF9AE}" pid="22" name="d4f4f8d1b6144dce862ae38156ce3da3">
    <vt:lpwstr/>
  </property>
  <property fmtid="{D5CDD505-2E9C-101B-9397-08002B2CF9AE}" pid="23" name="b0d1d09f4f57465cb56893f1c65ce625">
    <vt:lpwstr/>
  </property>
  <property fmtid="{D5CDD505-2E9C-101B-9397-08002B2CF9AE}" pid="24" name="m7579f702bdd46d0900a361f01f97131">
    <vt:lpwstr/>
  </property>
  <property fmtid="{D5CDD505-2E9C-101B-9397-08002B2CF9AE}" pid="25" name="mdc53d4331ad4265b1e00c19732e6a24">
    <vt:lpwstr/>
  </property>
  <property fmtid="{D5CDD505-2E9C-101B-9397-08002B2CF9AE}" pid="26" name="l224d661db2a4435b922e97cf586a621">
    <vt:lpwstr/>
  </property>
  <property fmtid="{D5CDD505-2E9C-101B-9397-08002B2CF9AE}" pid="27" name="Issuedby">
    <vt:lpwstr/>
  </property>
  <property fmtid="{D5CDD505-2E9C-101B-9397-08002B2CF9AE}" pid="28" name="ReasonforBriefing">
    <vt:lpwstr/>
  </property>
  <property fmtid="{D5CDD505-2E9C-101B-9397-08002B2CF9AE}" pid="29" name="CoverageQuarter">
    <vt:lpwstr/>
  </property>
  <property fmtid="{D5CDD505-2E9C-101B-9397-08002B2CF9AE}" pid="30" name="ClientFamily">
    <vt:lpwstr/>
  </property>
  <property fmtid="{D5CDD505-2E9C-101B-9397-08002B2CF9AE}" pid="31" name="d78e761506bd4784aeb8e2b66771cf4b">
    <vt:lpwstr/>
  </property>
  <property fmtid="{D5CDD505-2E9C-101B-9397-08002B2CF9AE}" pid="32" name="NAOAudience">
    <vt:lpwstr/>
  </property>
  <property fmtid="{D5CDD505-2E9C-101B-9397-08002B2CF9AE}" pid="33" name="ef72519f598c4356a64b13123a718f5b">
    <vt:lpwstr/>
  </property>
  <property fmtid="{D5CDD505-2E9C-101B-9397-08002B2CF9AE}" pid="34" name="acb1c27a28214edaae36bc6e1179b452">
    <vt:lpwstr>2018|4723cfe1-7425-457b-9fe6-73fc07850c5e</vt:lpwstr>
  </property>
  <property fmtid="{D5CDD505-2E9C-101B-9397-08002B2CF9AE}" pid="35" name="ad329ac7533946ffa4c78246c85932a0">
    <vt:lpwstr>Value For Money output|e89aa705-d236-4daa-907f-7e3cf39fc52f</vt:lpwstr>
  </property>
  <property fmtid="{D5CDD505-2E9C-101B-9397-08002B2CF9AE}" pid="36" name="ProjectStage">
    <vt:lpwstr/>
  </property>
  <property fmtid="{D5CDD505-2E9C-101B-9397-08002B2CF9AE}" pid="37" name="Country">
    <vt:lpwstr/>
  </property>
  <property fmtid="{D5CDD505-2E9C-101B-9397-08002B2CF9AE}" pid="38" name="m519c16a633b4e7183c553dc046453f6">
    <vt:lpwstr>Local service delivery and user experience|9312f599-5710-4180-b552-6cde1eaa00e3</vt:lpwstr>
  </property>
  <property fmtid="{D5CDD505-2E9C-101B-9397-08002B2CF9AE}" pid="39" name="Forreviewby">
    <vt:lpwstr/>
  </property>
  <property fmtid="{D5CDD505-2E9C-101B-9397-08002B2CF9AE}" pid="40" name="ProductDocumentType">
    <vt:lpwstr/>
  </property>
  <property fmtid="{D5CDD505-2E9C-101B-9397-08002B2CF9AE}" pid="41" name="VFMReviewStage">
    <vt:lpwstr/>
  </property>
  <property fmtid="{D5CDD505-2E9C-101B-9397-08002B2CF9AE}" pid="42" name="ProjectDocumentType">
    <vt:lpwstr/>
  </property>
  <property fmtid="{D5CDD505-2E9C-101B-9397-08002B2CF9AE}" pid="43" name="EvidenceType">
    <vt:lpwstr/>
  </property>
  <property fmtid="{D5CDD505-2E9C-101B-9397-08002B2CF9AE}" pid="44" name="CoverageMonth">
    <vt:lpwstr/>
  </property>
  <property fmtid="{D5CDD505-2E9C-101B-9397-08002B2CF9AE}" pid="45" name="Cluster">
    <vt:lpwstr>329;#Local service delivery and user experience|9312f599-5710-4180-b552-6cde1eaa00e3</vt:lpwstr>
  </property>
  <property fmtid="{D5CDD505-2E9C-101B-9397-08002B2CF9AE}" pid="46" name="fe9ebf49e0164e67bb4afe99e8164556">
    <vt:lpwstr/>
  </property>
  <property fmtid="{D5CDD505-2E9C-101B-9397-08002B2CF9AE}" pid="47" name="p20cc41e137345d3ac2e5ae4260dcb2b">
    <vt:lpwstr/>
  </property>
  <property fmtid="{D5CDD505-2E9C-101B-9397-08002B2CF9AE}" pid="48" name="g8f3a8b064ba4d3686f1a5c9eb82070d">
    <vt:lpwstr/>
  </property>
  <property fmtid="{D5CDD505-2E9C-101B-9397-08002B2CF9AE}" pid="49" name="AssignmentName">
    <vt:lpwstr/>
  </property>
  <property fmtid="{D5CDD505-2E9C-101B-9397-08002B2CF9AE}" pid="50" name="n89f1c10659d42cb91f112ad2f8b0bea">
    <vt:lpwstr/>
  </property>
  <property fmtid="{D5CDD505-2E9C-101B-9397-08002B2CF9AE}" pid="51" name="Legislationname">
    <vt:lpwstr/>
  </property>
  <property fmtid="{D5CDD505-2E9C-101B-9397-08002B2CF9AE}" pid="52" name="LiaisonType">
    <vt:lpwstr/>
  </property>
  <property fmtid="{D5CDD505-2E9C-101B-9397-08002B2CF9AE}" pid="53" name="e273ba0a222b4096a91f3e306e95b905">
    <vt:lpwstr/>
  </property>
  <property fmtid="{D5CDD505-2E9C-101B-9397-08002B2CF9AE}" pid="54" name="ProductType">
    <vt:lpwstr>450;#Value For Money output|e89aa705-d236-4daa-907f-7e3cf39fc52f</vt:lpwstr>
  </property>
  <property fmtid="{D5CDD505-2E9C-101B-9397-08002B2CF9AE}" pid="55" name="CommunicationType">
    <vt:lpwstr/>
  </property>
  <property fmtid="{D5CDD505-2E9C-101B-9397-08002B2CF9AE}" pid="56" name="j5e1ead7bc124362a8c230ba45c1a582">
    <vt:lpwstr>Department for Communities and Local Government|b229c05e-4174-4aba-ae5e-04d6248c5f4d</vt:lpwstr>
  </property>
  <property fmtid="{D5CDD505-2E9C-101B-9397-08002B2CF9AE}" pid="57" name="Liaisonwith">
    <vt:lpwstr/>
  </property>
  <property fmtid="{D5CDD505-2E9C-101B-9397-08002B2CF9AE}" pid="58" name="ProjectType">
    <vt:lpwstr/>
  </property>
  <property fmtid="{D5CDD505-2E9C-101B-9397-08002B2CF9AE}" pid="59" name="i949c3fa8d004454bda9872a115645e4">
    <vt:lpwstr/>
  </property>
  <property fmtid="{D5CDD505-2E9C-101B-9397-08002B2CF9AE}" pid="60" name="ProductName">
    <vt:lpwstr>1673;#Financial sustainability of local authorities 2017|e3e1e8d0-97b9-4f57-adcf-f103ab37ed09</vt:lpwstr>
  </property>
  <property fmtid="{D5CDD505-2E9C-101B-9397-08002B2CF9AE}" pid="61" name="ContractName">
    <vt:lpwstr/>
  </property>
  <property fmtid="{D5CDD505-2E9C-101B-9397-08002B2CF9AE}" pid="62" name="TeamAdminType">
    <vt:lpwstr/>
  </property>
  <property fmtid="{D5CDD505-2E9C-101B-9397-08002B2CF9AE}" pid="63" name="CoverageYear">
    <vt:lpwstr>1674;#2018|4723cfe1-7425-457b-9fe6-73fc07850c5e</vt:lpwstr>
  </property>
  <property fmtid="{D5CDD505-2E9C-101B-9397-08002B2CF9AE}" pid="64" name="c1537196c4ba447da32ab7a051dd83a5">
    <vt:lpwstr/>
  </property>
  <property fmtid="{D5CDD505-2E9C-101B-9397-08002B2CF9AE}" pid="65" name="LocalTeam">
    <vt:lpwstr/>
  </property>
  <property fmtid="{D5CDD505-2E9C-101B-9397-08002B2CF9AE}" pid="66" name="Primary Organisation">
    <vt:lpwstr>129;#Department for Communities and Local Government|b229c05e-4174-4aba-ae5e-04d6248c5f4d</vt:lpwstr>
  </property>
  <property fmtid="{D5CDD505-2E9C-101B-9397-08002B2CF9AE}" pid="67" name="m2e5188e34754b0f9161c83633071070">
    <vt:lpwstr/>
  </property>
  <property fmtid="{D5CDD505-2E9C-101B-9397-08002B2CF9AE}" pid="68" name="ImpactYear">
    <vt:lpwstr/>
  </property>
  <property fmtid="{D5CDD505-2E9C-101B-9397-08002B2CF9AE}" pid="69" name="PrimarySubject">
    <vt:lpwstr/>
  </property>
  <property fmtid="{D5CDD505-2E9C-101B-9397-08002B2CF9AE}" pid="70" name="CorporateTeam">
    <vt:lpwstr>357;#Local Government|dbaac598-91d8-4670-9fe2-1a9f0a2ace58</vt:lpwstr>
  </property>
  <property fmtid="{D5CDD505-2E9C-101B-9397-08002B2CF9AE}" pid="71" name="m144ead3e39048429749e8506bef6415">
    <vt:lpwstr/>
  </property>
  <property fmtid="{D5CDD505-2E9C-101B-9397-08002B2CF9AE}" pid="72" name="GuidanceType">
    <vt:lpwstr/>
  </property>
  <property fmtid="{D5CDD505-2E9C-101B-9397-08002B2CF9AE}" pid="73" name="Session">
    <vt:lpwstr/>
  </property>
  <property fmtid="{D5CDD505-2E9C-101B-9397-08002B2CF9AE}" pid="74" name="h4364a81ead44ef3889bb2bba17076e0">
    <vt:lpwstr/>
  </property>
  <property fmtid="{D5CDD505-2E9C-101B-9397-08002B2CF9AE}" pid="75" name="_dlc_DocIdItemGuid">
    <vt:lpwstr>d2d83c2d-58b7-4adf-9947-5c6255537c4a</vt:lpwstr>
  </property>
</Properties>
</file>