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69" r:id="rId6"/>
    <p:sldId id="273" r:id="rId7"/>
    <p:sldId id="274" r:id="rId8"/>
    <p:sldId id="275" r:id="rId9"/>
    <p:sldId id="276" r:id="rId10"/>
    <p:sldId id="277" r:id="rId11"/>
    <p:sldId id="258" r:id="rId12"/>
    <p:sldId id="259" r:id="rId13"/>
    <p:sldId id="260" r:id="rId14"/>
    <p:sldId id="261" r:id="rId15"/>
    <p:sldId id="262" r:id="rId16"/>
    <p:sldId id="279" r:id="rId17"/>
    <p:sldId id="278" r:id="rId18"/>
    <p:sldId id="263" r:id="rId19"/>
    <p:sldId id="264" r:id="rId20"/>
    <p:sldId id="265" r:id="rId21"/>
    <p:sldId id="266" r:id="rId22"/>
    <p:sldId id="267" r:id="rId23"/>
    <p:sldId id="25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Taxation revenue attributable to sub-national and central/federal government as a percentage of GDP, 2013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Canada</c:v>
                </c:pt>
                <c:pt idx="1">
                  <c:v>France</c:v>
                </c:pt>
                <c:pt idx="2">
                  <c:v>Germany</c:v>
                </c:pt>
                <c:pt idx="3">
                  <c:v>Italy</c:v>
                </c:pt>
                <c:pt idx="4">
                  <c:v>Spain</c:v>
                </c:pt>
                <c:pt idx="5">
                  <c:v>Sweden</c:v>
                </c:pt>
                <c:pt idx="6">
                  <c:v>United Kingdom</c:v>
                </c:pt>
                <c:pt idx="7">
                  <c:v>United States</c:v>
                </c:pt>
                <c:pt idx="8">
                  <c:v>OECD total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14.9</c:v>
                </c:pt>
                <c:pt idx="1">
                  <c:v>5.8</c:v>
                </c:pt>
                <c:pt idx="2">
                  <c:v>11</c:v>
                </c:pt>
                <c:pt idx="3">
                  <c:v>7.1</c:v>
                </c:pt>
                <c:pt idx="4">
                  <c:v>7.7</c:v>
                </c:pt>
                <c:pt idx="5">
                  <c:v>15.8</c:v>
                </c:pt>
                <c:pt idx="6">
                  <c:v>1.6</c:v>
                </c:pt>
                <c:pt idx="7">
                  <c:v>8.8000000000000007</c:v>
                </c:pt>
                <c:pt idx="8">
                  <c:v>8.8000000000000007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0953760"/>
        <c:axId val="500951408"/>
      </c:barChart>
      <c:catAx>
        <c:axId val="500953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00951408"/>
        <c:crosses val="autoZero"/>
        <c:auto val="1"/>
        <c:lblAlgn val="ctr"/>
        <c:lblOffset val="100"/>
        <c:noMultiLvlLbl val="0"/>
      </c:catAx>
      <c:valAx>
        <c:axId val="50095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0953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60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91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5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8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17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3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61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35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45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2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9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698A-88A4-4355-BD83-47EBBD001814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A00AE-67A9-49A9-8619-7C8A0A50E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9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/>
                </a:solidFill>
              </a:rPr>
              <a:t>The Future of Business Rates and Council Tax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Tony Travers</a:t>
            </a:r>
          </a:p>
          <a:p>
            <a:r>
              <a:rPr lang="en-GB" dirty="0" smtClean="0"/>
              <a:t>London School of Economics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3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Conclusions on NDR reform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government’s proposed reform to local authority funding </a:t>
            </a:r>
            <a:r>
              <a:rPr lang="en-GB" dirty="0" smtClean="0"/>
              <a:t>was/is potentially </a:t>
            </a:r>
            <a:r>
              <a:rPr lang="en-GB" dirty="0" smtClean="0"/>
              <a:t>radical</a:t>
            </a:r>
          </a:p>
          <a:p>
            <a:pPr lvl="2"/>
            <a:r>
              <a:rPr lang="en-GB" dirty="0" smtClean="0"/>
              <a:t>Moves from a system equalising for needs and resources differences to one where economic (tax base) growth will be key driver of changing spending power</a:t>
            </a:r>
          </a:p>
          <a:p>
            <a:pPr lvl="2"/>
            <a:r>
              <a:rPr lang="en-GB" dirty="0" smtClean="0"/>
              <a:t>Chancellor’s purpose is to incentivise economic growth and to weaken resistance from the planning system (and public opinion)</a:t>
            </a:r>
          </a:p>
          <a:p>
            <a:r>
              <a:rPr lang="en-GB" dirty="0" smtClean="0"/>
              <a:t>Full impacts would take a number of years to be seen, but they will impact the scale and patter of development/economic </a:t>
            </a:r>
            <a:r>
              <a:rPr lang="en-GB" dirty="0" smtClean="0"/>
              <a:t>growth</a:t>
            </a:r>
            <a:endParaRPr lang="en-GB" dirty="0"/>
          </a:p>
          <a:p>
            <a:r>
              <a:rPr lang="en-GB" dirty="0" smtClean="0"/>
              <a:t>Having said  this, is the balance of tax-raising between NDR and council tax in any sense fair?</a:t>
            </a:r>
          </a:p>
          <a:p>
            <a:pPr lvl="1"/>
            <a:r>
              <a:rPr lang="en-GB" dirty="0" smtClean="0"/>
              <a:t>A few slides to examine this issue….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878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Change in v</a:t>
            </a:r>
            <a:r>
              <a:rPr lang="en-GB" dirty="0" smtClean="0">
                <a:solidFill>
                  <a:schemeClr val="accent5"/>
                </a:solidFill>
              </a:rPr>
              <a:t>alue </a:t>
            </a:r>
            <a:r>
              <a:rPr lang="en-GB" dirty="0" smtClean="0">
                <a:solidFill>
                  <a:schemeClr val="accent5"/>
                </a:solidFill>
              </a:rPr>
              <a:t>of housing and commercial property</a:t>
            </a:r>
            <a:br>
              <a:rPr lang="en-GB" dirty="0" smtClean="0">
                <a:solidFill>
                  <a:schemeClr val="accent5"/>
                </a:solidFill>
              </a:rPr>
            </a:br>
            <a:r>
              <a:rPr lang="en-GB" sz="2400" dirty="0" smtClean="0">
                <a:solidFill>
                  <a:schemeClr val="accent5"/>
                </a:solidFill>
              </a:rPr>
              <a:t>- UK, 2000 to 2015</a:t>
            </a:r>
            <a:endParaRPr lang="en-GB" sz="2400" dirty="0">
              <a:solidFill>
                <a:schemeClr val="accent5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950" y="1995487"/>
            <a:ext cx="4864100" cy="404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0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Change in values compared to change in tax</a:t>
            </a:r>
            <a:br>
              <a:rPr lang="en-GB" dirty="0" smtClean="0">
                <a:solidFill>
                  <a:schemeClr val="accent5"/>
                </a:solidFill>
              </a:rPr>
            </a:br>
            <a:r>
              <a:rPr lang="en-GB" sz="2400" dirty="0" smtClean="0">
                <a:solidFill>
                  <a:schemeClr val="accent5"/>
                </a:solidFill>
              </a:rPr>
              <a:t>- commercial and domestic property, 2000 to 2015 </a:t>
            </a:r>
            <a:endParaRPr lang="en-GB" sz="2400" dirty="0">
              <a:solidFill>
                <a:schemeClr val="accent5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057400" y="3159125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Change</a:t>
                      </a:r>
                      <a:r>
                        <a:rPr lang="en-GB" baseline="0" dirty="0" smtClean="0"/>
                        <a:t> in p</a:t>
                      </a:r>
                      <a:r>
                        <a:rPr lang="en-GB" dirty="0" smtClean="0"/>
                        <a:t>roperty</a:t>
                      </a:r>
                      <a:r>
                        <a:rPr lang="en-GB" baseline="0" dirty="0" smtClean="0"/>
                        <a:t> v</a:t>
                      </a:r>
                      <a:r>
                        <a:rPr lang="en-GB" dirty="0" smtClean="0"/>
                        <a:t>alue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Change</a:t>
                      </a:r>
                      <a:r>
                        <a:rPr lang="en-GB" baseline="0" dirty="0" smtClean="0"/>
                        <a:t> in p</a:t>
                      </a:r>
                      <a:r>
                        <a:rPr lang="en-GB" dirty="0" smtClean="0"/>
                        <a:t>roperty</a:t>
                      </a:r>
                      <a:r>
                        <a:rPr lang="en-GB" baseline="0" dirty="0" smtClean="0"/>
                        <a:t> t</a:t>
                      </a:r>
                      <a:r>
                        <a:rPr lang="en-GB" dirty="0" smtClean="0"/>
                        <a:t>ax </a:t>
                      </a:r>
                    </a:p>
                    <a:p>
                      <a:pPr algn="ctr"/>
                      <a:r>
                        <a:rPr lang="en-GB" dirty="0" smtClean="0"/>
                        <a:t>(%)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Commercial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+68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Domestic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+160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+109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0" y="5803900"/>
            <a:ext cx="4979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Sources: Values - BPF; Property tax - HM Treasury, Budget reports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55431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Value of commercial vs residential property</a:t>
            </a:r>
            <a:br>
              <a:rPr lang="en-GB" dirty="0" smtClean="0">
                <a:solidFill>
                  <a:schemeClr val="accent5"/>
                </a:solidFill>
              </a:rPr>
            </a:br>
            <a:r>
              <a:rPr lang="en-GB" sz="2400" dirty="0" smtClean="0">
                <a:solidFill>
                  <a:schemeClr val="accent5"/>
                </a:solidFill>
              </a:rPr>
              <a:t>- UK, 2015 </a:t>
            </a:r>
            <a:endParaRPr lang="en-GB" sz="2400" dirty="0">
              <a:solidFill>
                <a:schemeClr val="accent5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448" y="1965324"/>
            <a:ext cx="5530703" cy="3952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82100" y="3941761"/>
            <a:ext cx="24188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Residential: £5475bn</a:t>
            </a:r>
          </a:p>
          <a:p>
            <a:r>
              <a:rPr lang="en-GB" dirty="0" smtClean="0"/>
              <a:t>Commercial: £1034bn</a:t>
            </a:r>
          </a:p>
          <a:p>
            <a:r>
              <a:rPr lang="en-GB" dirty="0" smtClean="0"/>
              <a:t>Infrastructure: £1061bn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326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Property taxes paid, commercial vs residential</a:t>
            </a:r>
            <a:br>
              <a:rPr lang="en-GB" dirty="0" smtClean="0">
                <a:solidFill>
                  <a:schemeClr val="accent5"/>
                </a:solidFill>
              </a:rPr>
            </a:br>
            <a:r>
              <a:rPr lang="en-GB" sz="2400" dirty="0" smtClean="0">
                <a:solidFill>
                  <a:schemeClr val="accent5"/>
                </a:solidFill>
              </a:rPr>
              <a:t>- UK, 2015-16</a:t>
            </a:r>
            <a:endParaRPr lang="en-GB" sz="24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Commercial (NDR)				£28.8bn				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Domestic (Council tax)			£29.0bn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			                   </a:t>
            </a:r>
            <a:r>
              <a:rPr lang="en-GB" sz="1400" dirty="0" smtClean="0"/>
              <a:t>Source: HM Treasury, </a:t>
            </a:r>
            <a:r>
              <a:rPr lang="en-GB" sz="1400" i="1" dirty="0" smtClean="0"/>
              <a:t>Autumn Statement 2016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8312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Property values compared to property taxes</a:t>
            </a:r>
            <a:br>
              <a:rPr lang="en-GB" dirty="0" smtClean="0">
                <a:solidFill>
                  <a:schemeClr val="accent5"/>
                </a:solidFill>
              </a:rPr>
            </a:br>
            <a:r>
              <a:rPr lang="en-GB" sz="2400" dirty="0" smtClean="0">
                <a:solidFill>
                  <a:schemeClr val="accent5"/>
                </a:solidFill>
              </a:rPr>
              <a:t>- UK, 2015-16</a:t>
            </a:r>
            <a:endParaRPr lang="en-GB" sz="2400" dirty="0">
              <a:solidFill>
                <a:schemeClr val="accent5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06600" y="292946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Property</a:t>
                      </a:r>
                      <a:r>
                        <a:rPr lang="en-GB" baseline="0" dirty="0" smtClean="0"/>
                        <a:t> v</a:t>
                      </a:r>
                      <a:r>
                        <a:rPr lang="en-GB" dirty="0" smtClean="0"/>
                        <a:t>alue (£</a:t>
                      </a:r>
                      <a:r>
                        <a:rPr lang="en-GB" dirty="0" err="1" smtClean="0"/>
                        <a:t>bn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Property</a:t>
                      </a:r>
                      <a:r>
                        <a:rPr lang="en-GB" baseline="0" dirty="0" smtClean="0"/>
                        <a:t> t</a:t>
                      </a:r>
                      <a:r>
                        <a:rPr lang="en-GB" dirty="0" smtClean="0"/>
                        <a:t>ax (£</a:t>
                      </a:r>
                      <a:r>
                        <a:rPr lang="en-GB" dirty="0" err="1" smtClean="0"/>
                        <a:t>bn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Commercial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28.8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Domestic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29.0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02400" y="5232400"/>
            <a:ext cx="497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Sources: Values - BPF; Property tax - HM Treasury, Budget reports 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26308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 smtClean="0">
                <a:solidFill>
                  <a:schemeClr val="accent5"/>
                </a:solidFill>
              </a:rPr>
              <a:t>Council tax </a:t>
            </a:r>
            <a:r>
              <a:rPr lang="en-GB" altLang="en-US" dirty="0">
                <a:solidFill>
                  <a:schemeClr val="accent5"/>
                </a:solidFill>
              </a:rPr>
              <a:t>- 1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Council tax remains the most politically-salient revenue in Britain, yet…..</a:t>
            </a:r>
          </a:p>
          <a:p>
            <a:r>
              <a:rPr lang="en-GB" altLang="en-US" dirty="0"/>
              <a:t>….local government remains outside the </a:t>
            </a:r>
            <a:r>
              <a:rPr lang="en-GB" altLang="en-US" dirty="0" smtClean="0"/>
              <a:t>political Establishment’s </a:t>
            </a:r>
            <a:r>
              <a:rPr lang="en-GB" altLang="en-US" dirty="0"/>
              <a:t>concerns</a:t>
            </a:r>
          </a:p>
          <a:p>
            <a:r>
              <a:rPr lang="en-GB" altLang="en-US" dirty="0"/>
              <a:t>Almost all national politicians are ‘</a:t>
            </a:r>
            <a:r>
              <a:rPr lang="en-GB" altLang="en-US" dirty="0" err="1"/>
              <a:t>localists</a:t>
            </a:r>
            <a:r>
              <a:rPr lang="en-GB" altLang="en-US" dirty="0"/>
              <a:t>’ yet none really trusts local government</a:t>
            </a:r>
          </a:p>
          <a:p>
            <a:r>
              <a:rPr lang="en-GB" altLang="en-US" dirty="0"/>
              <a:t>The public is not fired up for </a:t>
            </a:r>
            <a:r>
              <a:rPr lang="en-GB" altLang="en-US" dirty="0" smtClean="0"/>
              <a:t>reform</a:t>
            </a:r>
          </a:p>
          <a:p>
            <a:r>
              <a:rPr lang="en-GB" altLang="en-US" dirty="0" smtClean="0"/>
              <a:t>Raynsford and Lyons reviews were not able to convince ministers</a:t>
            </a:r>
          </a:p>
          <a:p>
            <a:r>
              <a:rPr lang="en-GB" altLang="en-US" dirty="0" smtClean="0"/>
              <a:t>In England, no revaluation since 1993 (1991 values)</a:t>
            </a: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48938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Council tax - 2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Council tax requires modernisation</a:t>
            </a:r>
          </a:p>
          <a:p>
            <a:pPr lvl="1"/>
            <a:r>
              <a:rPr lang="en-GB" dirty="0" smtClean="0"/>
              <a:t>Revaluation</a:t>
            </a:r>
          </a:p>
          <a:p>
            <a:pPr lvl="2"/>
            <a:r>
              <a:rPr lang="en-GB" dirty="0" smtClean="0"/>
              <a:t>Then regular (annual) </a:t>
            </a:r>
            <a:r>
              <a:rPr lang="en-GB" dirty="0" err="1" smtClean="0"/>
              <a:t>revlauations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Wider range of bands (or actual capital values)</a:t>
            </a:r>
          </a:p>
          <a:p>
            <a:pPr lvl="1"/>
            <a:r>
              <a:rPr lang="en-GB" dirty="0" smtClean="0"/>
              <a:t>Broader understanding of the benefits of effective domestic property taxation</a:t>
            </a:r>
          </a:p>
          <a:p>
            <a:pPr lvl="2"/>
            <a:r>
              <a:rPr lang="en-GB" dirty="0" smtClean="0"/>
              <a:t>If properly operated, it would ‘discipline’ house prices and deliver more efficient use</a:t>
            </a:r>
          </a:p>
          <a:p>
            <a:pPr lvl="1"/>
            <a:r>
              <a:rPr lang="en-GB" dirty="0" smtClean="0"/>
              <a:t>But….British attitudes to property and inheritance!</a:t>
            </a:r>
          </a:p>
          <a:p>
            <a:r>
              <a:rPr lang="en-GB" dirty="0" smtClean="0"/>
              <a:t>Stamp Duty </a:t>
            </a:r>
            <a:r>
              <a:rPr lang="en-GB" dirty="0"/>
              <a:t>L</a:t>
            </a:r>
            <a:r>
              <a:rPr lang="en-GB" dirty="0" smtClean="0"/>
              <a:t>and Tax</a:t>
            </a:r>
          </a:p>
          <a:p>
            <a:pPr lvl="1"/>
            <a:r>
              <a:rPr lang="en-GB" dirty="0" smtClean="0"/>
              <a:t>Now used to collect £8bn – in lieu of a properly-functioning annual council tax</a:t>
            </a:r>
          </a:p>
          <a:p>
            <a:r>
              <a:rPr lang="en-GB" dirty="0" smtClean="0"/>
              <a:t>A better system would abolish SDLT and raise more from CT</a:t>
            </a:r>
          </a:p>
          <a:p>
            <a:pPr lvl="1"/>
            <a:r>
              <a:rPr lang="en-GB" dirty="0" smtClean="0"/>
              <a:t>But, politically impossible and more difficult every day that passes without reform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706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490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accent1"/>
                </a:solidFill>
              </a:rPr>
              <a:t>Other countries: tax revenue attributable to sub-national and central/federal government as % of GDP</a:t>
            </a:r>
            <a:br>
              <a:rPr lang="en-GB" dirty="0" smtClean="0">
                <a:solidFill>
                  <a:schemeClr val="accent1"/>
                </a:solidFill>
              </a:rPr>
            </a:b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2294627" y="1656272"/>
          <a:ext cx="7781026" cy="4313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ight Arrow 4"/>
          <p:cNvSpPr/>
          <p:nvPr/>
        </p:nvSpPr>
        <p:spPr>
          <a:xfrm rot="13367118">
            <a:off x="8051124" y="59157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063951" y="6174172"/>
            <a:ext cx="260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UK at 1.6%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98143" y="6158090"/>
            <a:ext cx="362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OECD Revenue Statistics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777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Reform? E</a:t>
            </a:r>
            <a:r>
              <a:rPr lang="en-GB" dirty="0" smtClean="0">
                <a:solidFill>
                  <a:schemeClr val="accent5"/>
                </a:solidFill>
              </a:rPr>
              <a:t>vidence </a:t>
            </a:r>
            <a:r>
              <a:rPr lang="en-GB" dirty="0" smtClean="0">
                <a:solidFill>
                  <a:schemeClr val="accent5"/>
                </a:solidFill>
              </a:rPr>
              <a:t>about devolution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9019"/>
            <a:ext cx="10515600" cy="4830792"/>
          </a:xfrm>
        </p:spPr>
        <p:txBody>
          <a:bodyPr>
            <a:normAutofit fontScale="70000" lnSpcReduction="20000"/>
          </a:bodyPr>
          <a:lstStyle/>
          <a:p>
            <a:r>
              <a:rPr lang="en-GB" sz="3600" dirty="0" smtClean="0"/>
              <a:t>Scotland, Wales and Northern Ireland all govern themselves within a UK context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dirty="0" smtClean="0"/>
              <a:t>Regions in other countries</a:t>
            </a:r>
            <a:r>
              <a:rPr lang="en-GB" sz="3600" dirty="0" smtClean="0"/>
              <a:t> </a:t>
            </a:r>
            <a:r>
              <a:rPr lang="en-GB" sz="3600" dirty="0" smtClean="0"/>
              <a:t>have far more </a:t>
            </a:r>
            <a:r>
              <a:rPr lang="en-GB" sz="3600" dirty="0" smtClean="0"/>
              <a:t>fiscal power</a:t>
            </a:r>
            <a:endParaRPr lang="en-GB" sz="3600" dirty="0" smtClean="0"/>
          </a:p>
          <a:p>
            <a:endParaRPr lang="en-GB" sz="3600" dirty="0"/>
          </a:p>
          <a:p>
            <a:r>
              <a:rPr lang="en-GB" sz="3600" dirty="0" smtClean="0"/>
              <a:t>Academic evidence doesn’t suggest any threat to economic growth from devolution</a:t>
            </a:r>
          </a:p>
          <a:p>
            <a:endParaRPr lang="en-GB" sz="3600" dirty="0" smtClean="0"/>
          </a:p>
          <a:p>
            <a:r>
              <a:rPr lang="en-GB" sz="3600" dirty="0" smtClean="0"/>
              <a:t>Evidence suggests fiscal devolution has efficiency gains and a broader tax base allows for more stable and fairer local</a:t>
            </a:r>
          </a:p>
          <a:p>
            <a:endParaRPr lang="en-GB" sz="3600" dirty="0" smtClean="0"/>
          </a:p>
          <a:p>
            <a:r>
              <a:rPr lang="en-GB" sz="3600" dirty="0" smtClean="0"/>
              <a:t>The public supports devolution </a:t>
            </a:r>
            <a:r>
              <a:rPr lang="en-GB" sz="3600" dirty="0" smtClean="0"/>
              <a:t>to sub-national government</a:t>
            </a:r>
          </a:p>
          <a:p>
            <a:pPr lvl="2"/>
            <a:r>
              <a:rPr lang="en-GB" sz="2800" dirty="0" smtClean="0"/>
              <a:t>At least in some polls….</a:t>
            </a:r>
            <a:endParaRPr lang="en-GB" sz="2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19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Local government funding and the future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Local  government current expenditure still broadly planned to follow the path set by last autumn’s spending review</a:t>
            </a:r>
          </a:p>
          <a:p>
            <a:pPr lvl="2"/>
            <a:r>
              <a:rPr lang="en-GB" dirty="0"/>
              <a:t>E</a:t>
            </a:r>
            <a:r>
              <a:rPr lang="en-GB" dirty="0" smtClean="0"/>
              <a:t>xtra council tax (ASC precept) and draw-down of reserves to boost spending slightly</a:t>
            </a:r>
          </a:p>
          <a:p>
            <a:r>
              <a:rPr lang="en-GB" dirty="0" smtClean="0"/>
              <a:t>Government not now planning to move to 100% NDR retention by 2019-20</a:t>
            </a:r>
          </a:p>
          <a:p>
            <a:pPr lvl="2"/>
            <a:r>
              <a:rPr lang="en-GB" dirty="0" smtClean="0"/>
              <a:t>RSG to continue</a:t>
            </a:r>
          </a:p>
          <a:p>
            <a:pPr lvl="2"/>
            <a:r>
              <a:rPr lang="en-GB" dirty="0"/>
              <a:t>London, Manchester, Liverpool, Cornwall, the West </a:t>
            </a:r>
            <a:r>
              <a:rPr lang="en-GB" dirty="0" smtClean="0"/>
              <a:t>Midlands</a:t>
            </a:r>
            <a:r>
              <a:rPr lang="en-GB" dirty="0"/>
              <a:t> </a:t>
            </a:r>
            <a:r>
              <a:rPr lang="en-GB" dirty="0" smtClean="0"/>
              <a:t>and potentially others to be ‘pilots’ for 100% retention</a:t>
            </a:r>
          </a:p>
          <a:p>
            <a:r>
              <a:rPr lang="en-GB" dirty="0" smtClean="0"/>
              <a:t>However, there </a:t>
            </a:r>
            <a:r>
              <a:rPr lang="en-GB" u="sng" dirty="0" smtClean="0"/>
              <a:t>will</a:t>
            </a:r>
            <a:r>
              <a:rPr lang="en-GB" dirty="0" smtClean="0"/>
              <a:t> be a ‘fair funding’ re-set of the underlying ‘needs’ assessments which are likely to shift resources around from 2020-21</a:t>
            </a:r>
          </a:p>
          <a:p>
            <a:r>
              <a:rPr lang="en-GB" dirty="0" smtClean="0"/>
              <a:t>‘Tariffs’ and ‘top-ups’ will be re-set to achieve a redistribution of resources</a:t>
            </a:r>
          </a:p>
          <a:p>
            <a:r>
              <a:rPr lang="en-GB" dirty="0" smtClean="0"/>
              <a:t>Consultation document expected before Christmas</a:t>
            </a:r>
          </a:p>
          <a:p>
            <a:r>
              <a:rPr lang="en-GB" dirty="0" smtClean="0"/>
              <a:t>Local government settlement for 2018-19 announcement likely on 13</a:t>
            </a:r>
            <a:r>
              <a:rPr lang="en-GB" baseline="30000" dirty="0" smtClean="0"/>
              <a:t>th</a:t>
            </a:r>
            <a:r>
              <a:rPr lang="en-GB" dirty="0" smtClean="0"/>
              <a:t> or 20</a:t>
            </a:r>
            <a:r>
              <a:rPr lang="en-GB" baseline="30000" dirty="0" smtClean="0"/>
              <a:t>th</a:t>
            </a:r>
            <a:r>
              <a:rPr lang="en-GB" dirty="0" smtClean="0"/>
              <a:t> (!) </a:t>
            </a:r>
            <a:r>
              <a:rPr lang="en-GB" dirty="0"/>
              <a:t>D</a:t>
            </a:r>
            <a:r>
              <a:rPr lang="en-GB" dirty="0" smtClean="0"/>
              <a:t>ecember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860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Devolution in England</a:t>
            </a:r>
            <a:br>
              <a:rPr lang="en-GB" dirty="0" smtClean="0">
                <a:solidFill>
                  <a:schemeClr val="accent5"/>
                </a:solidFill>
              </a:rPr>
            </a:br>
            <a:r>
              <a:rPr lang="en-GB" sz="2400" dirty="0" smtClean="0">
                <a:solidFill>
                  <a:schemeClr val="accent5"/>
                </a:solidFill>
              </a:rPr>
              <a:t>- different from Scotland and Wales</a:t>
            </a:r>
            <a:endParaRPr lang="en-GB" sz="24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600" dirty="0" smtClean="0"/>
              <a:t>London</a:t>
            </a:r>
          </a:p>
          <a:p>
            <a:pPr lvl="1"/>
            <a:r>
              <a:rPr lang="en-GB" sz="3200" dirty="0" smtClean="0"/>
              <a:t>Has existed as a ‘city region’ since </a:t>
            </a:r>
            <a:r>
              <a:rPr lang="en-GB" sz="3200" dirty="0" smtClean="0"/>
              <a:t>2000/1965</a:t>
            </a:r>
            <a:endParaRPr lang="en-GB" sz="3200" dirty="0" smtClean="0"/>
          </a:p>
          <a:p>
            <a:endParaRPr lang="en-GB" sz="3600" dirty="0"/>
          </a:p>
          <a:p>
            <a:r>
              <a:rPr lang="en-GB" sz="3600" dirty="0" smtClean="0"/>
              <a:t>Greater </a:t>
            </a:r>
            <a:r>
              <a:rPr lang="en-GB" sz="3600" dirty="0" smtClean="0"/>
              <a:t>Manchester since 2004/1974</a:t>
            </a:r>
            <a:endParaRPr lang="en-GB" sz="3600" dirty="0" smtClean="0"/>
          </a:p>
          <a:p>
            <a:endParaRPr lang="en-GB" sz="3600" dirty="0"/>
          </a:p>
          <a:p>
            <a:r>
              <a:rPr lang="en-GB" sz="3600" dirty="0" smtClean="0"/>
              <a:t>Tees Valley; Liverpool </a:t>
            </a:r>
            <a:r>
              <a:rPr lang="en-GB" sz="3600" dirty="0" smtClean="0"/>
              <a:t>City Region; Birmingham/West </a:t>
            </a:r>
            <a:r>
              <a:rPr lang="en-GB" sz="3600" dirty="0" smtClean="0"/>
              <a:t>Midlands; West of England/Bristol; Peterborough/Cambridge</a:t>
            </a:r>
            <a:endParaRPr lang="en-GB" sz="3600" dirty="0"/>
          </a:p>
          <a:p>
            <a:pPr lvl="2"/>
            <a:r>
              <a:rPr lang="en-GB" sz="2800" dirty="0" smtClean="0"/>
              <a:t>Mayoral </a:t>
            </a:r>
            <a:r>
              <a:rPr lang="en-GB" sz="2800" dirty="0" smtClean="0"/>
              <a:t>elections in these new city-regions in May </a:t>
            </a:r>
            <a:r>
              <a:rPr lang="en-GB" sz="2800" dirty="0" smtClean="0"/>
              <a:t>2017</a:t>
            </a:r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dirty="0" smtClean="0"/>
              <a:t>North of Tyne to follow? 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694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Why devolve powers to </a:t>
            </a:r>
            <a:r>
              <a:rPr lang="en-GB" dirty="0" smtClean="0">
                <a:solidFill>
                  <a:schemeClr val="accent5"/>
                </a:solidFill>
              </a:rPr>
              <a:t>sub-national government</a:t>
            </a:r>
            <a:r>
              <a:rPr lang="en-GB" dirty="0" smtClean="0">
                <a:solidFill>
                  <a:schemeClr val="accent5"/>
                </a:solidFill>
              </a:rPr>
              <a:t>?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3600" dirty="0" smtClean="0"/>
              <a:t>Better use of public money – fiscally </a:t>
            </a:r>
            <a:r>
              <a:rPr lang="en-GB" sz="3600" smtClean="0"/>
              <a:t>neutral from day 1</a:t>
            </a:r>
            <a:endParaRPr lang="en-GB" sz="3600" dirty="0" smtClean="0"/>
          </a:p>
          <a:p>
            <a:endParaRPr lang="en-GB" sz="3600" dirty="0" smtClean="0"/>
          </a:p>
          <a:p>
            <a:r>
              <a:rPr lang="en-GB" sz="3600" dirty="0" smtClean="0"/>
              <a:t>Incentives for growth</a:t>
            </a:r>
          </a:p>
          <a:p>
            <a:endParaRPr lang="en-GB" sz="3600" dirty="0" smtClean="0"/>
          </a:p>
          <a:p>
            <a:r>
              <a:rPr lang="en-GB" sz="3600" dirty="0" smtClean="0"/>
              <a:t>More balanced power within the UK system of government</a:t>
            </a:r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dirty="0" smtClean="0"/>
              <a:t>Part of a solution to the ‘England question’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2913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Chances of success?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600" dirty="0" smtClean="0"/>
              <a:t>Scotland and Wales are precedents – economic incentives and accountability accepted rationale</a:t>
            </a:r>
          </a:p>
          <a:p>
            <a:endParaRPr lang="en-GB" sz="3600" dirty="0"/>
          </a:p>
          <a:p>
            <a:r>
              <a:rPr lang="en-GB" sz="3600" dirty="0"/>
              <a:t>More accessible government = better </a:t>
            </a:r>
            <a:r>
              <a:rPr lang="en-GB" sz="3600" dirty="0" smtClean="0"/>
              <a:t>government</a:t>
            </a:r>
          </a:p>
          <a:p>
            <a:endParaRPr lang="en-GB" sz="3600" dirty="0"/>
          </a:p>
          <a:p>
            <a:r>
              <a:rPr lang="en-GB" sz="3600" dirty="0" err="1" smtClean="0"/>
              <a:t>Brexit</a:t>
            </a:r>
            <a:r>
              <a:rPr lang="en-GB" sz="3600" dirty="0" smtClean="0"/>
              <a:t>: not more power to Whitehall, surely?</a:t>
            </a:r>
          </a:p>
          <a:p>
            <a:pPr marL="0" indent="0">
              <a:buNone/>
            </a:pPr>
            <a:r>
              <a:rPr lang="en-GB" sz="3600" dirty="0" smtClean="0"/>
              <a:t>	</a:t>
            </a:r>
            <a:endParaRPr lang="en-GB" sz="3600" dirty="0"/>
          </a:p>
          <a:p>
            <a:r>
              <a:rPr lang="en-GB" sz="3600" dirty="0" smtClean="0"/>
              <a:t>Need to ‘fix’ UK government and politics: devolved </a:t>
            </a:r>
            <a:r>
              <a:rPr lang="en-GB" sz="3600" dirty="0" smtClean="0"/>
              <a:t>sub-national</a:t>
            </a:r>
            <a:r>
              <a:rPr lang="en-GB" sz="3600" dirty="0" smtClean="0"/>
              <a:t> government with greater tax powers </a:t>
            </a:r>
            <a:r>
              <a:rPr lang="en-GB" sz="3600" dirty="0" smtClean="0"/>
              <a:t>is a key part of the solution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178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/>
                </a:solidFill>
              </a:rPr>
              <a:t>The Future of Business Rates and Council Tax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Tony Travers</a:t>
            </a:r>
          </a:p>
          <a:p>
            <a:r>
              <a:rPr lang="en-GB" dirty="0" smtClean="0"/>
              <a:t>London School of Economics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79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5"/>
                </a:solidFill>
              </a:rPr>
              <a:t>D</a:t>
            </a:r>
            <a:r>
              <a:rPr lang="en-GB" dirty="0" smtClean="0">
                <a:solidFill>
                  <a:schemeClr val="accent5"/>
                </a:solidFill>
              </a:rPr>
              <a:t>ecisions </a:t>
            </a:r>
            <a:r>
              <a:rPr lang="en-GB" dirty="0" smtClean="0">
                <a:solidFill>
                  <a:schemeClr val="accent5"/>
                </a:solidFill>
              </a:rPr>
              <a:t>that will need</a:t>
            </a:r>
            <a:r>
              <a:rPr lang="en-GB" dirty="0" smtClean="0">
                <a:solidFill>
                  <a:schemeClr val="accent5"/>
                </a:solidFill>
              </a:rPr>
              <a:t> </a:t>
            </a:r>
            <a:r>
              <a:rPr lang="en-GB" dirty="0" smtClean="0">
                <a:solidFill>
                  <a:schemeClr val="accent5"/>
                </a:solidFill>
              </a:rPr>
              <a:t>to be taken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How to determine allocation of </a:t>
            </a:r>
            <a:r>
              <a:rPr lang="en-GB" dirty="0" smtClean="0"/>
              <a:t>larger/100% pilot</a:t>
            </a:r>
            <a:r>
              <a:rPr lang="en-GB" dirty="0" smtClean="0"/>
              <a:t> </a:t>
            </a:r>
            <a:r>
              <a:rPr lang="en-GB" dirty="0" smtClean="0"/>
              <a:t>NDR </a:t>
            </a:r>
            <a:r>
              <a:rPr lang="en-GB" dirty="0" smtClean="0"/>
              <a:t>yield?</a:t>
            </a:r>
            <a:endParaRPr lang="en-GB" dirty="0" smtClean="0"/>
          </a:p>
          <a:p>
            <a:pPr lvl="2"/>
            <a:r>
              <a:rPr lang="en-GB" dirty="0" smtClean="0"/>
              <a:t>Within city regions; nationally; other?</a:t>
            </a:r>
          </a:p>
          <a:p>
            <a:pPr lvl="2"/>
            <a:r>
              <a:rPr lang="en-GB" dirty="0" smtClean="0"/>
              <a:t>Implications for transfer of responsibilities</a:t>
            </a:r>
          </a:p>
          <a:p>
            <a:r>
              <a:rPr lang="en-GB" dirty="0" smtClean="0"/>
              <a:t>How far to ‘re-set’ the system in </a:t>
            </a:r>
            <a:r>
              <a:rPr lang="en-GB" dirty="0" smtClean="0"/>
              <a:t>2020</a:t>
            </a:r>
            <a:endParaRPr lang="en-GB" dirty="0" smtClean="0"/>
          </a:p>
          <a:p>
            <a:pPr lvl="2"/>
            <a:r>
              <a:rPr lang="en-GB" dirty="0" smtClean="0"/>
              <a:t>Adjustments to reflect needs and resources changes</a:t>
            </a:r>
          </a:p>
          <a:p>
            <a:r>
              <a:rPr lang="en-GB" dirty="0" smtClean="0"/>
              <a:t>When to ‘re-set’ it thereafter</a:t>
            </a:r>
          </a:p>
          <a:p>
            <a:pPr lvl="2"/>
            <a:r>
              <a:rPr lang="en-GB" dirty="0" smtClean="0"/>
              <a:t>Ten-yearly or more frequently?</a:t>
            </a:r>
          </a:p>
          <a:p>
            <a:r>
              <a:rPr lang="en-GB" dirty="0" smtClean="0"/>
              <a:t>Allow councils to keep growth in </a:t>
            </a:r>
            <a:r>
              <a:rPr lang="en-GB" dirty="0" smtClean="0"/>
              <a:t>different percentages </a:t>
            </a:r>
            <a:r>
              <a:rPr lang="en-GB" dirty="0" smtClean="0"/>
              <a:t>of NDR </a:t>
            </a:r>
            <a:r>
              <a:rPr lang="en-GB" dirty="0" smtClean="0"/>
              <a:t>base?</a:t>
            </a:r>
          </a:p>
          <a:p>
            <a:r>
              <a:rPr lang="en-GB" dirty="0" smtClean="0"/>
              <a:t>How </a:t>
            </a:r>
            <a:r>
              <a:rPr lang="en-GB" dirty="0" smtClean="0"/>
              <a:t>to treat NDR appeals?</a:t>
            </a:r>
          </a:p>
          <a:p>
            <a:r>
              <a:rPr lang="en-GB" dirty="0" smtClean="0"/>
              <a:t>How far to allow full gains to be held locally?</a:t>
            </a:r>
          </a:p>
          <a:p>
            <a:r>
              <a:rPr lang="en-GB" dirty="0" smtClean="0"/>
              <a:t>How far to protect losers</a:t>
            </a:r>
            <a:r>
              <a:rPr lang="en-GB" dirty="0" smtClean="0"/>
              <a:t>? ‘No detriment’?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48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Issues to be managed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 run-in to </a:t>
            </a:r>
            <a:r>
              <a:rPr lang="en-GB" dirty="0" smtClean="0"/>
              <a:t>2020-21 </a:t>
            </a:r>
            <a:r>
              <a:rPr lang="en-GB" dirty="0" smtClean="0"/>
              <a:t>will see a reduction in local government ‘spending power’: already in Treasury plans</a:t>
            </a:r>
          </a:p>
          <a:p>
            <a:r>
              <a:rPr lang="en-GB" dirty="0" smtClean="0"/>
              <a:t>Need for </a:t>
            </a:r>
            <a:r>
              <a:rPr lang="en-GB" dirty="0" smtClean="0"/>
              <a:t>functional or grant transfers </a:t>
            </a:r>
            <a:r>
              <a:rPr lang="en-GB" dirty="0" smtClean="0"/>
              <a:t>so that overall CT+NDR does not exceed ‘spending power’ in 2020</a:t>
            </a:r>
          </a:p>
          <a:p>
            <a:r>
              <a:rPr lang="en-GB" dirty="0" smtClean="0"/>
              <a:t>Revaluation in 2017 </a:t>
            </a:r>
            <a:r>
              <a:rPr lang="en-GB" dirty="0" smtClean="0"/>
              <a:t>has</a:t>
            </a:r>
            <a:r>
              <a:rPr lang="en-GB" dirty="0" smtClean="0"/>
              <a:t> shifted </a:t>
            </a:r>
            <a:r>
              <a:rPr lang="en-GB" dirty="0" smtClean="0"/>
              <a:t>the base around, thus altering ‘tariffs’ and ‘top ups’ in 2020 as compared to where they would be without a revaluation</a:t>
            </a:r>
          </a:p>
          <a:p>
            <a:pPr lvl="2"/>
            <a:r>
              <a:rPr lang="en-GB" dirty="0" smtClean="0"/>
              <a:t>Appeals undermine the tax base and affect some councils substantively</a:t>
            </a:r>
          </a:p>
          <a:p>
            <a:pPr lvl="2"/>
            <a:r>
              <a:rPr lang="en-GB" dirty="0" smtClean="0"/>
              <a:t>System operates as it does because previously a national </a:t>
            </a:r>
            <a:r>
              <a:rPr lang="en-GB" dirty="0" smtClean="0"/>
              <a:t>revenue</a:t>
            </a:r>
          </a:p>
          <a:p>
            <a:pPr lvl="2"/>
            <a:r>
              <a:rPr lang="en-GB" dirty="0" smtClean="0"/>
              <a:t>Move to 3-yearly revaluations after the next one</a:t>
            </a:r>
            <a:endParaRPr lang="en-GB" dirty="0" smtClean="0"/>
          </a:p>
          <a:p>
            <a:r>
              <a:rPr lang="en-GB" dirty="0" smtClean="0"/>
              <a:t>Growth in tax base because of increase in productivity (by improvement if use of buildings) is not retained by a council, where ‘new build’ is</a:t>
            </a:r>
          </a:p>
          <a:p>
            <a:pPr lvl="2"/>
            <a:r>
              <a:rPr lang="en-GB" dirty="0" smtClean="0"/>
              <a:t>Revaluations remove all ‘improvement’ growth</a:t>
            </a:r>
          </a:p>
          <a:p>
            <a:r>
              <a:rPr lang="en-GB" dirty="0" smtClean="0"/>
              <a:t>NDR </a:t>
            </a:r>
            <a:r>
              <a:rPr lang="en-GB" dirty="0" smtClean="0"/>
              <a:t>‘multiplier’ </a:t>
            </a:r>
            <a:r>
              <a:rPr lang="en-GB" dirty="0" smtClean="0"/>
              <a:t>now to </a:t>
            </a:r>
            <a:r>
              <a:rPr lang="en-GB" dirty="0" smtClean="0"/>
              <a:t>be uprated in line with CPI not </a:t>
            </a:r>
            <a:r>
              <a:rPr lang="en-GB" dirty="0" smtClean="0"/>
              <a:t>RPI [not 2020]</a:t>
            </a:r>
            <a:endParaRPr lang="en-GB" dirty="0" smtClean="0"/>
          </a:p>
          <a:p>
            <a:r>
              <a:rPr lang="en-GB" dirty="0" smtClean="0"/>
              <a:t>Removal of part of NDR base (by HMT) provides incentives for councils to favour larger developments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79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346" y="443617"/>
            <a:ext cx="5034394" cy="61365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9011" y="443617"/>
            <a:ext cx="28364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5"/>
                </a:solidFill>
              </a:rPr>
              <a:t>Tax revenue changes </a:t>
            </a:r>
          </a:p>
          <a:p>
            <a:r>
              <a:rPr lang="en-GB" sz="2400" dirty="0" smtClean="0">
                <a:solidFill>
                  <a:schemeClr val="accent5"/>
                </a:solidFill>
              </a:rPr>
              <a:t>in the recent Budget </a:t>
            </a:r>
          </a:p>
          <a:p>
            <a:r>
              <a:rPr lang="en-GB" sz="2400" dirty="0">
                <a:solidFill>
                  <a:schemeClr val="accent5"/>
                </a:solidFill>
              </a:rPr>
              <a:t>c</a:t>
            </a:r>
            <a:r>
              <a:rPr lang="en-GB" sz="2400" dirty="0" smtClean="0">
                <a:solidFill>
                  <a:schemeClr val="accent5"/>
                </a:solidFill>
              </a:rPr>
              <a:t>ompared to the </a:t>
            </a:r>
          </a:p>
          <a:p>
            <a:r>
              <a:rPr lang="en-GB" sz="2400" dirty="0" smtClean="0">
                <a:solidFill>
                  <a:schemeClr val="accent5"/>
                </a:solidFill>
              </a:rPr>
              <a:t>Spring Budget</a:t>
            </a:r>
            <a:endParaRPr lang="en-GB" sz="2400" dirty="0">
              <a:solidFill>
                <a:schemeClr val="accent5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8525740" y="221411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725891" y="1994765"/>
            <a:ext cx="2226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NDR yield to be lower</a:t>
            </a:r>
          </a:p>
          <a:p>
            <a:r>
              <a:rPr lang="en-GB" dirty="0" smtClean="0"/>
              <a:t>because of move to</a:t>
            </a:r>
          </a:p>
          <a:p>
            <a:r>
              <a:rPr lang="en-GB" dirty="0" smtClean="0"/>
              <a:t>CPI up-rating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78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NDR retention - consequences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Likely (intended) impacts:</a:t>
            </a:r>
          </a:p>
          <a:p>
            <a:r>
              <a:rPr lang="en-GB" dirty="0" smtClean="0"/>
              <a:t>Pressure to build homes and develop business premises</a:t>
            </a:r>
          </a:p>
          <a:p>
            <a:r>
              <a:rPr lang="en-GB" dirty="0" smtClean="0"/>
              <a:t>Pressure on the Green Belt and green land?</a:t>
            </a:r>
          </a:p>
          <a:p>
            <a:r>
              <a:rPr lang="en-GB" dirty="0" smtClean="0"/>
              <a:t>Power for the finance department in relation to planning department within councils?</a:t>
            </a:r>
          </a:p>
          <a:p>
            <a:r>
              <a:rPr lang="en-GB" dirty="0" smtClean="0"/>
              <a:t>Big potential for areas with high land values, plus willingness to build and plenty of available land</a:t>
            </a:r>
          </a:p>
          <a:p>
            <a:pPr lvl="2"/>
            <a:r>
              <a:rPr lang="en-GB" dirty="0" smtClean="0"/>
              <a:t>Interaction with CIL and S106… </a:t>
            </a:r>
          </a:p>
          <a:p>
            <a:r>
              <a:rPr lang="en-GB" dirty="0" smtClean="0"/>
              <a:t>Challenge for places with less willingness to build and/or less land and/or lower land values</a:t>
            </a:r>
          </a:p>
          <a:p>
            <a:r>
              <a:rPr lang="en-GB" dirty="0" smtClean="0"/>
              <a:t>NHB suggests big differentials….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89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New Homes Bonus yield 2016-17</a:t>
            </a:r>
            <a:endParaRPr lang="en-GB" dirty="0">
              <a:solidFill>
                <a:schemeClr val="accent5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025900" y="1437005"/>
          <a:ext cx="3564000" cy="521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000"/>
                <a:gridCol w="1782000"/>
              </a:tblGrid>
              <a:tr h="322964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NHB (£m)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Tower Hamlets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28.6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Birmingham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20.2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Cornwall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19.6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Hackney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18.0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Wiltshire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17.9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Leeds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17.1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Southwark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16.3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Islington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15.3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Lambeth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13.9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Bristol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13.5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Greenwich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13.3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Manchester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13.1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Wandsworth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13.0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Newham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12.7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  <a:tr h="3229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Milton</a:t>
                      </a:r>
                      <a:r>
                        <a:rPr lang="en-GB" sz="1800" baseline="0" dirty="0" smtClean="0"/>
                        <a:t> Keynes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12.3</a:t>
                      </a:r>
                      <a:endParaRPr lang="en-GB" sz="1800" dirty="0"/>
                    </a:p>
                  </a:txBody>
                  <a:tcPr marL="51431" marR="51431" marT="25693" marB="2569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36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However, the link between GVA growth and NDR growth is paradoxical</a:t>
            </a:r>
            <a:endParaRPr lang="en-GB" dirty="0">
              <a:solidFill>
                <a:schemeClr val="accent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1474" y="2120114"/>
            <a:ext cx="5789051" cy="407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1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5"/>
                </a:solidFill>
              </a:rPr>
              <a:t>Rateable value growth and GVA growth</a:t>
            </a:r>
            <a:endParaRPr lang="en-GB" dirty="0">
              <a:solidFill>
                <a:schemeClr val="accent5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169" y="1790012"/>
            <a:ext cx="5444952" cy="4120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22025" y="5834358"/>
            <a:ext cx="2025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HoC</a:t>
            </a:r>
            <a:r>
              <a:rPr lang="en-GB" dirty="0" smtClean="0"/>
              <a:t> Library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37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1216</Words>
  <Application>Microsoft Office PowerPoint</Application>
  <PresentationFormat>Widescreen</PresentationFormat>
  <Paragraphs>191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The Future of Business Rates and Council Tax</vt:lpstr>
      <vt:lpstr>Local government funding and the future</vt:lpstr>
      <vt:lpstr>Decisions that will need to be taken</vt:lpstr>
      <vt:lpstr>Issues to be managed</vt:lpstr>
      <vt:lpstr>PowerPoint Presentation</vt:lpstr>
      <vt:lpstr>NDR retention - consequences</vt:lpstr>
      <vt:lpstr>New Homes Bonus yield 2016-17</vt:lpstr>
      <vt:lpstr>However, the link between GVA growth and NDR growth is paradoxical</vt:lpstr>
      <vt:lpstr>Rateable value growth and GVA growth</vt:lpstr>
      <vt:lpstr>Conclusions on NDR reform</vt:lpstr>
      <vt:lpstr>Change in value of housing and commercial property - UK, 2000 to 2015</vt:lpstr>
      <vt:lpstr>Change in values compared to change in tax - commercial and domestic property, 2000 to 2015 </vt:lpstr>
      <vt:lpstr>Value of commercial vs residential property - UK, 2015 </vt:lpstr>
      <vt:lpstr>Property taxes paid, commercial vs residential - UK, 2015-16</vt:lpstr>
      <vt:lpstr>Property values compared to property taxes - UK, 2015-16</vt:lpstr>
      <vt:lpstr>Council tax - 1</vt:lpstr>
      <vt:lpstr>Council tax - 2</vt:lpstr>
      <vt:lpstr>Other countries: tax revenue attributable to sub-national and central/federal government as % of GDP </vt:lpstr>
      <vt:lpstr>Reform? Evidence about devolution</vt:lpstr>
      <vt:lpstr>Devolution in England - different from Scotland and Wales</vt:lpstr>
      <vt:lpstr>Why devolve powers to sub-national government?</vt:lpstr>
      <vt:lpstr>Chances of success?</vt:lpstr>
      <vt:lpstr>The Future of Business Rates and Council Tax</vt:lpstr>
    </vt:vector>
  </TitlesOfParts>
  <Company>London School of Economics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Business Rates and Council Tax</dc:title>
  <dc:creator>Travers,A</dc:creator>
  <cp:lastModifiedBy>Travers,A</cp:lastModifiedBy>
  <cp:revision>6</cp:revision>
  <dcterms:created xsi:type="dcterms:W3CDTF">2017-11-30T17:06:05Z</dcterms:created>
  <dcterms:modified xsi:type="dcterms:W3CDTF">2017-11-30T17:38:15Z</dcterms:modified>
</cp:coreProperties>
</file>