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 id="2147483875" r:id="rId5"/>
  </p:sldMasterIdLst>
  <p:notesMasterIdLst>
    <p:notesMasterId r:id="rId21"/>
  </p:notesMasterIdLst>
  <p:sldIdLst>
    <p:sldId id="257" r:id="rId6"/>
    <p:sldId id="964" r:id="rId7"/>
    <p:sldId id="960" r:id="rId8"/>
    <p:sldId id="343" r:id="rId9"/>
    <p:sldId id="947" r:id="rId10"/>
    <p:sldId id="362" r:id="rId11"/>
    <p:sldId id="962" r:id="rId12"/>
    <p:sldId id="959" r:id="rId13"/>
    <p:sldId id="963" r:id="rId14"/>
    <p:sldId id="969" r:id="rId15"/>
    <p:sldId id="965" r:id="rId16"/>
    <p:sldId id="966" r:id="rId17"/>
    <p:sldId id="967" r:id="rId18"/>
    <p:sldId id="956" r:id="rId19"/>
    <p:sldId id="96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999"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rachan, Victoria" initials="SV" lastIdx="5" clrIdx="0">
    <p:extLst>
      <p:ext uri="{19B8F6BF-5375-455C-9EA6-DF929625EA0E}">
        <p15:presenceInfo xmlns:p15="http://schemas.microsoft.com/office/powerpoint/2012/main" userId="S::Victoria.Strachan@cipfa.org::b2977c90-0d8e-4651-9387-97511aa5d01b" providerId="AD"/>
      </p:ext>
    </p:extLst>
  </p:cmAuthor>
  <p:cmAuthor id="2" name="Wall, Kirsty" initials="WK" lastIdx="4" clrIdx="1">
    <p:extLst>
      <p:ext uri="{19B8F6BF-5375-455C-9EA6-DF929625EA0E}">
        <p15:presenceInfo xmlns:p15="http://schemas.microsoft.com/office/powerpoint/2012/main" userId="S::Kirsty.Wall@cipfa.org::b68165af-074b-49be-bf81-1b323902b2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A4B9A"/>
    <a:srgbClr val="312C62"/>
    <a:srgbClr val="BF016A"/>
    <a:srgbClr val="00958D"/>
    <a:srgbClr val="EA5042"/>
    <a:srgbClr val="EB3397"/>
    <a:srgbClr val="E73397"/>
    <a:srgbClr val="83C0EA"/>
    <a:srgbClr val="49B9B1"/>
    <a:srgbClr val="A8D7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1C8BC8-7C30-8884-1265-B847F63D037B}" v="20" dt="2022-01-07T13:53:43.650"/>
    <p1510:client id="{522B2918-FE73-0EB3-19F9-1D95749E7B1D}" v="2" dt="2022-03-15T12:51:37.129"/>
    <p1510:client id="{59653BE2-340F-ACD2-37F3-F133EA7C9BB8}" v="2" dt="2021-11-22T14:51:12.754"/>
    <p1510:client id="{7599D223-459B-CE70-75E0-C6103D7E970B}" v="1" dt="2021-10-21T13:32:07.294"/>
    <p1510:client id="{88C6E810-C7B1-F2EC-3764-1160B3BAA8DC}" v="207" dt="2022-05-26T14:35:37.599"/>
    <p1510:client id="{9C34D887-389E-403B-AAF2-01CE81F6E920}" v="2" dt="2022-05-27T13:19:22.429"/>
    <p1510:client id="{9FDF54A0-A658-4716-858A-9ED8579C5B26}" v="39" dt="2021-10-21T12:31:11.650"/>
    <p1510:client id="{C4580A9A-3063-B9BC-CFC9-27123BDAE039}" v="22" dt="2022-03-15T09:42:47.912"/>
    <p1510:client id="{DF7E01FE-D2BD-8182-8801-6A7C1B9A6575}" v="11" dt="2022-02-01T14:19:07.216"/>
    <p1510:client id="{E22A688D-5611-CF51-66F2-5DB8FD0BB829}" v="3" dt="2022-03-15T09:24:24.617"/>
    <p1510:client id="{EF817519-D7B3-3491-B792-BE4A8B1CA2E8}" v="174" dt="2021-10-21T12:20:43.040"/>
    <p1510:client id="{FF335019-0EC5-B3DB-6F7E-3742E43618E6}" v="4" dt="2022-03-03T14:38:06.170"/>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guide orient="horz" pos="2160"/>
        <p:guide pos="3999"/>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5ED44C-DE34-4BD8-975E-37E50BF3F4BA}" type="datetimeFigureOut">
              <a:rPr lang="en-GB" smtClean="0"/>
              <a:t>27/05/2022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EFBB53-BC34-43C7-B84B-18DCD91C7BE6}" type="slidenum">
              <a:rPr lang="en-GB" smtClean="0"/>
              <a:t>‹#›</a:t>
            </a:fld>
            <a:endParaRPr lang="en-GB"/>
          </a:p>
        </p:txBody>
      </p:sp>
    </p:spTree>
    <p:extLst>
      <p:ext uri="{BB962C8B-B14F-4D97-AF65-F5344CB8AC3E}">
        <p14:creationId xmlns:p14="http://schemas.microsoft.com/office/powerpoint/2010/main" val="978573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EFBB53-BC34-43C7-B84B-18DCD91C7BE6}" type="slidenum">
              <a:rPr lang="en-GB" smtClean="0"/>
              <a:t>1</a:t>
            </a:fld>
            <a:endParaRPr lang="en-GB"/>
          </a:p>
        </p:txBody>
      </p:sp>
    </p:spTree>
    <p:extLst>
      <p:ext uri="{BB962C8B-B14F-4D97-AF65-F5344CB8AC3E}">
        <p14:creationId xmlns:p14="http://schemas.microsoft.com/office/powerpoint/2010/main" val="3829386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we need to include the audit qualification? Can we leave it off diagram and refer to it verbally?</a:t>
            </a:r>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EFBB53-BC34-43C7-B84B-18DCD91C7BE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40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I’ve said all students get updated content because PQ students will be offered the CPD training.</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EFBB53-BC34-43C7-B84B-18DCD91C7BE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6229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CEFBB53-BC34-43C7-B84B-18DCD91C7BE6}" type="slidenum">
              <a:rPr lang="en-GB" smtClean="0"/>
              <a:t>8</a:t>
            </a:fld>
            <a:endParaRPr lang="en-GB"/>
          </a:p>
        </p:txBody>
      </p:sp>
    </p:spTree>
    <p:extLst>
      <p:ext uri="{BB962C8B-B14F-4D97-AF65-F5344CB8AC3E}">
        <p14:creationId xmlns:p14="http://schemas.microsoft.com/office/powerpoint/2010/main" val="296254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5" name="Picture 14" descr="A picture containing mountain, valley, nature, canyon&#10;&#10;Description automatically generated">
            <a:extLst>
              <a:ext uri="{FF2B5EF4-FFF2-40B4-BE49-F238E27FC236}">
                <a16:creationId xmlns:a16="http://schemas.microsoft.com/office/drawing/2014/main" id="{C6A3D1E6-E98D-414D-A0F7-34DD56618E78}"/>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188692"/>
            <a:ext cx="12192000" cy="5669307"/>
          </a:xfrm>
          <a:prstGeom prst="rect">
            <a:avLst/>
          </a:prstGeom>
        </p:spPr>
      </p:pic>
      <p:sp>
        <p:nvSpPr>
          <p:cNvPr id="14" name="object 11">
            <a:extLst>
              <a:ext uri="{FF2B5EF4-FFF2-40B4-BE49-F238E27FC236}">
                <a16:creationId xmlns:a16="http://schemas.microsoft.com/office/drawing/2014/main" id="{C5EF8DD7-1931-4376-B653-6CB6B76BAD2E}"/>
              </a:ext>
            </a:extLst>
          </p:cNvPr>
          <p:cNvSpPr/>
          <p:nvPr userDrawn="1"/>
        </p:nvSpPr>
        <p:spPr>
          <a:xfrm>
            <a:off x="9652762" y="769840"/>
            <a:ext cx="1328461" cy="504045"/>
          </a:xfrm>
          <a:custGeom>
            <a:avLst/>
            <a:gdLst/>
            <a:ahLst/>
            <a:cxnLst/>
            <a:rect l="l" t="t" r="r" b="b"/>
            <a:pathLst>
              <a:path w="2190750" h="831214">
                <a:moveTo>
                  <a:pt x="532955" y="144754"/>
                </a:moveTo>
                <a:lnTo>
                  <a:pt x="505421" y="104444"/>
                </a:lnTo>
                <a:lnTo>
                  <a:pt x="471055" y="69532"/>
                </a:lnTo>
                <a:lnTo>
                  <a:pt x="430745" y="40894"/>
                </a:lnTo>
                <a:lnTo>
                  <a:pt x="385381" y="19367"/>
                </a:lnTo>
                <a:lnTo>
                  <a:pt x="335851" y="5829"/>
                </a:lnTo>
                <a:lnTo>
                  <a:pt x="283070" y="1117"/>
                </a:lnTo>
                <a:lnTo>
                  <a:pt x="232181" y="5486"/>
                </a:lnTo>
                <a:lnTo>
                  <a:pt x="184289" y="18059"/>
                </a:lnTo>
                <a:lnTo>
                  <a:pt x="140195" y="38100"/>
                </a:lnTo>
                <a:lnTo>
                  <a:pt x="100685" y="64820"/>
                </a:lnTo>
                <a:lnTo>
                  <a:pt x="66573" y="97459"/>
                </a:lnTo>
                <a:lnTo>
                  <a:pt x="38646" y="135255"/>
                </a:lnTo>
                <a:lnTo>
                  <a:pt x="17716" y="177457"/>
                </a:lnTo>
                <a:lnTo>
                  <a:pt x="4559" y="223278"/>
                </a:lnTo>
                <a:lnTo>
                  <a:pt x="0" y="271957"/>
                </a:lnTo>
                <a:lnTo>
                  <a:pt x="4559" y="320649"/>
                </a:lnTo>
                <a:lnTo>
                  <a:pt x="17716" y="366483"/>
                </a:lnTo>
                <a:lnTo>
                  <a:pt x="38646" y="408698"/>
                </a:lnTo>
                <a:lnTo>
                  <a:pt x="66573" y="446506"/>
                </a:lnTo>
                <a:lnTo>
                  <a:pt x="100685" y="479158"/>
                </a:lnTo>
                <a:lnTo>
                  <a:pt x="140195" y="505891"/>
                </a:lnTo>
                <a:lnTo>
                  <a:pt x="184289" y="525932"/>
                </a:lnTo>
                <a:lnTo>
                  <a:pt x="232181" y="538518"/>
                </a:lnTo>
                <a:lnTo>
                  <a:pt x="283070" y="542886"/>
                </a:lnTo>
                <a:lnTo>
                  <a:pt x="334302" y="538454"/>
                </a:lnTo>
                <a:lnTo>
                  <a:pt x="382498" y="525665"/>
                </a:lnTo>
                <a:lnTo>
                  <a:pt x="426834" y="505333"/>
                </a:lnTo>
                <a:lnTo>
                  <a:pt x="466496" y="478205"/>
                </a:lnTo>
                <a:lnTo>
                  <a:pt x="500659" y="445109"/>
                </a:lnTo>
                <a:lnTo>
                  <a:pt x="528510" y="406793"/>
                </a:lnTo>
                <a:lnTo>
                  <a:pt x="438569" y="356501"/>
                </a:lnTo>
                <a:lnTo>
                  <a:pt x="410654" y="391896"/>
                </a:lnTo>
                <a:lnTo>
                  <a:pt x="374269" y="419290"/>
                </a:lnTo>
                <a:lnTo>
                  <a:pt x="331152" y="436981"/>
                </a:lnTo>
                <a:lnTo>
                  <a:pt x="283070" y="443255"/>
                </a:lnTo>
                <a:lnTo>
                  <a:pt x="235470" y="437134"/>
                </a:lnTo>
                <a:lnTo>
                  <a:pt x="192709" y="419874"/>
                </a:lnTo>
                <a:lnTo>
                  <a:pt x="156489" y="393090"/>
                </a:lnTo>
                <a:lnTo>
                  <a:pt x="128511" y="358419"/>
                </a:lnTo>
                <a:lnTo>
                  <a:pt x="110477" y="317500"/>
                </a:lnTo>
                <a:lnTo>
                  <a:pt x="104089" y="271957"/>
                </a:lnTo>
                <a:lnTo>
                  <a:pt x="110477" y="226441"/>
                </a:lnTo>
                <a:lnTo>
                  <a:pt x="128511" y="185521"/>
                </a:lnTo>
                <a:lnTo>
                  <a:pt x="156489" y="150863"/>
                </a:lnTo>
                <a:lnTo>
                  <a:pt x="192709" y="124079"/>
                </a:lnTo>
                <a:lnTo>
                  <a:pt x="235470" y="106819"/>
                </a:lnTo>
                <a:lnTo>
                  <a:pt x="283070" y="100698"/>
                </a:lnTo>
                <a:lnTo>
                  <a:pt x="332193" y="107238"/>
                </a:lnTo>
                <a:lnTo>
                  <a:pt x="376097" y="125653"/>
                </a:lnTo>
                <a:lnTo>
                  <a:pt x="412889" y="154139"/>
                </a:lnTo>
                <a:lnTo>
                  <a:pt x="440690" y="190868"/>
                </a:lnTo>
                <a:lnTo>
                  <a:pt x="532955" y="144754"/>
                </a:lnTo>
                <a:close/>
              </a:path>
              <a:path w="2190750" h="831214">
                <a:moveTo>
                  <a:pt x="678294" y="9321"/>
                </a:moveTo>
                <a:lnTo>
                  <a:pt x="577380" y="9321"/>
                </a:lnTo>
                <a:lnTo>
                  <a:pt x="577380" y="533336"/>
                </a:lnTo>
                <a:lnTo>
                  <a:pt x="678294" y="533336"/>
                </a:lnTo>
                <a:lnTo>
                  <a:pt x="678294" y="9321"/>
                </a:lnTo>
                <a:close/>
              </a:path>
              <a:path w="2190750" h="831214">
                <a:moveTo>
                  <a:pt x="1105827" y="172135"/>
                </a:moveTo>
                <a:lnTo>
                  <a:pt x="1102880" y="138023"/>
                </a:lnTo>
                <a:lnTo>
                  <a:pt x="1093825" y="106654"/>
                </a:lnTo>
                <a:lnTo>
                  <a:pt x="1088986" y="97790"/>
                </a:lnTo>
                <a:lnTo>
                  <a:pt x="1078534" y="78638"/>
                </a:lnTo>
                <a:lnTo>
                  <a:pt x="1056868" y="54597"/>
                </a:lnTo>
                <a:lnTo>
                  <a:pt x="1029055" y="35229"/>
                </a:lnTo>
                <a:lnTo>
                  <a:pt x="1007389" y="26123"/>
                </a:lnTo>
                <a:lnTo>
                  <a:pt x="1007389" y="172135"/>
                </a:lnTo>
                <a:lnTo>
                  <a:pt x="1006424" y="184988"/>
                </a:lnTo>
                <a:lnTo>
                  <a:pt x="988872" y="221386"/>
                </a:lnTo>
                <a:lnTo>
                  <a:pt x="938098" y="244475"/>
                </a:lnTo>
                <a:lnTo>
                  <a:pt x="910234" y="246430"/>
                </a:lnTo>
                <a:lnTo>
                  <a:pt x="846340" y="246430"/>
                </a:lnTo>
                <a:lnTo>
                  <a:pt x="846340" y="97790"/>
                </a:lnTo>
                <a:lnTo>
                  <a:pt x="910234" y="97942"/>
                </a:lnTo>
                <a:lnTo>
                  <a:pt x="959993" y="105232"/>
                </a:lnTo>
                <a:lnTo>
                  <a:pt x="997559" y="134150"/>
                </a:lnTo>
                <a:lnTo>
                  <a:pt x="1007389" y="172135"/>
                </a:lnTo>
                <a:lnTo>
                  <a:pt x="1007389" y="26123"/>
                </a:lnTo>
                <a:lnTo>
                  <a:pt x="995299" y="21031"/>
                </a:lnTo>
                <a:lnTo>
                  <a:pt x="955662" y="12293"/>
                </a:lnTo>
                <a:lnTo>
                  <a:pt x="910234" y="9321"/>
                </a:lnTo>
                <a:lnTo>
                  <a:pt x="747915" y="9321"/>
                </a:lnTo>
                <a:lnTo>
                  <a:pt x="747915" y="533336"/>
                </a:lnTo>
                <a:lnTo>
                  <a:pt x="846340" y="533336"/>
                </a:lnTo>
                <a:lnTo>
                  <a:pt x="846340" y="334949"/>
                </a:lnTo>
                <a:lnTo>
                  <a:pt x="910234" y="334949"/>
                </a:lnTo>
                <a:lnTo>
                  <a:pt x="955662" y="331965"/>
                </a:lnTo>
                <a:lnTo>
                  <a:pt x="995299" y="323227"/>
                </a:lnTo>
                <a:lnTo>
                  <a:pt x="1056868" y="289712"/>
                </a:lnTo>
                <a:lnTo>
                  <a:pt x="1089037" y="246430"/>
                </a:lnTo>
                <a:lnTo>
                  <a:pt x="1093825" y="237655"/>
                </a:lnTo>
                <a:lnTo>
                  <a:pt x="1102880" y="206248"/>
                </a:lnTo>
                <a:lnTo>
                  <a:pt x="1105827" y="172135"/>
                </a:lnTo>
                <a:close/>
              </a:path>
              <a:path w="2190750" h="831214">
                <a:moveTo>
                  <a:pt x="1500822" y="9321"/>
                </a:moveTo>
                <a:lnTo>
                  <a:pt x="1137627" y="9321"/>
                </a:lnTo>
                <a:lnTo>
                  <a:pt x="1137627" y="533336"/>
                </a:lnTo>
                <a:lnTo>
                  <a:pt x="1236116" y="533336"/>
                </a:lnTo>
                <a:lnTo>
                  <a:pt x="1236116" y="315937"/>
                </a:lnTo>
                <a:lnTo>
                  <a:pt x="1382064" y="315937"/>
                </a:lnTo>
                <a:lnTo>
                  <a:pt x="1417066" y="227482"/>
                </a:lnTo>
                <a:lnTo>
                  <a:pt x="1236116" y="227482"/>
                </a:lnTo>
                <a:lnTo>
                  <a:pt x="1236116" y="97942"/>
                </a:lnTo>
                <a:lnTo>
                  <a:pt x="1465821" y="97942"/>
                </a:lnTo>
                <a:lnTo>
                  <a:pt x="1500822" y="9321"/>
                </a:lnTo>
                <a:close/>
              </a:path>
              <a:path w="2190750" h="831214">
                <a:moveTo>
                  <a:pt x="1859546" y="533336"/>
                </a:moveTo>
                <a:lnTo>
                  <a:pt x="1808302" y="403631"/>
                </a:lnTo>
                <a:lnTo>
                  <a:pt x="1773555" y="315671"/>
                </a:lnTo>
                <a:lnTo>
                  <a:pt x="1707095" y="147485"/>
                </a:lnTo>
                <a:lnTo>
                  <a:pt x="1673466" y="62395"/>
                </a:lnTo>
                <a:lnTo>
                  <a:pt x="1673466" y="315671"/>
                </a:lnTo>
                <a:lnTo>
                  <a:pt x="1547596" y="315671"/>
                </a:lnTo>
                <a:lnTo>
                  <a:pt x="1610652" y="147485"/>
                </a:lnTo>
                <a:lnTo>
                  <a:pt x="1673466" y="315671"/>
                </a:lnTo>
                <a:lnTo>
                  <a:pt x="1673466" y="62395"/>
                </a:lnTo>
                <a:lnTo>
                  <a:pt x="1652536" y="9423"/>
                </a:lnTo>
                <a:lnTo>
                  <a:pt x="1568691" y="9423"/>
                </a:lnTo>
                <a:lnTo>
                  <a:pt x="1361554" y="533336"/>
                </a:lnTo>
                <a:lnTo>
                  <a:pt x="1465922" y="533336"/>
                </a:lnTo>
                <a:lnTo>
                  <a:pt x="1514576" y="403631"/>
                </a:lnTo>
                <a:lnTo>
                  <a:pt x="1706219" y="403631"/>
                </a:lnTo>
                <a:lnTo>
                  <a:pt x="1754555" y="533336"/>
                </a:lnTo>
                <a:lnTo>
                  <a:pt x="1859546" y="533336"/>
                </a:lnTo>
                <a:close/>
              </a:path>
              <a:path w="2190750" h="831214">
                <a:moveTo>
                  <a:pt x="2190699" y="830986"/>
                </a:moveTo>
                <a:lnTo>
                  <a:pt x="1869617" y="0"/>
                </a:lnTo>
                <a:lnTo>
                  <a:pt x="1837232" y="0"/>
                </a:lnTo>
                <a:lnTo>
                  <a:pt x="2158301" y="830986"/>
                </a:lnTo>
                <a:lnTo>
                  <a:pt x="2190699" y="830986"/>
                </a:lnTo>
                <a:close/>
              </a:path>
            </a:pathLst>
          </a:custGeom>
          <a:solidFill>
            <a:srgbClr val="FFFFFF"/>
          </a:solidFill>
        </p:spPr>
        <p:txBody>
          <a:bodyPr wrap="square" lIns="0" tIns="0" rIns="0" bIns="0" rtlCol="0"/>
          <a:lstStyle/>
          <a:p>
            <a:endParaRPr baseline="0"/>
          </a:p>
        </p:txBody>
      </p:sp>
      <p:sp>
        <p:nvSpPr>
          <p:cNvPr id="3" name="Subtitle 2"/>
          <p:cNvSpPr>
            <a:spLocks noGrp="1"/>
          </p:cNvSpPr>
          <p:nvPr userDrawn="1">
            <p:ph type="subTitle" idx="1"/>
          </p:nvPr>
        </p:nvSpPr>
        <p:spPr>
          <a:xfrm>
            <a:off x="635424" y="4670246"/>
            <a:ext cx="7779791" cy="914400"/>
          </a:xfrm>
        </p:spPr>
        <p:txBody>
          <a:bodyPr lIns="0" tIns="0" rIns="0" bIns="0" anchor="t">
            <a:normAutofit/>
          </a:bodyPr>
          <a:lstStyle>
            <a:lvl1pPr marL="0" indent="0" algn="l">
              <a:buNone/>
              <a:defRPr sz="2200" cap="none" spc="0" baseline="0">
                <a:solidFill>
                  <a:schemeClr val="bg1"/>
                </a:solidFill>
                <a:latin typeface="+mj-lt"/>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userDrawn="1">
            <p:ph type="dt" sz="half" idx="10"/>
          </p:nvPr>
        </p:nvSpPr>
        <p:spPr>
          <a:xfrm>
            <a:off x="658813" y="6356350"/>
            <a:ext cx="2743200" cy="365125"/>
          </a:xfrm>
        </p:spPr>
        <p:txBody>
          <a:bodyPr/>
          <a:lstStyle/>
          <a:p>
            <a:fld id="{1621D089-71FB-46F7-AF90-6B3420FA20E1}" type="datetime1">
              <a:rPr lang="en-US" smtClean="0"/>
              <a:t>5/27/2022</a:t>
            </a:fld>
            <a:endParaRPr lang="en-US"/>
          </a:p>
        </p:txBody>
      </p:sp>
      <p:sp>
        <p:nvSpPr>
          <p:cNvPr id="5" name="Footer Placeholder 4"/>
          <p:cNvSpPr>
            <a:spLocks noGrp="1"/>
          </p:cNvSpPr>
          <p:nvPr userDrawn="1">
            <p:ph type="ftr" sz="quarter" idx="11"/>
          </p:nvPr>
        </p:nvSpPr>
        <p:spPr/>
        <p:txBody>
          <a:bodyPr/>
          <a:lstStyle>
            <a:lvl1pPr>
              <a:defRPr>
                <a:solidFill>
                  <a:schemeClr val="bg1"/>
                </a:solidFill>
              </a:defRPr>
            </a:lvl1pPr>
          </a:lstStyle>
          <a:p>
            <a:r>
              <a:rPr lang="en-GB"/>
              <a:t>Copyright © CIPFA 2020 protected under UK and international law</a:t>
            </a:r>
            <a:endParaRPr lang="en-US"/>
          </a:p>
        </p:txBody>
      </p:sp>
      <p:sp>
        <p:nvSpPr>
          <p:cNvPr id="17" name="object 12">
            <a:extLst>
              <a:ext uri="{FF2B5EF4-FFF2-40B4-BE49-F238E27FC236}">
                <a16:creationId xmlns:a16="http://schemas.microsoft.com/office/drawing/2014/main" id="{D2865E8E-653A-41DC-B818-BEFAC5539999}"/>
              </a:ext>
            </a:extLst>
          </p:cNvPr>
          <p:cNvSpPr txBox="1"/>
          <p:nvPr userDrawn="1"/>
        </p:nvSpPr>
        <p:spPr>
          <a:xfrm>
            <a:off x="635424" y="5881535"/>
            <a:ext cx="2125838" cy="343991"/>
          </a:xfrm>
          <a:prstGeom prst="rect">
            <a:avLst/>
          </a:prstGeom>
        </p:spPr>
        <p:txBody>
          <a:bodyPr vert="horz" wrap="square" lIns="0" tIns="7797" rIns="0" bIns="0" rtlCol="0">
            <a:spAutoFit/>
          </a:bodyPr>
          <a:lstStyle/>
          <a:p>
            <a:pPr marL="5776" marR="2310">
              <a:spcBef>
                <a:spcPts val="61"/>
              </a:spcBef>
            </a:pPr>
            <a:r>
              <a:rPr sz="1100" b="1" spc="-2">
                <a:solidFill>
                  <a:srgbClr val="FFFFFF"/>
                </a:solidFill>
                <a:latin typeface="Arial"/>
                <a:cs typeface="Arial"/>
              </a:rPr>
              <a:t>The </a:t>
            </a:r>
            <a:r>
              <a:rPr sz="1100" b="1" spc="-5">
                <a:solidFill>
                  <a:srgbClr val="FFFFFF"/>
                </a:solidFill>
                <a:latin typeface="Arial"/>
                <a:cs typeface="Arial"/>
              </a:rPr>
              <a:t>Chartered </a:t>
            </a:r>
            <a:r>
              <a:rPr sz="1100" b="1" spc="-7">
                <a:solidFill>
                  <a:srgbClr val="FFFFFF"/>
                </a:solidFill>
                <a:latin typeface="Arial"/>
                <a:cs typeface="Arial"/>
              </a:rPr>
              <a:t>Institute </a:t>
            </a:r>
            <a:r>
              <a:rPr sz="1100" b="1" spc="-2">
                <a:solidFill>
                  <a:srgbClr val="FFFFFF"/>
                </a:solidFill>
                <a:latin typeface="Arial"/>
                <a:cs typeface="Arial"/>
              </a:rPr>
              <a:t>of  </a:t>
            </a:r>
            <a:r>
              <a:rPr sz="1100" b="1" spc="-9">
                <a:solidFill>
                  <a:srgbClr val="FFFFFF"/>
                </a:solidFill>
                <a:latin typeface="Arial"/>
                <a:cs typeface="Arial"/>
              </a:rPr>
              <a:t>Public Finance </a:t>
            </a:r>
            <a:r>
              <a:rPr sz="1100" b="1" spc="9">
                <a:solidFill>
                  <a:srgbClr val="FFFFFF"/>
                </a:solidFill>
                <a:latin typeface="Arial"/>
                <a:cs typeface="Arial"/>
              </a:rPr>
              <a:t>&amp;</a:t>
            </a:r>
            <a:r>
              <a:rPr sz="1100" b="1" spc="-66">
                <a:solidFill>
                  <a:srgbClr val="FFFFFF"/>
                </a:solidFill>
                <a:latin typeface="Arial"/>
                <a:cs typeface="Arial"/>
              </a:rPr>
              <a:t> </a:t>
            </a:r>
            <a:r>
              <a:rPr sz="1100" b="1" spc="-7">
                <a:solidFill>
                  <a:srgbClr val="FFFFFF"/>
                </a:solidFill>
                <a:latin typeface="Arial"/>
                <a:cs typeface="Arial"/>
              </a:rPr>
              <a:t>Accountancy</a:t>
            </a:r>
            <a:endParaRPr sz="1100">
              <a:latin typeface="Arial"/>
              <a:cs typeface="Arial"/>
            </a:endParaRPr>
          </a:p>
        </p:txBody>
      </p:sp>
      <p:sp>
        <p:nvSpPr>
          <p:cNvPr id="6" name="Slide Number Placeholder 5"/>
          <p:cNvSpPr>
            <a:spLocks noGrp="1"/>
          </p:cNvSpPr>
          <p:nvPr userDrawn="1">
            <p:ph type="sldNum" sz="quarter" idx="12"/>
          </p:nvPr>
        </p:nvSpPr>
        <p:spPr>
          <a:xfrm>
            <a:off x="10518631" y="6356350"/>
            <a:ext cx="1530927" cy="365125"/>
          </a:xfrm>
        </p:spPr>
        <p:txBody>
          <a:bodyPr/>
          <a:lstStyle/>
          <a:p>
            <a:fld id="{4FAB73BC-B049-4115-A692-8D63A059BFB8}" type="slidenum">
              <a:rPr lang="en-US" dirty="0"/>
              <a:pPr/>
              <a:t>‹#›</a:t>
            </a:fld>
            <a:endParaRPr lang="en-US"/>
          </a:p>
        </p:txBody>
      </p:sp>
      <p:sp>
        <p:nvSpPr>
          <p:cNvPr id="12" name="Rectangle 11">
            <a:extLst>
              <a:ext uri="{FF2B5EF4-FFF2-40B4-BE49-F238E27FC236}">
                <a16:creationId xmlns:a16="http://schemas.microsoft.com/office/drawing/2014/main" id="{7F03EFAB-587C-43D6-B395-C85A3DAAD2DC}"/>
              </a:ext>
            </a:extLst>
          </p:cNvPr>
          <p:cNvSpPr/>
          <p:nvPr userDrawn="1"/>
        </p:nvSpPr>
        <p:spPr>
          <a:xfrm>
            <a:off x="0" y="1"/>
            <a:ext cx="12192000" cy="1752599"/>
          </a:xfrm>
          <a:prstGeom prst="rect">
            <a:avLst/>
          </a:prstGeom>
          <a:solidFill>
            <a:schemeClr val="bg1"/>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9" name="Picture 8" descr="Shape&#10;&#10;Description automatically generated">
            <a:extLst>
              <a:ext uri="{FF2B5EF4-FFF2-40B4-BE49-F238E27FC236}">
                <a16:creationId xmlns:a16="http://schemas.microsoft.com/office/drawing/2014/main" id="{8A3DCBA0-5E7C-4767-8DE3-23F044389378}"/>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1828101" y="1543113"/>
            <a:ext cx="9019010" cy="5314886"/>
          </a:xfrm>
          <a:prstGeom prst="rect">
            <a:avLst/>
          </a:prstGeom>
        </p:spPr>
      </p:pic>
      <p:sp>
        <p:nvSpPr>
          <p:cNvPr id="2" name="Title 1"/>
          <p:cNvSpPr>
            <a:spLocks noGrp="1"/>
          </p:cNvSpPr>
          <p:nvPr userDrawn="1">
            <p:ph type="ctrTitle"/>
          </p:nvPr>
        </p:nvSpPr>
        <p:spPr>
          <a:xfrm>
            <a:off x="658970" y="1299214"/>
            <a:ext cx="10874218" cy="2955918"/>
          </a:xfrm>
        </p:spPr>
        <p:txBody>
          <a:bodyPr lIns="0" tIns="0" rIns="0" bIns="0" anchor="b">
            <a:normAutofit/>
          </a:bodyPr>
          <a:lstStyle>
            <a:lvl1pPr algn="l">
              <a:defRPr sz="5900" spc="-100" baseline="0">
                <a:solidFill>
                  <a:srgbClr val="FFFFFF"/>
                </a:solidFill>
              </a:defRPr>
            </a:lvl1pPr>
          </a:lstStyle>
          <a:p>
            <a:r>
              <a:rPr lang="en-US"/>
              <a:t>Click to edit Master title style</a:t>
            </a:r>
          </a:p>
        </p:txBody>
      </p:sp>
      <p:pic>
        <p:nvPicPr>
          <p:cNvPr id="11" name="Picture 10" descr="Logo&#10;&#10;Description automatically generated">
            <a:extLst>
              <a:ext uri="{FF2B5EF4-FFF2-40B4-BE49-F238E27FC236}">
                <a16:creationId xmlns:a16="http://schemas.microsoft.com/office/drawing/2014/main" id="{5738104F-6612-4505-A84E-01C74D0484B5}"/>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635424" y="529274"/>
            <a:ext cx="1323571" cy="50404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93593" y="1124744"/>
            <a:ext cx="11467041" cy="855662"/>
          </a:xfrm>
          <a:prstGeom prst="rect">
            <a:avLst/>
          </a:prstGeom>
        </p:spPr>
        <p:txBody>
          <a:bodyPr/>
          <a:lstStyle/>
          <a:p>
            <a:r>
              <a:rPr lang="en-US"/>
              <a:t>Click to edit Master title style</a:t>
            </a:r>
            <a:endParaRPr lang="en-GB"/>
          </a:p>
        </p:txBody>
      </p:sp>
      <p:sp>
        <p:nvSpPr>
          <p:cNvPr id="9" name="Content Placeholder 2"/>
          <p:cNvSpPr>
            <a:spLocks noGrp="1"/>
          </p:cNvSpPr>
          <p:nvPr>
            <p:ph sz="half" idx="1"/>
          </p:nvPr>
        </p:nvSpPr>
        <p:spPr>
          <a:xfrm>
            <a:off x="335361" y="2205038"/>
            <a:ext cx="5568619" cy="3888258"/>
          </a:xfrm>
          <a:prstGeom prst="rect">
            <a:avLst/>
          </a:prstGeom>
        </p:spPr>
        <p:txBody>
          <a:bodyPr/>
          <a:lstStyle>
            <a:lvl1pPr>
              <a:defRPr sz="1800"/>
            </a:lvl1pPr>
            <a:lvl2pPr>
              <a:defRPr sz="1500"/>
            </a:lvl2pPr>
            <a:lvl3pPr>
              <a:defRPr sz="1350"/>
            </a:lvl3pPr>
            <a:lvl4pPr>
              <a:defRPr sz="1200"/>
            </a:lvl4pPr>
            <a:lvl5pPr>
              <a:defRPr sz="10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2"/>
          <p:cNvSpPr>
            <a:spLocks noGrp="1"/>
          </p:cNvSpPr>
          <p:nvPr>
            <p:ph sz="half" idx="10"/>
          </p:nvPr>
        </p:nvSpPr>
        <p:spPr>
          <a:xfrm>
            <a:off x="6192013" y="2204864"/>
            <a:ext cx="5568619" cy="3888258"/>
          </a:xfrm>
          <a:prstGeom prst="rect">
            <a:avLst/>
          </a:prstGeom>
        </p:spPr>
        <p:txBody>
          <a:bodyPr/>
          <a:lstStyle>
            <a:lvl1pPr>
              <a:defRPr sz="1800"/>
            </a:lvl1pPr>
            <a:lvl2pPr>
              <a:defRPr sz="1500"/>
            </a:lvl2pPr>
            <a:lvl3pPr>
              <a:defRPr sz="1350"/>
            </a:lvl3pPr>
            <a:lvl4pPr>
              <a:defRPr sz="1200"/>
            </a:lvl4pPr>
            <a:lvl5pPr>
              <a:defRPr sz="10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134738317"/>
      </p:ext>
    </p:extLst>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189F6EE-53B6-42EC-967C-4C5AC84FBCC0}"/>
              </a:ext>
            </a:extLst>
          </p:cNvPr>
          <p:cNvSpPr/>
          <p:nvPr userDrawn="1"/>
        </p:nvSpPr>
        <p:spPr>
          <a:xfrm>
            <a:off x="0" y="0"/>
            <a:ext cx="12192000" cy="6857940"/>
          </a:xfrm>
          <a:prstGeom prst="rect">
            <a:avLst/>
          </a:prstGeom>
          <a:solidFill>
            <a:srgbClr val="5A4B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aseline="0"/>
          </a:p>
        </p:txBody>
      </p:sp>
      <p:sp>
        <p:nvSpPr>
          <p:cNvPr id="13" name="object 7">
            <a:extLst>
              <a:ext uri="{FF2B5EF4-FFF2-40B4-BE49-F238E27FC236}">
                <a16:creationId xmlns:a16="http://schemas.microsoft.com/office/drawing/2014/main" id="{00F3B09C-9886-4D53-A132-150AC7EED976}"/>
              </a:ext>
            </a:extLst>
          </p:cNvPr>
          <p:cNvSpPr/>
          <p:nvPr userDrawn="1"/>
        </p:nvSpPr>
        <p:spPr>
          <a:xfrm>
            <a:off x="2213921" y="1737166"/>
            <a:ext cx="7119781" cy="5120544"/>
          </a:xfrm>
          <a:custGeom>
            <a:avLst/>
            <a:gdLst/>
            <a:ahLst/>
            <a:cxnLst/>
            <a:rect l="l" t="t" r="r" b="b"/>
            <a:pathLst>
              <a:path w="11741150" h="8444230">
                <a:moveTo>
                  <a:pt x="8478129" y="0"/>
                </a:moveTo>
                <a:lnTo>
                  <a:pt x="0" y="0"/>
                </a:lnTo>
                <a:lnTo>
                  <a:pt x="3262298" y="8443816"/>
                </a:lnTo>
                <a:lnTo>
                  <a:pt x="11740689" y="8443816"/>
                </a:lnTo>
                <a:lnTo>
                  <a:pt x="8478129" y="0"/>
                </a:lnTo>
                <a:close/>
              </a:path>
            </a:pathLst>
          </a:custGeom>
          <a:solidFill>
            <a:srgbClr val="312C62"/>
          </a:solidFill>
        </p:spPr>
        <p:txBody>
          <a:bodyPr wrap="square" lIns="0" tIns="0" rIns="0" bIns="0" rtlCol="0"/>
          <a:lstStyle/>
          <a:p>
            <a:endParaRPr baseline="0">
              <a:solidFill>
                <a:srgbClr val="002060"/>
              </a:solidFill>
            </a:endParaRPr>
          </a:p>
        </p:txBody>
      </p:sp>
      <p:sp>
        <p:nvSpPr>
          <p:cNvPr id="14" name="object 11">
            <a:extLst>
              <a:ext uri="{FF2B5EF4-FFF2-40B4-BE49-F238E27FC236}">
                <a16:creationId xmlns:a16="http://schemas.microsoft.com/office/drawing/2014/main" id="{C5EF8DD7-1931-4376-B653-6CB6B76BAD2E}"/>
              </a:ext>
            </a:extLst>
          </p:cNvPr>
          <p:cNvSpPr/>
          <p:nvPr userDrawn="1"/>
        </p:nvSpPr>
        <p:spPr>
          <a:xfrm>
            <a:off x="654674" y="634954"/>
            <a:ext cx="1328461" cy="504045"/>
          </a:xfrm>
          <a:custGeom>
            <a:avLst/>
            <a:gdLst/>
            <a:ahLst/>
            <a:cxnLst/>
            <a:rect l="l" t="t" r="r" b="b"/>
            <a:pathLst>
              <a:path w="2190750" h="831214">
                <a:moveTo>
                  <a:pt x="532955" y="144754"/>
                </a:moveTo>
                <a:lnTo>
                  <a:pt x="505421" y="104444"/>
                </a:lnTo>
                <a:lnTo>
                  <a:pt x="471055" y="69532"/>
                </a:lnTo>
                <a:lnTo>
                  <a:pt x="430745" y="40894"/>
                </a:lnTo>
                <a:lnTo>
                  <a:pt x="385381" y="19367"/>
                </a:lnTo>
                <a:lnTo>
                  <a:pt x="335851" y="5829"/>
                </a:lnTo>
                <a:lnTo>
                  <a:pt x="283070" y="1117"/>
                </a:lnTo>
                <a:lnTo>
                  <a:pt x="232181" y="5486"/>
                </a:lnTo>
                <a:lnTo>
                  <a:pt x="184289" y="18059"/>
                </a:lnTo>
                <a:lnTo>
                  <a:pt x="140195" y="38100"/>
                </a:lnTo>
                <a:lnTo>
                  <a:pt x="100685" y="64820"/>
                </a:lnTo>
                <a:lnTo>
                  <a:pt x="66573" y="97459"/>
                </a:lnTo>
                <a:lnTo>
                  <a:pt x="38646" y="135255"/>
                </a:lnTo>
                <a:lnTo>
                  <a:pt x="17716" y="177457"/>
                </a:lnTo>
                <a:lnTo>
                  <a:pt x="4559" y="223278"/>
                </a:lnTo>
                <a:lnTo>
                  <a:pt x="0" y="271957"/>
                </a:lnTo>
                <a:lnTo>
                  <a:pt x="4559" y="320649"/>
                </a:lnTo>
                <a:lnTo>
                  <a:pt x="17716" y="366483"/>
                </a:lnTo>
                <a:lnTo>
                  <a:pt x="38646" y="408698"/>
                </a:lnTo>
                <a:lnTo>
                  <a:pt x="66573" y="446506"/>
                </a:lnTo>
                <a:lnTo>
                  <a:pt x="100685" y="479158"/>
                </a:lnTo>
                <a:lnTo>
                  <a:pt x="140195" y="505891"/>
                </a:lnTo>
                <a:lnTo>
                  <a:pt x="184289" y="525932"/>
                </a:lnTo>
                <a:lnTo>
                  <a:pt x="232181" y="538518"/>
                </a:lnTo>
                <a:lnTo>
                  <a:pt x="283070" y="542886"/>
                </a:lnTo>
                <a:lnTo>
                  <a:pt x="334302" y="538454"/>
                </a:lnTo>
                <a:lnTo>
                  <a:pt x="382498" y="525665"/>
                </a:lnTo>
                <a:lnTo>
                  <a:pt x="426834" y="505333"/>
                </a:lnTo>
                <a:lnTo>
                  <a:pt x="466496" y="478205"/>
                </a:lnTo>
                <a:lnTo>
                  <a:pt x="500659" y="445109"/>
                </a:lnTo>
                <a:lnTo>
                  <a:pt x="528510" y="406793"/>
                </a:lnTo>
                <a:lnTo>
                  <a:pt x="438569" y="356501"/>
                </a:lnTo>
                <a:lnTo>
                  <a:pt x="410654" y="391896"/>
                </a:lnTo>
                <a:lnTo>
                  <a:pt x="374269" y="419290"/>
                </a:lnTo>
                <a:lnTo>
                  <a:pt x="331152" y="436981"/>
                </a:lnTo>
                <a:lnTo>
                  <a:pt x="283070" y="443255"/>
                </a:lnTo>
                <a:lnTo>
                  <a:pt x="235470" y="437134"/>
                </a:lnTo>
                <a:lnTo>
                  <a:pt x="192709" y="419874"/>
                </a:lnTo>
                <a:lnTo>
                  <a:pt x="156489" y="393090"/>
                </a:lnTo>
                <a:lnTo>
                  <a:pt x="128511" y="358419"/>
                </a:lnTo>
                <a:lnTo>
                  <a:pt x="110477" y="317500"/>
                </a:lnTo>
                <a:lnTo>
                  <a:pt x="104089" y="271957"/>
                </a:lnTo>
                <a:lnTo>
                  <a:pt x="110477" y="226441"/>
                </a:lnTo>
                <a:lnTo>
                  <a:pt x="128511" y="185521"/>
                </a:lnTo>
                <a:lnTo>
                  <a:pt x="156489" y="150863"/>
                </a:lnTo>
                <a:lnTo>
                  <a:pt x="192709" y="124079"/>
                </a:lnTo>
                <a:lnTo>
                  <a:pt x="235470" y="106819"/>
                </a:lnTo>
                <a:lnTo>
                  <a:pt x="283070" y="100698"/>
                </a:lnTo>
                <a:lnTo>
                  <a:pt x="332193" y="107238"/>
                </a:lnTo>
                <a:lnTo>
                  <a:pt x="376097" y="125653"/>
                </a:lnTo>
                <a:lnTo>
                  <a:pt x="412889" y="154139"/>
                </a:lnTo>
                <a:lnTo>
                  <a:pt x="440690" y="190868"/>
                </a:lnTo>
                <a:lnTo>
                  <a:pt x="532955" y="144754"/>
                </a:lnTo>
                <a:close/>
              </a:path>
              <a:path w="2190750" h="831214">
                <a:moveTo>
                  <a:pt x="678294" y="9321"/>
                </a:moveTo>
                <a:lnTo>
                  <a:pt x="577380" y="9321"/>
                </a:lnTo>
                <a:lnTo>
                  <a:pt x="577380" y="533336"/>
                </a:lnTo>
                <a:lnTo>
                  <a:pt x="678294" y="533336"/>
                </a:lnTo>
                <a:lnTo>
                  <a:pt x="678294" y="9321"/>
                </a:lnTo>
                <a:close/>
              </a:path>
              <a:path w="2190750" h="831214">
                <a:moveTo>
                  <a:pt x="1105827" y="172135"/>
                </a:moveTo>
                <a:lnTo>
                  <a:pt x="1102880" y="138023"/>
                </a:lnTo>
                <a:lnTo>
                  <a:pt x="1093825" y="106654"/>
                </a:lnTo>
                <a:lnTo>
                  <a:pt x="1088986" y="97790"/>
                </a:lnTo>
                <a:lnTo>
                  <a:pt x="1078534" y="78638"/>
                </a:lnTo>
                <a:lnTo>
                  <a:pt x="1056868" y="54597"/>
                </a:lnTo>
                <a:lnTo>
                  <a:pt x="1029055" y="35229"/>
                </a:lnTo>
                <a:lnTo>
                  <a:pt x="1007389" y="26123"/>
                </a:lnTo>
                <a:lnTo>
                  <a:pt x="1007389" y="172135"/>
                </a:lnTo>
                <a:lnTo>
                  <a:pt x="1006424" y="184988"/>
                </a:lnTo>
                <a:lnTo>
                  <a:pt x="988872" y="221386"/>
                </a:lnTo>
                <a:lnTo>
                  <a:pt x="938098" y="244475"/>
                </a:lnTo>
                <a:lnTo>
                  <a:pt x="910234" y="246430"/>
                </a:lnTo>
                <a:lnTo>
                  <a:pt x="846340" y="246430"/>
                </a:lnTo>
                <a:lnTo>
                  <a:pt x="846340" y="97790"/>
                </a:lnTo>
                <a:lnTo>
                  <a:pt x="910234" y="97942"/>
                </a:lnTo>
                <a:lnTo>
                  <a:pt x="959993" y="105232"/>
                </a:lnTo>
                <a:lnTo>
                  <a:pt x="997559" y="134150"/>
                </a:lnTo>
                <a:lnTo>
                  <a:pt x="1007389" y="172135"/>
                </a:lnTo>
                <a:lnTo>
                  <a:pt x="1007389" y="26123"/>
                </a:lnTo>
                <a:lnTo>
                  <a:pt x="995299" y="21031"/>
                </a:lnTo>
                <a:lnTo>
                  <a:pt x="955662" y="12293"/>
                </a:lnTo>
                <a:lnTo>
                  <a:pt x="910234" y="9321"/>
                </a:lnTo>
                <a:lnTo>
                  <a:pt x="747915" y="9321"/>
                </a:lnTo>
                <a:lnTo>
                  <a:pt x="747915" y="533336"/>
                </a:lnTo>
                <a:lnTo>
                  <a:pt x="846340" y="533336"/>
                </a:lnTo>
                <a:lnTo>
                  <a:pt x="846340" y="334949"/>
                </a:lnTo>
                <a:lnTo>
                  <a:pt x="910234" y="334949"/>
                </a:lnTo>
                <a:lnTo>
                  <a:pt x="955662" y="331965"/>
                </a:lnTo>
                <a:lnTo>
                  <a:pt x="995299" y="323227"/>
                </a:lnTo>
                <a:lnTo>
                  <a:pt x="1056868" y="289712"/>
                </a:lnTo>
                <a:lnTo>
                  <a:pt x="1089037" y="246430"/>
                </a:lnTo>
                <a:lnTo>
                  <a:pt x="1093825" y="237655"/>
                </a:lnTo>
                <a:lnTo>
                  <a:pt x="1102880" y="206248"/>
                </a:lnTo>
                <a:lnTo>
                  <a:pt x="1105827" y="172135"/>
                </a:lnTo>
                <a:close/>
              </a:path>
              <a:path w="2190750" h="831214">
                <a:moveTo>
                  <a:pt x="1500822" y="9321"/>
                </a:moveTo>
                <a:lnTo>
                  <a:pt x="1137627" y="9321"/>
                </a:lnTo>
                <a:lnTo>
                  <a:pt x="1137627" y="533336"/>
                </a:lnTo>
                <a:lnTo>
                  <a:pt x="1236116" y="533336"/>
                </a:lnTo>
                <a:lnTo>
                  <a:pt x="1236116" y="315937"/>
                </a:lnTo>
                <a:lnTo>
                  <a:pt x="1382064" y="315937"/>
                </a:lnTo>
                <a:lnTo>
                  <a:pt x="1417066" y="227482"/>
                </a:lnTo>
                <a:lnTo>
                  <a:pt x="1236116" y="227482"/>
                </a:lnTo>
                <a:lnTo>
                  <a:pt x="1236116" y="97942"/>
                </a:lnTo>
                <a:lnTo>
                  <a:pt x="1465821" y="97942"/>
                </a:lnTo>
                <a:lnTo>
                  <a:pt x="1500822" y="9321"/>
                </a:lnTo>
                <a:close/>
              </a:path>
              <a:path w="2190750" h="831214">
                <a:moveTo>
                  <a:pt x="1859546" y="533336"/>
                </a:moveTo>
                <a:lnTo>
                  <a:pt x="1808302" y="403631"/>
                </a:lnTo>
                <a:lnTo>
                  <a:pt x="1773555" y="315671"/>
                </a:lnTo>
                <a:lnTo>
                  <a:pt x="1707095" y="147485"/>
                </a:lnTo>
                <a:lnTo>
                  <a:pt x="1673466" y="62395"/>
                </a:lnTo>
                <a:lnTo>
                  <a:pt x="1673466" y="315671"/>
                </a:lnTo>
                <a:lnTo>
                  <a:pt x="1547596" y="315671"/>
                </a:lnTo>
                <a:lnTo>
                  <a:pt x="1610652" y="147485"/>
                </a:lnTo>
                <a:lnTo>
                  <a:pt x="1673466" y="315671"/>
                </a:lnTo>
                <a:lnTo>
                  <a:pt x="1673466" y="62395"/>
                </a:lnTo>
                <a:lnTo>
                  <a:pt x="1652536" y="9423"/>
                </a:lnTo>
                <a:lnTo>
                  <a:pt x="1568691" y="9423"/>
                </a:lnTo>
                <a:lnTo>
                  <a:pt x="1361554" y="533336"/>
                </a:lnTo>
                <a:lnTo>
                  <a:pt x="1465922" y="533336"/>
                </a:lnTo>
                <a:lnTo>
                  <a:pt x="1514576" y="403631"/>
                </a:lnTo>
                <a:lnTo>
                  <a:pt x="1706219" y="403631"/>
                </a:lnTo>
                <a:lnTo>
                  <a:pt x="1754555" y="533336"/>
                </a:lnTo>
                <a:lnTo>
                  <a:pt x="1859546" y="533336"/>
                </a:lnTo>
                <a:close/>
              </a:path>
              <a:path w="2190750" h="831214">
                <a:moveTo>
                  <a:pt x="2190699" y="830986"/>
                </a:moveTo>
                <a:lnTo>
                  <a:pt x="1869617" y="0"/>
                </a:lnTo>
                <a:lnTo>
                  <a:pt x="1837232" y="0"/>
                </a:lnTo>
                <a:lnTo>
                  <a:pt x="2158301" y="830986"/>
                </a:lnTo>
                <a:lnTo>
                  <a:pt x="2190699" y="830986"/>
                </a:lnTo>
                <a:close/>
              </a:path>
            </a:pathLst>
          </a:custGeom>
          <a:solidFill>
            <a:srgbClr val="FFFFFF"/>
          </a:solidFill>
        </p:spPr>
        <p:txBody>
          <a:bodyPr wrap="square" lIns="0" tIns="0" rIns="0" bIns="0" rtlCol="0"/>
          <a:lstStyle/>
          <a:p>
            <a:endParaRPr baseline="0"/>
          </a:p>
        </p:txBody>
      </p:sp>
      <p:sp>
        <p:nvSpPr>
          <p:cNvPr id="2" name="Title 1"/>
          <p:cNvSpPr>
            <a:spLocks noGrp="1"/>
          </p:cNvSpPr>
          <p:nvPr userDrawn="1">
            <p:ph type="ctrTitle"/>
          </p:nvPr>
        </p:nvSpPr>
        <p:spPr>
          <a:xfrm>
            <a:off x="658970" y="1299214"/>
            <a:ext cx="10874218" cy="2955918"/>
          </a:xfrm>
        </p:spPr>
        <p:txBody>
          <a:bodyPr lIns="0" tIns="0" rIns="0" bIns="0"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userDrawn="1">
            <p:ph type="subTitle" idx="1"/>
          </p:nvPr>
        </p:nvSpPr>
        <p:spPr>
          <a:xfrm>
            <a:off x="635424" y="4670246"/>
            <a:ext cx="7779791" cy="914400"/>
          </a:xfrm>
        </p:spPr>
        <p:txBody>
          <a:bodyPr lIns="0" tIns="0" rIns="0" bIns="0" anchor="t">
            <a:normAutofit/>
          </a:bodyPr>
          <a:lstStyle>
            <a:lvl1pPr marL="0" indent="0" algn="l">
              <a:buNone/>
              <a:defRPr sz="2200" cap="none" spc="0" baseline="0">
                <a:solidFill>
                  <a:schemeClr val="bg1"/>
                </a:solidFill>
                <a:latin typeface="+mj-lt"/>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userDrawn="1">
            <p:ph type="dt" sz="half" idx="10"/>
          </p:nvPr>
        </p:nvSpPr>
        <p:spPr>
          <a:xfrm>
            <a:off x="658813" y="6356350"/>
            <a:ext cx="2743200" cy="365125"/>
          </a:xfrm>
        </p:spPr>
        <p:txBody>
          <a:bodyPr/>
          <a:lstStyle/>
          <a:p>
            <a:fld id="{2291D74A-A283-4D45-8ECD-2C3D3E1EDE93}" type="datetime1">
              <a:rPr lang="en-US" smtClean="0"/>
              <a:t>5/27/2022</a:t>
            </a:fld>
            <a:endParaRPr lang="en-US"/>
          </a:p>
        </p:txBody>
      </p:sp>
      <p:sp>
        <p:nvSpPr>
          <p:cNvPr id="5" name="Footer Placeholder 4"/>
          <p:cNvSpPr>
            <a:spLocks noGrp="1"/>
          </p:cNvSpPr>
          <p:nvPr userDrawn="1">
            <p:ph type="ftr" sz="quarter" idx="11"/>
          </p:nvPr>
        </p:nvSpPr>
        <p:spPr/>
        <p:txBody>
          <a:bodyPr/>
          <a:lstStyle/>
          <a:p>
            <a:endParaRPr lang="en-US"/>
          </a:p>
        </p:txBody>
      </p:sp>
      <p:sp>
        <p:nvSpPr>
          <p:cNvPr id="17" name="object 12">
            <a:extLst>
              <a:ext uri="{FF2B5EF4-FFF2-40B4-BE49-F238E27FC236}">
                <a16:creationId xmlns:a16="http://schemas.microsoft.com/office/drawing/2014/main" id="{D2865E8E-653A-41DC-B818-BEFAC5539999}"/>
              </a:ext>
            </a:extLst>
          </p:cNvPr>
          <p:cNvSpPr txBox="1"/>
          <p:nvPr userDrawn="1"/>
        </p:nvSpPr>
        <p:spPr>
          <a:xfrm>
            <a:off x="635424" y="5881535"/>
            <a:ext cx="2125838" cy="343991"/>
          </a:xfrm>
          <a:prstGeom prst="rect">
            <a:avLst/>
          </a:prstGeom>
        </p:spPr>
        <p:txBody>
          <a:bodyPr vert="horz" wrap="square" lIns="0" tIns="7797" rIns="0" bIns="0" rtlCol="0">
            <a:spAutoFit/>
          </a:bodyPr>
          <a:lstStyle/>
          <a:p>
            <a:pPr marL="5776" marR="2310">
              <a:spcBef>
                <a:spcPts val="61"/>
              </a:spcBef>
            </a:pPr>
            <a:r>
              <a:rPr sz="1100" b="1" spc="-2">
                <a:solidFill>
                  <a:srgbClr val="FFFFFF"/>
                </a:solidFill>
                <a:latin typeface="Arial"/>
                <a:cs typeface="Arial"/>
              </a:rPr>
              <a:t>The </a:t>
            </a:r>
            <a:r>
              <a:rPr sz="1100" b="1" spc="-5">
                <a:solidFill>
                  <a:srgbClr val="FFFFFF"/>
                </a:solidFill>
                <a:latin typeface="Arial"/>
                <a:cs typeface="Arial"/>
              </a:rPr>
              <a:t>Chartered </a:t>
            </a:r>
            <a:r>
              <a:rPr sz="1100" b="1" spc="-7">
                <a:solidFill>
                  <a:srgbClr val="FFFFFF"/>
                </a:solidFill>
                <a:latin typeface="Arial"/>
                <a:cs typeface="Arial"/>
              </a:rPr>
              <a:t>Institute </a:t>
            </a:r>
            <a:r>
              <a:rPr sz="1100" b="1" spc="-2">
                <a:solidFill>
                  <a:srgbClr val="FFFFFF"/>
                </a:solidFill>
                <a:latin typeface="Arial"/>
                <a:cs typeface="Arial"/>
              </a:rPr>
              <a:t>of  </a:t>
            </a:r>
            <a:r>
              <a:rPr sz="1100" b="1" spc="-9">
                <a:solidFill>
                  <a:srgbClr val="FFFFFF"/>
                </a:solidFill>
                <a:latin typeface="Arial"/>
                <a:cs typeface="Arial"/>
              </a:rPr>
              <a:t>Public Finance </a:t>
            </a:r>
            <a:r>
              <a:rPr sz="1100" b="1" spc="9">
                <a:solidFill>
                  <a:srgbClr val="FFFFFF"/>
                </a:solidFill>
                <a:latin typeface="Arial"/>
                <a:cs typeface="Arial"/>
              </a:rPr>
              <a:t>&amp;</a:t>
            </a:r>
            <a:r>
              <a:rPr sz="1100" b="1" spc="-66">
                <a:solidFill>
                  <a:srgbClr val="FFFFFF"/>
                </a:solidFill>
                <a:latin typeface="Arial"/>
                <a:cs typeface="Arial"/>
              </a:rPr>
              <a:t> </a:t>
            </a:r>
            <a:r>
              <a:rPr sz="1100" b="1" spc="-7">
                <a:solidFill>
                  <a:srgbClr val="FFFFFF"/>
                </a:solidFill>
                <a:latin typeface="Arial"/>
                <a:cs typeface="Arial"/>
              </a:rPr>
              <a:t>Accountancy</a:t>
            </a:r>
            <a:endParaRPr sz="1100">
              <a:latin typeface="Arial"/>
              <a:cs typeface="Arial"/>
            </a:endParaRPr>
          </a:p>
        </p:txBody>
      </p:sp>
      <p:sp>
        <p:nvSpPr>
          <p:cNvPr id="6" name="Slide Number Placeholder 5"/>
          <p:cNvSpPr>
            <a:spLocks noGrp="1"/>
          </p:cNvSpPr>
          <p:nvPr userDrawn="1">
            <p:ph type="sldNum" sz="quarter" idx="12"/>
          </p:nvPr>
        </p:nvSpPr>
        <p:spPr>
          <a:xfrm>
            <a:off x="10518631" y="6356350"/>
            <a:ext cx="1530927" cy="365125"/>
          </a:xfrm>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5694302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lstStyle/>
          <a:p>
            <a:r>
              <a:rPr lang="en-US"/>
              <a:t>Click to edit Master title style</a:t>
            </a:r>
          </a:p>
        </p:txBody>
      </p:sp>
      <p:sp>
        <p:nvSpPr>
          <p:cNvPr id="3" name="Content Placeholder 2"/>
          <p:cNvSpPr>
            <a:spLocks noGrp="1"/>
          </p:cNvSpPr>
          <p:nvPr>
            <p:ph idx="1"/>
          </p:nvPr>
        </p:nvSpPr>
        <p:spPr/>
        <p:txBody>
          <a:bodyPr lIns="0" tIns="0" rIns="0" bIns="0" anchor="t" anchorCtr="0"/>
          <a:lstStyle>
            <a:lvl1pPr marL="0" indent="0">
              <a:buClr>
                <a:schemeClr val="tx2"/>
              </a:buClr>
              <a:buFont typeface="Arial" panose="020B0604020202020204" pitchFamily="34" charset="0"/>
              <a:buNone/>
              <a:defRPr>
                <a:solidFill>
                  <a:schemeClr val="tx2"/>
                </a:solidFill>
              </a:defRPr>
            </a:lvl1pPr>
            <a:lvl2pPr marL="685800" indent="-182880">
              <a:buClr>
                <a:schemeClr val="tx2"/>
              </a:buClr>
              <a:buFont typeface="Arial" panose="020B0604020202020204" pitchFamily="34" charset="0"/>
              <a:buChar char="•"/>
              <a:defRPr>
                <a:solidFill>
                  <a:schemeClr val="tx2"/>
                </a:solidFill>
              </a:defRPr>
            </a:lvl2pPr>
            <a:lvl3pPr marL="1143000" indent="-182880">
              <a:buClr>
                <a:schemeClr val="tx2"/>
              </a:buClr>
              <a:buFont typeface="Arial" panose="020B0604020202020204" pitchFamily="34" charset="0"/>
              <a:buChar char="•"/>
              <a:defRPr>
                <a:solidFill>
                  <a:schemeClr val="tx2"/>
                </a:solidFill>
              </a:defRPr>
            </a:lvl3pPr>
            <a:lvl4pPr marL="1600200" indent="-182880">
              <a:buClr>
                <a:schemeClr val="tx2"/>
              </a:buClr>
              <a:buFont typeface="Arial" panose="020B0604020202020204" pitchFamily="34" charset="0"/>
              <a:buChar char="•"/>
              <a:defRPr>
                <a:solidFill>
                  <a:schemeClr val="tx2"/>
                </a:solidFill>
              </a:defRPr>
            </a:lvl4pPr>
            <a:lvl5pPr marL="2057400" indent="-182880">
              <a:buClr>
                <a:schemeClr val="tx2"/>
              </a:buClr>
              <a:buFont typeface="Arial" panose="020B0604020202020204" pitchFamily="34" charset="0"/>
              <a:buChar cha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A63AB7-0436-45A1-AF7F-3783F9AB9B77}" type="datetime1">
              <a:rPr lang="en-US" smtClean="0"/>
              <a:t>5/27/2022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900506991"/>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8813" y="1271016"/>
            <a:ext cx="10874375" cy="3282696"/>
          </a:xfrm>
        </p:spPr>
        <p:txBody>
          <a:bodyPr lIns="0" tIns="0" rIns="0" bIns="0" anchor="b">
            <a:normAutofit/>
          </a:bodyPr>
          <a:lstStyle>
            <a:lvl1pPr>
              <a:defRPr sz="5900" b="0" spc="-100" baseline="0">
                <a:solidFill>
                  <a:schemeClr val="tx2"/>
                </a:solidFill>
              </a:defRPr>
            </a:lvl1pPr>
          </a:lstStyle>
          <a:p>
            <a:r>
              <a:rPr lang="en-US"/>
              <a:t>Click to edit Master title style</a:t>
            </a:r>
          </a:p>
        </p:txBody>
      </p:sp>
      <p:sp>
        <p:nvSpPr>
          <p:cNvPr id="3" name="Text Placeholder 2"/>
          <p:cNvSpPr>
            <a:spLocks noGrp="1"/>
          </p:cNvSpPr>
          <p:nvPr>
            <p:ph type="body" idx="1"/>
          </p:nvPr>
        </p:nvSpPr>
        <p:spPr>
          <a:xfrm>
            <a:off x="658813" y="4672584"/>
            <a:ext cx="7315200" cy="914400"/>
          </a:xfrm>
        </p:spPr>
        <p:txBody>
          <a:bodyPr lIns="0" tIns="0" rIns="0" bIns="0"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CEBD72-5861-48BC-BB8E-81A99BA058EB}" type="datetime1">
              <a:rPr lang="en-US" smtClean="0"/>
              <a:t>5/27/2022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25382684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a:lvl1pPr>
          </a:lstStyle>
          <a:p>
            <a:r>
              <a:rPr lang="en-US"/>
              <a:t>Click to edit Master title style</a:t>
            </a:r>
          </a:p>
        </p:txBody>
      </p:sp>
      <p:sp>
        <p:nvSpPr>
          <p:cNvPr id="3" name="Content Placeholder 2"/>
          <p:cNvSpPr>
            <a:spLocks noGrp="1"/>
          </p:cNvSpPr>
          <p:nvPr>
            <p:ph sz="half" idx="1"/>
          </p:nvPr>
        </p:nvSpPr>
        <p:spPr>
          <a:xfrm>
            <a:off x="658814" y="2589193"/>
            <a:ext cx="5308850" cy="361910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4338" y="2589194"/>
            <a:ext cx="5308850" cy="361910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1A672C9C-A0EF-4EE8-BB91-296B635704BC}" type="datetime1">
              <a:rPr lang="en-US" smtClean="0"/>
              <a:t>5/27/2022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6912722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658812" y="2838816"/>
            <a:ext cx="527035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8812" y="3715350"/>
            <a:ext cx="5270350" cy="2238945"/>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62838" y="2833365"/>
            <a:ext cx="527035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2838" y="3715352"/>
            <a:ext cx="5270350" cy="2238944"/>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E6BF9444-4D2C-48FE-B826-A13C6C5899C2}" type="datetime1">
              <a:rPr lang="en-US" smtClean="0"/>
              <a:t>5/27/2022</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23923613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DD1C3795-71FD-44F5-9351-9634B68EA5C7}" type="datetime1">
              <a:rPr lang="en-US" smtClean="0"/>
              <a:t>5/27/2022</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5295519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E5247E3-73FF-4D48-B460-C8378CA04D28}" type="datetime1">
              <a:rPr lang="en-US" smtClean="0"/>
              <a:t>5/27/2022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34594087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812" y="1232034"/>
            <a:ext cx="2743200" cy="1232033"/>
          </a:xfrm>
        </p:spPr>
        <p:txBody>
          <a:bodyPr anchor="b">
            <a:normAutofit/>
          </a:bodyPr>
          <a:lstStyle>
            <a:lvl1pPr>
              <a:defRPr sz="28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9733F8F1-B035-4CA0-B094-8CA956F1B1A2}" type="datetime1">
              <a:rPr lang="en-US" smtClean="0"/>
              <a:t>5/27/2022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26443187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812" y="1143000"/>
            <a:ext cx="2743200" cy="1398069"/>
          </a:xfrm>
        </p:spPr>
        <p:txBody>
          <a:bodyPr anchor="b">
            <a:normAutofit/>
          </a:bodyPr>
          <a:lstStyle>
            <a:lvl1pPr>
              <a:defRPr sz="2800" b="0"/>
            </a:lvl1pPr>
          </a:lstStyle>
          <a:p>
            <a:r>
              <a:rPr lang="en-US"/>
              <a:t>Click to edit Master title style</a:t>
            </a:r>
          </a:p>
        </p:txBody>
      </p:sp>
      <p:sp>
        <p:nvSpPr>
          <p:cNvPr id="3" name="Picture Placeholder 2"/>
          <p:cNvSpPr>
            <a:spLocks noGrp="1" noChangeAspect="1"/>
          </p:cNvSpPr>
          <p:nvPr>
            <p:ph type="pic" idx="1"/>
          </p:nvPr>
        </p:nvSpPr>
        <p:spPr>
          <a:xfrm>
            <a:off x="3493451" y="1142999"/>
            <a:ext cx="8039737" cy="4955371"/>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Date Placeholder 7"/>
          <p:cNvSpPr>
            <a:spLocks noGrp="1"/>
          </p:cNvSpPr>
          <p:nvPr>
            <p:ph type="dt" sz="half" idx="10"/>
          </p:nvPr>
        </p:nvSpPr>
        <p:spPr/>
        <p:txBody>
          <a:bodyPr/>
          <a:lstStyle/>
          <a:p>
            <a:fld id="{47E5BE78-9663-46EB-9FAC-245F0148F015}" type="datetime1">
              <a:rPr lang="en-US" smtClean="0"/>
              <a:t>5/27/2022</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1574814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normAutofit/>
          </a:bodyPr>
          <a:lstStyle>
            <a:lvl1pPr>
              <a:defRPr sz="2800"/>
            </a:lvl1pPr>
          </a:lstStyle>
          <a:p>
            <a:r>
              <a:rPr lang="en-US"/>
              <a:t>Click to edit Master title style</a:t>
            </a:r>
          </a:p>
        </p:txBody>
      </p:sp>
      <p:sp>
        <p:nvSpPr>
          <p:cNvPr id="3" name="Content Placeholder 2"/>
          <p:cNvSpPr>
            <a:spLocks noGrp="1"/>
          </p:cNvSpPr>
          <p:nvPr>
            <p:ph idx="1"/>
          </p:nvPr>
        </p:nvSpPr>
        <p:spPr/>
        <p:txBody>
          <a:bodyPr lIns="0" tIns="0" rIns="0" bIns="0" anchor="t" anchorCtr="0"/>
          <a:lstStyle>
            <a:lvl1pPr marL="0" indent="0">
              <a:buClr>
                <a:schemeClr val="tx2"/>
              </a:buClr>
              <a:buFont typeface="Arial" panose="020B0604020202020204" pitchFamily="34" charset="0"/>
              <a:buNone/>
              <a:defRPr>
                <a:solidFill>
                  <a:schemeClr val="tx2"/>
                </a:solidFill>
              </a:defRPr>
            </a:lvl1pPr>
            <a:lvl2pPr marL="685800" indent="-182880">
              <a:buClr>
                <a:schemeClr val="tx2"/>
              </a:buClr>
              <a:buFont typeface="Arial" panose="020B0604020202020204" pitchFamily="34" charset="0"/>
              <a:buChar char="•"/>
              <a:defRPr>
                <a:solidFill>
                  <a:schemeClr val="tx2"/>
                </a:solidFill>
              </a:defRPr>
            </a:lvl2pPr>
            <a:lvl3pPr marL="1143000" indent="-182880">
              <a:buClr>
                <a:schemeClr val="tx2"/>
              </a:buClr>
              <a:buFont typeface="Arial" panose="020B0604020202020204" pitchFamily="34" charset="0"/>
              <a:buChar char="•"/>
              <a:defRPr>
                <a:solidFill>
                  <a:schemeClr val="tx2"/>
                </a:solidFill>
              </a:defRPr>
            </a:lvl3pPr>
            <a:lvl4pPr marL="1600200" indent="-182880">
              <a:buClr>
                <a:schemeClr val="tx2"/>
              </a:buClr>
              <a:buFont typeface="Arial" panose="020B0604020202020204" pitchFamily="34" charset="0"/>
              <a:buChar char="•"/>
              <a:defRPr>
                <a:solidFill>
                  <a:schemeClr val="tx2"/>
                </a:solidFill>
              </a:defRPr>
            </a:lvl4pPr>
            <a:lvl5pPr marL="2057400" indent="-182880">
              <a:buClr>
                <a:schemeClr val="tx2"/>
              </a:buClr>
              <a:buFont typeface="Arial" panose="020B0604020202020204" pitchFamily="34" charset="0"/>
              <a:buChar cha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1503B1-F469-4BBC-B819-07F080819AF4}" type="datetime1">
              <a:rPr lang="en-US" smtClean="0"/>
              <a:t>5/27/2022</a:t>
            </a:fld>
            <a:endParaRPr lang="en-US"/>
          </a:p>
        </p:txBody>
      </p:sp>
      <p:sp>
        <p:nvSpPr>
          <p:cNvPr id="5" name="Footer Placeholder 4"/>
          <p:cNvSpPr>
            <a:spLocks noGrp="1"/>
          </p:cNvSpPr>
          <p:nvPr>
            <p:ph type="ftr" sz="quarter" idx="11"/>
          </p:nvPr>
        </p:nvSpPr>
        <p:spPr/>
        <p:txBody>
          <a:bodyPr/>
          <a:lstStyle/>
          <a:p>
            <a:r>
              <a:rPr lang="en-GB" sz="1100">
                <a:solidFill>
                  <a:srgbClr val="333333"/>
                </a:solidFill>
                <a:latin typeface="Verdana"/>
              </a:rPr>
              <a:t>Copyright © CIPFA 2020 protected under UK and international law</a:t>
            </a:r>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8813" y="1271016"/>
            <a:ext cx="10874375" cy="3282696"/>
          </a:xfrm>
        </p:spPr>
        <p:txBody>
          <a:bodyPr lIns="0" tIns="0" rIns="0" bIns="0" anchor="b">
            <a:normAutofit/>
          </a:bodyPr>
          <a:lstStyle>
            <a:lvl1pPr>
              <a:defRPr sz="5900" b="0" spc="-100" baseline="0">
                <a:solidFill>
                  <a:schemeClr val="tx2"/>
                </a:solidFill>
              </a:defRPr>
            </a:lvl1pPr>
          </a:lstStyle>
          <a:p>
            <a:r>
              <a:rPr lang="en-US"/>
              <a:t>Click to edit Master title style</a:t>
            </a:r>
          </a:p>
        </p:txBody>
      </p:sp>
      <p:sp>
        <p:nvSpPr>
          <p:cNvPr id="3" name="Text Placeholder 2"/>
          <p:cNvSpPr>
            <a:spLocks noGrp="1"/>
          </p:cNvSpPr>
          <p:nvPr>
            <p:ph type="body" idx="1"/>
          </p:nvPr>
        </p:nvSpPr>
        <p:spPr>
          <a:xfrm>
            <a:off x="658813" y="4672584"/>
            <a:ext cx="7315200" cy="914400"/>
          </a:xfrm>
        </p:spPr>
        <p:txBody>
          <a:bodyPr lIns="0" tIns="0" rIns="0" bIns="0"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D9AE57-0A2A-41AC-A880-B02A33AC1F48}" type="datetime1">
              <a:rPr lang="en-US" smtClean="0"/>
              <a:t>5/27/2022</a:t>
            </a:fld>
            <a:endParaRPr lang="en-US"/>
          </a:p>
        </p:txBody>
      </p:sp>
      <p:sp>
        <p:nvSpPr>
          <p:cNvPr id="5" name="Footer Placeholder 4"/>
          <p:cNvSpPr>
            <a:spLocks noGrp="1"/>
          </p:cNvSpPr>
          <p:nvPr>
            <p:ph type="ftr" sz="quarter" idx="11"/>
          </p:nvPr>
        </p:nvSpPr>
        <p:spPr/>
        <p:txBody>
          <a:bodyPr/>
          <a:lstStyle/>
          <a:p>
            <a:r>
              <a:rPr lang="en-GB"/>
              <a:t>Copyright © CIPFA 2020 protected under UK and international law</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a:lvl1pPr>
          </a:lstStyle>
          <a:p>
            <a:r>
              <a:rPr lang="en-US"/>
              <a:t>Click to edit Master title style</a:t>
            </a:r>
          </a:p>
        </p:txBody>
      </p:sp>
      <p:sp>
        <p:nvSpPr>
          <p:cNvPr id="3" name="Content Placeholder 2"/>
          <p:cNvSpPr>
            <a:spLocks noGrp="1"/>
          </p:cNvSpPr>
          <p:nvPr>
            <p:ph sz="half" idx="1"/>
          </p:nvPr>
        </p:nvSpPr>
        <p:spPr>
          <a:xfrm>
            <a:off x="658814" y="2589193"/>
            <a:ext cx="5308850" cy="3619101"/>
          </a:xfrm>
        </p:spPr>
        <p:txBody>
          <a:bodyPr/>
          <a:lstStyle>
            <a:lvl1pPr>
              <a:defRPr sz="2200"/>
            </a:lvl1pPr>
            <a:lvl2pPr>
              <a:defRPr sz="22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4338" y="2589194"/>
            <a:ext cx="5308850" cy="3619101"/>
          </a:xfrm>
        </p:spPr>
        <p:txBody>
          <a:bodyPr/>
          <a:lstStyle>
            <a:lvl1pPr>
              <a:defRPr sz="2200"/>
            </a:lvl1pPr>
            <a:lvl2pPr>
              <a:defRPr sz="22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13AC7C0A-4C12-4144-BBB4-D49442C3E497}" type="datetime1">
              <a:rPr lang="en-US" smtClean="0"/>
              <a:t>5/27/2022</a:t>
            </a:fld>
            <a:endParaRPr lang="en-US"/>
          </a:p>
        </p:txBody>
      </p:sp>
      <p:sp>
        <p:nvSpPr>
          <p:cNvPr id="9" name="Footer Placeholder 8"/>
          <p:cNvSpPr>
            <a:spLocks noGrp="1"/>
          </p:cNvSpPr>
          <p:nvPr>
            <p:ph type="ftr" sz="quarter" idx="11"/>
          </p:nvPr>
        </p:nvSpPr>
        <p:spPr/>
        <p:txBody>
          <a:bodyPr/>
          <a:lstStyle/>
          <a:p>
            <a:r>
              <a:rPr lang="en-GB"/>
              <a:t>Copyright © CIPFA 2020 protected under UK and international law</a:t>
            </a:r>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lvl1pPr>
              <a:defRPr sz="2800"/>
            </a:lvl1pPr>
          </a:lstStyle>
          <a:p>
            <a:r>
              <a:rPr lang="en-US"/>
              <a:t>Click to edit Master title style</a:t>
            </a:r>
          </a:p>
        </p:txBody>
      </p:sp>
      <p:sp>
        <p:nvSpPr>
          <p:cNvPr id="3" name="Text Placeholder 2"/>
          <p:cNvSpPr>
            <a:spLocks noGrp="1"/>
          </p:cNvSpPr>
          <p:nvPr>
            <p:ph type="body" idx="1"/>
          </p:nvPr>
        </p:nvSpPr>
        <p:spPr>
          <a:xfrm>
            <a:off x="658812" y="2838816"/>
            <a:ext cx="527035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8812" y="3715350"/>
            <a:ext cx="5270350" cy="2238945"/>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62838" y="2833365"/>
            <a:ext cx="527035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2838" y="3715352"/>
            <a:ext cx="5270350" cy="2238944"/>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BB5312E5-63CA-4A2B-9028-210D481F6A3E}" type="datetime1">
              <a:rPr lang="en-US" smtClean="0"/>
              <a:t>5/27/2022</a:t>
            </a:fld>
            <a:endParaRPr lang="en-US"/>
          </a:p>
        </p:txBody>
      </p:sp>
      <p:sp>
        <p:nvSpPr>
          <p:cNvPr id="11" name="Footer Placeholder 10"/>
          <p:cNvSpPr>
            <a:spLocks noGrp="1"/>
          </p:cNvSpPr>
          <p:nvPr>
            <p:ph type="ftr" sz="quarter" idx="11"/>
          </p:nvPr>
        </p:nvSpPr>
        <p:spPr/>
        <p:txBody>
          <a:bodyPr/>
          <a:lstStyle/>
          <a:p>
            <a:r>
              <a:rPr lang="en-GB"/>
              <a:t>Copyright © CIPFA 2020 protected under UK and international law</a:t>
            </a:r>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lvl1pPr>
              <a:defRPr sz="2800"/>
            </a:lvl1pPr>
          </a:lstStyle>
          <a:p>
            <a:r>
              <a:rPr lang="en-US"/>
              <a:t>Click to edit Master title style</a:t>
            </a:r>
          </a:p>
        </p:txBody>
      </p:sp>
      <p:sp>
        <p:nvSpPr>
          <p:cNvPr id="2" name="Date Placeholder 1"/>
          <p:cNvSpPr>
            <a:spLocks noGrp="1"/>
          </p:cNvSpPr>
          <p:nvPr>
            <p:ph type="dt" sz="half" idx="10"/>
          </p:nvPr>
        </p:nvSpPr>
        <p:spPr/>
        <p:txBody>
          <a:bodyPr/>
          <a:lstStyle/>
          <a:p>
            <a:fld id="{4982893F-D681-4668-A87D-41EEA0B77E6C}" type="datetime1">
              <a:rPr lang="en-US" smtClean="0"/>
              <a:t>5/27/2022</a:t>
            </a:fld>
            <a:endParaRPr lang="en-US"/>
          </a:p>
        </p:txBody>
      </p:sp>
      <p:sp>
        <p:nvSpPr>
          <p:cNvPr id="7" name="Footer Placeholder 6"/>
          <p:cNvSpPr>
            <a:spLocks noGrp="1"/>
          </p:cNvSpPr>
          <p:nvPr>
            <p:ph type="ftr" sz="quarter" idx="11"/>
          </p:nvPr>
        </p:nvSpPr>
        <p:spPr/>
        <p:txBody>
          <a:bodyPr/>
          <a:lstStyle/>
          <a:p>
            <a:r>
              <a:rPr lang="en-GB"/>
              <a:t>Copyright © CIPFA 2020 protected under UK and international law</a:t>
            </a:r>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B4E5243-0271-4783-8715-BA48267FE432}" type="datetime1">
              <a:rPr lang="en-US" smtClean="0"/>
              <a:t>5/27/2022</a:t>
            </a:fld>
            <a:endParaRPr lang="en-US"/>
          </a:p>
        </p:txBody>
      </p:sp>
      <p:sp>
        <p:nvSpPr>
          <p:cNvPr id="6" name="Footer Placeholder 5"/>
          <p:cNvSpPr>
            <a:spLocks noGrp="1"/>
          </p:cNvSpPr>
          <p:nvPr>
            <p:ph type="ftr" sz="quarter" idx="11"/>
          </p:nvPr>
        </p:nvSpPr>
        <p:spPr/>
        <p:txBody>
          <a:bodyPr/>
          <a:lstStyle/>
          <a:p>
            <a:r>
              <a:rPr lang="en-GB"/>
              <a:t>Copyright © CIPFA 2020 protected under UK and international law</a:t>
            </a:r>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812" y="1232034"/>
            <a:ext cx="2743200" cy="1232033"/>
          </a:xfrm>
        </p:spPr>
        <p:txBody>
          <a:bodyPr anchor="b">
            <a:normAutofit/>
          </a:bodyPr>
          <a:lstStyle>
            <a:lvl1pPr>
              <a:defRPr sz="28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200"/>
            </a:lvl1pPr>
            <a:lvl2pPr>
              <a:defRPr sz="22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24EB86CA-431E-42E4-AEF0-249ADBA5861E}" type="datetime1">
              <a:rPr lang="en-US" smtClean="0"/>
              <a:t>5/27/2022</a:t>
            </a:fld>
            <a:endParaRPr lang="en-US"/>
          </a:p>
        </p:txBody>
      </p:sp>
      <p:sp>
        <p:nvSpPr>
          <p:cNvPr id="9" name="Footer Placeholder 8"/>
          <p:cNvSpPr>
            <a:spLocks noGrp="1"/>
          </p:cNvSpPr>
          <p:nvPr>
            <p:ph type="ftr" sz="quarter" idx="11"/>
          </p:nvPr>
        </p:nvSpPr>
        <p:spPr/>
        <p:txBody>
          <a:bodyPr/>
          <a:lstStyle/>
          <a:p>
            <a:r>
              <a:rPr lang="en-GB"/>
              <a:t>Copyright © CIPFA 2020 protected under UK and international law</a:t>
            </a:r>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812" y="1143000"/>
            <a:ext cx="2743200" cy="1398069"/>
          </a:xfrm>
        </p:spPr>
        <p:txBody>
          <a:bodyPr anchor="b">
            <a:normAutofit/>
          </a:bodyPr>
          <a:lstStyle>
            <a:lvl1pPr>
              <a:defRPr sz="2800" b="0"/>
            </a:lvl1pPr>
          </a:lstStyle>
          <a:p>
            <a:r>
              <a:rPr lang="en-US"/>
              <a:t>Click to edit Master title style</a:t>
            </a:r>
          </a:p>
        </p:txBody>
      </p:sp>
      <p:sp>
        <p:nvSpPr>
          <p:cNvPr id="3" name="Picture Placeholder 2"/>
          <p:cNvSpPr>
            <a:spLocks noGrp="1" noChangeAspect="1"/>
          </p:cNvSpPr>
          <p:nvPr>
            <p:ph type="pic" idx="1"/>
          </p:nvPr>
        </p:nvSpPr>
        <p:spPr>
          <a:xfrm>
            <a:off x="3493451" y="1142999"/>
            <a:ext cx="8039737" cy="4955371"/>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Date Placeholder 7"/>
          <p:cNvSpPr>
            <a:spLocks noGrp="1"/>
          </p:cNvSpPr>
          <p:nvPr>
            <p:ph type="dt" sz="half" idx="10"/>
          </p:nvPr>
        </p:nvSpPr>
        <p:spPr/>
        <p:txBody>
          <a:bodyPr/>
          <a:lstStyle/>
          <a:p>
            <a:fld id="{136786F5-67D3-478D-8E7C-103BEDFC7D79}" type="datetime1">
              <a:rPr lang="en-US" smtClean="0"/>
              <a:t>5/27/2022</a:t>
            </a:fld>
            <a:endParaRPr lang="en-US"/>
          </a:p>
        </p:txBody>
      </p:sp>
      <p:sp>
        <p:nvSpPr>
          <p:cNvPr id="9" name="Footer Placeholder 8"/>
          <p:cNvSpPr>
            <a:spLocks noGrp="1"/>
          </p:cNvSpPr>
          <p:nvPr>
            <p:ph type="ftr" sz="quarter" idx="11"/>
          </p:nvPr>
        </p:nvSpPr>
        <p:spPr>
          <a:xfrm>
            <a:off x="3499101" y="6356350"/>
            <a:ext cx="5911517" cy="365125"/>
          </a:xfrm>
        </p:spPr>
        <p:txBody>
          <a:bodyPr/>
          <a:lstStyle/>
          <a:p>
            <a:r>
              <a:rPr lang="en-GB"/>
              <a:t>Copyright © CIPFA 2020 protected under UK and international law</a:t>
            </a:r>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sv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2.sv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1.png"/><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Graphic 11">
            <a:extLst>
              <a:ext uri="{FF2B5EF4-FFF2-40B4-BE49-F238E27FC236}">
                <a16:creationId xmlns:a16="http://schemas.microsoft.com/office/drawing/2014/main" id="{B5D2C421-AB7F-49ED-9CB6-3DF774F9C88A}"/>
              </a:ext>
            </a:extLst>
          </p:cNvPr>
          <p:cNvPicPr>
            <a:picLocks noChangeAspect="1"/>
          </p:cNvPicPr>
          <p:nvPr userDrawn="1"/>
        </p:nvPicPr>
        <p:blipFill>
          <a:blip r:embed="rId12" cstate="screen">
            <a:extLst>
              <a:ext uri="{28A0092B-C50C-407E-A947-70E740481C1C}">
                <a14:useLocalDpi xmlns:a14="http://schemas.microsoft.com/office/drawing/2010/main"/>
              </a:ext>
              <a:ext uri="{96DAC541-7B7A-43D3-8B79-37D633B846F1}">
                <asvg:svgBlip xmlns:asvg="http://schemas.microsoft.com/office/drawing/2016/SVG/main" r:embed="rId13"/>
              </a:ext>
            </a:extLst>
          </a:blip>
          <a:stretch>
            <a:fillRect/>
          </a:stretch>
        </p:blipFill>
        <p:spPr>
          <a:xfrm>
            <a:off x="573852" y="233437"/>
            <a:ext cx="1117600" cy="510477"/>
          </a:xfrm>
          <a:prstGeom prst="rect">
            <a:avLst/>
          </a:prstGeom>
        </p:spPr>
      </p:pic>
      <p:sp>
        <p:nvSpPr>
          <p:cNvPr id="13" name="bg object 21">
            <a:extLst>
              <a:ext uri="{FF2B5EF4-FFF2-40B4-BE49-F238E27FC236}">
                <a16:creationId xmlns:a16="http://schemas.microsoft.com/office/drawing/2014/main" id="{EC190276-4D5E-4D0E-89CE-0C29F78C27FB}"/>
              </a:ext>
            </a:extLst>
          </p:cNvPr>
          <p:cNvSpPr/>
          <p:nvPr userDrawn="1"/>
        </p:nvSpPr>
        <p:spPr>
          <a:xfrm>
            <a:off x="1654785" y="911940"/>
            <a:ext cx="5471689" cy="5946060"/>
          </a:xfrm>
          <a:custGeom>
            <a:avLst/>
            <a:gdLst/>
            <a:ahLst/>
            <a:cxnLst/>
            <a:rect l="l" t="t" r="r" b="b"/>
            <a:pathLst>
              <a:path w="8525510" h="9265285">
                <a:moveTo>
                  <a:pt x="4949765" y="0"/>
                </a:moveTo>
                <a:lnTo>
                  <a:pt x="0" y="0"/>
                </a:lnTo>
                <a:lnTo>
                  <a:pt x="3575163" y="9265026"/>
                </a:lnTo>
                <a:lnTo>
                  <a:pt x="8525164" y="9265026"/>
                </a:lnTo>
                <a:lnTo>
                  <a:pt x="4949765" y="0"/>
                </a:lnTo>
                <a:close/>
              </a:path>
            </a:pathLst>
          </a:custGeom>
          <a:solidFill>
            <a:srgbClr val="EEF7F5"/>
          </a:solidFill>
        </p:spPr>
        <p:txBody>
          <a:bodyPr wrap="square" lIns="0" tIns="0" rIns="0" bIns="0" rtlCol="0"/>
          <a:lstStyle/>
          <a:p>
            <a:endParaRPr sz="819"/>
          </a:p>
        </p:txBody>
      </p:sp>
      <p:sp>
        <p:nvSpPr>
          <p:cNvPr id="7" name="Rectangle 6"/>
          <p:cNvSpPr/>
          <p:nvPr userDrawn="1"/>
        </p:nvSpPr>
        <p:spPr>
          <a:xfrm>
            <a:off x="1" y="758952"/>
            <a:ext cx="3443590" cy="53309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userDrawn="1">
            <p:ph type="title"/>
          </p:nvPr>
        </p:nvSpPr>
        <p:spPr>
          <a:xfrm>
            <a:off x="658812" y="1446336"/>
            <a:ext cx="10874375" cy="1018927"/>
          </a:xfrm>
          <a:prstGeom prst="rect">
            <a:avLst/>
          </a:prstGeom>
        </p:spPr>
        <p:txBody>
          <a:bodyPr vert="horz" lIns="0" tIns="0" rIns="0" bIns="0" rtlCol="0" anchor="t" anchorCtr="0">
            <a:normAutofit/>
          </a:bodyPr>
          <a:lstStyle/>
          <a:p>
            <a:r>
              <a:rPr lang="en-US"/>
              <a:t>Click to edit Master title style</a:t>
            </a:r>
          </a:p>
        </p:txBody>
      </p:sp>
      <p:sp>
        <p:nvSpPr>
          <p:cNvPr id="3" name="Text Placeholder 2"/>
          <p:cNvSpPr>
            <a:spLocks noGrp="1"/>
          </p:cNvSpPr>
          <p:nvPr userDrawn="1">
            <p:ph type="body" idx="1"/>
          </p:nvPr>
        </p:nvSpPr>
        <p:spPr>
          <a:xfrm>
            <a:off x="658812" y="2633288"/>
            <a:ext cx="10874374" cy="3586861"/>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userDrawn="1">
            <p:ph type="dt" sz="half" idx="2"/>
          </p:nvPr>
        </p:nvSpPr>
        <p:spPr>
          <a:xfrm>
            <a:off x="658813"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981B3B3F-ACA6-490F-9A76-B24BBE730DBA}" type="datetime1">
              <a:rPr lang="en-US" smtClean="0"/>
              <a:t>5/27/2022</a:t>
            </a:fld>
            <a:endParaRPr lang="en-US"/>
          </a:p>
        </p:txBody>
      </p:sp>
      <p:sp>
        <p:nvSpPr>
          <p:cNvPr id="5" name="Footer Placeholder 4"/>
          <p:cNvSpPr>
            <a:spLocks noGrp="1"/>
          </p:cNvSpPr>
          <p:nvPr userDrawn="1">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en-GB"/>
              <a:t>Copyright © CIPFA 2020 protected under UK and international law</a:t>
            </a:r>
            <a:endParaRPr lang="en-US"/>
          </a:p>
        </p:txBody>
      </p:sp>
      <p:sp>
        <p:nvSpPr>
          <p:cNvPr id="6" name="Slide Number Placeholder 5"/>
          <p:cNvSpPr>
            <a:spLocks noGrp="1"/>
          </p:cNvSpPr>
          <p:nvPr userDrawn="1">
            <p:ph type="sldNum" sz="quarter" idx="4"/>
          </p:nvPr>
        </p:nvSpPr>
        <p:spPr>
          <a:xfrm>
            <a:off x="1045125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Lst>
  <p:hf hdr="0" ftr="0" dt="0"/>
  <p:txStyles>
    <p:titleStyle>
      <a:lvl1pPr algn="l" defTabSz="914400" rtl="0" eaLnBrk="1" latinLnBrk="0" hangingPunct="1">
        <a:lnSpc>
          <a:spcPct val="90000"/>
        </a:lnSpc>
        <a:spcBef>
          <a:spcPct val="0"/>
        </a:spcBef>
        <a:buNone/>
        <a:defRPr sz="3600" kern="1200" spc="-60" baseline="0">
          <a:solidFill>
            <a:schemeClr val="accent1"/>
          </a:solidFill>
          <a:latin typeface="+mj-lt"/>
          <a:ea typeface="+mj-ea"/>
          <a:cs typeface="+mj-cs"/>
        </a:defRPr>
      </a:lvl1pPr>
    </p:titleStyle>
    <p:bodyStyle>
      <a:lvl1pPr marL="182880" indent="-182880" algn="l" defTabSz="914400" rtl="0" eaLnBrk="1" latinLnBrk="0" hangingPunct="1">
        <a:lnSpc>
          <a:spcPct val="114000"/>
        </a:lnSpc>
        <a:spcBef>
          <a:spcPts val="0"/>
        </a:spcBef>
        <a:buClr>
          <a:schemeClr val="tx2"/>
        </a:buClr>
        <a:buFont typeface="Wingdings 2" pitchFamily="18" charset="2"/>
        <a:buChar char=""/>
        <a:defRPr sz="2200" kern="1200">
          <a:solidFill>
            <a:schemeClr val="tx2"/>
          </a:solidFill>
          <a:latin typeface="+mn-lt"/>
          <a:ea typeface="+mn-ea"/>
          <a:cs typeface="+mn-cs"/>
        </a:defRPr>
      </a:lvl1pPr>
      <a:lvl2pPr marL="685800" indent="-182880" algn="l" defTabSz="914400" rtl="0" eaLnBrk="1" latinLnBrk="0" hangingPunct="1">
        <a:lnSpc>
          <a:spcPct val="114000"/>
        </a:lnSpc>
        <a:spcBef>
          <a:spcPts val="250"/>
        </a:spcBef>
        <a:spcAft>
          <a:spcPts val="250"/>
        </a:spcAft>
        <a:buClr>
          <a:schemeClr val="tx2"/>
        </a:buClr>
        <a:buFont typeface="Wingdings 2" pitchFamily="18" charset="2"/>
        <a:buChar char=""/>
        <a:defRPr sz="2200" kern="1200">
          <a:solidFill>
            <a:schemeClr val="tx2"/>
          </a:solidFill>
          <a:latin typeface="+mn-lt"/>
          <a:ea typeface="+mn-ea"/>
          <a:cs typeface="+mn-cs"/>
        </a:defRPr>
      </a:lvl2pPr>
      <a:lvl3pPr marL="1143000" indent="-182880" algn="l" defTabSz="914400" rtl="0" eaLnBrk="1" latinLnBrk="0" hangingPunct="1">
        <a:lnSpc>
          <a:spcPct val="114000"/>
        </a:lnSpc>
        <a:spcBef>
          <a:spcPts val="250"/>
        </a:spcBef>
        <a:spcAft>
          <a:spcPts val="250"/>
        </a:spcAft>
        <a:buClr>
          <a:schemeClr val="tx2"/>
        </a:buClr>
        <a:buFont typeface="Wingdings 2" pitchFamily="18" charset="2"/>
        <a:buChar char=""/>
        <a:defRPr sz="2000" kern="1200">
          <a:solidFill>
            <a:schemeClr val="tx2"/>
          </a:solidFill>
          <a:latin typeface="+mn-lt"/>
          <a:ea typeface="+mn-ea"/>
          <a:cs typeface="+mn-cs"/>
        </a:defRPr>
      </a:lvl3pPr>
      <a:lvl4pPr marL="1600200" indent="-182880" algn="l" defTabSz="914400" rtl="0" eaLnBrk="1" latinLnBrk="0" hangingPunct="1">
        <a:lnSpc>
          <a:spcPct val="114000"/>
        </a:lnSpc>
        <a:spcBef>
          <a:spcPts val="250"/>
        </a:spcBef>
        <a:spcAft>
          <a:spcPts val="250"/>
        </a:spcAft>
        <a:buClr>
          <a:schemeClr val="tx2"/>
        </a:buClr>
        <a:buFont typeface="Wingdings 2" pitchFamily="18" charset="2"/>
        <a:buChar char=""/>
        <a:defRPr sz="2000" kern="1200">
          <a:solidFill>
            <a:schemeClr val="tx2"/>
          </a:solidFill>
          <a:latin typeface="+mn-lt"/>
          <a:ea typeface="+mn-ea"/>
          <a:cs typeface="+mn-cs"/>
        </a:defRPr>
      </a:lvl4pPr>
      <a:lvl5pPr marL="2057400" indent="-182880" algn="l" defTabSz="914400" rtl="0" eaLnBrk="1" latinLnBrk="0" hangingPunct="1">
        <a:lnSpc>
          <a:spcPct val="114000"/>
        </a:lnSpc>
        <a:spcBef>
          <a:spcPts val="250"/>
        </a:spcBef>
        <a:spcAft>
          <a:spcPts val="250"/>
        </a:spcAft>
        <a:buClr>
          <a:schemeClr val="tx2"/>
        </a:buClr>
        <a:buFont typeface="Wingdings 2" pitchFamily="18" charset="2"/>
        <a:buChar char=""/>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5">
          <p15:clr>
            <a:srgbClr val="F26B43"/>
          </p15:clr>
        </p15:guide>
        <p15:guide id="2" pos="7265">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Graphic 11">
            <a:extLst>
              <a:ext uri="{FF2B5EF4-FFF2-40B4-BE49-F238E27FC236}">
                <a16:creationId xmlns:a16="http://schemas.microsoft.com/office/drawing/2014/main" id="{B5D2C421-AB7F-49ED-9CB6-3DF774F9C88A}"/>
              </a:ext>
            </a:extLst>
          </p:cNvPr>
          <p:cNvPicPr>
            <a:picLocks noChangeAspect="1"/>
          </p:cNvPicPr>
          <p:nvPr userDrawn="1"/>
        </p:nvPicPr>
        <p:blipFill>
          <a:blip r:embed="rId11" cstate="screen">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573852" y="233437"/>
            <a:ext cx="1117600" cy="510477"/>
          </a:xfrm>
          <a:prstGeom prst="rect">
            <a:avLst/>
          </a:prstGeom>
        </p:spPr>
      </p:pic>
      <p:sp>
        <p:nvSpPr>
          <p:cNvPr id="13" name="bg object 21">
            <a:extLst>
              <a:ext uri="{FF2B5EF4-FFF2-40B4-BE49-F238E27FC236}">
                <a16:creationId xmlns:a16="http://schemas.microsoft.com/office/drawing/2014/main" id="{EC190276-4D5E-4D0E-89CE-0C29F78C27FB}"/>
              </a:ext>
            </a:extLst>
          </p:cNvPr>
          <p:cNvSpPr/>
          <p:nvPr userDrawn="1"/>
        </p:nvSpPr>
        <p:spPr>
          <a:xfrm>
            <a:off x="1654785" y="911940"/>
            <a:ext cx="5471689" cy="5946060"/>
          </a:xfrm>
          <a:custGeom>
            <a:avLst/>
            <a:gdLst/>
            <a:ahLst/>
            <a:cxnLst/>
            <a:rect l="l" t="t" r="r" b="b"/>
            <a:pathLst>
              <a:path w="8525510" h="9265285">
                <a:moveTo>
                  <a:pt x="4949765" y="0"/>
                </a:moveTo>
                <a:lnTo>
                  <a:pt x="0" y="0"/>
                </a:lnTo>
                <a:lnTo>
                  <a:pt x="3575163" y="9265026"/>
                </a:lnTo>
                <a:lnTo>
                  <a:pt x="8525164" y="9265026"/>
                </a:lnTo>
                <a:lnTo>
                  <a:pt x="4949765" y="0"/>
                </a:lnTo>
                <a:close/>
              </a:path>
            </a:pathLst>
          </a:custGeom>
          <a:solidFill>
            <a:srgbClr val="EEF7F5"/>
          </a:solidFill>
        </p:spPr>
        <p:txBody>
          <a:bodyPr wrap="square" lIns="0" tIns="0" rIns="0" bIns="0" rtlCol="0"/>
          <a:lstStyle/>
          <a:p>
            <a:endParaRPr sz="819"/>
          </a:p>
        </p:txBody>
      </p:sp>
      <p:sp>
        <p:nvSpPr>
          <p:cNvPr id="7" name="Rectangle 6"/>
          <p:cNvSpPr/>
          <p:nvPr userDrawn="1"/>
        </p:nvSpPr>
        <p:spPr>
          <a:xfrm>
            <a:off x="1" y="758952"/>
            <a:ext cx="3443590" cy="53309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userDrawn="1">
            <p:ph type="title"/>
          </p:nvPr>
        </p:nvSpPr>
        <p:spPr>
          <a:xfrm>
            <a:off x="658812" y="1446336"/>
            <a:ext cx="10874375" cy="1018927"/>
          </a:xfrm>
          <a:prstGeom prst="rect">
            <a:avLst/>
          </a:prstGeom>
        </p:spPr>
        <p:txBody>
          <a:bodyPr vert="horz" lIns="0" tIns="0" rIns="0" bIns="0" rtlCol="0" anchor="t" anchorCtr="0">
            <a:normAutofit/>
          </a:bodyPr>
          <a:lstStyle/>
          <a:p>
            <a:r>
              <a:rPr lang="en-US"/>
              <a:t>Click to edit Master title style</a:t>
            </a:r>
          </a:p>
        </p:txBody>
      </p:sp>
      <p:sp>
        <p:nvSpPr>
          <p:cNvPr id="3" name="Text Placeholder 2"/>
          <p:cNvSpPr>
            <a:spLocks noGrp="1"/>
          </p:cNvSpPr>
          <p:nvPr userDrawn="1">
            <p:ph type="body" idx="1"/>
          </p:nvPr>
        </p:nvSpPr>
        <p:spPr>
          <a:xfrm>
            <a:off x="658812" y="2633288"/>
            <a:ext cx="10874374" cy="3586861"/>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userDrawn="1">
            <p:ph type="dt" sz="half" idx="2"/>
          </p:nvPr>
        </p:nvSpPr>
        <p:spPr>
          <a:xfrm>
            <a:off x="658813"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0398408C-A3B1-4B33-9195-394F663E385B}" type="datetime1">
              <a:rPr lang="en-US" smtClean="0"/>
              <a:t>5/27/2022</a:t>
            </a:fld>
            <a:endParaRPr lang="en-US"/>
          </a:p>
        </p:txBody>
      </p:sp>
      <p:sp>
        <p:nvSpPr>
          <p:cNvPr id="5" name="Footer Placeholder 4"/>
          <p:cNvSpPr>
            <a:spLocks noGrp="1"/>
          </p:cNvSpPr>
          <p:nvPr userDrawn="1">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userDrawn="1">
            <p:ph type="sldNum" sz="quarter" idx="4"/>
          </p:nvPr>
        </p:nvSpPr>
        <p:spPr>
          <a:xfrm>
            <a:off x="1045125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3504586052"/>
      </p:ext>
    </p:extLst>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Lst>
  <p:hf hdr="0" ftr="0" dt="0"/>
  <p:txStyles>
    <p:titleStyle>
      <a:lvl1pPr algn="l" defTabSz="914400" rtl="0" eaLnBrk="1" latinLnBrk="0" hangingPunct="1">
        <a:lnSpc>
          <a:spcPct val="90000"/>
        </a:lnSpc>
        <a:spcBef>
          <a:spcPct val="0"/>
        </a:spcBef>
        <a:buNone/>
        <a:defRPr sz="2800" kern="1200" spc="-60" baseline="0">
          <a:solidFill>
            <a:schemeClr val="accent1"/>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tx2"/>
        </a:buClr>
        <a:buFont typeface="Wingdings 2" pitchFamily="18" charset="2"/>
        <a:buChar char=""/>
        <a:defRPr sz="2000" kern="1200">
          <a:solidFill>
            <a:schemeClr val="tx2"/>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tx2"/>
        </a:buClr>
        <a:buFont typeface="Wingdings 2" pitchFamily="18" charset="2"/>
        <a:buChar char=""/>
        <a:defRPr sz="1800" kern="1200">
          <a:solidFill>
            <a:schemeClr val="tx2"/>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tx2"/>
        </a:buClr>
        <a:buFont typeface="Wingdings 2" pitchFamily="18" charset="2"/>
        <a:buChar char=""/>
        <a:defRPr sz="1600" kern="1200">
          <a:solidFill>
            <a:schemeClr val="tx2"/>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tx2"/>
        </a:buClr>
        <a:buFont typeface="Wingdings 2" pitchFamily="18" charset="2"/>
        <a:buChar char=""/>
        <a:defRPr sz="1400" kern="1200">
          <a:solidFill>
            <a:schemeClr val="tx2"/>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tx2"/>
        </a:buClr>
        <a:buFont typeface="Wingdings 2" pitchFamily="18"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5">
          <p15:clr>
            <a:srgbClr val="F26B43"/>
          </p15:clr>
        </p15:guide>
        <p15:guide id="2" pos="7265">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hyperlink" Target="https://www.cipfa.org/qualifications/exams/online-exams" TargetMode="Externa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s://www.cipfa.org/qualifications/students/portfolio"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s://www.cipfa.org/partners/united-nations"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s://www.cipfa.org/partners/united-nations/cetc-courses" TargetMode="External"/><Relationship Id="rId2" Type="http://schemas.openxmlformats.org/officeDocument/2006/relationships/notesSlide" Target="../notesSlides/notesSlide3.xml"/><Relationship Id="rId1" Type="http://schemas.openxmlformats.org/officeDocument/2006/relationships/slideLayout" Target="../slideLayouts/slideLayout14.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hyperlink" Target="https://www.cipfa.org/partners/united-nations"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4.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hyperlink" Target="https://www.cipfa.org/login?ReturnUrl=/my-online-learning"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15.png"/><Relationship Id="rId5" Type="http://schemas.openxmlformats.org/officeDocument/2006/relationships/image" Target="../media/image13.sv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hyperlink" Target="https://www.cipfa.org/login?returnUrl=%252fmycipfa" TargetMode="External"/><Relationship Id="rId2" Type="http://schemas.openxmlformats.org/officeDocument/2006/relationships/hyperlink" Target="https://cipfa.calibrandtest.com/cipfaadmin/Login/menudisplay.jsp" TargetMode="Externa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a:extLst>
              <a:ext uri="{FF2B5EF4-FFF2-40B4-BE49-F238E27FC236}">
                <a16:creationId xmlns:a16="http://schemas.microsoft.com/office/drawing/2014/main" id="{6889AE0A-3751-42EA-8278-8F8802DCAE5A}"/>
              </a:ext>
            </a:extLst>
          </p:cNvPr>
          <p:cNvSpPr>
            <a:spLocks noGrp="1"/>
          </p:cNvSpPr>
          <p:nvPr>
            <p:ph type="subTitle" idx="1"/>
          </p:nvPr>
        </p:nvSpPr>
        <p:spPr>
          <a:xfrm>
            <a:off x="658971" y="3872322"/>
            <a:ext cx="2468278" cy="360430"/>
          </a:xfrm>
        </p:spPr>
        <p:txBody>
          <a:bodyPr>
            <a:normAutofit/>
          </a:bodyPr>
          <a:lstStyle/>
          <a:p>
            <a:r>
              <a:rPr lang="en-GB" sz="1800" dirty="0">
                <a:latin typeface="+mn-lt"/>
              </a:rPr>
              <a:t>202</a:t>
            </a:r>
          </a:p>
        </p:txBody>
      </p:sp>
      <p:sp>
        <p:nvSpPr>
          <p:cNvPr id="8" name="Title 7">
            <a:extLst>
              <a:ext uri="{FF2B5EF4-FFF2-40B4-BE49-F238E27FC236}">
                <a16:creationId xmlns:a16="http://schemas.microsoft.com/office/drawing/2014/main" id="{080730F3-8D3E-4894-9F94-00AEAB97D592}"/>
              </a:ext>
            </a:extLst>
          </p:cNvPr>
          <p:cNvSpPr>
            <a:spLocks noGrp="1"/>
          </p:cNvSpPr>
          <p:nvPr>
            <p:ph type="ctrTitle"/>
          </p:nvPr>
        </p:nvSpPr>
        <p:spPr>
          <a:xfrm>
            <a:off x="658970" y="1646686"/>
            <a:ext cx="10874218" cy="2085883"/>
          </a:xfrm>
        </p:spPr>
        <p:txBody>
          <a:bodyPr>
            <a:normAutofit fontScale="90000"/>
          </a:bodyPr>
          <a:lstStyle/>
          <a:p>
            <a:br>
              <a:rPr lang="en-GB" sz="6000" dirty="0"/>
            </a:br>
            <a:r>
              <a:rPr lang="en-GB" sz="6000" dirty="0"/>
              <a:t>CIPFA Professional Accountancy Qualification (PAQ) Introduction</a:t>
            </a:r>
          </a:p>
        </p:txBody>
      </p:sp>
    </p:spTree>
    <p:extLst>
      <p:ext uri="{BB962C8B-B14F-4D97-AF65-F5344CB8AC3E}">
        <p14:creationId xmlns:p14="http://schemas.microsoft.com/office/powerpoint/2010/main" val="3268019654"/>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BFA9A-33A2-6C98-4968-0EF71D4E311C}"/>
              </a:ext>
            </a:extLst>
          </p:cNvPr>
          <p:cNvSpPr>
            <a:spLocks noGrp="1"/>
          </p:cNvSpPr>
          <p:nvPr>
            <p:ph type="title"/>
          </p:nvPr>
        </p:nvSpPr>
        <p:spPr/>
        <p:txBody>
          <a:bodyPr/>
          <a:lstStyle/>
          <a:p>
            <a:r>
              <a:rPr lang="en-GB" dirty="0"/>
              <a:t>Exam Sittings</a:t>
            </a:r>
          </a:p>
        </p:txBody>
      </p:sp>
      <p:sp>
        <p:nvSpPr>
          <p:cNvPr id="3" name="Content Placeholder 2">
            <a:extLst>
              <a:ext uri="{FF2B5EF4-FFF2-40B4-BE49-F238E27FC236}">
                <a16:creationId xmlns:a16="http://schemas.microsoft.com/office/drawing/2014/main" id="{6E8D1223-E96E-F9FC-B07A-5E35A0301E5C}"/>
              </a:ext>
            </a:extLst>
          </p:cNvPr>
          <p:cNvSpPr>
            <a:spLocks noGrp="1"/>
          </p:cNvSpPr>
          <p:nvPr>
            <p:ph idx="1"/>
          </p:nvPr>
        </p:nvSpPr>
        <p:spPr>
          <a:xfrm>
            <a:off x="1484049" y="2465263"/>
            <a:ext cx="9223899" cy="3586861"/>
          </a:xfrm>
        </p:spPr>
        <p:txBody>
          <a:bodyPr/>
          <a:lstStyle/>
          <a:p>
            <a:r>
              <a:rPr lang="en-US" dirty="0"/>
              <a:t>We have 4 exam sittings per year. June and December follow the Spring and Autumn classes. March and September are focused for students who need to re-sit a module.</a:t>
            </a:r>
          </a:p>
          <a:p>
            <a:endParaRPr lang="en-US" dirty="0"/>
          </a:p>
          <a:p>
            <a:r>
              <a:rPr lang="en-US" dirty="0"/>
              <a:t>All exams are taken online via the e-assessment platform and students have two different ways that they can sit them. </a:t>
            </a:r>
            <a:endParaRPr lang="en-GB" dirty="0"/>
          </a:p>
        </p:txBody>
      </p:sp>
      <p:sp>
        <p:nvSpPr>
          <p:cNvPr id="4" name="Slide Number Placeholder 3">
            <a:extLst>
              <a:ext uri="{FF2B5EF4-FFF2-40B4-BE49-F238E27FC236}">
                <a16:creationId xmlns:a16="http://schemas.microsoft.com/office/drawing/2014/main" id="{4717F4BC-AF9C-8410-1398-4CF68F507F4B}"/>
              </a:ext>
            </a:extLst>
          </p:cNvPr>
          <p:cNvSpPr>
            <a:spLocks noGrp="1"/>
          </p:cNvSpPr>
          <p:nvPr>
            <p:ph type="sldNum" sz="quarter" idx="12"/>
          </p:nvPr>
        </p:nvSpPr>
        <p:spPr/>
        <p:txBody>
          <a:bodyPr/>
          <a:lstStyle/>
          <a:p>
            <a:fld id="{4FAB73BC-B049-4115-A692-8D63A059BFB8}" type="slidenum">
              <a:rPr lang="en-US" smtClean="0"/>
              <a:pPr/>
              <a:t>10</a:t>
            </a:fld>
            <a:endParaRPr lang="en-US"/>
          </a:p>
        </p:txBody>
      </p:sp>
      <p:pic>
        <p:nvPicPr>
          <p:cNvPr id="5" name="Picture 4">
            <a:extLst>
              <a:ext uri="{FF2B5EF4-FFF2-40B4-BE49-F238E27FC236}">
                <a16:creationId xmlns:a16="http://schemas.microsoft.com/office/drawing/2014/main" id="{79CEA8FB-9E9F-B646-22A6-6917DB084983}"/>
              </a:ext>
            </a:extLst>
          </p:cNvPr>
          <p:cNvPicPr>
            <a:picLocks noChangeAspect="1"/>
          </p:cNvPicPr>
          <p:nvPr/>
        </p:nvPicPr>
        <p:blipFill>
          <a:blip r:embed="rId2"/>
          <a:stretch>
            <a:fillRect/>
          </a:stretch>
        </p:blipFill>
        <p:spPr>
          <a:xfrm>
            <a:off x="1081172" y="4027025"/>
            <a:ext cx="231668" cy="231668"/>
          </a:xfrm>
          <a:prstGeom prst="rect">
            <a:avLst/>
          </a:prstGeom>
        </p:spPr>
      </p:pic>
      <p:pic>
        <p:nvPicPr>
          <p:cNvPr id="6" name="Picture 5">
            <a:extLst>
              <a:ext uri="{FF2B5EF4-FFF2-40B4-BE49-F238E27FC236}">
                <a16:creationId xmlns:a16="http://schemas.microsoft.com/office/drawing/2014/main" id="{CA2009D7-EEE1-CBB3-556D-B043FD8F6195}"/>
              </a:ext>
            </a:extLst>
          </p:cNvPr>
          <p:cNvPicPr>
            <a:picLocks noChangeAspect="1"/>
          </p:cNvPicPr>
          <p:nvPr/>
        </p:nvPicPr>
        <p:blipFill>
          <a:blip r:embed="rId2"/>
          <a:stretch>
            <a:fillRect/>
          </a:stretch>
        </p:blipFill>
        <p:spPr>
          <a:xfrm>
            <a:off x="1081172" y="2773380"/>
            <a:ext cx="231668" cy="231668"/>
          </a:xfrm>
          <a:prstGeom prst="rect">
            <a:avLst/>
          </a:prstGeom>
        </p:spPr>
      </p:pic>
    </p:spTree>
    <p:extLst>
      <p:ext uri="{BB962C8B-B14F-4D97-AF65-F5344CB8AC3E}">
        <p14:creationId xmlns:p14="http://schemas.microsoft.com/office/powerpoint/2010/main" val="4031625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2B8AC-8D3E-2620-1362-C63FA03E3D47}"/>
              </a:ext>
            </a:extLst>
          </p:cNvPr>
          <p:cNvSpPr>
            <a:spLocks noGrp="1"/>
          </p:cNvSpPr>
          <p:nvPr>
            <p:ph type="title"/>
          </p:nvPr>
        </p:nvSpPr>
        <p:spPr/>
        <p:txBody>
          <a:bodyPr/>
          <a:lstStyle/>
          <a:p>
            <a:r>
              <a:rPr lang="en-GB" dirty="0"/>
              <a:t>Taking Exams</a:t>
            </a:r>
          </a:p>
        </p:txBody>
      </p:sp>
      <p:sp>
        <p:nvSpPr>
          <p:cNvPr id="3" name="Content Placeholder 2">
            <a:extLst>
              <a:ext uri="{FF2B5EF4-FFF2-40B4-BE49-F238E27FC236}">
                <a16:creationId xmlns:a16="http://schemas.microsoft.com/office/drawing/2014/main" id="{20944D89-73E8-3C5B-3EA1-4B18E278BBEF}"/>
              </a:ext>
            </a:extLst>
          </p:cNvPr>
          <p:cNvSpPr>
            <a:spLocks noGrp="1"/>
          </p:cNvSpPr>
          <p:nvPr>
            <p:ph idx="1"/>
          </p:nvPr>
        </p:nvSpPr>
        <p:spPr>
          <a:xfrm>
            <a:off x="658812" y="1944210"/>
            <a:ext cx="10874374" cy="4275939"/>
          </a:xfrm>
        </p:spPr>
        <p:txBody>
          <a:bodyPr>
            <a:normAutofit/>
          </a:bodyPr>
          <a:lstStyle/>
          <a:p>
            <a:r>
              <a:rPr lang="en-US" sz="1800" dirty="0"/>
              <a:t>There are two ways in which you can sit your exams: </a:t>
            </a:r>
          </a:p>
          <a:p>
            <a:r>
              <a:rPr lang="en-US" sz="1800" b="1" dirty="0"/>
              <a:t>Online Invigilation (flexible location) </a:t>
            </a:r>
            <a:r>
              <a:rPr lang="en-US" sz="1800" dirty="0"/>
              <a:t>- CIPFA have partnered with an external provider to host online invigilation. Students are monitored during their exams through their computers. All that is required is a strong internet connection and a computer with a functioning webcam and microphone.​</a:t>
            </a:r>
          </a:p>
          <a:p>
            <a:endParaRPr lang="en-US" sz="1800" dirty="0"/>
          </a:p>
          <a:p>
            <a:r>
              <a:rPr lang="en-US" sz="1800" dirty="0"/>
              <a:t>If you chose this option, you will be provided with 2 free systems test to ensure that your computer can use the </a:t>
            </a:r>
            <a:r>
              <a:rPr lang="en-US" sz="1800" dirty="0" err="1"/>
              <a:t>ProctorU</a:t>
            </a:r>
            <a:r>
              <a:rPr lang="en-US" sz="1800" dirty="0"/>
              <a:t> software. If you wish to know more, here is a </a:t>
            </a:r>
            <a:r>
              <a:rPr lang="en-US" sz="1800" dirty="0">
                <a:hlinkClick r:id="rId2"/>
              </a:rPr>
              <a:t>demonstration</a:t>
            </a:r>
            <a:r>
              <a:rPr lang="en-US" sz="1800" dirty="0"/>
              <a:t> of scheduling an exam: ​</a:t>
            </a:r>
          </a:p>
          <a:p>
            <a:endParaRPr lang="en-US" sz="1800" b="1" dirty="0"/>
          </a:p>
          <a:p>
            <a:r>
              <a:rPr lang="en-US" sz="1800" b="1" dirty="0"/>
              <a:t>Local Invigilation (at work) </a:t>
            </a:r>
            <a:r>
              <a:rPr lang="en-US" sz="1800" dirty="0"/>
              <a:t>- Local exams are taken on the student's computer but are sat at the student's place of work. These are invigilated by an appropriate member of staff; this cannot be someone who directly manages you. We would recommend a member of HR. ​</a:t>
            </a:r>
          </a:p>
          <a:p>
            <a:r>
              <a:rPr lang="en-US" sz="1800" u="sng" dirty="0"/>
              <a:t>Important notices: </a:t>
            </a:r>
          </a:p>
          <a:p>
            <a:pPr>
              <a:spcBef>
                <a:spcPts val="0"/>
              </a:spcBef>
            </a:pPr>
            <a:r>
              <a:rPr lang="en-US" sz="1800" dirty="0"/>
              <a:t>Exams can only be taken in Google Chrome, please ensure that this is installed on your computer.</a:t>
            </a:r>
            <a:endParaRPr lang="en-GB" sz="1800" dirty="0"/>
          </a:p>
        </p:txBody>
      </p:sp>
      <p:sp>
        <p:nvSpPr>
          <p:cNvPr id="4" name="Slide Number Placeholder 3">
            <a:extLst>
              <a:ext uri="{FF2B5EF4-FFF2-40B4-BE49-F238E27FC236}">
                <a16:creationId xmlns:a16="http://schemas.microsoft.com/office/drawing/2014/main" id="{1773C776-12C2-BE2F-1238-22222D992D9E}"/>
              </a:ext>
            </a:extLst>
          </p:cNvPr>
          <p:cNvSpPr>
            <a:spLocks noGrp="1"/>
          </p:cNvSpPr>
          <p:nvPr>
            <p:ph type="sldNum" sz="quarter" idx="12"/>
          </p:nvPr>
        </p:nvSpPr>
        <p:spPr/>
        <p:txBody>
          <a:bodyPr/>
          <a:lstStyle/>
          <a:p>
            <a:fld id="{4FAB73BC-B049-4115-A692-8D63A059BFB8}" type="slidenum">
              <a:rPr lang="en-US" smtClean="0"/>
              <a:pPr/>
              <a:t>11</a:t>
            </a:fld>
            <a:endParaRPr lang="en-US"/>
          </a:p>
        </p:txBody>
      </p:sp>
    </p:spTree>
    <p:extLst>
      <p:ext uri="{BB962C8B-B14F-4D97-AF65-F5344CB8AC3E}">
        <p14:creationId xmlns:p14="http://schemas.microsoft.com/office/powerpoint/2010/main" val="2904389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62598-152E-8F21-8251-4BA60046733B}"/>
              </a:ext>
            </a:extLst>
          </p:cNvPr>
          <p:cNvSpPr>
            <a:spLocks noGrp="1"/>
          </p:cNvSpPr>
          <p:nvPr>
            <p:ph type="title"/>
          </p:nvPr>
        </p:nvSpPr>
        <p:spPr/>
        <p:txBody>
          <a:bodyPr/>
          <a:lstStyle/>
          <a:p>
            <a:r>
              <a:rPr lang="en-GB" dirty="0"/>
              <a:t>Certificate Level</a:t>
            </a:r>
          </a:p>
        </p:txBody>
      </p:sp>
      <p:sp>
        <p:nvSpPr>
          <p:cNvPr id="3" name="Content Placeholder 2">
            <a:extLst>
              <a:ext uri="{FF2B5EF4-FFF2-40B4-BE49-F238E27FC236}">
                <a16:creationId xmlns:a16="http://schemas.microsoft.com/office/drawing/2014/main" id="{3AA0ED3E-5BA4-4E95-AA37-B906436367E1}"/>
              </a:ext>
            </a:extLst>
          </p:cNvPr>
          <p:cNvSpPr>
            <a:spLocks noGrp="1"/>
          </p:cNvSpPr>
          <p:nvPr>
            <p:ph idx="1"/>
          </p:nvPr>
        </p:nvSpPr>
        <p:spPr>
          <a:xfrm>
            <a:off x="1328690" y="2228296"/>
            <a:ext cx="9534618" cy="3991854"/>
          </a:xfrm>
        </p:spPr>
        <p:txBody>
          <a:bodyPr/>
          <a:lstStyle/>
          <a:p>
            <a:r>
              <a:rPr lang="en-US" dirty="0"/>
              <a:t>To help existing students </a:t>
            </a:r>
            <a:r>
              <a:rPr lang="en-US" dirty="0" err="1"/>
              <a:t>acclimatise</a:t>
            </a:r>
            <a:r>
              <a:rPr lang="en-US" dirty="0"/>
              <a:t> to the new qualification, Management Accounting and Financial Accounting will contain 60 Multiple choice questions for both the June and September sittings.</a:t>
            </a:r>
          </a:p>
          <a:p>
            <a:endParaRPr lang="en-US" dirty="0"/>
          </a:p>
          <a:p>
            <a:r>
              <a:rPr lang="en-US" dirty="0"/>
              <a:t>Objective questions will then be introduced from the December 2022 sitting.​</a:t>
            </a:r>
            <a:endParaRPr lang="en-GB" dirty="0"/>
          </a:p>
        </p:txBody>
      </p:sp>
      <p:sp>
        <p:nvSpPr>
          <p:cNvPr id="4" name="Slide Number Placeholder 3">
            <a:extLst>
              <a:ext uri="{FF2B5EF4-FFF2-40B4-BE49-F238E27FC236}">
                <a16:creationId xmlns:a16="http://schemas.microsoft.com/office/drawing/2014/main" id="{50E4033B-B101-CCCF-BAC8-6B1D24AB82E9}"/>
              </a:ext>
            </a:extLst>
          </p:cNvPr>
          <p:cNvSpPr>
            <a:spLocks noGrp="1"/>
          </p:cNvSpPr>
          <p:nvPr>
            <p:ph type="sldNum" sz="quarter" idx="12"/>
          </p:nvPr>
        </p:nvSpPr>
        <p:spPr/>
        <p:txBody>
          <a:bodyPr/>
          <a:lstStyle/>
          <a:p>
            <a:fld id="{4FAB73BC-B049-4115-A692-8D63A059BFB8}" type="slidenum">
              <a:rPr lang="en-US" smtClean="0"/>
              <a:pPr/>
              <a:t>12</a:t>
            </a:fld>
            <a:endParaRPr lang="en-US"/>
          </a:p>
        </p:txBody>
      </p:sp>
      <p:pic>
        <p:nvPicPr>
          <p:cNvPr id="5" name="Picture 4">
            <a:extLst>
              <a:ext uri="{FF2B5EF4-FFF2-40B4-BE49-F238E27FC236}">
                <a16:creationId xmlns:a16="http://schemas.microsoft.com/office/drawing/2014/main" id="{FD3164F0-522B-277E-59FA-804F77BD3675}"/>
              </a:ext>
            </a:extLst>
          </p:cNvPr>
          <p:cNvPicPr>
            <a:picLocks noChangeAspect="1"/>
          </p:cNvPicPr>
          <p:nvPr/>
        </p:nvPicPr>
        <p:blipFill>
          <a:blip r:embed="rId2"/>
          <a:stretch>
            <a:fillRect/>
          </a:stretch>
        </p:blipFill>
        <p:spPr>
          <a:xfrm>
            <a:off x="1001272" y="3668273"/>
            <a:ext cx="231668" cy="231668"/>
          </a:xfrm>
          <a:prstGeom prst="rect">
            <a:avLst/>
          </a:prstGeom>
        </p:spPr>
      </p:pic>
      <p:pic>
        <p:nvPicPr>
          <p:cNvPr id="6" name="Picture 5">
            <a:extLst>
              <a:ext uri="{FF2B5EF4-FFF2-40B4-BE49-F238E27FC236}">
                <a16:creationId xmlns:a16="http://schemas.microsoft.com/office/drawing/2014/main" id="{25E644F0-8774-4C56-B519-9993C2FBA134}"/>
              </a:ext>
            </a:extLst>
          </p:cNvPr>
          <p:cNvPicPr>
            <a:picLocks noChangeAspect="1"/>
          </p:cNvPicPr>
          <p:nvPr/>
        </p:nvPicPr>
        <p:blipFill>
          <a:blip r:embed="rId2"/>
          <a:stretch>
            <a:fillRect/>
          </a:stretch>
        </p:blipFill>
        <p:spPr>
          <a:xfrm>
            <a:off x="1001272" y="2541712"/>
            <a:ext cx="231668" cy="231668"/>
          </a:xfrm>
          <a:prstGeom prst="rect">
            <a:avLst/>
          </a:prstGeom>
        </p:spPr>
      </p:pic>
    </p:spTree>
    <p:extLst>
      <p:ext uri="{BB962C8B-B14F-4D97-AF65-F5344CB8AC3E}">
        <p14:creationId xmlns:p14="http://schemas.microsoft.com/office/powerpoint/2010/main" val="1848525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0C2E8-98A0-B099-2C5D-DF0DB7FA7C2D}"/>
              </a:ext>
            </a:extLst>
          </p:cNvPr>
          <p:cNvSpPr>
            <a:spLocks noGrp="1"/>
          </p:cNvSpPr>
          <p:nvPr>
            <p:ph type="title"/>
          </p:nvPr>
        </p:nvSpPr>
        <p:spPr/>
        <p:txBody>
          <a:bodyPr/>
          <a:lstStyle/>
          <a:p>
            <a:r>
              <a:rPr lang="en-GB" dirty="0"/>
              <a:t>CPD—Continuing Personal Development</a:t>
            </a:r>
          </a:p>
        </p:txBody>
      </p:sp>
      <p:sp>
        <p:nvSpPr>
          <p:cNvPr id="3" name="Content Placeholder 2">
            <a:extLst>
              <a:ext uri="{FF2B5EF4-FFF2-40B4-BE49-F238E27FC236}">
                <a16:creationId xmlns:a16="http://schemas.microsoft.com/office/drawing/2014/main" id="{F383BA49-4AE0-1460-E4DA-3CAB041AF535}"/>
              </a:ext>
            </a:extLst>
          </p:cNvPr>
          <p:cNvSpPr>
            <a:spLocks noGrp="1"/>
          </p:cNvSpPr>
          <p:nvPr>
            <p:ph idx="1"/>
          </p:nvPr>
        </p:nvSpPr>
        <p:spPr>
          <a:xfrm>
            <a:off x="1128942" y="2465263"/>
            <a:ext cx="9934113" cy="3586861"/>
          </a:xfrm>
        </p:spPr>
        <p:txBody>
          <a:bodyPr/>
          <a:lstStyle/>
          <a:p>
            <a:r>
              <a:rPr lang="en-US" dirty="0"/>
              <a:t>Journey of learning is one that you will commit for a lifetime of being a member of the Chartered Institute of Accountants.​</a:t>
            </a:r>
          </a:p>
          <a:p>
            <a:endParaRPr lang="en-US" dirty="0"/>
          </a:p>
          <a:p>
            <a:r>
              <a:rPr lang="en-US" dirty="0"/>
              <a:t>There is a </a:t>
            </a:r>
            <a:r>
              <a:rPr lang="en-US" dirty="0">
                <a:hlinkClick r:id="rId2"/>
              </a:rPr>
              <a:t>PEP</a:t>
            </a:r>
            <a:r>
              <a:rPr lang="en-US" dirty="0"/>
              <a:t> requirement on the </a:t>
            </a:r>
            <a:r>
              <a:rPr lang="en-US" dirty="0" err="1"/>
              <a:t>programme</a:t>
            </a:r>
            <a:r>
              <a:rPr lang="en-US" dirty="0"/>
              <a:t> to demonstrate your practical experience we recommend you engage with this at the start of your CIPFA journey .  ​</a:t>
            </a:r>
            <a:endParaRPr lang="en-US">
              <a:cs typeface="Arial"/>
            </a:endParaRPr>
          </a:p>
          <a:p>
            <a:endParaRPr lang="en-US" dirty="0"/>
          </a:p>
          <a:p>
            <a:r>
              <a:rPr lang="en-US" dirty="0"/>
              <a:t>This means that professional development will have to be continued throughout your career. This does not stop once you receive the certification.</a:t>
            </a:r>
            <a:endParaRPr lang="en-GB" dirty="0"/>
          </a:p>
        </p:txBody>
      </p:sp>
      <p:sp>
        <p:nvSpPr>
          <p:cNvPr id="4" name="Slide Number Placeholder 3">
            <a:extLst>
              <a:ext uri="{FF2B5EF4-FFF2-40B4-BE49-F238E27FC236}">
                <a16:creationId xmlns:a16="http://schemas.microsoft.com/office/drawing/2014/main" id="{9ADB5396-CB72-C49E-2715-0A802898E079}"/>
              </a:ext>
            </a:extLst>
          </p:cNvPr>
          <p:cNvSpPr>
            <a:spLocks noGrp="1"/>
          </p:cNvSpPr>
          <p:nvPr>
            <p:ph type="sldNum" sz="quarter" idx="12"/>
          </p:nvPr>
        </p:nvSpPr>
        <p:spPr/>
        <p:txBody>
          <a:bodyPr/>
          <a:lstStyle/>
          <a:p>
            <a:fld id="{4FAB73BC-B049-4115-A692-8D63A059BFB8}" type="slidenum">
              <a:rPr lang="en-US" smtClean="0"/>
              <a:pPr/>
              <a:t>13</a:t>
            </a:fld>
            <a:endParaRPr lang="en-US"/>
          </a:p>
        </p:txBody>
      </p:sp>
      <p:pic>
        <p:nvPicPr>
          <p:cNvPr id="5" name="Picture 4">
            <a:extLst>
              <a:ext uri="{FF2B5EF4-FFF2-40B4-BE49-F238E27FC236}">
                <a16:creationId xmlns:a16="http://schemas.microsoft.com/office/drawing/2014/main" id="{26BCD6C6-1466-5AB3-8C07-0B0BB82700BD}"/>
              </a:ext>
            </a:extLst>
          </p:cNvPr>
          <p:cNvPicPr>
            <a:picLocks noChangeAspect="1"/>
          </p:cNvPicPr>
          <p:nvPr/>
        </p:nvPicPr>
        <p:blipFill>
          <a:blip r:embed="rId3"/>
          <a:stretch>
            <a:fillRect/>
          </a:stretch>
        </p:blipFill>
        <p:spPr>
          <a:xfrm>
            <a:off x="800662" y="2617912"/>
            <a:ext cx="231668" cy="231668"/>
          </a:xfrm>
          <a:prstGeom prst="rect">
            <a:avLst/>
          </a:prstGeom>
        </p:spPr>
      </p:pic>
      <p:pic>
        <p:nvPicPr>
          <p:cNvPr id="6" name="Picture 5">
            <a:extLst>
              <a:ext uri="{FF2B5EF4-FFF2-40B4-BE49-F238E27FC236}">
                <a16:creationId xmlns:a16="http://schemas.microsoft.com/office/drawing/2014/main" id="{731E7CBF-E1C2-C64A-154B-AE4FEC575233}"/>
              </a:ext>
            </a:extLst>
          </p:cNvPr>
          <p:cNvPicPr>
            <a:picLocks noChangeAspect="1"/>
          </p:cNvPicPr>
          <p:nvPr/>
        </p:nvPicPr>
        <p:blipFill>
          <a:blip r:embed="rId3"/>
          <a:stretch>
            <a:fillRect/>
          </a:stretch>
        </p:blipFill>
        <p:spPr>
          <a:xfrm>
            <a:off x="794319" y="3733800"/>
            <a:ext cx="231668" cy="231668"/>
          </a:xfrm>
          <a:prstGeom prst="rect">
            <a:avLst/>
          </a:prstGeom>
        </p:spPr>
      </p:pic>
      <p:pic>
        <p:nvPicPr>
          <p:cNvPr id="7" name="Picture 6">
            <a:extLst>
              <a:ext uri="{FF2B5EF4-FFF2-40B4-BE49-F238E27FC236}">
                <a16:creationId xmlns:a16="http://schemas.microsoft.com/office/drawing/2014/main" id="{66963632-C8A5-E197-5891-0E26F1902F19}"/>
              </a:ext>
            </a:extLst>
          </p:cNvPr>
          <p:cNvPicPr>
            <a:picLocks noChangeAspect="1"/>
          </p:cNvPicPr>
          <p:nvPr/>
        </p:nvPicPr>
        <p:blipFill>
          <a:blip r:embed="rId3"/>
          <a:stretch>
            <a:fillRect/>
          </a:stretch>
        </p:blipFill>
        <p:spPr>
          <a:xfrm>
            <a:off x="794319" y="4863744"/>
            <a:ext cx="231668" cy="231668"/>
          </a:xfrm>
          <a:prstGeom prst="rect">
            <a:avLst/>
          </a:prstGeom>
        </p:spPr>
      </p:pic>
    </p:spTree>
    <p:extLst>
      <p:ext uri="{BB962C8B-B14F-4D97-AF65-F5344CB8AC3E}">
        <p14:creationId xmlns:p14="http://schemas.microsoft.com/office/powerpoint/2010/main" val="3084751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A0E92-A3BB-43EA-9BE7-1A5EDF6A5FF4}"/>
              </a:ext>
            </a:extLst>
          </p:cNvPr>
          <p:cNvSpPr>
            <a:spLocks noGrp="1"/>
          </p:cNvSpPr>
          <p:nvPr>
            <p:ph type="title"/>
          </p:nvPr>
        </p:nvSpPr>
        <p:spPr/>
        <p:txBody>
          <a:bodyPr/>
          <a:lstStyle/>
          <a:p>
            <a:r>
              <a:rPr lang="en-GB" dirty="0"/>
              <a:t>Membership</a:t>
            </a:r>
          </a:p>
        </p:txBody>
      </p:sp>
      <p:sp>
        <p:nvSpPr>
          <p:cNvPr id="3" name="Content Placeholder 2">
            <a:extLst>
              <a:ext uri="{FF2B5EF4-FFF2-40B4-BE49-F238E27FC236}">
                <a16:creationId xmlns:a16="http://schemas.microsoft.com/office/drawing/2014/main" id="{54A26619-CA43-4343-91F3-0D5616A1FD42}"/>
              </a:ext>
            </a:extLst>
          </p:cNvPr>
          <p:cNvSpPr>
            <a:spLocks noGrp="1"/>
          </p:cNvSpPr>
          <p:nvPr>
            <p:ph idx="1"/>
          </p:nvPr>
        </p:nvSpPr>
        <p:spPr/>
        <p:txBody>
          <a:bodyPr>
            <a:normAutofit/>
          </a:bodyPr>
          <a:lstStyle/>
          <a:p>
            <a:r>
              <a:rPr lang="en-GB" dirty="0">
                <a:cs typeface="Arial"/>
              </a:rPr>
              <a:t>In updating the qualification syllabus, we will continue to offer our students the opportunity to attain different membership grades at the end of each level; Affiliate and Associate.</a:t>
            </a:r>
          </a:p>
          <a:p>
            <a:r>
              <a:rPr lang="en-GB" dirty="0">
                <a:cs typeface="Arial"/>
              </a:rPr>
              <a:t>The membership categories are being aligned to the qualification to aid students to progress through to full membership and their chartered public finance accountant (CPFA) designation.</a:t>
            </a:r>
          </a:p>
          <a:p>
            <a:r>
              <a:rPr lang="en-GB" dirty="0">
                <a:ea typeface="+mn-lt"/>
                <a:cs typeface="+mn-lt"/>
              </a:rPr>
              <a:t>This will also support those students who choose not to progress through to full CPFA status, but who wish to continue their relationship with CIPFA and demonstrate their achievements through the use of designations. </a:t>
            </a:r>
            <a:endParaRPr lang="en-GB" dirty="0">
              <a:cs typeface="Arial"/>
            </a:endParaRPr>
          </a:p>
          <a:p>
            <a:endParaRPr lang="en-GB" dirty="0">
              <a:cs typeface="Arial"/>
            </a:endParaRPr>
          </a:p>
          <a:p>
            <a:endParaRPr lang="en-GB" dirty="0">
              <a:cs typeface="Arial"/>
            </a:endParaRPr>
          </a:p>
          <a:p>
            <a:endParaRPr lang="en-GB" dirty="0">
              <a:cs typeface="Arial"/>
            </a:endParaRPr>
          </a:p>
        </p:txBody>
      </p:sp>
      <p:sp>
        <p:nvSpPr>
          <p:cNvPr id="4" name="Slide Number Placeholder 3">
            <a:extLst>
              <a:ext uri="{FF2B5EF4-FFF2-40B4-BE49-F238E27FC236}">
                <a16:creationId xmlns:a16="http://schemas.microsoft.com/office/drawing/2014/main" id="{05217265-8E2C-454A-ACD9-3727290D2B4D}"/>
              </a:ext>
            </a:extLst>
          </p:cNvPr>
          <p:cNvSpPr>
            <a:spLocks noGrp="1"/>
          </p:cNvSpPr>
          <p:nvPr>
            <p:ph type="sldNum" sz="quarter" idx="12"/>
          </p:nvPr>
        </p:nvSpPr>
        <p:spPr/>
        <p:txBody>
          <a:bodyPr/>
          <a:lstStyle/>
          <a:p>
            <a:fld id="{4FAB73BC-B049-4115-A692-8D63A059BFB8}" type="slidenum">
              <a:rPr lang="en-US" dirty="0"/>
              <a:pPr/>
              <a:t>14</a:t>
            </a:fld>
            <a:endParaRPr lang="en-US"/>
          </a:p>
        </p:txBody>
      </p:sp>
    </p:spTree>
    <p:extLst>
      <p:ext uri="{BB962C8B-B14F-4D97-AF65-F5344CB8AC3E}">
        <p14:creationId xmlns:p14="http://schemas.microsoft.com/office/powerpoint/2010/main" val="3403323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480D5-6478-66BF-04B0-649B6B8C9096}"/>
              </a:ext>
            </a:extLst>
          </p:cNvPr>
          <p:cNvSpPr>
            <a:spLocks noGrp="1"/>
          </p:cNvSpPr>
          <p:nvPr>
            <p:ph type="title"/>
          </p:nvPr>
        </p:nvSpPr>
        <p:spPr/>
        <p:txBody>
          <a:bodyPr/>
          <a:lstStyle/>
          <a:p>
            <a:r>
              <a:rPr lang="en-GB" dirty="0"/>
              <a:t>UN Web Page</a:t>
            </a:r>
          </a:p>
        </p:txBody>
      </p:sp>
      <p:sp>
        <p:nvSpPr>
          <p:cNvPr id="3" name="Content Placeholder 2">
            <a:extLst>
              <a:ext uri="{FF2B5EF4-FFF2-40B4-BE49-F238E27FC236}">
                <a16:creationId xmlns:a16="http://schemas.microsoft.com/office/drawing/2014/main" id="{E9CE067B-0BAA-26AE-94F8-93533666961D}"/>
              </a:ext>
            </a:extLst>
          </p:cNvPr>
          <p:cNvSpPr>
            <a:spLocks noGrp="1"/>
          </p:cNvSpPr>
          <p:nvPr>
            <p:ph idx="1"/>
          </p:nvPr>
        </p:nvSpPr>
        <p:spPr>
          <a:xfrm>
            <a:off x="2043342" y="2465263"/>
            <a:ext cx="8105313" cy="3586861"/>
          </a:xfrm>
        </p:spPr>
        <p:txBody>
          <a:bodyPr/>
          <a:lstStyle/>
          <a:p>
            <a:r>
              <a:rPr lang="en-US" dirty="0"/>
              <a:t>Dedicated webpage for UN for course registration, enrolment, course and exam timetables​</a:t>
            </a:r>
          </a:p>
          <a:p>
            <a:endParaRPr lang="en-US" dirty="0"/>
          </a:p>
          <a:p>
            <a:r>
              <a:rPr lang="en-US" dirty="0">
                <a:hlinkClick r:id="rId2"/>
              </a:rPr>
              <a:t>https://www.cipfa.org/partners/united-nations </a:t>
            </a:r>
            <a:r>
              <a:rPr lang="en-US" dirty="0"/>
              <a:t>​</a:t>
            </a:r>
          </a:p>
          <a:p>
            <a:endParaRPr lang="en-US" dirty="0"/>
          </a:p>
          <a:p>
            <a:r>
              <a:rPr lang="en-US" dirty="0"/>
              <a:t>Please bookmark this page for future reference. </a:t>
            </a:r>
            <a:endParaRPr lang="en-GB" dirty="0"/>
          </a:p>
        </p:txBody>
      </p:sp>
      <p:sp>
        <p:nvSpPr>
          <p:cNvPr id="4" name="Slide Number Placeholder 3">
            <a:extLst>
              <a:ext uri="{FF2B5EF4-FFF2-40B4-BE49-F238E27FC236}">
                <a16:creationId xmlns:a16="http://schemas.microsoft.com/office/drawing/2014/main" id="{F778815F-9072-BA61-080A-19B4117A151F}"/>
              </a:ext>
            </a:extLst>
          </p:cNvPr>
          <p:cNvSpPr>
            <a:spLocks noGrp="1"/>
          </p:cNvSpPr>
          <p:nvPr>
            <p:ph type="sldNum" sz="quarter" idx="12"/>
          </p:nvPr>
        </p:nvSpPr>
        <p:spPr/>
        <p:txBody>
          <a:bodyPr/>
          <a:lstStyle/>
          <a:p>
            <a:fld id="{4FAB73BC-B049-4115-A692-8D63A059BFB8}" type="slidenum">
              <a:rPr lang="en-US" smtClean="0"/>
              <a:pPr/>
              <a:t>15</a:t>
            </a:fld>
            <a:endParaRPr lang="en-US"/>
          </a:p>
        </p:txBody>
      </p:sp>
      <p:pic>
        <p:nvPicPr>
          <p:cNvPr id="5" name="Picture 4">
            <a:extLst>
              <a:ext uri="{FF2B5EF4-FFF2-40B4-BE49-F238E27FC236}">
                <a16:creationId xmlns:a16="http://schemas.microsoft.com/office/drawing/2014/main" id="{17768747-A902-6848-E286-C45F0DDDBDAB}"/>
              </a:ext>
            </a:extLst>
          </p:cNvPr>
          <p:cNvPicPr>
            <a:picLocks noChangeAspect="1"/>
          </p:cNvPicPr>
          <p:nvPr/>
        </p:nvPicPr>
        <p:blipFill>
          <a:blip r:embed="rId3"/>
          <a:stretch>
            <a:fillRect/>
          </a:stretch>
        </p:blipFill>
        <p:spPr>
          <a:xfrm>
            <a:off x="1718885" y="2617912"/>
            <a:ext cx="231668" cy="231668"/>
          </a:xfrm>
          <a:prstGeom prst="rect">
            <a:avLst/>
          </a:prstGeom>
        </p:spPr>
      </p:pic>
      <p:pic>
        <p:nvPicPr>
          <p:cNvPr id="6" name="Picture 5">
            <a:extLst>
              <a:ext uri="{FF2B5EF4-FFF2-40B4-BE49-F238E27FC236}">
                <a16:creationId xmlns:a16="http://schemas.microsoft.com/office/drawing/2014/main" id="{D718E3DB-7006-8E72-4E85-F835CDE10C6A}"/>
              </a:ext>
            </a:extLst>
          </p:cNvPr>
          <p:cNvPicPr>
            <a:picLocks noChangeAspect="1"/>
          </p:cNvPicPr>
          <p:nvPr/>
        </p:nvPicPr>
        <p:blipFill>
          <a:blip r:embed="rId3"/>
          <a:stretch>
            <a:fillRect/>
          </a:stretch>
        </p:blipFill>
        <p:spPr>
          <a:xfrm>
            <a:off x="1718885" y="3617966"/>
            <a:ext cx="231668" cy="231668"/>
          </a:xfrm>
          <a:prstGeom prst="rect">
            <a:avLst/>
          </a:prstGeom>
        </p:spPr>
      </p:pic>
      <p:pic>
        <p:nvPicPr>
          <p:cNvPr id="7" name="Picture 6">
            <a:extLst>
              <a:ext uri="{FF2B5EF4-FFF2-40B4-BE49-F238E27FC236}">
                <a16:creationId xmlns:a16="http://schemas.microsoft.com/office/drawing/2014/main" id="{D0E1A9AF-3FCB-1882-CD22-6D4DB21B2332}"/>
              </a:ext>
            </a:extLst>
          </p:cNvPr>
          <p:cNvPicPr>
            <a:picLocks noChangeAspect="1"/>
          </p:cNvPicPr>
          <p:nvPr/>
        </p:nvPicPr>
        <p:blipFill>
          <a:blip r:embed="rId3"/>
          <a:stretch>
            <a:fillRect/>
          </a:stretch>
        </p:blipFill>
        <p:spPr>
          <a:xfrm>
            <a:off x="1718885" y="4424550"/>
            <a:ext cx="231668" cy="231668"/>
          </a:xfrm>
          <a:prstGeom prst="rect">
            <a:avLst/>
          </a:prstGeom>
        </p:spPr>
      </p:pic>
    </p:spTree>
    <p:extLst>
      <p:ext uri="{BB962C8B-B14F-4D97-AF65-F5344CB8AC3E}">
        <p14:creationId xmlns:p14="http://schemas.microsoft.com/office/powerpoint/2010/main" val="3228564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BE706-E219-A80B-7885-B3AB1DFCAD94}"/>
              </a:ext>
            </a:extLst>
          </p:cNvPr>
          <p:cNvSpPr>
            <a:spLocks noGrp="1"/>
          </p:cNvSpPr>
          <p:nvPr>
            <p:ph type="title"/>
          </p:nvPr>
        </p:nvSpPr>
        <p:spPr>
          <a:xfrm>
            <a:off x="658812" y="1446337"/>
            <a:ext cx="10874375" cy="533384"/>
          </a:xfrm>
        </p:spPr>
        <p:txBody>
          <a:bodyPr/>
          <a:lstStyle/>
          <a:p>
            <a:r>
              <a:rPr lang="en-GB" dirty="0"/>
              <a:t>Working In Partnership</a:t>
            </a:r>
          </a:p>
        </p:txBody>
      </p:sp>
      <p:sp>
        <p:nvSpPr>
          <p:cNvPr id="3" name="Content Placeholder 2">
            <a:extLst>
              <a:ext uri="{FF2B5EF4-FFF2-40B4-BE49-F238E27FC236}">
                <a16:creationId xmlns:a16="http://schemas.microsoft.com/office/drawing/2014/main" id="{3E7814AB-7BF6-F19A-8407-5D9A1C510AEC}"/>
              </a:ext>
            </a:extLst>
          </p:cNvPr>
          <p:cNvSpPr>
            <a:spLocks noGrp="1"/>
          </p:cNvSpPr>
          <p:nvPr>
            <p:ph idx="1"/>
          </p:nvPr>
        </p:nvSpPr>
        <p:spPr>
          <a:xfrm>
            <a:off x="658812" y="2104008"/>
            <a:ext cx="10874374" cy="3195961"/>
          </a:xfrm>
        </p:spPr>
        <p:txBody>
          <a:bodyPr/>
          <a:lstStyle/>
          <a:p>
            <a:r>
              <a:rPr lang="en-US" dirty="0"/>
              <a:t>The Chartered Institute of Public Finance and Accountancy (CIPFA) is the online professional accountancy body in the world exclusively dedicated to public finance​</a:t>
            </a:r>
          </a:p>
          <a:p>
            <a:r>
              <a:rPr lang="en-US" dirty="0"/>
              <a:t>Working together with the United Nations and other affiliated </a:t>
            </a:r>
            <a:r>
              <a:rPr lang="en-US" dirty="0" err="1"/>
              <a:t>programmes</a:t>
            </a:r>
            <a:r>
              <a:rPr lang="en-US" dirty="0"/>
              <a:t>, CIPFA has designed and developed bespoke finance and accountancy training </a:t>
            </a:r>
            <a:r>
              <a:rPr lang="en-US" dirty="0" err="1"/>
              <a:t>programmes</a:t>
            </a:r>
            <a:r>
              <a:rPr lang="en-US" dirty="0"/>
              <a:t> for UN staff across the world.​</a:t>
            </a:r>
          </a:p>
          <a:p>
            <a:r>
              <a:rPr lang="en-US" dirty="0"/>
              <a:t>Since the formation of our partnership in 2013, CIPFA has trained over 2,000 students from multiple UN agencies.</a:t>
            </a:r>
            <a:endParaRPr lang="en-GB" dirty="0"/>
          </a:p>
        </p:txBody>
      </p:sp>
      <p:sp>
        <p:nvSpPr>
          <p:cNvPr id="4" name="Slide Number Placeholder 3">
            <a:extLst>
              <a:ext uri="{FF2B5EF4-FFF2-40B4-BE49-F238E27FC236}">
                <a16:creationId xmlns:a16="http://schemas.microsoft.com/office/drawing/2014/main" id="{35E90413-C03B-0EA3-37AE-F61FC7EB38E2}"/>
              </a:ext>
            </a:extLst>
          </p:cNvPr>
          <p:cNvSpPr>
            <a:spLocks noGrp="1"/>
          </p:cNvSpPr>
          <p:nvPr>
            <p:ph type="sldNum" sz="quarter" idx="12"/>
          </p:nvPr>
        </p:nvSpPr>
        <p:spPr/>
        <p:txBody>
          <a:bodyPr/>
          <a:lstStyle/>
          <a:p>
            <a:fld id="{4FAB73BC-B049-4115-A692-8D63A059BFB8}" type="slidenum">
              <a:rPr lang="en-US" smtClean="0"/>
              <a:pPr/>
              <a:t>2</a:t>
            </a:fld>
            <a:endParaRPr lang="en-US"/>
          </a:p>
        </p:txBody>
      </p:sp>
      <p:pic>
        <p:nvPicPr>
          <p:cNvPr id="1026" name="Picture 2">
            <a:extLst>
              <a:ext uri="{FF2B5EF4-FFF2-40B4-BE49-F238E27FC236}">
                <a16:creationId xmlns:a16="http://schemas.microsoft.com/office/drawing/2014/main" id="{D9346365-A2E1-1F82-35E8-2C80CA3AB0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12" y="5588000"/>
            <a:ext cx="5715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F33F4FB9-3BDD-585C-C549-7B04110C9F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75786" y="5835650"/>
            <a:ext cx="2057400" cy="8858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F8B905A9-66DB-6821-18AE-E83AD0E744D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0841" y="5721349"/>
            <a:ext cx="1543050" cy="100012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462EDB77-E3C9-A4A2-750F-9B2E493E60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5921" y="5721350"/>
            <a:ext cx="1343025" cy="100012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2514424E-F01C-3CF3-FF7D-2996900A4C2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67609" y="5730875"/>
            <a:ext cx="1066800" cy="99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2579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1F8D3-F49C-FC35-81D7-C788BCBE0A51}"/>
              </a:ext>
            </a:extLst>
          </p:cNvPr>
          <p:cNvSpPr>
            <a:spLocks noGrp="1"/>
          </p:cNvSpPr>
          <p:nvPr>
            <p:ph type="title"/>
          </p:nvPr>
        </p:nvSpPr>
        <p:spPr/>
        <p:txBody>
          <a:bodyPr/>
          <a:lstStyle/>
          <a:p>
            <a:r>
              <a:rPr lang="en-GB" dirty="0"/>
              <a:t>Responsibilities</a:t>
            </a:r>
          </a:p>
        </p:txBody>
      </p:sp>
      <p:sp>
        <p:nvSpPr>
          <p:cNvPr id="3" name="Content Placeholder 2">
            <a:extLst>
              <a:ext uri="{FF2B5EF4-FFF2-40B4-BE49-F238E27FC236}">
                <a16:creationId xmlns:a16="http://schemas.microsoft.com/office/drawing/2014/main" id="{ABC9A9BF-8424-18DC-7F38-67E4109D5AFC}"/>
              </a:ext>
            </a:extLst>
          </p:cNvPr>
          <p:cNvSpPr>
            <a:spLocks noGrp="1"/>
          </p:cNvSpPr>
          <p:nvPr>
            <p:ph sz="half" idx="1"/>
          </p:nvPr>
        </p:nvSpPr>
        <p:spPr/>
        <p:txBody>
          <a:bodyPr>
            <a:normAutofit/>
          </a:bodyPr>
          <a:lstStyle/>
          <a:p>
            <a:r>
              <a:rPr lang="en-US" dirty="0"/>
              <a:t>This qualification demands a significant commitment from its students. Candidates must take ownership of their studies and communicate their academic requirements in a timely and professional manner.​</a:t>
            </a:r>
          </a:p>
          <a:p>
            <a:r>
              <a:rPr lang="en-US" dirty="0"/>
              <a:t>On average, students are expected to dedicate 75 hours of study time to each module. This includes formal training and self-study.</a:t>
            </a:r>
            <a:endParaRPr lang="en-GB" dirty="0"/>
          </a:p>
        </p:txBody>
      </p:sp>
      <p:sp>
        <p:nvSpPr>
          <p:cNvPr id="5" name="Slide Number Placeholder 4">
            <a:extLst>
              <a:ext uri="{FF2B5EF4-FFF2-40B4-BE49-F238E27FC236}">
                <a16:creationId xmlns:a16="http://schemas.microsoft.com/office/drawing/2014/main" id="{1CB6FB68-E193-4358-8BE8-A30F7ACA6D6D}"/>
              </a:ext>
            </a:extLst>
          </p:cNvPr>
          <p:cNvSpPr>
            <a:spLocks noGrp="1"/>
          </p:cNvSpPr>
          <p:nvPr>
            <p:ph type="sldNum" sz="quarter" idx="12"/>
          </p:nvPr>
        </p:nvSpPr>
        <p:spPr/>
        <p:txBody>
          <a:bodyPr/>
          <a:lstStyle/>
          <a:p>
            <a:fld id="{4FAB73BC-B049-4115-A692-8D63A059BFB8}" type="slidenum">
              <a:rPr lang="en-US" smtClean="0"/>
              <a:pPr/>
              <a:t>3</a:t>
            </a:fld>
            <a:endParaRPr lang="en-US"/>
          </a:p>
        </p:txBody>
      </p:sp>
      <p:pic>
        <p:nvPicPr>
          <p:cNvPr id="1026" name="Picture 2">
            <a:extLst>
              <a:ext uri="{FF2B5EF4-FFF2-40B4-BE49-F238E27FC236}">
                <a16:creationId xmlns:a16="http://schemas.microsoft.com/office/drawing/2014/main" id="{0159594D-CD38-79AD-A91A-9007C49553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1959" y="1295034"/>
            <a:ext cx="4254759" cy="42679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2613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27FA51A-5FE4-42E6-A536-9D54F2F331D7}"/>
              </a:ext>
            </a:extLst>
          </p:cNvPr>
          <p:cNvSpPr>
            <a:spLocks noGrp="1"/>
          </p:cNvSpPr>
          <p:nvPr>
            <p:ph type="sldNum" sz="quarter" idx="12"/>
          </p:nvPr>
        </p:nvSpPr>
        <p:spPr>
          <a:xfrm>
            <a:off x="10415813" y="6342173"/>
            <a:ext cx="1530927"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5A4B9A"/>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1" i="0" u="none" strike="noStrike" kern="1200" cap="none" spc="0" normalizeH="0" baseline="0" noProof="0">
              <a:ln>
                <a:noFill/>
              </a:ln>
              <a:solidFill>
                <a:srgbClr val="5A4B9A"/>
              </a:solidFill>
              <a:effectLst/>
              <a:uLnTx/>
              <a:uFillTx/>
              <a:latin typeface="Arial"/>
              <a:ea typeface="+mn-ea"/>
              <a:cs typeface="+mn-cs"/>
            </a:endParaRPr>
          </a:p>
        </p:txBody>
      </p:sp>
      <p:grpSp>
        <p:nvGrpSpPr>
          <p:cNvPr id="10" name="Group 9">
            <a:extLst>
              <a:ext uri="{FF2B5EF4-FFF2-40B4-BE49-F238E27FC236}">
                <a16:creationId xmlns:a16="http://schemas.microsoft.com/office/drawing/2014/main" id="{996084BD-BB3C-47A8-8F0F-5ACB6C5AA6EC}"/>
              </a:ext>
            </a:extLst>
          </p:cNvPr>
          <p:cNvGrpSpPr/>
          <p:nvPr/>
        </p:nvGrpSpPr>
        <p:grpSpPr>
          <a:xfrm>
            <a:off x="9459938" y="2778381"/>
            <a:ext cx="1923892" cy="1923892"/>
            <a:chOff x="9842470" y="-30165"/>
            <a:chExt cx="2358376" cy="2358376"/>
          </a:xfrm>
          <a:solidFill>
            <a:srgbClr val="312C62"/>
          </a:solidFill>
        </p:grpSpPr>
        <p:sp>
          <p:nvSpPr>
            <p:cNvPr id="26" name="Rectangle 25">
              <a:extLst>
                <a:ext uri="{FF2B5EF4-FFF2-40B4-BE49-F238E27FC236}">
                  <a16:creationId xmlns:a16="http://schemas.microsoft.com/office/drawing/2014/main" id="{D813899A-6917-47F9-A1CC-1E73383B8866}"/>
                </a:ext>
              </a:extLst>
            </p:cNvPr>
            <p:cNvSpPr/>
            <p:nvPr/>
          </p:nvSpPr>
          <p:spPr>
            <a:xfrm>
              <a:off x="9842470" y="-30165"/>
              <a:ext cx="2358376" cy="2358376"/>
            </a:xfrm>
            <a:prstGeom prst="rect">
              <a:avLst/>
            </a:prstGeom>
            <a:grpFill/>
            <a:ln>
              <a:noFill/>
            </a:ln>
            <a:effectLst/>
          </p:spPr>
          <p:style>
            <a:lnRef idx="0">
              <a:scrgbClr r="0" g="0" b="0"/>
            </a:lnRef>
            <a:fillRef idx="3">
              <a:schemeClr val="accent1">
                <a:hueOff val="0"/>
                <a:satOff val="0"/>
                <a:lumOff val="0"/>
                <a:alphaOff val="0"/>
              </a:schemeClr>
            </a:fillRef>
            <a:effectRef idx="3">
              <a:scrgbClr r="0" g="0" b="0"/>
            </a:effectRef>
            <a:fontRef idx="minor">
              <a:schemeClr val="lt1"/>
            </a:fontRef>
          </p:style>
        </p:sp>
        <p:sp>
          <p:nvSpPr>
            <p:cNvPr id="27" name="Oval 4">
              <a:extLst>
                <a:ext uri="{FF2B5EF4-FFF2-40B4-BE49-F238E27FC236}">
                  <a16:creationId xmlns:a16="http://schemas.microsoft.com/office/drawing/2014/main" id="{813AD39A-BB5B-40A7-9DAF-136C87412A26}"/>
                </a:ext>
              </a:extLst>
            </p:cNvPr>
            <p:cNvSpPr txBox="1"/>
            <p:nvPr/>
          </p:nvSpPr>
          <p:spPr>
            <a:xfrm>
              <a:off x="10187847" y="315212"/>
              <a:ext cx="1667624" cy="166762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100000"/>
                </a:lnSpc>
                <a:spcBef>
                  <a:spcPct val="0"/>
                </a:spcBef>
                <a:spcAft>
                  <a:spcPct val="35000"/>
                </a:spcAft>
                <a:buNone/>
              </a:pPr>
              <a:r>
                <a:rPr lang="en-US" sz="1800" kern="1200">
                  <a:latin typeface="+mj-lt"/>
                </a:rPr>
                <a:t>Professional Accountancy Qualification </a:t>
              </a:r>
              <a:endParaRPr lang="en-GB" sz="1800" kern="1200">
                <a:latin typeface="+mj-lt"/>
              </a:endParaRPr>
            </a:p>
          </p:txBody>
        </p:sp>
      </p:grpSp>
      <p:sp>
        <p:nvSpPr>
          <p:cNvPr id="25" name="TextBox 24">
            <a:extLst>
              <a:ext uri="{FF2B5EF4-FFF2-40B4-BE49-F238E27FC236}">
                <a16:creationId xmlns:a16="http://schemas.microsoft.com/office/drawing/2014/main" id="{D494E5E1-458D-455A-9EF4-7A8595131627}"/>
              </a:ext>
            </a:extLst>
          </p:cNvPr>
          <p:cNvSpPr txBox="1"/>
          <p:nvPr/>
        </p:nvSpPr>
        <p:spPr>
          <a:xfrm>
            <a:off x="658813" y="2813822"/>
            <a:ext cx="1923891" cy="1923892"/>
          </a:xfrm>
          <a:prstGeom prst="rect">
            <a:avLst/>
          </a:prstGeom>
          <a:solidFill>
            <a:schemeClr val="bg1"/>
          </a:solidFill>
          <a:ln w="9525">
            <a:solidFill>
              <a:schemeClr val="accent1"/>
            </a:solidFill>
          </a:ln>
        </p:spPr>
        <p:style>
          <a:lnRef idx="0">
            <a:scrgbClr r="0" g="0" b="0"/>
          </a:lnRef>
          <a:fillRef idx="0">
            <a:scrgbClr r="0" g="0" b="0"/>
          </a:fillRef>
          <a:effectRef idx="0">
            <a:scrgbClr r="0" g="0" b="0"/>
          </a:effectRef>
          <a:fontRef idx="minor">
            <a:schemeClr val="lt1"/>
          </a:fontRef>
        </p:style>
        <p:txBody>
          <a:bodyPr spcFirstLastPara="0" vert="horz" wrap="square" lIns="180000" tIns="108000" rIns="180000" bIns="108000" numCol="1" spcCol="1270" anchor="ctr" anchorCtr="1">
            <a:noAutofit/>
          </a:bodyPr>
          <a:lstStyle/>
          <a:p>
            <a:pPr marL="0" lvl="0" indent="0" algn="ctr" defTabSz="622300">
              <a:lnSpc>
                <a:spcPct val="100000"/>
              </a:lnSpc>
              <a:spcBef>
                <a:spcPct val="0"/>
              </a:spcBef>
              <a:spcAft>
                <a:spcPts val="600"/>
              </a:spcAft>
              <a:buNone/>
            </a:pPr>
            <a:r>
              <a:rPr lang="en-US" sz="1400" b="1" kern="1200">
                <a:solidFill>
                  <a:schemeClr val="tx2"/>
                </a:solidFill>
              </a:rPr>
              <a:t>CIPFA Level 4 Certificate </a:t>
            </a:r>
            <a:br>
              <a:rPr lang="en-US" sz="1400" b="1" kern="1200">
                <a:solidFill>
                  <a:schemeClr val="tx2"/>
                </a:solidFill>
              </a:rPr>
            </a:br>
            <a:r>
              <a:rPr lang="en-US" sz="1400" kern="1200">
                <a:solidFill>
                  <a:schemeClr val="tx2"/>
                </a:solidFill>
              </a:rPr>
              <a:t>in Management and Financial Accounting </a:t>
            </a:r>
            <a:endParaRPr lang="en-GB" sz="1400" kern="1200">
              <a:solidFill>
                <a:schemeClr val="tx2"/>
              </a:solidFill>
            </a:endParaRPr>
          </a:p>
        </p:txBody>
      </p:sp>
      <p:sp>
        <p:nvSpPr>
          <p:cNvPr id="23" name="TextBox 22">
            <a:extLst>
              <a:ext uri="{FF2B5EF4-FFF2-40B4-BE49-F238E27FC236}">
                <a16:creationId xmlns:a16="http://schemas.microsoft.com/office/drawing/2014/main" id="{B8AEC167-4F68-40E9-BA12-97BD263C28DF}"/>
              </a:ext>
            </a:extLst>
          </p:cNvPr>
          <p:cNvSpPr txBox="1"/>
          <p:nvPr/>
        </p:nvSpPr>
        <p:spPr>
          <a:xfrm>
            <a:off x="2774450" y="2813822"/>
            <a:ext cx="1923892" cy="1923892"/>
          </a:xfrm>
          <a:prstGeom prst="rect">
            <a:avLst/>
          </a:prstGeom>
          <a:solidFill>
            <a:schemeClr val="bg1"/>
          </a:solidFill>
          <a:ln w="9525">
            <a:solidFill>
              <a:schemeClr val="accent1"/>
            </a:solidFill>
          </a:ln>
        </p:spPr>
        <p:style>
          <a:lnRef idx="0">
            <a:scrgbClr r="0" g="0" b="0"/>
          </a:lnRef>
          <a:fillRef idx="0">
            <a:scrgbClr r="0" g="0" b="0"/>
          </a:fillRef>
          <a:effectRef idx="0">
            <a:scrgbClr r="0" g="0" b="0"/>
          </a:effectRef>
          <a:fontRef idx="minor">
            <a:schemeClr val="lt1"/>
          </a:fontRef>
        </p:style>
        <p:txBody>
          <a:bodyPr spcFirstLastPara="0" vert="horz" wrap="square" lIns="180000" tIns="108000" rIns="180000" bIns="108000" numCol="1" spcCol="1270" anchor="ctr" anchorCtr="1">
            <a:noAutofit/>
          </a:bodyPr>
          <a:lstStyle/>
          <a:p>
            <a:pPr marL="0" lvl="0" indent="0" algn="ctr" defTabSz="622300">
              <a:lnSpc>
                <a:spcPct val="100000"/>
              </a:lnSpc>
              <a:spcBef>
                <a:spcPct val="0"/>
              </a:spcBef>
              <a:spcAft>
                <a:spcPts val="600"/>
              </a:spcAft>
              <a:buNone/>
            </a:pPr>
            <a:r>
              <a:rPr lang="en-US" sz="1400" b="1" kern="1200">
                <a:solidFill>
                  <a:schemeClr val="tx2"/>
                </a:solidFill>
              </a:rPr>
              <a:t>CIPFA Level 5 Diploma</a:t>
            </a:r>
            <a:r>
              <a:rPr lang="en-US" sz="1400" b="0" kern="1200">
                <a:solidFill>
                  <a:schemeClr val="tx2"/>
                </a:solidFill>
              </a:rPr>
              <a:t> </a:t>
            </a:r>
            <a:br>
              <a:rPr lang="en-US" sz="1400" b="0" kern="1200">
                <a:solidFill>
                  <a:schemeClr val="tx2"/>
                </a:solidFill>
              </a:rPr>
            </a:br>
            <a:r>
              <a:rPr lang="en-US" sz="1400" b="0" kern="1200">
                <a:solidFill>
                  <a:schemeClr val="tx2"/>
                </a:solidFill>
              </a:rPr>
              <a:t>in </a:t>
            </a:r>
            <a:r>
              <a:rPr lang="en-US" sz="1400" kern="1200">
                <a:solidFill>
                  <a:schemeClr val="tx2"/>
                </a:solidFill>
              </a:rPr>
              <a:t>Professional Accounting </a:t>
            </a:r>
            <a:br>
              <a:rPr lang="en-US" sz="1400" kern="1200">
                <a:solidFill>
                  <a:schemeClr val="tx2"/>
                </a:solidFill>
              </a:rPr>
            </a:br>
            <a:r>
              <a:rPr lang="en-US" sz="1400" kern="1200">
                <a:solidFill>
                  <a:schemeClr val="tx2"/>
                </a:solidFill>
              </a:rPr>
              <a:t>and Audit</a:t>
            </a:r>
            <a:endParaRPr lang="en-GB" sz="1400" kern="1200">
              <a:solidFill>
                <a:schemeClr val="tx2"/>
              </a:solidFill>
            </a:endParaRPr>
          </a:p>
        </p:txBody>
      </p:sp>
      <p:sp>
        <p:nvSpPr>
          <p:cNvPr id="21" name="TextBox 20">
            <a:extLst>
              <a:ext uri="{FF2B5EF4-FFF2-40B4-BE49-F238E27FC236}">
                <a16:creationId xmlns:a16="http://schemas.microsoft.com/office/drawing/2014/main" id="{902694BE-9D0E-412F-A6B2-8222043713A4}"/>
              </a:ext>
            </a:extLst>
          </p:cNvPr>
          <p:cNvSpPr txBox="1"/>
          <p:nvPr/>
        </p:nvSpPr>
        <p:spPr>
          <a:xfrm>
            <a:off x="4905417" y="2813822"/>
            <a:ext cx="1923892" cy="1923892"/>
          </a:xfrm>
          <a:prstGeom prst="rect">
            <a:avLst/>
          </a:prstGeom>
          <a:solidFill>
            <a:schemeClr val="bg1"/>
          </a:solidFill>
          <a:ln w="9525">
            <a:solidFill>
              <a:schemeClr val="accent1"/>
            </a:solidFill>
          </a:ln>
        </p:spPr>
        <p:style>
          <a:lnRef idx="0">
            <a:scrgbClr r="0" g="0" b="0"/>
          </a:lnRef>
          <a:fillRef idx="0">
            <a:scrgbClr r="0" g="0" b="0"/>
          </a:fillRef>
          <a:effectRef idx="0">
            <a:scrgbClr r="0" g="0" b="0"/>
          </a:effectRef>
          <a:fontRef idx="minor">
            <a:schemeClr val="lt1"/>
          </a:fontRef>
        </p:style>
        <p:txBody>
          <a:bodyPr spcFirstLastPara="0" vert="horz" wrap="square" lIns="180000" tIns="108000" rIns="180000" bIns="108000" numCol="1" spcCol="1270" anchor="ctr" anchorCtr="1">
            <a:noAutofit/>
          </a:bodyPr>
          <a:lstStyle/>
          <a:p>
            <a:pPr marL="0" lvl="0" indent="0" algn="ctr" defTabSz="622300">
              <a:lnSpc>
                <a:spcPct val="100000"/>
              </a:lnSpc>
              <a:spcBef>
                <a:spcPct val="0"/>
              </a:spcBef>
              <a:spcAft>
                <a:spcPts val="600"/>
              </a:spcAft>
              <a:buNone/>
            </a:pPr>
            <a:r>
              <a:rPr lang="en-US" sz="1400" b="1" kern="1200">
                <a:solidFill>
                  <a:schemeClr val="tx2"/>
                </a:solidFill>
              </a:rPr>
              <a:t>CIPFA Level 6 Diploma </a:t>
            </a:r>
            <a:br>
              <a:rPr lang="en-US" sz="1400" b="1" kern="1200">
                <a:solidFill>
                  <a:schemeClr val="tx2"/>
                </a:solidFill>
              </a:rPr>
            </a:br>
            <a:r>
              <a:rPr lang="en-US" sz="1400" kern="1200">
                <a:solidFill>
                  <a:schemeClr val="tx2"/>
                </a:solidFill>
              </a:rPr>
              <a:t>in Financial Governance, Risk </a:t>
            </a:r>
            <a:br>
              <a:rPr lang="en-US" sz="1400" kern="1200">
                <a:solidFill>
                  <a:schemeClr val="tx2"/>
                </a:solidFill>
              </a:rPr>
            </a:br>
            <a:r>
              <a:rPr lang="en-US" sz="1400" kern="1200">
                <a:solidFill>
                  <a:schemeClr val="tx2"/>
                </a:solidFill>
              </a:rPr>
              <a:t>and Taxation</a:t>
            </a:r>
            <a:endParaRPr lang="en-GB" sz="1400" kern="1200">
              <a:solidFill>
                <a:schemeClr val="tx2"/>
              </a:solidFill>
            </a:endParaRPr>
          </a:p>
        </p:txBody>
      </p:sp>
      <p:sp>
        <p:nvSpPr>
          <p:cNvPr id="19" name="TextBox 18">
            <a:extLst>
              <a:ext uri="{FF2B5EF4-FFF2-40B4-BE49-F238E27FC236}">
                <a16:creationId xmlns:a16="http://schemas.microsoft.com/office/drawing/2014/main" id="{9B37DE55-4FA0-41DD-9063-D04C1D55F139}"/>
              </a:ext>
            </a:extLst>
          </p:cNvPr>
          <p:cNvSpPr txBox="1"/>
          <p:nvPr/>
        </p:nvSpPr>
        <p:spPr>
          <a:xfrm>
            <a:off x="7036384" y="3907297"/>
            <a:ext cx="1923892" cy="1923892"/>
          </a:xfrm>
          <a:prstGeom prst="rect">
            <a:avLst/>
          </a:prstGeom>
          <a:solidFill>
            <a:schemeClr val="bg1"/>
          </a:solidFill>
          <a:ln w="9525">
            <a:solidFill>
              <a:schemeClr val="accent1"/>
            </a:solidFill>
          </a:ln>
        </p:spPr>
        <p:style>
          <a:lnRef idx="0">
            <a:scrgbClr r="0" g="0" b="0"/>
          </a:lnRef>
          <a:fillRef idx="0">
            <a:scrgbClr r="0" g="0" b="0"/>
          </a:fillRef>
          <a:effectRef idx="0">
            <a:scrgbClr r="0" g="0" b="0"/>
          </a:effectRef>
          <a:fontRef idx="minor">
            <a:schemeClr val="lt1"/>
          </a:fontRef>
        </p:style>
        <p:txBody>
          <a:bodyPr spcFirstLastPara="0" vert="horz" wrap="square" lIns="108000" tIns="108000" rIns="108000" bIns="108000" numCol="1" spcCol="1270" anchor="ctr" anchorCtr="1">
            <a:noAutofit/>
          </a:bodyPr>
          <a:lstStyle/>
          <a:p>
            <a:pPr marL="0" lvl="0" indent="0" algn="ctr" defTabSz="622300">
              <a:lnSpc>
                <a:spcPct val="100000"/>
              </a:lnSpc>
              <a:spcBef>
                <a:spcPct val="0"/>
              </a:spcBef>
              <a:spcAft>
                <a:spcPts val="600"/>
              </a:spcAft>
              <a:buNone/>
            </a:pPr>
            <a:r>
              <a:rPr lang="en-US" sz="1400" b="1" i="0" u="none" kern="1200">
                <a:solidFill>
                  <a:schemeClr val="tx2"/>
                </a:solidFill>
              </a:rPr>
              <a:t>CIPFA Level 7 Diploma </a:t>
            </a:r>
            <a:br>
              <a:rPr lang="en-US" sz="1400" b="1" i="0" u="none" kern="1200">
                <a:solidFill>
                  <a:schemeClr val="tx2"/>
                </a:solidFill>
              </a:rPr>
            </a:br>
            <a:r>
              <a:rPr lang="en-US" sz="1400" b="0" i="0" u="none" kern="1200">
                <a:solidFill>
                  <a:schemeClr val="tx2"/>
                </a:solidFill>
              </a:rPr>
              <a:t>in Implementing Business Change and Public Sector Financial Management and Reporting</a:t>
            </a:r>
            <a:endParaRPr lang="en-GB" sz="1400" kern="1200">
              <a:solidFill>
                <a:schemeClr val="tx2"/>
              </a:solidFill>
            </a:endParaRPr>
          </a:p>
        </p:txBody>
      </p:sp>
      <p:sp>
        <p:nvSpPr>
          <p:cNvPr id="17" name="TextBox 16">
            <a:extLst>
              <a:ext uri="{FF2B5EF4-FFF2-40B4-BE49-F238E27FC236}">
                <a16:creationId xmlns:a16="http://schemas.microsoft.com/office/drawing/2014/main" id="{32AF6CEF-A5BF-4EA5-A0E2-D77CFE10F2C3}"/>
              </a:ext>
            </a:extLst>
          </p:cNvPr>
          <p:cNvSpPr txBox="1"/>
          <p:nvPr/>
        </p:nvSpPr>
        <p:spPr>
          <a:xfrm>
            <a:off x="7036384" y="1712727"/>
            <a:ext cx="1923892" cy="1923892"/>
          </a:xfrm>
          <a:prstGeom prst="rect">
            <a:avLst/>
          </a:prstGeom>
          <a:solidFill>
            <a:schemeClr val="bg1"/>
          </a:solidFill>
          <a:ln w="9525">
            <a:solidFill>
              <a:schemeClr val="accent1"/>
            </a:solidFill>
          </a:ln>
        </p:spPr>
        <p:style>
          <a:lnRef idx="0">
            <a:scrgbClr r="0" g="0" b="0"/>
          </a:lnRef>
          <a:fillRef idx="0">
            <a:scrgbClr r="0" g="0" b="0"/>
          </a:fillRef>
          <a:effectRef idx="0">
            <a:scrgbClr r="0" g="0" b="0"/>
          </a:effectRef>
          <a:fontRef idx="minor">
            <a:schemeClr val="lt1"/>
          </a:fontRef>
        </p:style>
        <p:txBody>
          <a:bodyPr spcFirstLastPara="0" vert="horz" wrap="square" lIns="180000" tIns="108000" rIns="180000" bIns="108000" numCol="1" spcCol="1270" anchor="ctr" anchorCtr="1">
            <a:noAutofit/>
          </a:bodyPr>
          <a:lstStyle/>
          <a:p>
            <a:pPr marL="0" lvl="0" indent="0" algn="ctr" defTabSz="622300">
              <a:lnSpc>
                <a:spcPct val="100000"/>
              </a:lnSpc>
              <a:spcBef>
                <a:spcPct val="0"/>
              </a:spcBef>
              <a:spcAft>
                <a:spcPts val="600"/>
              </a:spcAft>
              <a:buNone/>
            </a:pPr>
            <a:r>
              <a:rPr lang="en-US" sz="1400" b="1" i="0" u="none" kern="1200">
                <a:solidFill>
                  <a:schemeClr val="tx2"/>
                </a:solidFill>
              </a:rPr>
              <a:t>CIPFA Level 7 Diploma </a:t>
            </a:r>
            <a:br>
              <a:rPr lang="en-US" sz="1400" b="1" i="0" u="none" kern="1200">
                <a:solidFill>
                  <a:schemeClr val="tx2"/>
                </a:solidFill>
              </a:rPr>
            </a:br>
            <a:r>
              <a:rPr lang="en-US" sz="1400" b="0" i="0" u="none" kern="1200">
                <a:solidFill>
                  <a:schemeClr val="tx2"/>
                </a:solidFill>
              </a:rPr>
              <a:t>in Advanced Audit and Public Sector Financial Management and Reporting </a:t>
            </a:r>
            <a:endParaRPr lang="en-US" sz="1400" kern="1200">
              <a:solidFill>
                <a:schemeClr val="tx2"/>
              </a:solidFill>
            </a:endParaRPr>
          </a:p>
        </p:txBody>
      </p:sp>
      <p:sp>
        <p:nvSpPr>
          <p:cNvPr id="18" name="Isosceles Triangle 17">
            <a:extLst>
              <a:ext uri="{FF2B5EF4-FFF2-40B4-BE49-F238E27FC236}">
                <a16:creationId xmlns:a16="http://schemas.microsoft.com/office/drawing/2014/main" id="{EF79FFDF-D2AE-4F40-87FD-B5F6E01342A4}"/>
              </a:ext>
            </a:extLst>
          </p:cNvPr>
          <p:cNvSpPr/>
          <p:nvPr/>
        </p:nvSpPr>
        <p:spPr>
          <a:xfrm rot="5400000">
            <a:off x="2546515" y="3733611"/>
            <a:ext cx="278298" cy="98491"/>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Isosceles Triangle 19">
            <a:extLst>
              <a:ext uri="{FF2B5EF4-FFF2-40B4-BE49-F238E27FC236}">
                <a16:creationId xmlns:a16="http://schemas.microsoft.com/office/drawing/2014/main" id="{B9AA4224-96A3-4347-98A3-37EADAF016B8}"/>
              </a:ext>
            </a:extLst>
          </p:cNvPr>
          <p:cNvSpPr/>
          <p:nvPr/>
        </p:nvSpPr>
        <p:spPr>
          <a:xfrm rot="5400000">
            <a:off x="4673026" y="3733612"/>
            <a:ext cx="278298" cy="98491"/>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Isosceles Triangle 21">
            <a:extLst>
              <a:ext uri="{FF2B5EF4-FFF2-40B4-BE49-F238E27FC236}">
                <a16:creationId xmlns:a16="http://schemas.microsoft.com/office/drawing/2014/main" id="{A358D06F-6A66-4C7D-914F-8FC99C04F989}"/>
              </a:ext>
            </a:extLst>
          </p:cNvPr>
          <p:cNvSpPr/>
          <p:nvPr/>
        </p:nvSpPr>
        <p:spPr>
          <a:xfrm rot="5400000">
            <a:off x="6806626" y="3191118"/>
            <a:ext cx="278298" cy="98491"/>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A408CBE3-DE00-45A1-A462-805EC6013EFD}"/>
              </a:ext>
            </a:extLst>
          </p:cNvPr>
          <p:cNvSpPr txBox="1"/>
          <p:nvPr/>
        </p:nvSpPr>
        <p:spPr>
          <a:xfrm>
            <a:off x="7843885" y="3581417"/>
            <a:ext cx="414068" cy="338554"/>
          </a:xfrm>
          <a:prstGeom prst="rect">
            <a:avLst/>
          </a:prstGeom>
          <a:noFill/>
        </p:spPr>
        <p:txBody>
          <a:bodyPr wrap="square">
            <a:spAutoFit/>
          </a:bodyPr>
          <a:lstStyle/>
          <a:p>
            <a:r>
              <a:rPr lang="en-US" sz="1600">
                <a:solidFill>
                  <a:schemeClr val="tx2"/>
                </a:solidFill>
              </a:rPr>
              <a:t>o</a:t>
            </a:r>
            <a:r>
              <a:rPr lang="en-US" sz="1600" kern="1200">
                <a:solidFill>
                  <a:schemeClr val="tx2"/>
                </a:solidFill>
              </a:rPr>
              <a:t>r</a:t>
            </a:r>
            <a:endParaRPr lang="en-GB"/>
          </a:p>
        </p:txBody>
      </p:sp>
      <p:sp>
        <p:nvSpPr>
          <p:cNvPr id="28" name="Isosceles Triangle 27">
            <a:extLst>
              <a:ext uri="{FF2B5EF4-FFF2-40B4-BE49-F238E27FC236}">
                <a16:creationId xmlns:a16="http://schemas.microsoft.com/office/drawing/2014/main" id="{A45DBC5C-A36A-4111-AD12-8CBE9BF1DCB1}"/>
              </a:ext>
            </a:extLst>
          </p:cNvPr>
          <p:cNvSpPr/>
          <p:nvPr/>
        </p:nvSpPr>
        <p:spPr>
          <a:xfrm rot="5400000">
            <a:off x="8822055" y="3637660"/>
            <a:ext cx="742362" cy="226068"/>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Isosceles Triangle 33">
            <a:extLst>
              <a:ext uri="{FF2B5EF4-FFF2-40B4-BE49-F238E27FC236}">
                <a16:creationId xmlns:a16="http://schemas.microsoft.com/office/drawing/2014/main" id="{410D8B06-6CF1-4C70-8BAF-B0B74CD894B0}"/>
              </a:ext>
            </a:extLst>
          </p:cNvPr>
          <p:cNvSpPr/>
          <p:nvPr/>
        </p:nvSpPr>
        <p:spPr>
          <a:xfrm rot="5400000">
            <a:off x="6806626" y="4261136"/>
            <a:ext cx="278298" cy="98491"/>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Box 28">
            <a:extLst>
              <a:ext uri="{FF2B5EF4-FFF2-40B4-BE49-F238E27FC236}">
                <a16:creationId xmlns:a16="http://schemas.microsoft.com/office/drawing/2014/main" id="{14E04448-3873-4717-A408-7873C92677F2}"/>
              </a:ext>
            </a:extLst>
          </p:cNvPr>
          <p:cNvSpPr txBox="1"/>
          <p:nvPr/>
        </p:nvSpPr>
        <p:spPr>
          <a:xfrm>
            <a:off x="658813" y="2826496"/>
            <a:ext cx="1923891" cy="1923892"/>
          </a:xfrm>
          <a:prstGeom prst="rect">
            <a:avLst/>
          </a:prstGeom>
          <a:solidFill>
            <a:schemeClr val="bg1"/>
          </a:solidFill>
          <a:ln w="9525">
            <a:solidFill>
              <a:schemeClr val="accent1"/>
            </a:solidFill>
          </a:ln>
        </p:spPr>
        <p:style>
          <a:lnRef idx="0">
            <a:scrgbClr r="0" g="0" b="0"/>
          </a:lnRef>
          <a:fillRef idx="0">
            <a:scrgbClr r="0" g="0" b="0"/>
          </a:fillRef>
          <a:effectRef idx="0">
            <a:scrgbClr r="0" g="0" b="0"/>
          </a:effectRef>
          <a:fontRef idx="minor">
            <a:schemeClr val="lt1"/>
          </a:fontRef>
        </p:style>
        <p:txBody>
          <a:bodyPr spcFirstLastPara="0" vert="horz" wrap="square" lIns="180000" tIns="108000" rIns="180000" bIns="108000" numCol="1" spcCol="1270" anchor="ctr" anchorCtr="1">
            <a:noAutofit/>
          </a:bodyPr>
          <a:lstStyle/>
          <a:p>
            <a:pPr algn="ctr" defTabSz="622300">
              <a:spcBef>
                <a:spcPct val="0"/>
              </a:spcBef>
              <a:spcAft>
                <a:spcPts val="600"/>
              </a:spcAft>
            </a:pPr>
            <a:r>
              <a:rPr lang="en-US" sz="1400" b="1" kern="1200" dirty="0">
                <a:solidFill>
                  <a:schemeClr val="tx2"/>
                </a:solidFill>
              </a:rPr>
              <a:t>Certificate </a:t>
            </a:r>
            <a:br>
              <a:rPr lang="en-US" sz="1400" b="1" kern="1200" dirty="0"/>
            </a:br>
            <a:r>
              <a:rPr lang="en-US" sz="1400" kern="1200" dirty="0">
                <a:solidFill>
                  <a:schemeClr val="tx2"/>
                </a:solidFill>
              </a:rPr>
              <a:t>in Management and Financial </a:t>
            </a:r>
            <a:r>
              <a:rPr lang="en-US" sz="1400" kern="1200">
                <a:solidFill>
                  <a:schemeClr val="tx2"/>
                </a:solidFill>
              </a:rPr>
              <a:t>Accounting</a:t>
            </a:r>
            <a:endParaRPr lang="en-GB" sz="1400" kern="1200">
              <a:solidFill>
                <a:schemeClr val="tx2"/>
              </a:solidFill>
              <a:cs typeface="Arial"/>
            </a:endParaRPr>
          </a:p>
        </p:txBody>
      </p:sp>
      <p:sp>
        <p:nvSpPr>
          <p:cNvPr id="30" name="TextBox 29">
            <a:extLst>
              <a:ext uri="{FF2B5EF4-FFF2-40B4-BE49-F238E27FC236}">
                <a16:creationId xmlns:a16="http://schemas.microsoft.com/office/drawing/2014/main" id="{806B8187-A70E-45BA-8A95-9EFDA46BCA5A}"/>
              </a:ext>
            </a:extLst>
          </p:cNvPr>
          <p:cNvSpPr txBox="1"/>
          <p:nvPr/>
        </p:nvSpPr>
        <p:spPr>
          <a:xfrm>
            <a:off x="2774450" y="2826496"/>
            <a:ext cx="1923892" cy="1923892"/>
          </a:xfrm>
          <a:prstGeom prst="rect">
            <a:avLst/>
          </a:prstGeom>
          <a:solidFill>
            <a:schemeClr val="bg1"/>
          </a:solidFill>
          <a:ln w="9525">
            <a:solidFill>
              <a:schemeClr val="accent1"/>
            </a:solidFill>
          </a:ln>
        </p:spPr>
        <p:style>
          <a:lnRef idx="0">
            <a:scrgbClr r="0" g="0" b="0"/>
          </a:lnRef>
          <a:fillRef idx="0">
            <a:scrgbClr r="0" g="0" b="0"/>
          </a:fillRef>
          <a:effectRef idx="0">
            <a:scrgbClr r="0" g="0" b="0"/>
          </a:effectRef>
          <a:fontRef idx="minor">
            <a:schemeClr val="lt1"/>
          </a:fontRef>
        </p:style>
        <p:txBody>
          <a:bodyPr spcFirstLastPara="0" vert="horz" wrap="square" lIns="180000" tIns="108000" rIns="180000" bIns="108000" numCol="1" spcCol="1270" anchor="ctr" anchorCtr="1">
            <a:noAutofit/>
          </a:bodyPr>
          <a:lstStyle/>
          <a:p>
            <a:pPr marL="0" lvl="0" indent="0" algn="ctr" defTabSz="622300">
              <a:lnSpc>
                <a:spcPct val="100000"/>
              </a:lnSpc>
              <a:spcBef>
                <a:spcPct val="0"/>
              </a:spcBef>
              <a:spcAft>
                <a:spcPts val="600"/>
              </a:spcAft>
              <a:buNone/>
            </a:pPr>
            <a:r>
              <a:rPr lang="en-US" sz="1400" b="1" kern="1200">
                <a:solidFill>
                  <a:schemeClr val="tx2"/>
                </a:solidFill>
              </a:rPr>
              <a:t>Diploma</a:t>
            </a:r>
            <a:r>
              <a:rPr lang="en-US" sz="1400" b="0" kern="1200">
                <a:solidFill>
                  <a:schemeClr val="tx2"/>
                </a:solidFill>
              </a:rPr>
              <a:t> </a:t>
            </a:r>
            <a:br>
              <a:rPr lang="en-US" sz="1400" b="0" kern="1200">
                <a:solidFill>
                  <a:schemeClr val="tx2"/>
                </a:solidFill>
              </a:rPr>
            </a:br>
            <a:r>
              <a:rPr lang="en-US" sz="1400" b="0" kern="1200">
                <a:solidFill>
                  <a:schemeClr val="tx2"/>
                </a:solidFill>
              </a:rPr>
              <a:t>in </a:t>
            </a:r>
            <a:r>
              <a:rPr lang="en-US" sz="1400" kern="1200">
                <a:solidFill>
                  <a:schemeClr val="tx2"/>
                </a:solidFill>
              </a:rPr>
              <a:t>Financial Management and Audit </a:t>
            </a:r>
            <a:endParaRPr lang="en-GB" sz="1400" kern="1200">
              <a:solidFill>
                <a:schemeClr val="tx2"/>
              </a:solidFill>
            </a:endParaRPr>
          </a:p>
        </p:txBody>
      </p:sp>
      <p:sp>
        <p:nvSpPr>
          <p:cNvPr id="31" name="TextBox 30">
            <a:extLst>
              <a:ext uri="{FF2B5EF4-FFF2-40B4-BE49-F238E27FC236}">
                <a16:creationId xmlns:a16="http://schemas.microsoft.com/office/drawing/2014/main" id="{C0B93AED-5D2C-48AD-9218-1E1B72E238B9}"/>
              </a:ext>
            </a:extLst>
          </p:cNvPr>
          <p:cNvSpPr txBox="1"/>
          <p:nvPr/>
        </p:nvSpPr>
        <p:spPr>
          <a:xfrm>
            <a:off x="4905417" y="2826496"/>
            <a:ext cx="1923892" cy="1923892"/>
          </a:xfrm>
          <a:prstGeom prst="rect">
            <a:avLst/>
          </a:prstGeom>
          <a:solidFill>
            <a:schemeClr val="bg1"/>
          </a:solidFill>
          <a:ln w="9525">
            <a:solidFill>
              <a:schemeClr val="accent1"/>
            </a:solidFill>
          </a:ln>
        </p:spPr>
        <p:style>
          <a:lnRef idx="0">
            <a:scrgbClr r="0" g="0" b="0"/>
          </a:lnRef>
          <a:fillRef idx="0">
            <a:scrgbClr r="0" g="0" b="0"/>
          </a:fillRef>
          <a:effectRef idx="0">
            <a:scrgbClr r="0" g="0" b="0"/>
          </a:effectRef>
          <a:fontRef idx="minor">
            <a:schemeClr val="lt1"/>
          </a:fontRef>
        </p:style>
        <p:txBody>
          <a:bodyPr spcFirstLastPara="0" vert="horz" wrap="square" lIns="180000" tIns="108000" rIns="180000" bIns="108000" numCol="1" spcCol="1270" anchor="ctr" anchorCtr="1">
            <a:noAutofit/>
          </a:bodyPr>
          <a:lstStyle/>
          <a:p>
            <a:pPr marL="0" lvl="0" indent="0" algn="ctr" defTabSz="622300">
              <a:lnSpc>
                <a:spcPct val="100000"/>
              </a:lnSpc>
              <a:spcBef>
                <a:spcPct val="0"/>
              </a:spcBef>
              <a:spcAft>
                <a:spcPts val="600"/>
              </a:spcAft>
              <a:buNone/>
            </a:pPr>
            <a:r>
              <a:rPr lang="en-US" sz="1400" b="1" kern="1200">
                <a:solidFill>
                  <a:schemeClr val="tx2"/>
                </a:solidFill>
              </a:rPr>
              <a:t>Diploma </a:t>
            </a:r>
            <a:br>
              <a:rPr lang="en-US" sz="1400" b="1" kern="1200">
                <a:solidFill>
                  <a:schemeClr val="tx2"/>
                </a:solidFill>
              </a:rPr>
            </a:br>
            <a:r>
              <a:rPr lang="en-US" sz="1400" kern="1200">
                <a:solidFill>
                  <a:schemeClr val="tx2"/>
                </a:solidFill>
              </a:rPr>
              <a:t>in Governance, Risk </a:t>
            </a:r>
            <a:br>
              <a:rPr lang="en-US" sz="1400" kern="1200">
                <a:solidFill>
                  <a:schemeClr val="tx2"/>
                </a:solidFill>
              </a:rPr>
            </a:br>
            <a:r>
              <a:rPr lang="en-US" sz="1400" kern="1200">
                <a:solidFill>
                  <a:schemeClr val="tx2"/>
                </a:solidFill>
              </a:rPr>
              <a:t>and Taxation</a:t>
            </a:r>
            <a:endParaRPr lang="en-GB" sz="1400" kern="1200">
              <a:solidFill>
                <a:schemeClr val="tx2"/>
              </a:solidFill>
            </a:endParaRPr>
          </a:p>
        </p:txBody>
      </p:sp>
      <p:sp>
        <p:nvSpPr>
          <p:cNvPr id="32" name="TextBox 31">
            <a:extLst>
              <a:ext uri="{FF2B5EF4-FFF2-40B4-BE49-F238E27FC236}">
                <a16:creationId xmlns:a16="http://schemas.microsoft.com/office/drawing/2014/main" id="{BDA795CE-8738-4AFF-882F-4959E1C140E8}"/>
              </a:ext>
            </a:extLst>
          </p:cNvPr>
          <p:cNvSpPr txBox="1"/>
          <p:nvPr/>
        </p:nvSpPr>
        <p:spPr>
          <a:xfrm>
            <a:off x="7036384" y="3919971"/>
            <a:ext cx="1923892" cy="1923892"/>
          </a:xfrm>
          <a:prstGeom prst="rect">
            <a:avLst/>
          </a:prstGeom>
          <a:solidFill>
            <a:schemeClr val="bg1"/>
          </a:solidFill>
          <a:ln w="9525">
            <a:solidFill>
              <a:schemeClr val="accent1"/>
            </a:solidFill>
          </a:ln>
        </p:spPr>
        <p:style>
          <a:lnRef idx="0">
            <a:scrgbClr r="0" g="0" b="0"/>
          </a:lnRef>
          <a:fillRef idx="0">
            <a:scrgbClr r="0" g="0" b="0"/>
          </a:fillRef>
          <a:effectRef idx="0">
            <a:scrgbClr r="0" g="0" b="0"/>
          </a:effectRef>
          <a:fontRef idx="minor">
            <a:schemeClr val="lt1"/>
          </a:fontRef>
        </p:style>
        <p:txBody>
          <a:bodyPr spcFirstLastPara="0" vert="horz" wrap="square" lIns="108000" tIns="108000" rIns="108000" bIns="108000" numCol="1" spcCol="1270" anchor="ctr" anchorCtr="1">
            <a:noAutofit/>
          </a:bodyPr>
          <a:lstStyle/>
          <a:p>
            <a:pPr marL="0" lvl="0" indent="0" algn="ctr" defTabSz="622300">
              <a:lnSpc>
                <a:spcPct val="100000"/>
              </a:lnSpc>
              <a:spcBef>
                <a:spcPct val="0"/>
              </a:spcBef>
              <a:spcAft>
                <a:spcPts val="600"/>
              </a:spcAft>
              <a:buNone/>
            </a:pPr>
            <a:r>
              <a:rPr lang="en-US" sz="1400" b="1" i="0" u="none" kern="1200">
                <a:solidFill>
                  <a:schemeClr val="tx2"/>
                </a:solidFill>
              </a:rPr>
              <a:t>Diploma </a:t>
            </a:r>
            <a:br>
              <a:rPr lang="en-US" sz="1400" b="1" i="0" u="none" kern="1200">
                <a:solidFill>
                  <a:schemeClr val="tx2"/>
                </a:solidFill>
              </a:rPr>
            </a:br>
            <a:r>
              <a:rPr lang="en-US" sz="1400" i="0" u="none" kern="1200">
                <a:solidFill>
                  <a:schemeClr val="tx2"/>
                </a:solidFill>
              </a:rPr>
              <a:t>in</a:t>
            </a:r>
            <a:r>
              <a:rPr lang="en-US" sz="1400" b="1" i="0" u="none" kern="1200">
                <a:solidFill>
                  <a:schemeClr val="tx2"/>
                </a:solidFill>
              </a:rPr>
              <a:t> </a:t>
            </a:r>
            <a:r>
              <a:rPr lang="en-US" sz="1400" b="0" i="0" u="none" kern="1200">
                <a:solidFill>
                  <a:schemeClr val="tx2"/>
                </a:solidFill>
              </a:rPr>
              <a:t>Public Financial Management, Reporting and Business Change</a:t>
            </a:r>
            <a:endParaRPr lang="en-GB" sz="1400" kern="1200">
              <a:solidFill>
                <a:schemeClr val="tx2"/>
              </a:solidFill>
            </a:endParaRPr>
          </a:p>
        </p:txBody>
      </p:sp>
      <p:sp>
        <p:nvSpPr>
          <p:cNvPr id="33" name="TextBox 32">
            <a:extLst>
              <a:ext uri="{FF2B5EF4-FFF2-40B4-BE49-F238E27FC236}">
                <a16:creationId xmlns:a16="http://schemas.microsoft.com/office/drawing/2014/main" id="{92CA70BE-94F0-4E6A-95A8-74F05CDC77F3}"/>
              </a:ext>
            </a:extLst>
          </p:cNvPr>
          <p:cNvSpPr txBox="1"/>
          <p:nvPr/>
        </p:nvSpPr>
        <p:spPr>
          <a:xfrm>
            <a:off x="7036384" y="1725401"/>
            <a:ext cx="1923892" cy="1923892"/>
          </a:xfrm>
          <a:prstGeom prst="rect">
            <a:avLst/>
          </a:prstGeom>
          <a:solidFill>
            <a:schemeClr val="bg1"/>
          </a:solidFill>
          <a:ln w="9525">
            <a:solidFill>
              <a:schemeClr val="accent1"/>
            </a:solidFill>
          </a:ln>
        </p:spPr>
        <p:style>
          <a:lnRef idx="0">
            <a:scrgbClr r="0" g="0" b="0"/>
          </a:lnRef>
          <a:fillRef idx="0">
            <a:scrgbClr r="0" g="0" b="0"/>
          </a:fillRef>
          <a:effectRef idx="0">
            <a:scrgbClr r="0" g="0" b="0"/>
          </a:effectRef>
          <a:fontRef idx="minor">
            <a:schemeClr val="lt1"/>
          </a:fontRef>
        </p:style>
        <p:txBody>
          <a:bodyPr spcFirstLastPara="0" vert="horz" wrap="square" lIns="180000" tIns="108000" rIns="180000" bIns="108000" numCol="1" spcCol="1270" anchor="ctr" anchorCtr="1">
            <a:noAutofit/>
          </a:bodyPr>
          <a:lstStyle/>
          <a:p>
            <a:pPr marL="0" lvl="0" indent="0" algn="ctr" defTabSz="622300">
              <a:lnSpc>
                <a:spcPct val="100000"/>
              </a:lnSpc>
              <a:spcBef>
                <a:spcPct val="0"/>
              </a:spcBef>
              <a:spcAft>
                <a:spcPts val="600"/>
              </a:spcAft>
              <a:buNone/>
            </a:pPr>
            <a:r>
              <a:rPr lang="en-US" sz="1400" b="1" i="0" u="none" kern="1200">
                <a:solidFill>
                  <a:schemeClr val="tx2"/>
                </a:solidFill>
              </a:rPr>
              <a:t>Diploma </a:t>
            </a:r>
            <a:br>
              <a:rPr lang="en-US" sz="1400" b="1" i="0" u="none" kern="1200">
                <a:solidFill>
                  <a:schemeClr val="tx2"/>
                </a:solidFill>
              </a:rPr>
            </a:br>
            <a:r>
              <a:rPr lang="en-US" sz="1400" b="0" i="0" u="none" kern="1200">
                <a:solidFill>
                  <a:schemeClr val="tx2"/>
                </a:solidFill>
              </a:rPr>
              <a:t>in Public Financial Management, Reporting and Advanced Audit</a:t>
            </a:r>
            <a:endParaRPr lang="en-US" sz="1400" kern="1200">
              <a:solidFill>
                <a:schemeClr val="tx2"/>
              </a:solidFill>
            </a:endParaRPr>
          </a:p>
        </p:txBody>
      </p:sp>
    </p:spTree>
    <p:extLst>
      <p:ext uri="{BB962C8B-B14F-4D97-AF65-F5344CB8AC3E}">
        <p14:creationId xmlns:p14="http://schemas.microsoft.com/office/powerpoint/2010/main" val="4141805940"/>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D0C9A-E7AE-4661-A7D5-A74ED6964600}"/>
              </a:ext>
            </a:extLst>
          </p:cNvPr>
          <p:cNvSpPr>
            <a:spLocks noGrp="1"/>
          </p:cNvSpPr>
          <p:nvPr>
            <p:ph type="title"/>
          </p:nvPr>
        </p:nvSpPr>
        <p:spPr>
          <a:xfrm>
            <a:off x="252919" y="1123837"/>
            <a:ext cx="2947482" cy="4601183"/>
          </a:xfrm>
        </p:spPr>
        <p:txBody>
          <a:bodyPr>
            <a:normAutofit/>
          </a:bodyPr>
          <a:lstStyle/>
          <a:p>
            <a:r>
              <a:rPr lang="en-US" dirty="0"/>
              <a:t>New Qualification: Start Dates</a:t>
            </a:r>
          </a:p>
        </p:txBody>
      </p:sp>
      <p:sp>
        <p:nvSpPr>
          <p:cNvPr id="4" name="Slide Number Placeholder 3">
            <a:extLst>
              <a:ext uri="{FF2B5EF4-FFF2-40B4-BE49-F238E27FC236}">
                <a16:creationId xmlns:a16="http://schemas.microsoft.com/office/drawing/2014/main" id="{DCFA97A2-B197-4A95-A861-F35E63CF4C8A}"/>
              </a:ext>
            </a:extLst>
          </p:cNvPr>
          <p:cNvSpPr>
            <a:spLocks noGrp="1"/>
          </p:cNvSpPr>
          <p:nvPr>
            <p:ph type="sldNum" sz="quarter" idx="12"/>
          </p:nvPr>
        </p:nvSpPr>
        <p:spPr>
          <a:xfrm>
            <a:off x="10634135" y="6356350"/>
            <a:ext cx="1530927" cy="365125"/>
          </a:xfrm>
        </p:spPr>
        <p:txBody>
          <a:bodyPr>
            <a:normAutofit/>
          </a:bodyPr>
          <a:lstStyle/>
          <a:p>
            <a:pPr>
              <a:spcAft>
                <a:spcPts val="600"/>
              </a:spcAft>
            </a:pPr>
            <a:fld id="{4FAB73BC-B049-4115-A692-8D63A059BFB8}" type="slidenum">
              <a:rPr lang="en-US" smtClean="0"/>
              <a:pPr>
                <a:spcAft>
                  <a:spcPts val="600"/>
                </a:spcAft>
              </a:pPr>
              <a:t>5</a:t>
            </a:fld>
            <a:endParaRPr lang="en-US"/>
          </a:p>
        </p:txBody>
      </p:sp>
      <p:graphicFrame>
        <p:nvGraphicFramePr>
          <p:cNvPr id="5" name="Content Placeholder 4">
            <a:extLst>
              <a:ext uri="{FF2B5EF4-FFF2-40B4-BE49-F238E27FC236}">
                <a16:creationId xmlns:a16="http://schemas.microsoft.com/office/drawing/2014/main" id="{76E51759-2BC9-4CBB-A2CE-7A56FEB3FA89}"/>
              </a:ext>
            </a:extLst>
          </p:cNvPr>
          <p:cNvGraphicFramePr>
            <a:graphicFrameLocks noGrp="1"/>
          </p:cNvGraphicFramePr>
          <p:nvPr>
            <p:ph idx="1"/>
            <p:extLst>
              <p:ext uri="{D42A27DB-BD31-4B8C-83A1-F6EECF244321}">
                <p14:modId xmlns:p14="http://schemas.microsoft.com/office/powerpoint/2010/main" val="3068978430"/>
              </p:ext>
            </p:extLst>
          </p:nvPr>
        </p:nvGraphicFramePr>
        <p:xfrm>
          <a:off x="4054318" y="885459"/>
          <a:ext cx="7139425" cy="5087328"/>
        </p:xfrm>
        <a:graphic>
          <a:graphicData uri="http://schemas.openxmlformats.org/drawingml/2006/table">
            <a:tbl>
              <a:tblPr firstRow="1" bandRow="1">
                <a:tableStyleId>{69012ECD-51FC-41F1-AA8D-1B2483CD663E}</a:tableStyleId>
              </a:tblPr>
              <a:tblGrid>
                <a:gridCol w="3459483">
                  <a:extLst>
                    <a:ext uri="{9D8B030D-6E8A-4147-A177-3AD203B41FA5}">
                      <a16:colId xmlns:a16="http://schemas.microsoft.com/office/drawing/2014/main" val="3550228423"/>
                    </a:ext>
                  </a:extLst>
                </a:gridCol>
                <a:gridCol w="1982731">
                  <a:extLst>
                    <a:ext uri="{9D8B030D-6E8A-4147-A177-3AD203B41FA5}">
                      <a16:colId xmlns:a16="http://schemas.microsoft.com/office/drawing/2014/main" val="3239675721"/>
                    </a:ext>
                  </a:extLst>
                </a:gridCol>
                <a:gridCol w="1697211">
                  <a:extLst>
                    <a:ext uri="{9D8B030D-6E8A-4147-A177-3AD203B41FA5}">
                      <a16:colId xmlns:a16="http://schemas.microsoft.com/office/drawing/2014/main" val="2612077460"/>
                    </a:ext>
                  </a:extLst>
                </a:gridCol>
              </a:tblGrid>
              <a:tr h="310422">
                <a:tc>
                  <a:txBody>
                    <a:bodyPr/>
                    <a:lstStyle/>
                    <a:p>
                      <a:pPr algn="l" fontAlgn="b"/>
                      <a:r>
                        <a:rPr lang="en-US" sz="1600" b="1" u="none" strike="noStrike" kern="1200">
                          <a:solidFill>
                            <a:schemeClr val="bg1"/>
                          </a:solidFill>
                          <a:effectLst/>
                          <a:latin typeface="+mn-lt"/>
                          <a:ea typeface="+mn-ea"/>
                          <a:cs typeface="+mn-cs"/>
                        </a:rPr>
                        <a:t>New PAQ</a:t>
                      </a:r>
                      <a:endParaRPr lang="en-GB" sz="1600" b="1" u="none" strike="noStrike" kern="1200">
                        <a:solidFill>
                          <a:schemeClr val="bg1"/>
                        </a:solidFill>
                        <a:effectLst/>
                        <a:latin typeface="+mn-lt"/>
                        <a:ea typeface="+mn-ea"/>
                        <a:cs typeface="+mn-cs"/>
                      </a:endParaRPr>
                    </a:p>
                  </a:txBody>
                  <a:tcPr marL="9361" marR="9361" marT="9361" marB="0" anchor="b"/>
                </a:tc>
                <a:tc>
                  <a:txBody>
                    <a:bodyPr/>
                    <a:lstStyle/>
                    <a:p>
                      <a:pPr algn="ctr" fontAlgn="ctr"/>
                      <a:r>
                        <a:rPr lang="en-GB" sz="1600" u="none" strike="noStrike">
                          <a:effectLst/>
                        </a:rPr>
                        <a:t>Teaching start date </a:t>
                      </a:r>
                      <a:endParaRPr lang="en-GB" sz="1600" b="1" i="0" u="none" strike="noStrike">
                        <a:solidFill>
                          <a:srgbClr val="000000"/>
                        </a:solidFill>
                        <a:effectLst/>
                        <a:latin typeface="Calibri Light" panose="020F0302020204030204" pitchFamily="34" charset="0"/>
                      </a:endParaRPr>
                    </a:p>
                  </a:txBody>
                  <a:tcPr marL="9361" marR="9361" marT="9361" marB="0" anchor="ctr"/>
                </a:tc>
                <a:tc>
                  <a:txBody>
                    <a:bodyPr/>
                    <a:lstStyle/>
                    <a:p>
                      <a:pPr algn="ctr" fontAlgn="ctr"/>
                      <a:r>
                        <a:rPr lang="en-GB" sz="1600" u="none" strike="noStrike">
                          <a:effectLst/>
                        </a:rPr>
                        <a:t>First Exam Date </a:t>
                      </a:r>
                      <a:endParaRPr lang="en-GB" sz="1600" b="1" i="0" u="none" strike="noStrike">
                        <a:solidFill>
                          <a:srgbClr val="000000"/>
                        </a:solidFill>
                        <a:effectLst/>
                        <a:latin typeface="Calibri Light" panose="020F0302020204030204" pitchFamily="34" charset="0"/>
                      </a:endParaRPr>
                    </a:p>
                  </a:txBody>
                  <a:tcPr marL="9361" marR="9361" marT="9361" marB="0" anchor="ctr"/>
                </a:tc>
                <a:extLst>
                  <a:ext uri="{0D108BD9-81ED-4DB2-BD59-A6C34878D82A}">
                    <a16:rowId xmlns:a16="http://schemas.microsoft.com/office/drawing/2014/main" val="3387806599"/>
                  </a:ext>
                </a:extLst>
              </a:tr>
              <a:tr h="310422">
                <a:tc>
                  <a:txBody>
                    <a:bodyPr/>
                    <a:lstStyle/>
                    <a:p>
                      <a:pPr algn="l" fontAlgn="ctr"/>
                      <a:r>
                        <a:rPr lang="en-GB" sz="1600" u="none" strike="noStrike">
                          <a:effectLst/>
                        </a:rPr>
                        <a:t>Management Accounting</a:t>
                      </a:r>
                      <a:endParaRPr lang="en-GB" sz="1600" b="0" i="0" u="none" strike="noStrike">
                        <a:solidFill>
                          <a:srgbClr val="000000"/>
                        </a:solidFill>
                        <a:effectLst/>
                        <a:latin typeface="Calibri Light" panose="020F0302020204030204" pitchFamily="34" charset="0"/>
                      </a:endParaRPr>
                    </a:p>
                  </a:txBody>
                  <a:tcPr marL="9361" marR="9361" marT="9361" marB="0" anchor="ctr"/>
                </a:tc>
                <a:tc>
                  <a:txBody>
                    <a:bodyPr/>
                    <a:lstStyle/>
                    <a:p>
                      <a:pPr algn="ctr" fontAlgn="b"/>
                      <a:r>
                        <a:rPr lang="en-GB" sz="1600" u="none" strike="noStrike">
                          <a:effectLst/>
                        </a:rPr>
                        <a:t>Feb-22</a:t>
                      </a:r>
                      <a:endParaRPr lang="en-GB" sz="1600" b="0" i="0" u="none" strike="noStrike">
                        <a:solidFill>
                          <a:srgbClr val="000000"/>
                        </a:solidFill>
                        <a:effectLst/>
                        <a:latin typeface="Calibri Light" panose="020F0302020204030204" pitchFamily="34" charset="0"/>
                      </a:endParaRPr>
                    </a:p>
                  </a:txBody>
                  <a:tcPr marL="9361" marR="9361" marT="9361" marB="0" anchor="b"/>
                </a:tc>
                <a:tc>
                  <a:txBody>
                    <a:bodyPr/>
                    <a:lstStyle/>
                    <a:p>
                      <a:pPr algn="ctr" fontAlgn="b"/>
                      <a:r>
                        <a:rPr lang="en-GB" sz="1600" u="none" strike="noStrike">
                          <a:effectLst/>
                        </a:rPr>
                        <a:t>Jun-22</a:t>
                      </a:r>
                      <a:endParaRPr lang="en-GB" sz="1600" b="0" i="0" u="none" strike="noStrike">
                        <a:solidFill>
                          <a:srgbClr val="000000"/>
                        </a:solidFill>
                        <a:effectLst/>
                        <a:latin typeface="Calibri Light" panose="020F0302020204030204" pitchFamily="34" charset="0"/>
                      </a:endParaRPr>
                    </a:p>
                  </a:txBody>
                  <a:tcPr marL="9361" marR="9361" marT="9361" marB="0" anchor="b"/>
                </a:tc>
                <a:extLst>
                  <a:ext uri="{0D108BD9-81ED-4DB2-BD59-A6C34878D82A}">
                    <a16:rowId xmlns:a16="http://schemas.microsoft.com/office/drawing/2014/main" val="2296242291"/>
                  </a:ext>
                </a:extLst>
              </a:tr>
              <a:tr h="310422">
                <a:tc>
                  <a:txBody>
                    <a:bodyPr/>
                    <a:lstStyle/>
                    <a:p>
                      <a:pPr algn="l" fontAlgn="ctr"/>
                      <a:r>
                        <a:rPr lang="en-GB" sz="1600" u="none" strike="noStrike">
                          <a:effectLst/>
                        </a:rPr>
                        <a:t>Financial Accounting </a:t>
                      </a:r>
                      <a:endParaRPr lang="en-GB" sz="1600" b="0" i="0" u="none" strike="noStrike">
                        <a:solidFill>
                          <a:srgbClr val="000000"/>
                        </a:solidFill>
                        <a:effectLst/>
                        <a:latin typeface="Calibri Light" panose="020F0302020204030204" pitchFamily="34" charset="0"/>
                      </a:endParaRPr>
                    </a:p>
                  </a:txBody>
                  <a:tcPr marL="9361" marR="9361" marT="9361" marB="0" anchor="ctr"/>
                </a:tc>
                <a:tc>
                  <a:txBody>
                    <a:bodyPr/>
                    <a:lstStyle/>
                    <a:p>
                      <a:pPr algn="ctr" fontAlgn="b"/>
                      <a:r>
                        <a:rPr lang="en-GB" sz="1600" u="none" strike="noStrike">
                          <a:effectLst/>
                        </a:rPr>
                        <a:t>Feb-22</a:t>
                      </a:r>
                      <a:endParaRPr lang="en-GB" sz="1600" b="0" i="0" u="none" strike="noStrike">
                        <a:solidFill>
                          <a:srgbClr val="000000"/>
                        </a:solidFill>
                        <a:effectLst/>
                        <a:latin typeface="Calibri Light" panose="020F0302020204030204" pitchFamily="34" charset="0"/>
                      </a:endParaRPr>
                    </a:p>
                  </a:txBody>
                  <a:tcPr marL="9361" marR="9361" marT="9361" marB="0" anchor="b"/>
                </a:tc>
                <a:tc>
                  <a:txBody>
                    <a:bodyPr/>
                    <a:lstStyle/>
                    <a:p>
                      <a:pPr algn="ctr" fontAlgn="b"/>
                      <a:r>
                        <a:rPr lang="en-GB" sz="1600" u="none" strike="noStrike">
                          <a:effectLst/>
                        </a:rPr>
                        <a:t>Jun-22</a:t>
                      </a:r>
                      <a:endParaRPr lang="en-GB" sz="1600" b="0" i="0" u="none" strike="noStrike">
                        <a:solidFill>
                          <a:srgbClr val="000000"/>
                        </a:solidFill>
                        <a:effectLst/>
                        <a:latin typeface="Calibri Light" panose="020F0302020204030204" pitchFamily="34" charset="0"/>
                      </a:endParaRPr>
                    </a:p>
                  </a:txBody>
                  <a:tcPr marL="9361" marR="9361" marT="9361" marB="0" anchor="b"/>
                </a:tc>
                <a:extLst>
                  <a:ext uri="{0D108BD9-81ED-4DB2-BD59-A6C34878D82A}">
                    <a16:rowId xmlns:a16="http://schemas.microsoft.com/office/drawing/2014/main" val="11914487"/>
                  </a:ext>
                </a:extLst>
              </a:tr>
              <a:tr h="310422">
                <a:tc>
                  <a:txBody>
                    <a:bodyPr/>
                    <a:lstStyle/>
                    <a:p>
                      <a:pPr algn="l" fontAlgn="ctr"/>
                      <a:r>
                        <a:rPr lang="en-GB" sz="1600" u="none" strike="noStrike">
                          <a:effectLst/>
                        </a:rPr>
                        <a:t>Audit and Assurance </a:t>
                      </a:r>
                      <a:endParaRPr lang="en-GB" sz="1600" b="0" i="0" u="none" strike="noStrike">
                        <a:solidFill>
                          <a:srgbClr val="000000"/>
                        </a:solidFill>
                        <a:effectLst/>
                        <a:latin typeface="Calibri Light" panose="020F0302020204030204" pitchFamily="34" charset="0"/>
                      </a:endParaRPr>
                    </a:p>
                  </a:txBody>
                  <a:tcPr marL="9361" marR="9361" marT="9361" marB="0" anchor="ctr"/>
                </a:tc>
                <a:tc>
                  <a:txBody>
                    <a:bodyPr/>
                    <a:lstStyle/>
                    <a:p>
                      <a:pPr algn="ctr" fontAlgn="b"/>
                      <a:r>
                        <a:rPr lang="en-GB" sz="1600" u="none" strike="noStrike">
                          <a:effectLst/>
                        </a:rPr>
                        <a:t>Sep-22</a:t>
                      </a:r>
                      <a:endParaRPr lang="en-GB" sz="1600" b="0" i="0" u="none" strike="noStrike">
                        <a:solidFill>
                          <a:srgbClr val="000000"/>
                        </a:solidFill>
                        <a:effectLst/>
                        <a:latin typeface="Calibri Light" panose="020F0302020204030204" pitchFamily="34" charset="0"/>
                      </a:endParaRPr>
                    </a:p>
                  </a:txBody>
                  <a:tcPr marL="9361" marR="9361" marT="9361" marB="0" anchor="b"/>
                </a:tc>
                <a:tc>
                  <a:txBody>
                    <a:bodyPr/>
                    <a:lstStyle/>
                    <a:p>
                      <a:pPr algn="ctr" fontAlgn="b"/>
                      <a:r>
                        <a:rPr lang="en-GB" sz="1600" u="none" strike="noStrike">
                          <a:effectLst/>
                        </a:rPr>
                        <a:t>Dec-22</a:t>
                      </a:r>
                      <a:endParaRPr lang="en-GB" sz="1600" b="0" i="0" u="none" strike="noStrike">
                        <a:solidFill>
                          <a:srgbClr val="000000"/>
                        </a:solidFill>
                        <a:effectLst/>
                        <a:latin typeface="Calibri Light" panose="020F0302020204030204" pitchFamily="34" charset="0"/>
                      </a:endParaRPr>
                    </a:p>
                  </a:txBody>
                  <a:tcPr marL="9361" marR="9361" marT="9361" marB="0" anchor="b"/>
                </a:tc>
                <a:extLst>
                  <a:ext uri="{0D108BD9-81ED-4DB2-BD59-A6C34878D82A}">
                    <a16:rowId xmlns:a16="http://schemas.microsoft.com/office/drawing/2014/main" val="3736969184"/>
                  </a:ext>
                </a:extLst>
              </a:tr>
              <a:tr h="557562">
                <a:tc>
                  <a:txBody>
                    <a:bodyPr/>
                    <a:lstStyle/>
                    <a:p>
                      <a:pPr algn="l" fontAlgn="ctr"/>
                      <a:r>
                        <a:rPr lang="en-US" sz="1600" u="none" strike="noStrike">
                          <a:effectLst/>
                        </a:rPr>
                        <a:t>Business Planning and Financial Management </a:t>
                      </a:r>
                      <a:endParaRPr lang="en-US" sz="1600" b="0" i="0" u="none" strike="noStrike">
                        <a:solidFill>
                          <a:srgbClr val="000000"/>
                        </a:solidFill>
                        <a:effectLst/>
                        <a:latin typeface="Calibri Light" panose="020F0302020204030204" pitchFamily="34" charset="0"/>
                      </a:endParaRPr>
                    </a:p>
                  </a:txBody>
                  <a:tcPr marL="9361" marR="9361" marT="9361" marB="0" anchor="ctr"/>
                </a:tc>
                <a:tc>
                  <a:txBody>
                    <a:bodyPr/>
                    <a:lstStyle/>
                    <a:p>
                      <a:pPr algn="ctr" fontAlgn="b"/>
                      <a:r>
                        <a:rPr lang="en-GB" sz="1600" u="none" strike="noStrike">
                          <a:effectLst/>
                        </a:rPr>
                        <a:t>Feb-23</a:t>
                      </a:r>
                      <a:endParaRPr lang="en-GB" sz="1600" b="0" i="0" u="none" strike="noStrike">
                        <a:solidFill>
                          <a:srgbClr val="000000"/>
                        </a:solidFill>
                        <a:effectLst/>
                        <a:latin typeface="Calibri Light" panose="020F0302020204030204" pitchFamily="34" charset="0"/>
                      </a:endParaRPr>
                    </a:p>
                  </a:txBody>
                  <a:tcPr marL="9361" marR="9361" marT="9361" marB="0" anchor="b"/>
                </a:tc>
                <a:tc>
                  <a:txBody>
                    <a:bodyPr/>
                    <a:lstStyle/>
                    <a:p>
                      <a:pPr algn="ctr" fontAlgn="b"/>
                      <a:r>
                        <a:rPr lang="en-GB" sz="1600" u="none" strike="noStrike">
                          <a:effectLst/>
                        </a:rPr>
                        <a:t>Jun-23</a:t>
                      </a:r>
                      <a:endParaRPr lang="en-GB" sz="1600" b="0" i="0" u="none" strike="noStrike">
                        <a:solidFill>
                          <a:srgbClr val="000000"/>
                        </a:solidFill>
                        <a:effectLst/>
                        <a:latin typeface="Calibri Light" panose="020F0302020204030204" pitchFamily="34" charset="0"/>
                      </a:endParaRPr>
                    </a:p>
                  </a:txBody>
                  <a:tcPr marL="9361" marR="9361" marT="9361" marB="0" anchor="b"/>
                </a:tc>
                <a:extLst>
                  <a:ext uri="{0D108BD9-81ED-4DB2-BD59-A6C34878D82A}">
                    <a16:rowId xmlns:a16="http://schemas.microsoft.com/office/drawing/2014/main" val="1722365978"/>
                  </a:ext>
                </a:extLst>
              </a:tr>
              <a:tr h="310422">
                <a:tc>
                  <a:txBody>
                    <a:bodyPr/>
                    <a:lstStyle/>
                    <a:p>
                      <a:pPr algn="l" fontAlgn="ctr"/>
                      <a:r>
                        <a:rPr lang="en-GB" sz="1600" u="none" strike="noStrike">
                          <a:effectLst/>
                        </a:rPr>
                        <a:t>Business Reporting </a:t>
                      </a:r>
                      <a:endParaRPr lang="en-GB" sz="1600" b="0" i="0" u="none" strike="noStrike">
                        <a:solidFill>
                          <a:srgbClr val="000000"/>
                        </a:solidFill>
                        <a:effectLst/>
                        <a:latin typeface="Calibri Light" panose="020F0302020204030204" pitchFamily="34" charset="0"/>
                      </a:endParaRPr>
                    </a:p>
                  </a:txBody>
                  <a:tcPr marL="9361" marR="9361" marT="9361" marB="0" anchor="ctr"/>
                </a:tc>
                <a:tc>
                  <a:txBody>
                    <a:bodyPr/>
                    <a:lstStyle/>
                    <a:p>
                      <a:pPr algn="ctr" fontAlgn="b"/>
                      <a:r>
                        <a:rPr lang="en-GB" sz="1600" u="none" strike="noStrike">
                          <a:effectLst/>
                        </a:rPr>
                        <a:t>Feb-23</a:t>
                      </a:r>
                      <a:endParaRPr lang="en-GB" sz="1600" b="0" i="0" u="none" strike="noStrike">
                        <a:solidFill>
                          <a:srgbClr val="000000"/>
                        </a:solidFill>
                        <a:effectLst/>
                        <a:latin typeface="Calibri Light" panose="020F0302020204030204" pitchFamily="34" charset="0"/>
                      </a:endParaRPr>
                    </a:p>
                  </a:txBody>
                  <a:tcPr marL="9361" marR="9361" marT="9361" marB="0" anchor="b"/>
                </a:tc>
                <a:tc>
                  <a:txBody>
                    <a:bodyPr/>
                    <a:lstStyle/>
                    <a:p>
                      <a:pPr algn="ctr" fontAlgn="b"/>
                      <a:r>
                        <a:rPr lang="en-GB" sz="1600" u="none" strike="noStrike">
                          <a:effectLst/>
                        </a:rPr>
                        <a:t>Jun-23</a:t>
                      </a:r>
                      <a:endParaRPr lang="en-GB" sz="1600" b="0" i="0" u="none" strike="noStrike">
                        <a:solidFill>
                          <a:srgbClr val="000000"/>
                        </a:solidFill>
                        <a:effectLst/>
                        <a:latin typeface="Calibri Light" panose="020F0302020204030204" pitchFamily="34" charset="0"/>
                      </a:endParaRPr>
                    </a:p>
                  </a:txBody>
                  <a:tcPr marL="9361" marR="9361" marT="9361" marB="0" anchor="b"/>
                </a:tc>
                <a:extLst>
                  <a:ext uri="{0D108BD9-81ED-4DB2-BD59-A6C34878D82A}">
                    <a16:rowId xmlns:a16="http://schemas.microsoft.com/office/drawing/2014/main" val="1192709012"/>
                  </a:ext>
                </a:extLst>
              </a:tr>
              <a:tr h="310422">
                <a:tc>
                  <a:txBody>
                    <a:bodyPr/>
                    <a:lstStyle/>
                    <a:p>
                      <a:pPr algn="l" fontAlgn="ctr"/>
                      <a:r>
                        <a:rPr lang="en-GB" sz="1600" u="none" strike="noStrike">
                          <a:effectLst/>
                        </a:rPr>
                        <a:t>Governance and Risk Management </a:t>
                      </a:r>
                      <a:endParaRPr lang="en-GB" sz="1600" b="1" i="0" u="none" strike="noStrike">
                        <a:solidFill>
                          <a:srgbClr val="000000"/>
                        </a:solidFill>
                        <a:effectLst/>
                        <a:latin typeface="Calibri Light" panose="020F0302020204030204" pitchFamily="34" charset="0"/>
                      </a:endParaRPr>
                    </a:p>
                  </a:txBody>
                  <a:tcPr marL="9361" marR="9361" marT="9361" marB="0" anchor="ctr"/>
                </a:tc>
                <a:tc>
                  <a:txBody>
                    <a:bodyPr/>
                    <a:lstStyle/>
                    <a:p>
                      <a:pPr algn="ctr" fontAlgn="b"/>
                      <a:r>
                        <a:rPr lang="en-GB" sz="1600" u="none" strike="noStrike">
                          <a:effectLst/>
                        </a:rPr>
                        <a:t>Sep-23</a:t>
                      </a:r>
                      <a:endParaRPr lang="en-GB" sz="1600" b="0" i="0" u="none" strike="noStrike">
                        <a:solidFill>
                          <a:srgbClr val="000000"/>
                        </a:solidFill>
                        <a:effectLst/>
                        <a:latin typeface="Calibri Light" panose="020F0302020204030204" pitchFamily="34" charset="0"/>
                      </a:endParaRPr>
                    </a:p>
                  </a:txBody>
                  <a:tcPr marL="9361" marR="9361" marT="9361" marB="0" anchor="b"/>
                </a:tc>
                <a:tc>
                  <a:txBody>
                    <a:bodyPr/>
                    <a:lstStyle/>
                    <a:p>
                      <a:pPr algn="ctr" fontAlgn="b"/>
                      <a:r>
                        <a:rPr lang="en-GB" sz="1600" u="none" strike="noStrike">
                          <a:effectLst/>
                        </a:rPr>
                        <a:t>Dec-23</a:t>
                      </a:r>
                      <a:endParaRPr lang="en-GB" sz="1600" b="0" i="0" u="none" strike="noStrike">
                        <a:solidFill>
                          <a:srgbClr val="000000"/>
                        </a:solidFill>
                        <a:effectLst/>
                        <a:latin typeface="Calibri Light" panose="020F0302020204030204" pitchFamily="34" charset="0"/>
                      </a:endParaRPr>
                    </a:p>
                  </a:txBody>
                  <a:tcPr marL="9361" marR="9361" marT="9361" marB="0" anchor="b"/>
                </a:tc>
                <a:extLst>
                  <a:ext uri="{0D108BD9-81ED-4DB2-BD59-A6C34878D82A}">
                    <a16:rowId xmlns:a16="http://schemas.microsoft.com/office/drawing/2014/main" val="2406883472"/>
                  </a:ext>
                </a:extLst>
              </a:tr>
              <a:tr h="557562">
                <a:tc>
                  <a:txBody>
                    <a:bodyPr/>
                    <a:lstStyle/>
                    <a:p>
                      <a:pPr algn="l" fontAlgn="ctr"/>
                      <a:r>
                        <a:rPr lang="en-US" sz="1600" u="none" strike="noStrike">
                          <a:effectLst/>
                        </a:rPr>
                        <a:t>Developing Strategy and Data Analysis</a:t>
                      </a:r>
                      <a:endParaRPr lang="en-US" sz="1600" b="0" i="0" u="none" strike="noStrike">
                        <a:solidFill>
                          <a:srgbClr val="000000"/>
                        </a:solidFill>
                        <a:effectLst/>
                        <a:latin typeface="Calibri Light" panose="020F0302020204030204" pitchFamily="34" charset="0"/>
                      </a:endParaRPr>
                    </a:p>
                  </a:txBody>
                  <a:tcPr marL="9361" marR="9361" marT="9361" marB="0" anchor="ctr"/>
                </a:tc>
                <a:tc>
                  <a:txBody>
                    <a:bodyPr/>
                    <a:lstStyle/>
                    <a:p>
                      <a:pPr algn="ctr" fontAlgn="b"/>
                      <a:r>
                        <a:rPr lang="en-GB" sz="1600" u="none" strike="noStrike">
                          <a:effectLst/>
                        </a:rPr>
                        <a:t>Sep-22</a:t>
                      </a:r>
                      <a:endParaRPr lang="en-GB" sz="1600" b="0" i="0" u="none" strike="noStrike">
                        <a:solidFill>
                          <a:srgbClr val="000000"/>
                        </a:solidFill>
                        <a:effectLst/>
                        <a:latin typeface="Calibri Light" panose="020F0302020204030204" pitchFamily="34" charset="0"/>
                      </a:endParaRPr>
                    </a:p>
                  </a:txBody>
                  <a:tcPr marL="9361" marR="9361" marT="9361" marB="0" anchor="b"/>
                </a:tc>
                <a:tc>
                  <a:txBody>
                    <a:bodyPr/>
                    <a:lstStyle/>
                    <a:p>
                      <a:pPr algn="ctr" fontAlgn="b"/>
                      <a:r>
                        <a:rPr lang="en-GB" sz="1600" u="none" strike="noStrike">
                          <a:effectLst/>
                        </a:rPr>
                        <a:t>Dec-22</a:t>
                      </a:r>
                      <a:endParaRPr lang="en-GB" sz="1600" b="0" i="0" u="none" strike="noStrike">
                        <a:solidFill>
                          <a:srgbClr val="000000"/>
                        </a:solidFill>
                        <a:effectLst/>
                        <a:latin typeface="Calibri Light" panose="020F0302020204030204" pitchFamily="34" charset="0"/>
                      </a:endParaRPr>
                    </a:p>
                  </a:txBody>
                  <a:tcPr marL="9361" marR="9361" marT="9361" marB="0" anchor="b"/>
                </a:tc>
                <a:extLst>
                  <a:ext uri="{0D108BD9-81ED-4DB2-BD59-A6C34878D82A}">
                    <a16:rowId xmlns:a16="http://schemas.microsoft.com/office/drawing/2014/main" val="1235780859"/>
                  </a:ext>
                </a:extLst>
              </a:tr>
              <a:tr h="310422">
                <a:tc>
                  <a:txBody>
                    <a:bodyPr/>
                    <a:lstStyle/>
                    <a:p>
                      <a:pPr algn="l" fontAlgn="ctr"/>
                      <a:r>
                        <a:rPr lang="en-GB" sz="1600" u="none" strike="noStrike">
                          <a:effectLst/>
                        </a:rPr>
                        <a:t>Tax and Law</a:t>
                      </a:r>
                      <a:endParaRPr lang="en-GB" sz="1600" b="0" i="0" u="none" strike="noStrike">
                        <a:solidFill>
                          <a:srgbClr val="000000"/>
                        </a:solidFill>
                        <a:effectLst/>
                        <a:latin typeface="Calibri Light" panose="020F0302020204030204" pitchFamily="34" charset="0"/>
                      </a:endParaRPr>
                    </a:p>
                  </a:txBody>
                  <a:tcPr marL="9361" marR="9361" marT="9361" marB="0" anchor="ctr"/>
                </a:tc>
                <a:tc>
                  <a:txBody>
                    <a:bodyPr/>
                    <a:lstStyle/>
                    <a:p>
                      <a:pPr algn="ctr" fontAlgn="b"/>
                      <a:r>
                        <a:rPr lang="en-GB" sz="1600" u="none" strike="noStrike">
                          <a:effectLst/>
                        </a:rPr>
                        <a:t>Sep-23</a:t>
                      </a:r>
                      <a:endParaRPr lang="en-GB" sz="1600" b="0" i="0" u="none" strike="noStrike">
                        <a:solidFill>
                          <a:srgbClr val="000000"/>
                        </a:solidFill>
                        <a:effectLst/>
                        <a:latin typeface="Calibri Light" panose="020F0302020204030204" pitchFamily="34" charset="0"/>
                      </a:endParaRPr>
                    </a:p>
                  </a:txBody>
                  <a:tcPr marL="9361" marR="9361" marT="9361" marB="0" anchor="b"/>
                </a:tc>
                <a:tc>
                  <a:txBody>
                    <a:bodyPr/>
                    <a:lstStyle/>
                    <a:p>
                      <a:pPr algn="ctr" fontAlgn="b"/>
                      <a:r>
                        <a:rPr lang="en-GB" sz="1600" u="none" strike="noStrike">
                          <a:effectLst/>
                        </a:rPr>
                        <a:t>Dec-23</a:t>
                      </a:r>
                      <a:endParaRPr lang="en-GB" sz="1600" b="0" i="0" u="none" strike="noStrike">
                        <a:solidFill>
                          <a:srgbClr val="000000"/>
                        </a:solidFill>
                        <a:effectLst/>
                        <a:latin typeface="Calibri Light" panose="020F0302020204030204" pitchFamily="34" charset="0"/>
                      </a:endParaRPr>
                    </a:p>
                  </a:txBody>
                  <a:tcPr marL="9361" marR="9361" marT="9361" marB="0" anchor="b"/>
                </a:tc>
                <a:extLst>
                  <a:ext uri="{0D108BD9-81ED-4DB2-BD59-A6C34878D82A}">
                    <a16:rowId xmlns:a16="http://schemas.microsoft.com/office/drawing/2014/main" val="668226975"/>
                  </a:ext>
                </a:extLst>
              </a:tr>
              <a:tr h="557562">
                <a:tc>
                  <a:txBody>
                    <a:bodyPr/>
                    <a:lstStyle/>
                    <a:p>
                      <a:pPr algn="l" fontAlgn="ctr"/>
                      <a:r>
                        <a:rPr lang="en-GB" sz="1600" u="none" strike="noStrike">
                          <a:effectLst/>
                        </a:rPr>
                        <a:t>Strategic Public Financial Management </a:t>
                      </a:r>
                      <a:endParaRPr lang="en-GB" sz="1600" b="0" i="0" u="none" strike="noStrike">
                        <a:solidFill>
                          <a:srgbClr val="000000"/>
                        </a:solidFill>
                        <a:effectLst/>
                        <a:latin typeface="Calibri Light" panose="020F0302020204030204" pitchFamily="34" charset="0"/>
                      </a:endParaRPr>
                    </a:p>
                  </a:txBody>
                  <a:tcPr marL="9361" marR="9361" marT="9361" marB="0" anchor="ctr"/>
                </a:tc>
                <a:tc>
                  <a:txBody>
                    <a:bodyPr/>
                    <a:lstStyle/>
                    <a:p>
                      <a:pPr algn="ctr" fontAlgn="b"/>
                      <a:r>
                        <a:rPr lang="en-GB" sz="1600" u="none" strike="noStrike">
                          <a:effectLst/>
                        </a:rPr>
                        <a:t>Feb-24</a:t>
                      </a:r>
                      <a:endParaRPr lang="en-GB" sz="1600" b="0" i="0" u="none" strike="noStrike">
                        <a:solidFill>
                          <a:srgbClr val="000000"/>
                        </a:solidFill>
                        <a:effectLst/>
                        <a:latin typeface="Calibri Light" panose="020F0302020204030204" pitchFamily="34" charset="0"/>
                      </a:endParaRPr>
                    </a:p>
                  </a:txBody>
                  <a:tcPr marL="9361" marR="9361" marT="9361" marB="0" anchor="b"/>
                </a:tc>
                <a:tc>
                  <a:txBody>
                    <a:bodyPr/>
                    <a:lstStyle/>
                    <a:p>
                      <a:pPr algn="ctr" fontAlgn="b"/>
                      <a:r>
                        <a:rPr lang="en-GB" sz="1600" u="none" strike="noStrike">
                          <a:effectLst/>
                        </a:rPr>
                        <a:t>Jun-24</a:t>
                      </a:r>
                      <a:endParaRPr lang="en-GB" sz="1600" b="0" i="0" u="none" strike="noStrike">
                        <a:solidFill>
                          <a:srgbClr val="000000"/>
                        </a:solidFill>
                        <a:effectLst/>
                        <a:latin typeface="Calibri Light" panose="020F0302020204030204" pitchFamily="34" charset="0"/>
                      </a:endParaRPr>
                    </a:p>
                  </a:txBody>
                  <a:tcPr marL="9361" marR="9361" marT="9361" marB="0" anchor="b"/>
                </a:tc>
                <a:extLst>
                  <a:ext uri="{0D108BD9-81ED-4DB2-BD59-A6C34878D82A}">
                    <a16:rowId xmlns:a16="http://schemas.microsoft.com/office/drawing/2014/main" val="643068029"/>
                  </a:ext>
                </a:extLst>
              </a:tr>
              <a:tr h="310422">
                <a:tc>
                  <a:txBody>
                    <a:bodyPr/>
                    <a:lstStyle/>
                    <a:p>
                      <a:pPr algn="l" fontAlgn="ctr"/>
                      <a:r>
                        <a:rPr lang="en-GB" sz="1600" u="none" strike="noStrike">
                          <a:effectLst/>
                        </a:rPr>
                        <a:t>Advanced Audit </a:t>
                      </a:r>
                      <a:endParaRPr lang="en-GB" sz="1600" b="0" i="0" u="none" strike="noStrike">
                        <a:solidFill>
                          <a:srgbClr val="000000"/>
                        </a:solidFill>
                        <a:effectLst/>
                        <a:latin typeface="Calibri Light" panose="020F0302020204030204" pitchFamily="34" charset="0"/>
                      </a:endParaRPr>
                    </a:p>
                  </a:txBody>
                  <a:tcPr marL="9361" marR="9361" marT="9361" marB="0" anchor="ctr"/>
                </a:tc>
                <a:tc>
                  <a:txBody>
                    <a:bodyPr/>
                    <a:lstStyle/>
                    <a:p>
                      <a:pPr algn="ctr" fontAlgn="b"/>
                      <a:r>
                        <a:rPr lang="en-GB" sz="1600" u="none" strike="noStrike">
                          <a:effectLst/>
                        </a:rPr>
                        <a:t>Feb-24</a:t>
                      </a:r>
                      <a:endParaRPr lang="en-GB" sz="1600" b="0" i="0" u="none" strike="noStrike">
                        <a:solidFill>
                          <a:srgbClr val="000000"/>
                        </a:solidFill>
                        <a:effectLst/>
                        <a:latin typeface="Calibri Light" panose="020F0302020204030204" pitchFamily="34" charset="0"/>
                      </a:endParaRPr>
                    </a:p>
                  </a:txBody>
                  <a:tcPr marL="9361" marR="9361" marT="9361" marB="0" anchor="b"/>
                </a:tc>
                <a:tc>
                  <a:txBody>
                    <a:bodyPr/>
                    <a:lstStyle/>
                    <a:p>
                      <a:pPr lvl="0" algn="ctr">
                        <a:buNone/>
                      </a:pPr>
                      <a:r>
                        <a:rPr lang="en-GB" sz="1600" u="none" strike="noStrike">
                          <a:effectLst/>
                        </a:rPr>
                        <a:t>Jun-24</a:t>
                      </a:r>
                      <a:endParaRPr lang="en-US"/>
                    </a:p>
                  </a:txBody>
                  <a:tcPr marL="9361" marR="9361" marT="9361" marB="0" anchor="b"/>
                </a:tc>
                <a:extLst>
                  <a:ext uri="{0D108BD9-81ED-4DB2-BD59-A6C34878D82A}">
                    <a16:rowId xmlns:a16="http://schemas.microsoft.com/office/drawing/2014/main" val="1967091544"/>
                  </a:ext>
                </a:extLst>
              </a:tr>
              <a:tr h="310422">
                <a:tc>
                  <a:txBody>
                    <a:bodyPr/>
                    <a:lstStyle/>
                    <a:p>
                      <a:pPr algn="l" fontAlgn="ctr"/>
                      <a:r>
                        <a:rPr lang="en-GB" sz="1600" u="none" strike="noStrike">
                          <a:effectLst/>
                        </a:rPr>
                        <a:t>Implementing Business Change </a:t>
                      </a:r>
                      <a:endParaRPr lang="en-GB" sz="1600" b="0" i="0" u="none" strike="noStrike">
                        <a:solidFill>
                          <a:srgbClr val="000000"/>
                        </a:solidFill>
                        <a:effectLst/>
                        <a:latin typeface="Calibri Light" panose="020F0302020204030204" pitchFamily="34" charset="0"/>
                      </a:endParaRPr>
                    </a:p>
                  </a:txBody>
                  <a:tcPr marL="9361" marR="9361" marT="9361" marB="0" anchor="ctr"/>
                </a:tc>
                <a:tc>
                  <a:txBody>
                    <a:bodyPr/>
                    <a:lstStyle/>
                    <a:p>
                      <a:pPr algn="ctr" fontAlgn="b"/>
                      <a:r>
                        <a:rPr lang="en-GB" sz="1600" u="none" strike="noStrike">
                          <a:effectLst/>
                        </a:rPr>
                        <a:t>Sep-23</a:t>
                      </a:r>
                      <a:endParaRPr lang="en-GB" sz="1600" b="0" i="0" u="none" strike="noStrike">
                        <a:solidFill>
                          <a:srgbClr val="000000"/>
                        </a:solidFill>
                        <a:effectLst/>
                        <a:latin typeface="Calibri Light" panose="020F0302020204030204" pitchFamily="34" charset="0"/>
                      </a:endParaRPr>
                    </a:p>
                  </a:txBody>
                  <a:tcPr marL="9361" marR="9361" marT="9361" marB="0" anchor="b"/>
                </a:tc>
                <a:tc>
                  <a:txBody>
                    <a:bodyPr/>
                    <a:lstStyle/>
                    <a:p>
                      <a:pPr algn="ctr" fontAlgn="b"/>
                      <a:r>
                        <a:rPr lang="en-GB" sz="1600" u="none" strike="noStrike">
                          <a:effectLst/>
                        </a:rPr>
                        <a:t>Dec-23</a:t>
                      </a:r>
                      <a:endParaRPr lang="en-GB" sz="1600" b="0" i="0" u="none" strike="noStrike">
                        <a:solidFill>
                          <a:srgbClr val="000000"/>
                        </a:solidFill>
                        <a:effectLst/>
                        <a:latin typeface="Calibri Light" panose="020F0302020204030204" pitchFamily="34" charset="0"/>
                      </a:endParaRPr>
                    </a:p>
                  </a:txBody>
                  <a:tcPr marL="9361" marR="9361" marT="9361" marB="0" anchor="b"/>
                </a:tc>
                <a:extLst>
                  <a:ext uri="{0D108BD9-81ED-4DB2-BD59-A6C34878D82A}">
                    <a16:rowId xmlns:a16="http://schemas.microsoft.com/office/drawing/2014/main" val="3147066850"/>
                  </a:ext>
                </a:extLst>
              </a:tr>
              <a:tr h="310422">
                <a:tc>
                  <a:txBody>
                    <a:bodyPr/>
                    <a:lstStyle/>
                    <a:p>
                      <a:pPr algn="l" fontAlgn="ctr"/>
                      <a:r>
                        <a:rPr lang="en-GB" sz="1600" u="none" strike="noStrike">
                          <a:effectLst/>
                        </a:rPr>
                        <a:t>Public Sector Financial Reporting </a:t>
                      </a:r>
                      <a:endParaRPr lang="en-GB" sz="1600" b="0" i="0" u="none" strike="noStrike">
                        <a:solidFill>
                          <a:srgbClr val="000000"/>
                        </a:solidFill>
                        <a:effectLst/>
                        <a:latin typeface="Calibri Light" panose="020F0302020204030204" pitchFamily="34" charset="0"/>
                      </a:endParaRPr>
                    </a:p>
                  </a:txBody>
                  <a:tcPr marL="9361" marR="9361" marT="9361" marB="0" anchor="ctr"/>
                </a:tc>
                <a:tc>
                  <a:txBody>
                    <a:bodyPr/>
                    <a:lstStyle/>
                    <a:p>
                      <a:pPr algn="ctr" fontAlgn="b"/>
                      <a:r>
                        <a:rPr lang="en-GB" sz="1600" u="none" strike="noStrike">
                          <a:effectLst/>
                        </a:rPr>
                        <a:t>Feb-24</a:t>
                      </a:r>
                      <a:endParaRPr lang="en-GB" sz="1600" b="0" i="0" u="none" strike="noStrike">
                        <a:solidFill>
                          <a:srgbClr val="000000"/>
                        </a:solidFill>
                        <a:effectLst/>
                        <a:latin typeface="Calibri Light" panose="020F0302020204030204" pitchFamily="34" charset="0"/>
                      </a:endParaRPr>
                    </a:p>
                  </a:txBody>
                  <a:tcPr marL="9361" marR="9361" marT="9361" marB="0" anchor="b"/>
                </a:tc>
                <a:tc>
                  <a:txBody>
                    <a:bodyPr/>
                    <a:lstStyle/>
                    <a:p>
                      <a:pPr algn="ctr" fontAlgn="b"/>
                      <a:r>
                        <a:rPr lang="en-GB" sz="1600" u="none" strike="noStrike">
                          <a:effectLst/>
                        </a:rPr>
                        <a:t>Jun-24</a:t>
                      </a:r>
                      <a:endParaRPr lang="en-GB" sz="1600" b="0" i="0" u="none" strike="noStrike">
                        <a:solidFill>
                          <a:srgbClr val="000000"/>
                        </a:solidFill>
                        <a:effectLst/>
                        <a:latin typeface="Calibri Light" panose="020F0302020204030204" pitchFamily="34" charset="0"/>
                      </a:endParaRPr>
                    </a:p>
                  </a:txBody>
                  <a:tcPr marL="9361" marR="9361" marT="9361" marB="0" anchor="b"/>
                </a:tc>
                <a:extLst>
                  <a:ext uri="{0D108BD9-81ED-4DB2-BD59-A6C34878D82A}">
                    <a16:rowId xmlns:a16="http://schemas.microsoft.com/office/drawing/2014/main" val="2853124322"/>
                  </a:ext>
                </a:extLst>
              </a:tr>
              <a:tr h="310422">
                <a:tc>
                  <a:txBody>
                    <a:bodyPr/>
                    <a:lstStyle/>
                    <a:p>
                      <a:pPr algn="l" fontAlgn="ctr"/>
                      <a:r>
                        <a:rPr lang="en-GB" sz="1500" u="none" strike="noStrike">
                          <a:effectLst/>
                        </a:rPr>
                        <a:t>Strategic Case Study </a:t>
                      </a:r>
                      <a:endParaRPr lang="en-GB" sz="1500" b="0" i="0" u="none" strike="noStrike">
                        <a:solidFill>
                          <a:srgbClr val="000000"/>
                        </a:solidFill>
                        <a:effectLst/>
                        <a:latin typeface="Calibri Light" panose="020F0302020204030204" pitchFamily="34" charset="0"/>
                      </a:endParaRPr>
                    </a:p>
                  </a:txBody>
                  <a:tcPr marL="9361" marR="9361" marT="9361" marB="0" anchor="ctr"/>
                </a:tc>
                <a:tc>
                  <a:txBody>
                    <a:bodyPr/>
                    <a:lstStyle/>
                    <a:p>
                      <a:pPr algn="ctr" fontAlgn="b"/>
                      <a:r>
                        <a:rPr lang="en-GB" sz="1600" u="none" strike="noStrike">
                          <a:effectLst/>
                        </a:rPr>
                        <a:t>Sep-24</a:t>
                      </a:r>
                      <a:endParaRPr lang="en-GB" sz="1600" b="0" i="0" u="none" strike="noStrike">
                        <a:solidFill>
                          <a:srgbClr val="000000"/>
                        </a:solidFill>
                        <a:effectLst/>
                        <a:latin typeface="Calibri Light" panose="020F0302020204030204" pitchFamily="34" charset="0"/>
                      </a:endParaRPr>
                    </a:p>
                  </a:txBody>
                  <a:tcPr marL="9361" marR="9361" marT="9361" marB="0" anchor="b"/>
                </a:tc>
                <a:tc>
                  <a:txBody>
                    <a:bodyPr/>
                    <a:lstStyle/>
                    <a:p>
                      <a:pPr algn="ctr" fontAlgn="b"/>
                      <a:r>
                        <a:rPr lang="en-GB" sz="1600" u="none" strike="noStrike">
                          <a:effectLst/>
                        </a:rPr>
                        <a:t>Dec-24</a:t>
                      </a:r>
                      <a:endParaRPr lang="en-GB" sz="1600" b="0" i="0" u="none" strike="noStrike">
                        <a:solidFill>
                          <a:srgbClr val="000000"/>
                        </a:solidFill>
                        <a:effectLst/>
                        <a:latin typeface="Calibri Light" panose="020F0302020204030204" pitchFamily="34" charset="0"/>
                      </a:endParaRPr>
                    </a:p>
                  </a:txBody>
                  <a:tcPr marL="9361" marR="9361" marT="9361" marB="0" anchor="b"/>
                </a:tc>
                <a:extLst>
                  <a:ext uri="{0D108BD9-81ED-4DB2-BD59-A6C34878D82A}">
                    <a16:rowId xmlns:a16="http://schemas.microsoft.com/office/drawing/2014/main" val="2700945549"/>
                  </a:ext>
                </a:extLst>
              </a:tr>
            </a:tbl>
          </a:graphicData>
        </a:graphic>
      </p:graphicFrame>
    </p:spTree>
    <p:extLst>
      <p:ext uri="{BB962C8B-B14F-4D97-AF65-F5344CB8AC3E}">
        <p14:creationId xmlns:p14="http://schemas.microsoft.com/office/powerpoint/2010/main" val="170061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F3787-4676-45CB-A76E-6C0CA7EBDFEB}"/>
              </a:ext>
            </a:extLst>
          </p:cNvPr>
          <p:cNvSpPr>
            <a:spLocks noGrp="1"/>
          </p:cNvSpPr>
          <p:nvPr>
            <p:ph type="title"/>
          </p:nvPr>
        </p:nvSpPr>
        <p:spPr>
          <a:xfrm>
            <a:off x="658812" y="1446336"/>
            <a:ext cx="10874375" cy="1018927"/>
          </a:xfrm>
        </p:spPr>
        <p:txBody>
          <a:bodyPr/>
          <a:lstStyle/>
          <a:p>
            <a:r>
              <a:rPr lang="en-US" dirty="0"/>
              <a:t>Courses</a:t>
            </a:r>
            <a:endParaRPr lang="en-GB" dirty="0"/>
          </a:p>
        </p:txBody>
      </p:sp>
      <p:sp>
        <p:nvSpPr>
          <p:cNvPr id="3" name="Content Placeholder 2">
            <a:extLst>
              <a:ext uri="{FF2B5EF4-FFF2-40B4-BE49-F238E27FC236}">
                <a16:creationId xmlns:a16="http://schemas.microsoft.com/office/drawing/2014/main" id="{7867AAF2-392A-4F1F-ABC5-AE4678A9CBB9}"/>
              </a:ext>
            </a:extLst>
          </p:cNvPr>
          <p:cNvSpPr>
            <a:spLocks noGrp="1"/>
          </p:cNvSpPr>
          <p:nvPr>
            <p:ph sz="half" idx="1"/>
          </p:nvPr>
        </p:nvSpPr>
        <p:spPr>
          <a:xfrm>
            <a:off x="960599" y="2275406"/>
            <a:ext cx="7775028" cy="4080944"/>
          </a:xfrm>
        </p:spPr>
        <p:txBody>
          <a:bodyPr numCol="1">
            <a:normAutofit/>
          </a:bodyPr>
          <a:lstStyle/>
          <a:p>
            <a:pPr marL="58420" indent="0">
              <a:lnSpc>
                <a:spcPct val="120000"/>
              </a:lnSpc>
              <a:spcAft>
                <a:spcPts val="300"/>
              </a:spcAft>
              <a:buNone/>
            </a:pPr>
            <a:r>
              <a:rPr lang="en-US" sz="1800" dirty="0"/>
              <a:t>Once you have decided to take the qualification and registered as a student, you can </a:t>
            </a:r>
            <a:r>
              <a:rPr lang="en-US" sz="1800" dirty="0" err="1"/>
              <a:t>enrol</a:t>
            </a:r>
            <a:r>
              <a:rPr lang="en-US" sz="1800" dirty="0"/>
              <a:t> on a </a:t>
            </a:r>
            <a:r>
              <a:rPr lang="en-US" sz="1800" dirty="0">
                <a:hlinkClick r:id="rId3"/>
              </a:rPr>
              <a:t>course</a:t>
            </a:r>
            <a:r>
              <a:rPr lang="en-US" sz="1800" dirty="0"/>
              <a:t>. </a:t>
            </a:r>
          </a:p>
          <a:p>
            <a:pPr marL="58420" indent="0">
              <a:lnSpc>
                <a:spcPct val="120000"/>
              </a:lnSpc>
              <a:spcAft>
                <a:spcPts val="300"/>
              </a:spcAft>
              <a:buNone/>
            </a:pPr>
            <a:r>
              <a:rPr lang="en-US" sz="1800" dirty="0"/>
              <a:t>Course are run by CIPFA Education &amp; Training Centre (CETC), which is our in-house training team.</a:t>
            </a:r>
            <a:endParaRPr lang="en-US" sz="1800" dirty="0">
              <a:cs typeface="Arial"/>
            </a:endParaRPr>
          </a:p>
          <a:p>
            <a:pPr marL="0" indent="0">
              <a:lnSpc>
                <a:spcPct val="120000"/>
              </a:lnSpc>
              <a:spcAft>
                <a:spcPts val="300"/>
              </a:spcAft>
              <a:buNone/>
            </a:pPr>
            <a:r>
              <a:rPr lang="en-US" sz="1800" dirty="0"/>
              <a:t>Live tuition is available in the Spring and Autumn terms.</a:t>
            </a:r>
          </a:p>
          <a:p>
            <a:pPr marL="0" indent="0">
              <a:lnSpc>
                <a:spcPct val="120000"/>
              </a:lnSpc>
              <a:spcAft>
                <a:spcPts val="300"/>
              </a:spcAft>
              <a:buNone/>
            </a:pPr>
            <a:r>
              <a:rPr lang="en-US" sz="1800" dirty="0"/>
              <a:t>Timetables are available on the </a:t>
            </a:r>
            <a:r>
              <a:rPr lang="en-US" sz="1800" dirty="0">
                <a:hlinkClick r:id="rId4"/>
              </a:rPr>
              <a:t>UN Page</a:t>
            </a:r>
            <a:r>
              <a:rPr lang="en-US" sz="1800" dirty="0"/>
              <a:t>.</a:t>
            </a:r>
          </a:p>
          <a:p>
            <a:pPr>
              <a:lnSpc>
                <a:spcPct val="120000"/>
              </a:lnSpc>
              <a:spcAft>
                <a:spcPts val="300"/>
              </a:spcAft>
            </a:pPr>
            <a:endParaRPr lang="en-GB" sz="1800" dirty="0"/>
          </a:p>
        </p:txBody>
      </p:sp>
      <p:sp>
        <p:nvSpPr>
          <p:cNvPr id="4" name="Slide Number Placeholder 3">
            <a:extLst>
              <a:ext uri="{FF2B5EF4-FFF2-40B4-BE49-F238E27FC236}">
                <a16:creationId xmlns:a16="http://schemas.microsoft.com/office/drawing/2014/main" id="{F0E9CDD6-475E-40D6-BF3F-6D087ECA8AC2}"/>
              </a:ext>
            </a:extLst>
          </p:cNvPr>
          <p:cNvSpPr>
            <a:spLocks noGrp="1"/>
          </p:cNvSpPr>
          <p:nvPr>
            <p:ph type="sldNum" sz="quarter" idx="12"/>
          </p:nvPr>
        </p:nvSpPr>
        <p:spPr>
          <a:xfrm>
            <a:off x="10451255" y="6356350"/>
            <a:ext cx="1530927"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5A4B9A"/>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1" i="0" u="none" strike="noStrike" kern="1200" cap="none" spc="0" normalizeH="0" baseline="0" noProof="0">
              <a:ln>
                <a:noFill/>
              </a:ln>
              <a:solidFill>
                <a:srgbClr val="5A4B9A"/>
              </a:solidFill>
              <a:effectLst/>
              <a:uLnTx/>
              <a:uFillTx/>
              <a:latin typeface="Arial"/>
              <a:ea typeface="+mn-ea"/>
              <a:cs typeface="+mn-cs"/>
            </a:endParaRPr>
          </a:p>
        </p:txBody>
      </p:sp>
      <p:cxnSp>
        <p:nvCxnSpPr>
          <p:cNvPr id="9" name="Straight Connector 8">
            <a:extLst>
              <a:ext uri="{FF2B5EF4-FFF2-40B4-BE49-F238E27FC236}">
                <a16:creationId xmlns:a16="http://schemas.microsoft.com/office/drawing/2014/main" id="{0AF81CF7-6DD8-470B-AFD5-DD98A0B623B6}"/>
              </a:ext>
            </a:extLst>
          </p:cNvPr>
          <p:cNvCxnSpPr>
            <a:cxnSpLocks/>
          </p:cNvCxnSpPr>
          <p:nvPr/>
        </p:nvCxnSpPr>
        <p:spPr>
          <a:xfrm>
            <a:off x="658813" y="2181301"/>
            <a:ext cx="8485187" cy="0"/>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67A6DA9-FFFB-406C-B919-6CF2852EDC25}"/>
              </a:ext>
            </a:extLst>
          </p:cNvPr>
          <p:cNvCxnSpPr>
            <a:cxnSpLocks/>
          </p:cNvCxnSpPr>
          <p:nvPr/>
        </p:nvCxnSpPr>
        <p:spPr>
          <a:xfrm>
            <a:off x="685838" y="3054929"/>
            <a:ext cx="8458162" cy="0"/>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82A4FAAC-96A2-481A-9FD7-AAFE207E1A4F}"/>
              </a:ext>
            </a:extLst>
          </p:cNvPr>
          <p:cNvCxnSpPr>
            <a:cxnSpLocks/>
          </p:cNvCxnSpPr>
          <p:nvPr/>
        </p:nvCxnSpPr>
        <p:spPr>
          <a:xfrm>
            <a:off x="685838" y="3877860"/>
            <a:ext cx="8387141" cy="0"/>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F60E19D-FE66-4442-9D5F-A62CEF71AED6}"/>
              </a:ext>
            </a:extLst>
          </p:cNvPr>
          <p:cNvCxnSpPr>
            <a:cxnSpLocks/>
          </p:cNvCxnSpPr>
          <p:nvPr/>
        </p:nvCxnSpPr>
        <p:spPr>
          <a:xfrm>
            <a:off x="650264" y="4914177"/>
            <a:ext cx="8422715" cy="0"/>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07A1699-F48C-4560-B2A8-2BB17CBEF353}"/>
              </a:ext>
            </a:extLst>
          </p:cNvPr>
          <p:cNvCxnSpPr>
            <a:cxnSpLocks/>
          </p:cNvCxnSpPr>
          <p:nvPr/>
        </p:nvCxnSpPr>
        <p:spPr>
          <a:xfrm>
            <a:off x="685837" y="4416408"/>
            <a:ext cx="8387142" cy="0"/>
          </a:xfrm>
          <a:prstGeom prst="line">
            <a:avLst/>
          </a:prstGeom>
          <a:ln w="9525"/>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8EA5E9D4-FC34-4138-A2D5-70CFB5F5B61D}"/>
              </a:ext>
            </a:extLst>
          </p:cNvPr>
          <p:cNvGrpSpPr/>
          <p:nvPr/>
        </p:nvGrpSpPr>
        <p:grpSpPr>
          <a:xfrm>
            <a:off x="650264" y="2360465"/>
            <a:ext cx="221067" cy="221067"/>
            <a:chOff x="368594" y="2043197"/>
            <a:chExt cx="276446" cy="276446"/>
          </a:xfrm>
        </p:grpSpPr>
        <p:sp>
          <p:nvSpPr>
            <p:cNvPr id="30" name="Oval 29">
              <a:extLst>
                <a:ext uri="{FF2B5EF4-FFF2-40B4-BE49-F238E27FC236}">
                  <a16:creationId xmlns:a16="http://schemas.microsoft.com/office/drawing/2014/main" id="{655C1C67-C63D-4B40-B918-38CBDD0AF675}"/>
                </a:ext>
              </a:extLst>
            </p:cNvPr>
            <p:cNvSpPr/>
            <p:nvPr/>
          </p:nvSpPr>
          <p:spPr>
            <a:xfrm>
              <a:off x="368594" y="2043197"/>
              <a:ext cx="276446" cy="276446"/>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descr="Checkmark">
              <a:extLst>
                <a:ext uri="{FF2B5EF4-FFF2-40B4-BE49-F238E27FC236}">
                  <a16:creationId xmlns:a16="http://schemas.microsoft.com/office/drawing/2014/main" id="{0B082EBC-3D0D-42A3-B049-8365DC7D9584}"/>
                </a:ext>
              </a:extLst>
            </p:cNvPr>
            <p:cNvSpPr/>
            <p:nvPr/>
          </p:nvSpPr>
          <p:spPr>
            <a:xfrm>
              <a:off x="413079" y="2093026"/>
              <a:ext cx="185585" cy="185585"/>
            </a:xfrm>
            <a:prstGeom prst="rect">
              <a:avLst/>
            </a:prstGeom>
            <a: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GB"/>
            </a:p>
          </p:txBody>
        </p:sp>
      </p:grpSp>
      <p:grpSp>
        <p:nvGrpSpPr>
          <p:cNvPr id="32" name="Group 31">
            <a:extLst>
              <a:ext uri="{FF2B5EF4-FFF2-40B4-BE49-F238E27FC236}">
                <a16:creationId xmlns:a16="http://schemas.microsoft.com/office/drawing/2014/main" id="{29B40796-53E3-4F9F-B4E0-2566DBA130D0}"/>
              </a:ext>
            </a:extLst>
          </p:cNvPr>
          <p:cNvGrpSpPr/>
          <p:nvPr/>
        </p:nvGrpSpPr>
        <p:grpSpPr>
          <a:xfrm>
            <a:off x="650264" y="3378830"/>
            <a:ext cx="221067" cy="221067"/>
            <a:chOff x="368594" y="2043197"/>
            <a:chExt cx="276446" cy="276446"/>
          </a:xfrm>
        </p:grpSpPr>
        <p:sp>
          <p:nvSpPr>
            <p:cNvPr id="33" name="Oval 32">
              <a:extLst>
                <a:ext uri="{FF2B5EF4-FFF2-40B4-BE49-F238E27FC236}">
                  <a16:creationId xmlns:a16="http://schemas.microsoft.com/office/drawing/2014/main" id="{BE1CEC9C-169A-4EBE-9B6A-6F732AD2FDE0}"/>
                </a:ext>
              </a:extLst>
            </p:cNvPr>
            <p:cNvSpPr/>
            <p:nvPr/>
          </p:nvSpPr>
          <p:spPr>
            <a:xfrm>
              <a:off x="368594" y="2043197"/>
              <a:ext cx="276446" cy="276446"/>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descr="Checkmark">
              <a:extLst>
                <a:ext uri="{FF2B5EF4-FFF2-40B4-BE49-F238E27FC236}">
                  <a16:creationId xmlns:a16="http://schemas.microsoft.com/office/drawing/2014/main" id="{26FFA2E4-6AE4-42E2-82B3-AEB2C9CEBA07}"/>
                </a:ext>
              </a:extLst>
            </p:cNvPr>
            <p:cNvSpPr/>
            <p:nvPr/>
          </p:nvSpPr>
          <p:spPr>
            <a:xfrm>
              <a:off x="413079" y="2093026"/>
              <a:ext cx="185585" cy="185585"/>
            </a:xfrm>
            <a:prstGeom prst="rect">
              <a:avLst/>
            </a:prstGeom>
            <a: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GB"/>
            </a:p>
          </p:txBody>
        </p:sp>
      </p:grpSp>
      <p:grpSp>
        <p:nvGrpSpPr>
          <p:cNvPr id="35" name="Group 34">
            <a:extLst>
              <a:ext uri="{FF2B5EF4-FFF2-40B4-BE49-F238E27FC236}">
                <a16:creationId xmlns:a16="http://schemas.microsoft.com/office/drawing/2014/main" id="{8CEE0FCF-9D40-4197-8940-752E91D80599}"/>
              </a:ext>
            </a:extLst>
          </p:cNvPr>
          <p:cNvGrpSpPr/>
          <p:nvPr/>
        </p:nvGrpSpPr>
        <p:grpSpPr>
          <a:xfrm>
            <a:off x="650264" y="4033322"/>
            <a:ext cx="221067" cy="221067"/>
            <a:chOff x="368594" y="2043197"/>
            <a:chExt cx="276446" cy="276446"/>
          </a:xfrm>
        </p:grpSpPr>
        <p:sp>
          <p:nvSpPr>
            <p:cNvPr id="36" name="Oval 35">
              <a:extLst>
                <a:ext uri="{FF2B5EF4-FFF2-40B4-BE49-F238E27FC236}">
                  <a16:creationId xmlns:a16="http://schemas.microsoft.com/office/drawing/2014/main" id="{A0FC9DAB-03E7-47B7-A308-AA4AAEBF20A0}"/>
                </a:ext>
              </a:extLst>
            </p:cNvPr>
            <p:cNvSpPr/>
            <p:nvPr/>
          </p:nvSpPr>
          <p:spPr>
            <a:xfrm>
              <a:off x="368594" y="2043197"/>
              <a:ext cx="276446" cy="276446"/>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descr="Checkmark">
              <a:extLst>
                <a:ext uri="{FF2B5EF4-FFF2-40B4-BE49-F238E27FC236}">
                  <a16:creationId xmlns:a16="http://schemas.microsoft.com/office/drawing/2014/main" id="{06385D80-F772-405F-BE13-72D6671DDA67}"/>
                </a:ext>
              </a:extLst>
            </p:cNvPr>
            <p:cNvSpPr/>
            <p:nvPr/>
          </p:nvSpPr>
          <p:spPr>
            <a:xfrm>
              <a:off x="413079" y="2093026"/>
              <a:ext cx="185585" cy="185585"/>
            </a:xfrm>
            <a:prstGeom prst="rect">
              <a:avLst/>
            </a:prstGeom>
            <a: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GB"/>
            </a:p>
          </p:txBody>
        </p:sp>
      </p:grpSp>
      <p:grpSp>
        <p:nvGrpSpPr>
          <p:cNvPr id="38" name="Group 37">
            <a:extLst>
              <a:ext uri="{FF2B5EF4-FFF2-40B4-BE49-F238E27FC236}">
                <a16:creationId xmlns:a16="http://schemas.microsoft.com/office/drawing/2014/main" id="{610756F4-A859-41D8-89EE-0425F27B9536}"/>
              </a:ext>
            </a:extLst>
          </p:cNvPr>
          <p:cNvGrpSpPr/>
          <p:nvPr/>
        </p:nvGrpSpPr>
        <p:grpSpPr>
          <a:xfrm>
            <a:off x="650264" y="4546673"/>
            <a:ext cx="221067" cy="221067"/>
            <a:chOff x="368594" y="2043197"/>
            <a:chExt cx="276446" cy="276446"/>
          </a:xfrm>
        </p:grpSpPr>
        <p:sp>
          <p:nvSpPr>
            <p:cNvPr id="39" name="Oval 38">
              <a:extLst>
                <a:ext uri="{FF2B5EF4-FFF2-40B4-BE49-F238E27FC236}">
                  <a16:creationId xmlns:a16="http://schemas.microsoft.com/office/drawing/2014/main" id="{A6CF4937-3FBD-4AA9-9FC7-B8E67B059549}"/>
                </a:ext>
              </a:extLst>
            </p:cNvPr>
            <p:cNvSpPr/>
            <p:nvPr/>
          </p:nvSpPr>
          <p:spPr>
            <a:xfrm>
              <a:off x="368594" y="2043197"/>
              <a:ext cx="276446" cy="276446"/>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descr="Checkmark">
              <a:extLst>
                <a:ext uri="{FF2B5EF4-FFF2-40B4-BE49-F238E27FC236}">
                  <a16:creationId xmlns:a16="http://schemas.microsoft.com/office/drawing/2014/main" id="{89580F2F-C490-4B4C-A502-2E378028DAA1}"/>
                </a:ext>
              </a:extLst>
            </p:cNvPr>
            <p:cNvSpPr/>
            <p:nvPr/>
          </p:nvSpPr>
          <p:spPr>
            <a:xfrm>
              <a:off x="413079" y="2093026"/>
              <a:ext cx="185585" cy="185585"/>
            </a:xfrm>
            <a:prstGeom prst="rect">
              <a:avLst/>
            </a:prstGeom>
            <a:blipFill>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GB"/>
            </a:p>
          </p:txBody>
        </p:sp>
      </p:grpSp>
    </p:spTree>
    <p:extLst>
      <p:ext uri="{BB962C8B-B14F-4D97-AF65-F5344CB8AC3E}">
        <p14:creationId xmlns:p14="http://schemas.microsoft.com/office/powerpoint/2010/main" val="3914272592"/>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D67A5-527A-CB62-6D69-0F83CDCE20A6}"/>
              </a:ext>
            </a:extLst>
          </p:cNvPr>
          <p:cNvSpPr>
            <a:spLocks noGrp="1"/>
          </p:cNvSpPr>
          <p:nvPr>
            <p:ph type="title"/>
          </p:nvPr>
        </p:nvSpPr>
        <p:spPr/>
        <p:txBody>
          <a:bodyPr/>
          <a:lstStyle/>
          <a:p>
            <a:r>
              <a:rPr lang="en-GB" dirty="0"/>
              <a:t>Exemptions</a:t>
            </a:r>
          </a:p>
        </p:txBody>
      </p:sp>
      <p:sp>
        <p:nvSpPr>
          <p:cNvPr id="5" name="Slide Number Placeholder 4">
            <a:extLst>
              <a:ext uri="{FF2B5EF4-FFF2-40B4-BE49-F238E27FC236}">
                <a16:creationId xmlns:a16="http://schemas.microsoft.com/office/drawing/2014/main" id="{818BE7FA-995F-9E9F-8267-07F6D5DBDD39}"/>
              </a:ext>
            </a:extLst>
          </p:cNvPr>
          <p:cNvSpPr>
            <a:spLocks noGrp="1"/>
          </p:cNvSpPr>
          <p:nvPr>
            <p:ph type="sldNum" sz="quarter" idx="12"/>
          </p:nvPr>
        </p:nvSpPr>
        <p:spPr/>
        <p:txBody>
          <a:bodyPr/>
          <a:lstStyle/>
          <a:p>
            <a:fld id="{4FAB73BC-B049-4115-A692-8D63A059BFB8}" type="slidenum">
              <a:rPr lang="en-US" smtClean="0"/>
              <a:pPr/>
              <a:t>7</a:t>
            </a:fld>
            <a:endParaRPr lang="en-US"/>
          </a:p>
        </p:txBody>
      </p:sp>
      <p:sp>
        <p:nvSpPr>
          <p:cNvPr id="3" name="TextBox 2">
            <a:extLst>
              <a:ext uri="{FF2B5EF4-FFF2-40B4-BE49-F238E27FC236}">
                <a16:creationId xmlns:a16="http://schemas.microsoft.com/office/drawing/2014/main" id="{5793CC68-587E-16D6-A499-0941C2D8DA23}"/>
              </a:ext>
            </a:extLst>
          </p:cNvPr>
          <p:cNvSpPr txBox="1"/>
          <p:nvPr/>
        </p:nvSpPr>
        <p:spPr>
          <a:xfrm>
            <a:off x="1679358" y="2549342"/>
            <a:ext cx="8833282" cy="2862322"/>
          </a:xfrm>
          <a:prstGeom prst="rect">
            <a:avLst/>
          </a:prstGeom>
          <a:noFill/>
        </p:spPr>
        <p:txBody>
          <a:bodyPr wrap="square" rtlCol="0">
            <a:spAutoFit/>
          </a:bodyPr>
          <a:lstStyle/>
          <a:p>
            <a:r>
              <a:rPr lang="en-US" dirty="0"/>
              <a:t>CIPFA award exemptions based on previous academic achievement. They are assessed on a modular basis. The evidence required:​</a:t>
            </a:r>
          </a:p>
          <a:p>
            <a:endParaRPr lang="en-US" dirty="0"/>
          </a:p>
          <a:p>
            <a:pPr lvl="1"/>
            <a:r>
              <a:rPr lang="en-US" dirty="0"/>
              <a:t>Certificate​</a:t>
            </a:r>
          </a:p>
          <a:p>
            <a:endParaRPr lang="en-US" dirty="0"/>
          </a:p>
          <a:p>
            <a:pPr lvl="1"/>
            <a:r>
              <a:rPr lang="en-US" dirty="0"/>
              <a:t>Academic transcript ​</a:t>
            </a:r>
          </a:p>
          <a:p>
            <a:endParaRPr lang="en-US" dirty="0"/>
          </a:p>
          <a:p>
            <a:pPr lvl="1"/>
            <a:r>
              <a:rPr lang="en-US" dirty="0"/>
              <a:t>Syllabus​</a:t>
            </a:r>
          </a:p>
          <a:p>
            <a:endParaRPr lang="en-US" dirty="0"/>
          </a:p>
          <a:p>
            <a:r>
              <a:rPr lang="en-US" dirty="0"/>
              <a:t>Documents must all be submitted in English and obtained within the last 10 years.</a:t>
            </a:r>
            <a:endParaRPr lang="en-GB" dirty="0"/>
          </a:p>
        </p:txBody>
      </p:sp>
      <p:grpSp>
        <p:nvGrpSpPr>
          <p:cNvPr id="6" name="Group 5">
            <a:extLst>
              <a:ext uri="{FF2B5EF4-FFF2-40B4-BE49-F238E27FC236}">
                <a16:creationId xmlns:a16="http://schemas.microsoft.com/office/drawing/2014/main" id="{56CA5672-E576-5106-FC35-0109001B1E94}"/>
              </a:ext>
            </a:extLst>
          </p:cNvPr>
          <p:cNvGrpSpPr/>
          <p:nvPr/>
        </p:nvGrpSpPr>
        <p:grpSpPr>
          <a:xfrm>
            <a:off x="1446433" y="5079077"/>
            <a:ext cx="221067" cy="221067"/>
            <a:chOff x="368594" y="2043197"/>
            <a:chExt cx="276446" cy="276446"/>
          </a:xfrm>
        </p:grpSpPr>
        <p:sp>
          <p:nvSpPr>
            <p:cNvPr id="7" name="Oval 6">
              <a:extLst>
                <a:ext uri="{FF2B5EF4-FFF2-40B4-BE49-F238E27FC236}">
                  <a16:creationId xmlns:a16="http://schemas.microsoft.com/office/drawing/2014/main" id="{46874DF9-76DF-1F78-BD39-5C93034A355B}"/>
                </a:ext>
              </a:extLst>
            </p:cNvPr>
            <p:cNvSpPr/>
            <p:nvPr/>
          </p:nvSpPr>
          <p:spPr>
            <a:xfrm>
              <a:off x="368594" y="2043197"/>
              <a:ext cx="276446" cy="276446"/>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descr="Checkmark">
              <a:extLst>
                <a:ext uri="{FF2B5EF4-FFF2-40B4-BE49-F238E27FC236}">
                  <a16:creationId xmlns:a16="http://schemas.microsoft.com/office/drawing/2014/main" id="{A54A0E63-DFF9-76FD-ACEA-6C82ECDA9423}"/>
                </a:ext>
              </a:extLst>
            </p:cNvPr>
            <p:cNvSpPr/>
            <p:nvPr/>
          </p:nvSpPr>
          <p:spPr>
            <a:xfrm>
              <a:off x="413079" y="2093026"/>
              <a:ext cx="185585" cy="185585"/>
            </a:xfrm>
            <a:prstGeom prst="rect">
              <a:avLst/>
            </a:prstGeom>
            <a: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GB"/>
            </a:p>
          </p:txBody>
        </p:sp>
      </p:grpSp>
      <p:grpSp>
        <p:nvGrpSpPr>
          <p:cNvPr id="9" name="Group 8">
            <a:extLst>
              <a:ext uri="{FF2B5EF4-FFF2-40B4-BE49-F238E27FC236}">
                <a16:creationId xmlns:a16="http://schemas.microsoft.com/office/drawing/2014/main" id="{E2252C24-A58D-0D4A-66EB-A43691046769}"/>
              </a:ext>
            </a:extLst>
          </p:cNvPr>
          <p:cNvGrpSpPr/>
          <p:nvPr/>
        </p:nvGrpSpPr>
        <p:grpSpPr>
          <a:xfrm>
            <a:off x="1447189" y="2763484"/>
            <a:ext cx="221067" cy="221067"/>
            <a:chOff x="368594" y="2043197"/>
            <a:chExt cx="276446" cy="276446"/>
          </a:xfrm>
        </p:grpSpPr>
        <p:sp>
          <p:nvSpPr>
            <p:cNvPr id="10" name="Oval 9">
              <a:extLst>
                <a:ext uri="{FF2B5EF4-FFF2-40B4-BE49-F238E27FC236}">
                  <a16:creationId xmlns:a16="http://schemas.microsoft.com/office/drawing/2014/main" id="{AB959A96-43F8-C27F-3E5E-433C8EC3A14D}"/>
                </a:ext>
              </a:extLst>
            </p:cNvPr>
            <p:cNvSpPr/>
            <p:nvPr/>
          </p:nvSpPr>
          <p:spPr>
            <a:xfrm>
              <a:off x="368594" y="2043197"/>
              <a:ext cx="276446" cy="276446"/>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descr="Checkmark">
              <a:extLst>
                <a:ext uri="{FF2B5EF4-FFF2-40B4-BE49-F238E27FC236}">
                  <a16:creationId xmlns:a16="http://schemas.microsoft.com/office/drawing/2014/main" id="{6CB0B184-1B53-1E22-DA3C-9AECFA4AB1AB}"/>
                </a:ext>
              </a:extLst>
            </p:cNvPr>
            <p:cNvSpPr/>
            <p:nvPr/>
          </p:nvSpPr>
          <p:spPr>
            <a:xfrm>
              <a:off x="413079" y="2093026"/>
              <a:ext cx="185585" cy="185585"/>
            </a:xfrm>
            <a:prstGeom prst="rect">
              <a:avLst/>
            </a:prstGeom>
            <a: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GB"/>
            </a:p>
          </p:txBody>
        </p:sp>
      </p:grpSp>
      <p:grpSp>
        <p:nvGrpSpPr>
          <p:cNvPr id="12" name="Group 11">
            <a:extLst>
              <a:ext uri="{FF2B5EF4-FFF2-40B4-BE49-F238E27FC236}">
                <a16:creationId xmlns:a16="http://schemas.microsoft.com/office/drawing/2014/main" id="{273F5B53-2AFB-2262-63D7-28070804A10E}"/>
              </a:ext>
            </a:extLst>
          </p:cNvPr>
          <p:cNvGrpSpPr/>
          <p:nvPr/>
        </p:nvGrpSpPr>
        <p:grpSpPr>
          <a:xfrm>
            <a:off x="1854401" y="4529128"/>
            <a:ext cx="221067" cy="221067"/>
            <a:chOff x="368594" y="2043197"/>
            <a:chExt cx="276446" cy="276446"/>
          </a:xfrm>
        </p:grpSpPr>
        <p:sp>
          <p:nvSpPr>
            <p:cNvPr id="13" name="Oval 12">
              <a:extLst>
                <a:ext uri="{FF2B5EF4-FFF2-40B4-BE49-F238E27FC236}">
                  <a16:creationId xmlns:a16="http://schemas.microsoft.com/office/drawing/2014/main" id="{B3482551-F410-2646-14DF-F03B16139B04}"/>
                </a:ext>
              </a:extLst>
            </p:cNvPr>
            <p:cNvSpPr/>
            <p:nvPr/>
          </p:nvSpPr>
          <p:spPr>
            <a:xfrm>
              <a:off x="368594" y="2043197"/>
              <a:ext cx="276446" cy="276446"/>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descr="Checkmark">
              <a:extLst>
                <a:ext uri="{FF2B5EF4-FFF2-40B4-BE49-F238E27FC236}">
                  <a16:creationId xmlns:a16="http://schemas.microsoft.com/office/drawing/2014/main" id="{3AF13D0F-2A1B-BFAC-3D9B-604EE19C5C5A}"/>
                </a:ext>
              </a:extLst>
            </p:cNvPr>
            <p:cNvSpPr/>
            <p:nvPr/>
          </p:nvSpPr>
          <p:spPr>
            <a:xfrm>
              <a:off x="413079" y="2093026"/>
              <a:ext cx="185585" cy="185585"/>
            </a:xfrm>
            <a:prstGeom prst="rect">
              <a:avLst/>
            </a:prstGeom>
            <a: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GB"/>
            </a:p>
          </p:txBody>
        </p:sp>
      </p:grpSp>
      <p:grpSp>
        <p:nvGrpSpPr>
          <p:cNvPr id="15" name="Group 14">
            <a:extLst>
              <a:ext uri="{FF2B5EF4-FFF2-40B4-BE49-F238E27FC236}">
                <a16:creationId xmlns:a16="http://schemas.microsoft.com/office/drawing/2014/main" id="{C1572260-784D-CDD9-D650-1D451F0BBF92}"/>
              </a:ext>
            </a:extLst>
          </p:cNvPr>
          <p:cNvGrpSpPr/>
          <p:nvPr/>
        </p:nvGrpSpPr>
        <p:grpSpPr>
          <a:xfrm>
            <a:off x="1854401" y="3979064"/>
            <a:ext cx="221067" cy="221067"/>
            <a:chOff x="368594" y="2043197"/>
            <a:chExt cx="276446" cy="276446"/>
          </a:xfrm>
        </p:grpSpPr>
        <p:sp>
          <p:nvSpPr>
            <p:cNvPr id="16" name="Oval 15">
              <a:extLst>
                <a:ext uri="{FF2B5EF4-FFF2-40B4-BE49-F238E27FC236}">
                  <a16:creationId xmlns:a16="http://schemas.microsoft.com/office/drawing/2014/main" id="{FA58EC98-76DF-7813-66FE-2C3B3440DD3F}"/>
                </a:ext>
              </a:extLst>
            </p:cNvPr>
            <p:cNvSpPr/>
            <p:nvPr/>
          </p:nvSpPr>
          <p:spPr>
            <a:xfrm>
              <a:off x="368594" y="2043197"/>
              <a:ext cx="276446" cy="276446"/>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descr="Checkmark">
              <a:extLst>
                <a:ext uri="{FF2B5EF4-FFF2-40B4-BE49-F238E27FC236}">
                  <a16:creationId xmlns:a16="http://schemas.microsoft.com/office/drawing/2014/main" id="{D5C7A604-5CCE-04F0-F2A3-D5C3E0B6E222}"/>
                </a:ext>
              </a:extLst>
            </p:cNvPr>
            <p:cNvSpPr/>
            <p:nvPr/>
          </p:nvSpPr>
          <p:spPr>
            <a:xfrm>
              <a:off x="413079" y="2093026"/>
              <a:ext cx="185585" cy="185585"/>
            </a:xfrm>
            <a:prstGeom prst="rect">
              <a:avLst/>
            </a:prstGeom>
            <a: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GB"/>
            </a:p>
          </p:txBody>
        </p:sp>
      </p:grpSp>
      <p:grpSp>
        <p:nvGrpSpPr>
          <p:cNvPr id="18" name="Group 17">
            <a:extLst>
              <a:ext uri="{FF2B5EF4-FFF2-40B4-BE49-F238E27FC236}">
                <a16:creationId xmlns:a16="http://schemas.microsoft.com/office/drawing/2014/main" id="{642C1DB9-8111-EA3B-4A4E-1BF4D092EC1A}"/>
              </a:ext>
            </a:extLst>
          </p:cNvPr>
          <p:cNvGrpSpPr/>
          <p:nvPr/>
        </p:nvGrpSpPr>
        <p:grpSpPr>
          <a:xfrm>
            <a:off x="1854401" y="3429000"/>
            <a:ext cx="221067" cy="221067"/>
            <a:chOff x="368594" y="2043197"/>
            <a:chExt cx="276446" cy="276446"/>
          </a:xfrm>
        </p:grpSpPr>
        <p:sp>
          <p:nvSpPr>
            <p:cNvPr id="19" name="Oval 18">
              <a:extLst>
                <a:ext uri="{FF2B5EF4-FFF2-40B4-BE49-F238E27FC236}">
                  <a16:creationId xmlns:a16="http://schemas.microsoft.com/office/drawing/2014/main" id="{17539ACE-3FDD-44A2-E1AE-DF7093CBAA20}"/>
                </a:ext>
              </a:extLst>
            </p:cNvPr>
            <p:cNvSpPr/>
            <p:nvPr/>
          </p:nvSpPr>
          <p:spPr>
            <a:xfrm>
              <a:off x="368594" y="2043197"/>
              <a:ext cx="276446" cy="276446"/>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descr="Checkmark">
              <a:extLst>
                <a:ext uri="{FF2B5EF4-FFF2-40B4-BE49-F238E27FC236}">
                  <a16:creationId xmlns:a16="http://schemas.microsoft.com/office/drawing/2014/main" id="{4A3FD4DA-DB45-AAAE-5610-190B43F9F3FC}"/>
                </a:ext>
              </a:extLst>
            </p:cNvPr>
            <p:cNvSpPr/>
            <p:nvPr/>
          </p:nvSpPr>
          <p:spPr>
            <a:xfrm>
              <a:off x="413079" y="2093026"/>
              <a:ext cx="185585" cy="185585"/>
            </a:xfrm>
            <a:prstGeom prst="rect">
              <a:avLst/>
            </a:prstGeom>
            <a: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GB"/>
            </a:p>
          </p:txBody>
        </p:sp>
      </p:grpSp>
    </p:spTree>
    <p:extLst>
      <p:ext uri="{BB962C8B-B14F-4D97-AF65-F5344CB8AC3E}">
        <p14:creationId xmlns:p14="http://schemas.microsoft.com/office/powerpoint/2010/main" val="1431417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3FF8A-8F8A-80BE-1FD8-5AF5E4500DCA}"/>
              </a:ext>
            </a:extLst>
          </p:cNvPr>
          <p:cNvSpPr>
            <a:spLocks noGrp="1"/>
          </p:cNvSpPr>
          <p:nvPr>
            <p:ph type="title"/>
          </p:nvPr>
        </p:nvSpPr>
        <p:spPr/>
        <p:txBody>
          <a:bodyPr/>
          <a:lstStyle/>
          <a:p>
            <a:r>
              <a:rPr lang="en-GB" dirty="0"/>
              <a:t>Studying with CIPFA</a:t>
            </a:r>
          </a:p>
        </p:txBody>
      </p:sp>
      <p:sp>
        <p:nvSpPr>
          <p:cNvPr id="3" name="Content Placeholder 2">
            <a:extLst>
              <a:ext uri="{FF2B5EF4-FFF2-40B4-BE49-F238E27FC236}">
                <a16:creationId xmlns:a16="http://schemas.microsoft.com/office/drawing/2014/main" id="{F58D4707-9F41-D55E-F8E5-91A703B7503E}"/>
              </a:ext>
            </a:extLst>
          </p:cNvPr>
          <p:cNvSpPr>
            <a:spLocks noGrp="1"/>
          </p:cNvSpPr>
          <p:nvPr>
            <p:ph idx="1"/>
          </p:nvPr>
        </p:nvSpPr>
        <p:spPr>
          <a:xfrm>
            <a:off x="987285" y="2104010"/>
            <a:ext cx="4916365" cy="4098386"/>
          </a:xfrm>
        </p:spPr>
        <p:txBody>
          <a:bodyPr>
            <a:normAutofit/>
          </a:bodyPr>
          <a:lstStyle/>
          <a:p>
            <a:r>
              <a:rPr lang="en-US" dirty="0"/>
              <a:t>All CIPFA tutors are chartered accountants with relevant experience </a:t>
            </a:r>
          </a:p>
          <a:p>
            <a:r>
              <a:rPr lang="en-US" dirty="0"/>
              <a:t>2 half-days per week​</a:t>
            </a:r>
          </a:p>
          <a:p>
            <a:r>
              <a:rPr lang="en-US" dirty="0"/>
              <a:t>​</a:t>
            </a:r>
            <a:r>
              <a:rPr kumimoji="0" lang="en-US" sz="2000" b="0" i="0" u="none" strike="noStrike" kern="1200" cap="none" spc="0" normalizeH="0" baseline="0" noProof="0" dirty="0">
                <a:ln>
                  <a:noFill/>
                </a:ln>
                <a:solidFill>
                  <a:srgbClr val="312C62"/>
                </a:solidFill>
                <a:effectLst/>
                <a:uLnTx/>
                <a:uFillTx/>
                <a:ea typeface="+mn-ea"/>
                <a:cs typeface="+mn-cs"/>
              </a:rPr>
              <a:t>Tutorials available for group working​</a:t>
            </a:r>
          </a:p>
          <a:p>
            <a:r>
              <a:rPr lang="en-US" dirty="0"/>
              <a:t>Recordings are available 1 hour after the session ends</a:t>
            </a:r>
          </a:p>
          <a:p>
            <a:r>
              <a:rPr lang="en-US" dirty="0"/>
              <a:t>2 days revision sessions to help with exam preparation</a:t>
            </a:r>
          </a:p>
        </p:txBody>
      </p:sp>
      <p:sp>
        <p:nvSpPr>
          <p:cNvPr id="4" name="Slide Number Placeholder 3">
            <a:extLst>
              <a:ext uri="{FF2B5EF4-FFF2-40B4-BE49-F238E27FC236}">
                <a16:creationId xmlns:a16="http://schemas.microsoft.com/office/drawing/2014/main" id="{253ED4B6-C0E0-5033-8989-04BD3544CB4F}"/>
              </a:ext>
            </a:extLst>
          </p:cNvPr>
          <p:cNvSpPr>
            <a:spLocks noGrp="1"/>
          </p:cNvSpPr>
          <p:nvPr>
            <p:ph type="sldNum" sz="quarter" idx="12"/>
          </p:nvPr>
        </p:nvSpPr>
        <p:spPr/>
        <p:txBody>
          <a:bodyPr/>
          <a:lstStyle/>
          <a:p>
            <a:fld id="{4FAB73BC-B049-4115-A692-8D63A059BFB8}" type="slidenum">
              <a:rPr lang="en-US" smtClean="0"/>
              <a:pPr/>
              <a:t>8</a:t>
            </a:fld>
            <a:endParaRPr lang="en-US"/>
          </a:p>
        </p:txBody>
      </p:sp>
      <p:sp>
        <p:nvSpPr>
          <p:cNvPr id="5" name="TextBox 4">
            <a:extLst>
              <a:ext uri="{FF2B5EF4-FFF2-40B4-BE49-F238E27FC236}">
                <a16:creationId xmlns:a16="http://schemas.microsoft.com/office/drawing/2014/main" id="{5DD12854-1B74-0507-EB5B-8BE03DC41C21}"/>
              </a:ext>
            </a:extLst>
          </p:cNvPr>
          <p:cNvSpPr txBox="1"/>
          <p:nvPr/>
        </p:nvSpPr>
        <p:spPr>
          <a:xfrm>
            <a:off x="6690328" y="2104010"/>
            <a:ext cx="4874999" cy="3200876"/>
          </a:xfrm>
          <a:prstGeom prst="rect">
            <a:avLst/>
          </a:prstGeom>
          <a:noFill/>
        </p:spPr>
        <p:txBody>
          <a:bodyPr wrap="square" rtlCol="0">
            <a:spAutoFit/>
          </a:bodyPr>
          <a:lstStyle/>
          <a:p>
            <a:pPr marL="0" marR="0" lvl="0" indent="0" algn="l" defTabSz="914400" rtl="0" eaLnBrk="1" fontAlgn="auto" latinLnBrk="0" hangingPunct="1">
              <a:lnSpc>
                <a:spcPct val="90000"/>
              </a:lnSpc>
              <a:spcBef>
                <a:spcPts val="1200"/>
              </a:spcBef>
              <a:spcAft>
                <a:spcPts val="0"/>
              </a:spcAft>
              <a:buClr>
                <a:srgbClr val="312C62"/>
              </a:buClr>
              <a:buSzTx/>
              <a:buFont typeface="Arial" panose="020B0604020202020204" pitchFamily="34" charset="0"/>
              <a:buNone/>
              <a:tabLst/>
              <a:defRPr/>
            </a:pPr>
            <a:r>
              <a:rPr kumimoji="0" lang="en-US" sz="2000" b="0" i="0" u="none" strike="noStrike" kern="1200" cap="none" spc="0" normalizeH="0" baseline="0" noProof="0" dirty="0">
                <a:ln>
                  <a:noFill/>
                </a:ln>
                <a:solidFill>
                  <a:srgbClr val="312C62"/>
                </a:solidFill>
                <a:effectLst/>
                <a:uLnTx/>
                <a:uFillTx/>
                <a:latin typeface="Arial"/>
                <a:ea typeface="+mn-ea"/>
                <a:cs typeface="+mn-cs"/>
              </a:rPr>
              <a:t>Online classes via Zoom​</a:t>
            </a:r>
          </a:p>
          <a:p>
            <a:pPr marL="0" marR="0" lvl="0" indent="0" algn="l" defTabSz="914400" rtl="0" eaLnBrk="1" fontAlgn="auto" latinLnBrk="0" hangingPunct="1">
              <a:lnSpc>
                <a:spcPct val="90000"/>
              </a:lnSpc>
              <a:spcBef>
                <a:spcPts val="1200"/>
              </a:spcBef>
              <a:spcAft>
                <a:spcPts val="0"/>
              </a:spcAft>
              <a:buClr>
                <a:srgbClr val="312C62"/>
              </a:buClr>
              <a:buSzTx/>
              <a:buFont typeface="Arial" panose="020B0604020202020204" pitchFamily="34" charset="0"/>
              <a:buNone/>
              <a:tabLst/>
              <a:defRPr/>
            </a:pPr>
            <a:r>
              <a:rPr kumimoji="0" lang="en-US" sz="2000" b="0" i="0" u="none" strike="noStrike" kern="1200" cap="none" spc="0" normalizeH="0" baseline="0" noProof="0" dirty="0">
                <a:ln>
                  <a:noFill/>
                </a:ln>
                <a:solidFill>
                  <a:srgbClr val="312C62"/>
                </a:solidFill>
                <a:effectLst/>
                <a:uLnTx/>
                <a:uFillTx/>
                <a:latin typeface="Arial"/>
                <a:ea typeface="+mn-ea"/>
                <a:cs typeface="+mn-cs"/>
              </a:rPr>
              <a:t>Sessions run from 13:30 – 16:30 (UK time)</a:t>
            </a:r>
            <a:endParaRPr kumimoji="0" lang="en-US" sz="2000" b="0" i="0" u="none" strike="noStrike" kern="1200" cap="none" spc="0" normalizeH="0" baseline="0" noProof="0" dirty="0">
              <a:ln>
                <a:noFill/>
              </a:ln>
              <a:solidFill>
                <a:srgbClr val="312C62"/>
              </a:solidFill>
              <a:effectLst/>
              <a:uLnTx/>
              <a:uFillTx/>
              <a:ea typeface="+mn-ea"/>
              <a:cs typeface="+mn-cs"/>
            </a:endParaRPr>
          </a:p>
          <a:p>
            <a:pPr marL="0" marR="0" lvl="0" indent="0" algn="l" defTabSz="914400" rtl="0" eaLnBrk="1" fontAlgn="auto" latinLnBrk="0" hangingPunct="1">
              <a:lnSpc>
                <a:spcPct val="90000"/>
              </a:lnSpc>
              <a:spcBef>
                <a:spcPts val="1200"/>
              </a:spcBef>
              <a:spcAft>
                <a:spcPts val="0"/>
              </a:spcAft>
              <a:buClr>
                <a:srgbClr val="312C62"/>
              </a:buClr>
              <a:buSzTx/>
              <a:buFont typeface="Arial" panose="020B0604020202020204" pitchFamily="34" charset="0"/>
              <a:buNone/>
              <a:tabLst/>
              <a:defRPr/>
            </a:pPr>
            <a:r>
              <a:rPr kumimoji="0" lang="en-US" sz="2000" b="0" i="0" u="none" strike="noStrike" kern="1200" cap="none" spc="0" normalizeH="0" baseline="0" noProof="0" dirty="0">
                <a:ln>
                  <a:noFill/>
                </a:ln>
                <a:solidFill>
                  <a:srgbClr val="312C62"/>
                </a:solidFill>
                <a:effectLst/>
                <a:uLnTx/>
                <a:uFillTx/>
                <a:ea typeface="+mn-ea"/>
                <a:cs typeface="+mn-cs"/>
                <a:hlinkClick r:id="rId3"/>
              </a:rPr>
              <a:t>CIPFA Learning </a:t>
            </a:r>
            <a:r>
              <a:rPr kumimoji="0" lang="en-US" sz="2000" b="0" i="0" u="none" strike="noStrike" kern="1200" cap="none" spc="0" normalizeH="0" baseline="0" noProof="0" dirty="0">
                <a:ln>
                  <a:noFill/>
                </a:ln>
                <a:solidFill>
                  <a:srgbClr val="312C62"/>
                </a:solidFill>
                <a:effectLst/>
                <a:uLnTx/>
                <a:uFillTx/>
                <a:ea typeface="+mn-ea"/>
                <a:cs typeface="+mn-cs"/>
              </a:rPr>
              <a:t>contains workbooks and recordings​</a:t>
            </a:r>
          </a:p>
          <a:p>
            <a:pPr marL="0" marR="0" lvl="0" indent="0" algn="l" defTabSz="914400" rtl="0" eaLnBrk="1" fontAlgn="auto" latinLnBrk="0" hangingPunct="1">
              <a:lnSpc>
                <a:spcPct val="90000"/>
              </a:lnSpc>
              <a:spcBef>
                <a:spcPts val="1200"/>
              </a:spcBef>
              <a:spcAft>
                <a:spcPts val="0"/>
              </a:spcAft>
              <a:buClr>
                <a:srgbClr val="312C62"/>
              </a:buClr>
              <a:buSzTx/>
              <a:buFont typeface="Arial" panose="020B0604020202020204" pitchFamily="34" charset="0"/>
              <a:buNone/>
              <a:tabLst/>
              <a:defRPr/>
            </a:pPr>
            <a:r>
              <a:rPr kumimoji="0" lang="en-US" sz="2000" b="0" i="0" u="none" strike="noStrike" kern="1200" cap="none" spc="0" normalizeH="0" baseline="0" noProof="0" dirty="0">
                <a:ln>
                  <a:noFill/>
                </a:ln>
                <a:solidFill>
                  <a:srgbClr val="312C62"/>
                </a:solidFill>
                <a:effectLst/>
                <a:uLnTx/>
                <a:uFillTx/>
                <a:ea typeface="+mn-ea"/>
                <a:cs typeface="+mn-cs"/>
              </a:rPr>
              <a:t>Discussion Forum to ask questions and tutors can post additional content​</a:t>
            </a:r>
          </a:p>
          <a:p>
            <a:pPr marL="0" marR="0" lvl="0" indent="0" algn="l" defTabSz="914400" rtl="0" eaLnBrk="1" fontAlgn="auto" latinLnBrk="0" hangingPunct="1">
              <a:lnSpc>
                <a:spcPct val="90000"/>
              </a:lnSpc>
              <a:spcBef>
                <a:spcPts val="1200"/>
              </a:spcBef>
              <a:spcAft>
                <a:spcPts val="0"/>
              </a:spcAft>
              <a:buClr>
                <a:srgbClr val="312C62"/>
              </a:buClr>
              <a:buSzTx/>
              <a:buFont typeface="Arial" panose="020B0604020202020204" pitchFamily="34" charset="0"/>
              <a:buNone/>
              <a:tabLst/>
              <a:defRPr/>
            </a:pPr>
            <a:r>
              <a:rPr kumimoji="0" lang="en-US" sz="2000" b="0" i="0" u="none" strike="noStrike" kern="1200" cap="none" spc="0" normalizeH="0" baseline="0" noProof="0" dirty="0">
                <a:ln>
                  <a:noFill/>
                </a:ln>
                <a:solidFill>
                  <a:srgbClr val="312C62"/>
                </a:solidFill>
                <a:effectLst/>
                <a:uLnTx/>
                <a:uFillTx/>
                <a:ea typeface="+mn-ea"/>
                <a:cs typeface="+mn-cs"/>
              </a:rPr>
              <a:t>The progress test and mock test check understanding</a:t>
            </a:r>
            <a:endParaRPr kumimoji="0" lang="en-GB" sz="2000" b="0" i="0" u="none" strike="noStrike" kern="1200" cap="none" spc="0" normalizeH="0" baseline="0" noProof="0" dirty="0">
              <a:ln>
                <a:noFill/>
              </a:ln>
              <a:solidFill>
                <a:srgbClr val="312C62"/>
              </a:solidFill>
              <a:effectLst/>
              <a:uLnTx/>
              <a:uFillTx/>
              <a:ea typeface="+mn-ea"/>
              <a:cs typeface="+mn-cs"/>
            </a:endParaRPr>
          </a:p>
        </p:txBody>
      </p:sp>
      <p:sp>
        <p:nvSpPr>
          <p:cNvPr id="9" name="TextBox 8">
            <a:extLst>
              <a:ext uri="{FF2B5EF4-FFF2-40B4-BE49-F238E27FC236}">
                <a16:creationId xmlns:a16="http://schemas.microsoft.com/office/drawing/2014/main" id="{052BBC48-E187-7713-1C70-C7759AADDC73}"/>
              </a:ext>
            </a:extLst>
          </p:cNvPr>
          <p:cNvSpPr txBox="1"/>
          <p:nvPr/>
        </p:nvSpPr>
        <p:spPr>
          <a:xfrm>
            <a:off x="3047260" y="3384217"/>
            <a:ext cx="3393436" cy="369332"/>
          </a:xfrm>
          <a:prstGeom prst="rect">
            <a:avLst/>
          </a:prstGeom>
          <a:noFill/>
        </p:spPr>
        <p:txBody>
          <a:bodyPr wrap="square">
            <a:spAutoFit/>
          </a:bodyPr>
          <a:lstStyle/>
          <a:p>
            <a:r>
              <a:rPr lang="en-GB" b="0" i="0" dirty="0">
                <a:solidFill>
                  <a:srgbClr val="000000"/>
                </a:solidFill>
                <a:effectLst/>
                <a:latin typeface="Times New Roman" panose="02020603050405020304" pitchFamily="18" charset="0"/>
              </a:rPr>
              <a:t> </a:t>
            </a:r>
            <a:endParaRPr lang="en-GB" dirty="0"/>
          </a:p>
        </p:txBody>
      </p:sp>
      <p:grpSp>
        <p:nvGrpSpPr>
          <p:cNvPr id="22" name="Group 21">
            <a:extLst>
              <a:ext uri="{FF2B5EF4-FFF2-40B4-BE49-F238E27FC236}">
                <a16:creationId xmlns:a16="http://schemas.microsoft.com/office/drawing/2014/main" id="{7CADDEC5-8322-3C17-7604-6D3C704DBD70}"/>
              </a:ext>
            </a:extLst>
          </p:cNvPr>
          <p:cNvGrpSpPr/>
          <p:nvPr/>
        </p:nvGrpSpPr>
        <p:grpSpPr>
          <a:xfrm>
            <a:off x="694386" y="2255978"/>
            <a:ext cx="221067" cy="221067"/>
            <a:chOff x="368594" y="2043197"/>
            <a:chExt cx="276446" cy="276446"/>
          </a:xfrm>
        </p:grpSpPr>
        <p:sp>
          <p:nvSpPr>
            <p:cNvPr id="23" name="Oval 22">
              <a:extLst>
                <a:ext uri="{FF2B5EF4-FFF2-40B4-BE49-F238E27FC236}">
                  <a16:creationId xmlns:a16="http://schemas.microsoft.com/office/drawing/2014/main" id="{6B7DC014-4FB6-BDC7-FBB6-13996BDCBC91}"/>
                </a:ext>
              </a:extLst>
            </p:cNvPr>
            <p:cNvSpPr/>
            <p:nvPr/>
          </p:nvSpPr>
          <p:spPr>
            <a:xfrm>
              <a:off x="368594" y="2043197"/>
              <a:ext cx="276446" cy="276446"/>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descr="Checkmark">
              <a:extLst>
                <a:ext uri="{FF2B5EF4-FFF2-40B4-BE49-F238E27FC236}">
                  <a16:creationId xmlns:a16="http://schemas.microsoft.com/office/drawing/2014/main" id="{FB1370C2-1918-40F0-8705-A0BBE63E7180}"/>
                </a:ext>
              </a:extLst>
            </p:cNvPr>
            <p:cNvSpPr/>
            <p:nvPr/>
          </p:nvSpPr>
          <p:spPr>
            <a:xfrm>
              <a:off x="413079" y="2093026"/>
              <a:ext cx="185585" cy="185585"/>
            </a:xfrm>
            <a:prstGeom prst="rect">
              <a:avLst/>
            </a:prstGeom>
            <a: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GB"/>
            </a:p>
          </p:txBody>
        </p:sp>
      </p:grpSp>
      <p:grpSp>
        <p:nvGrpSpPr>
          <p:cNvPr id="25" name="Group 24">
            <a:extLst>
              <a:ext uri="{FF2B5EF4-FFF2-40B4-BE49-F238E27FC236}">
                <a16:creationId xmlns:a16="http://schemas.microsoft.com/office/drawing/2014/main" id="{AEB91F66-399D-DD25-5C16-FBF0E53CD634}"/>
              </a:ext>
            </a:extLst>
          </p:cNvPr>
          <p:cNvGrpSpPr/>
          <p:nvPr/>
        </p:nvGrpSpPr>
        <p:grpSpPr>
          <a:xfrm>
            <a:off x="684130" y="2800783"/>
            <a:ext cx="221067" cy="221067"/>
            <a:chOff x="368594" y="2043197"/>
            <a:chExt cx="276446" cy="276446"/>
          </a:xfrm>
        </p:grpSpPr>
        <p:sp>
          <p:nvSpPr>
            <p:cNvPr id="26" name="Oval 25">
              <a:extLst>
                <a:ext uri="{FF2B5EF4-FFF2-40B4-BE49-F238E27FC236}">
                  <a16:creationId xmlns:a16="http://schemas.microsoft.com/office/drawing/2014/main" id="{BF9EF8B0-A291-2515-4FA2-570733AB02E4}"/>
                </a:ext>
              </a:extLst>
            </p:cNvPr>
            <p:cNvSpPr/>
            <p:nvPr/>
          </p:nvSpPr>
          <p:spPr>
            <a:xfrm>
              <a:off x="368594" y="2043197"/>
              <a:ext cx="276446" cy="276446"/>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descr="Checkmark">
              <a:extLst>
                <a:ext uri="{FF2B5EF4-FFF2-40B4-BE49-F238E27FC236}">
                  <a16:creationId xmlns:a16="http://schemas.microsoft.com/office/drawing/2014/main" id="{5E6B0CE2-1E31-ECE2-9E5C-8661C9F6F8F2}"/>
                </a:ext>
              </a:extLst>
            </p:cNvPr>
            <p:cNvSpPr/>
            <p:nvPr/>
          </p:nvSpPr>
          <p:spPr>
            <a:xfrm>
              <a:off x="413079" y="2093026"/>
              <a:ext cx="185585" cy="185585"/>
            </a:xfrm>
            <a:prstGeom prst="rect">
              <a:avLst/>
            </a:prstGeom>
            <a: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GB"/>
            </a:p>
          </p:txBody>
        </p:sp>
      </p:grpSp>
      <p:grpSp>
        <p:nvGrpSpPr>
          <p:cNvPr id="28" name="Group 27">
            <a:extLst>
              <a:ext uri="{FF2B5EF4-FFF2-40B4-BE49-F238E27FC236}">
                <a16:creationId xmlns:a16="http://schemas.microsoft.com/office/drawing/2014/main" id="{729960E1-E2FA-3819-2355-A7AC8E1E12A6}"/>
              </a:ext>
            </a:extLst>
          </p:cNvPr>
          <p:cNvGrpSpPr/>
          <p:nvPr/>
        </p:nvGrpSpPr>
        <p:grpSpPr>
          <a:xfrm>
            <a:off x="684130" y="3228505"/>
            <a:ext cx="221067" cy="221067"/>
            <a:chOff x="368594" y="2043197"/>
            <a:chExt cx="276446" cy="276446"/>
          </a:xfrm>
        </p:grpSpPr>
        <p:sp>
          <p:nvSpPr>
            <p:cNvPr id="29" name="Oval 28">
              <a:extLst>
                <a:ext uri="{FF2B5EF4-FFF2-40B4-BE49-F238E27FC236}">
                  <a16:creationId xmlns:a16="http://schemas.microsoft.com/office/drawing/2014/main" id="{A3A849A7-3FAA-F995-3E3B-B5DFE048D31F}"/>
                </a:ext>
              </a:extLst>
            </p:cNvPr>
            <p:cNvSpPr/>
            <p:nvPr/>
          </p:nvSpPr>
          <p:spPr>
            <a:xfrm>
              <a:off x="368594" y="2043197"/>
              <a:ext cx="276446" cy="276446"/>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descr="Checkmark">
              <a:extLst>
                <a:ext uri="{FF2B5EF4-FFF2-40B4-BE49-F238E27FC236}">
                  <a16:creationId xmlns:a16="http://schemas.microsoft.com/office/drawing/2014/main" id="{2EFF8F52-D2D9-E164-67D8-922C3B35E389}"/>
                </a:ext>
              </a:extLst>
            </p:cNvPr>
            <p:cNvSpPr/>
            <p:nvPr/>
          </p:nvSpPr>
          <p:spPr>
            <a:xfrm>
              <a:off x="413079" y="2093026"/>
              <a:ext cx="185585" cy="185585"/>
            </a:xfrm>
            <a:prstGeom prst="rect">
              <a:avLst/>
            </a:prstGeom>
            <a: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GB"/>
            </a:p>
          </p:txBody>
        </p:sp>
      </p:grpSp>
      <p:grpSp>
        <p:nvGrpSpPr>
          <p:cNvPr id="31" name="Group 30">
            <a:extLst>
              <a:ext uri="{FF2B5EF4-FFF2-40B4-BE49-F238E27FC236}">
                <a16:creationId xmlns:a16="http://schemas.microsoft.com/office/drawing/2014/main" id="{9A54B8F5-00BE-DA34-55EB-EE884FB69E96}"/>
              </a:ext>
            </a:extLst>
          </p:cNvPr>
          <p:cNvGrpSpPr/>
          <p:nvPr/>
        </p:nvGrpSpPr>
        <p:grpSpPr>
          <a:xfrm>
            <a:off x="684130" y="3659793"/>
            <a:ext cx="221067" cy="221067"/>
            <a:chOff x="368594" y="2043197"/>
            <a:chExt cx="276446" cy="276446"/>
          </a:xfrm>
        </p:grpSpPr>
        <p:sp>
          <p:nvSpPr>
            <p:cNvPr id="32" name="Oval 31">
              <a:extLst>
                <a:ext uri="{FF2B5EF4-FFF2-40B4-BE49-F238E27FC236}">
                  <a16:creationId xmlns:a16="http://schemas.microsoft.com/office/drawing/2014/main" id="{282B57B3-C92A-39F6-BFF4-A788E9CD924F}"/>
                </a:ext>
              </a:extLst>
            </p:cNvPr>
            <p:cNvSpPr/>
            <p:nvPr/>
          </p:nvSpPr>
          <p:spPr>
            <a:xfrm>
              <a:off x="368594" y="2043197"/>
              <a:ext cx="276446" cy="276446"/>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descr="Checkmark">
              <a:extLst>
                <a:ext uri="{FF2B5EF4-FFF2-40B4-BE49-F238E27FC236}">
                  <a16:creationId xmlns:a16="http://schemas.microsoft.com/office/drawing/2014/main" id="{CB3807AE-6794-BD73-9C67-B11DA7D4B4DE}"/>
                </a:ext>
              </a:extLst>
            </p:cNvPr>
            <p:cNvSpPr/>
            <p:nvPr/>
          </p:nvSpPr>
          <p:spPr>
            <a:xfrm>
              <a:off x="413079" y="2093026"/>
              <a:ext cx="185585" cy="185585"/>
            </a:xfrm>
            <a:prstGeom prst="rect">
              <a:avLst/>
            </a:prstGeom>
            <a: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GB"/>
            </a:p>
          </p:txBody>
        </p:sp>
      </p:grpSp>
      <p:grpSp>
        <p:nvGrpSpPr>
          <p:cNvPr id="34" name="Group 33">
            <a:extLst>
              <a:ext uri="{FF2B5EF4-FFF2-40B4-BE49-F238E27FC236}">
                <a16:creationId xmlns:a16="http://schemas.microsoft.com/office/drawing/2014/main" id="{87442C0F-CF6E-AFC7-821B-02383CD5D57C}"/>
              </a:ext>
            </a:extLst>
          </p:cNvPr>
          <p:cNvGrpSpPr/>
          <p:nvPr/>
        </p:nvGrpSpPr>
        <p:grpSpPr>
          <a:xfrm>
            <a:off x="684130" y="4481932"/>
            <a:ext cx="221067" cy="221067"/>
            <a:chOff x="368594" y="2043197"/>
            <a:chExt cx="276446" cy="276446"/>
          </a:xfrm>
        </p:grpSpPr>
        <p:sp>
          <p:nvSpPr>
            <p:cNvPr id="35" name="Oval 34">
              <a:extLst>
                <a:ext uri="{FF2B5EF4-FFF2-40B4-BE49-F238E27FC236}">
                  <a16:creationId xmlns:a16="http://schemas.microsoft.com/office/drawing/2014/main" id="{3231E326-9950-1473-47BA-C18465F78CA2}"/>
                </a:ext>
              </a:extLst>
            </p:cNvPr>
            <p:cNvSpPr/>
            <p:nvPr/>
          </p:nvSpPr>
          <p:spPr>
            <a:xfrm>
              <a:off x="368594" y="2043197"/>
              <a:ext cx="276446" cy="276446"/>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descr="Checkmark">
              <a:extLst>
                <a:ext uri="{FF2B5EF4-FFF2-40B4-BE49-F238E27FC236}">
                  <a16:creationId xmlns:a16="http://schemas.microsoft.com/office/drawing/2014/main" id="{4623FB13-6D97-AD7C-EBA0-6416C8C68C6A}"/>
                </a:ext>
              </a:extLst>
            </p:cNvPr>
            <p:cNvSpPr/>
            <p:nvPr/>
          </p:nvSpPr>
          <p:spPr>
            <a:xfrm>
              <a:off x="413079" y="2093026"/>
              <a:ext cx="185585" cy="185585"/>
            </a:xfrm>
            <a:prstGeom prst="rect">
              <a:avLst/>
            </a:prstGeom>
            <a: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GB"/>
            </a:p>
          </p:txBody>
        </p:sp>
      </p:grpSp>
      <p:grpSp>
        <p:nvGrpSpPr>
          <p:cNvPr id="37" name="Group 36">
            <a:extLst>
              <a:ext uri="{FF2B5EF4-FFF2-40B4-BE49-F238E27FC236}">
                <a16:creationId xmlns:a16="http://schemas.microsoft.com/office/drawing/2014/main" id="{06CC0381-74EA-0023-B632-A802A107E982}"/>
              </a:ext>
            </a:extLst>
          </p:cNvPr>
          <p:cNvGrpSpPr/>
          <p:nvPr/>
        </p:nvGrpSpPr>
        <p:grpSpPr>
          <a:xfrm>
            <a:off x="6477781" y="2177006"/>
            <a:ext cx="221067" cy="221067"/>
            <a:chOff x="368594" y="2043197"/>
            <a:chExt cx="276446" cy="276446"/>
          </a:xfrm>
        </p:grpSpPr>
        <p:sp>
          <p:nvSpPr>
            <p:cNvPr id="38" name="Oval 37">
              <a:extLst>
                <a:ext uri="{FF2B5EF4-FFF2-40B4-BE49-F238E27FC236}">
                  <a16:creationId xmlns:a16="http://schemas.microsoft.com/office/drawing/2014/main" id="{E2239545-F127-4B7A-C4F0-13E09E1C00A0}"/>
                </a:ext>
              </a:extLst>
            </p:cNvPr>
            <p:cNvSpPr/>
            <p:nvPr/>
          </p:nvSpPr>
          <p:spPr>
            <a:xfrm>
              <a:off x="368594" y="2043197"/>
              <a:ext cx="276446" cy="276446"/>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descr="Checkmark">
              <a:extLst>
                <a:ext uri="{FF2B5EF4-FFF2-40B4-BE49-F238E27FC236}">
                  <a16:creationId xmlns:a16="http://schemas.microsoft.com/office/drawing/2014/main" id="{F0631549-E7A7-FE9B-4854-A13B84B3569E}"/>
                </a:ext>
              </a:extLst>
            </p:cNvPr>
            <p:cNvSpPr/>
            <p:nvPr/>
          </p:nvSpPr>
          <p:spPr>
            <a:xfrm>
              <a:off x="413079" y="2093026"/>
              <a:ext cx="185585" cy="185585"/>
            </a:xfrm>
            <a:prstGeom prst="rect">
              <a:avLst/>
            </a:prstGeom>
            <a: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GB"/>
            </a:p>
          </p:txBody>
        </p:sp>
      </p:grpSp>
      <p:grpSp>
        <p:nvGrpSpPr>
          <p:cNvPr id="40" name="Group 39">
            <a:extLst>
              <a:ext uri="{FF2B5EF4-FFF2-40B4-BE49-F238E27FC236}">
                <a16:creationId xmlns:a16="http://schemas.microsoft.com/office/drawing/2014/main" id="{7D8C6DA5-FED3-69B0-34B1-9E1B850579EB}"/>
              </a:ext>
            </a:extLst>
          </p:cNvPr>
          <p:cNvGrpSpPr/>
          <p:nvPr/>
        </p:nvGrpSpPr>
        <p:grpSpPr>
          <a:xfrm>
            <a:off x="6464269" y="2748871"/>
            <a:ext cx="221067" cy="221067"/>
            <a:chOff x="368594" y="2043197"/>
            <a:chExt cx="276446" cy="276446"/>
          </a:xfrm>
        </p:grpSpPr>
        <p:sp>
          <p:nvSpPr>
            <p:cNvPr id="41" name="Oval 40">
              <a:extLst>
                <a:ext uri="{FF2B5EF4-FFF2-40B4-BE49-F238E27FC236}">
                  <a16:creationId xmlns:a16="http://schemas.microsoft.com/office/drawing/2014/main" id="{7582B6DF-E6D4-4BFD-69D4-946AA11D5A53}"/>
                </a:ext>
              </a:extLst>
            </p:cNvPr>
            <p:cNvSpPr/>
            <p:nvPr/>
          </p:nvSpPr>
          <p:spPr>
            <a:xfrm>
              <a:off x="368594" y="2043197"/>
              <a:ext cx="276446" cy="276446"/>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descr="Checkmark">
              <a:extLst>
                <a:ext uri="{FF2B5EF4-FFF2-40B4-BE49-F238E27FC236}">
                  <a16:creationId xmlns:a16="http://schemas.microsoft.com/office/drawing/2014/main" id="{64E8992D-7F72-7E8B-B26C-AD08D67D9797}"/>
                </a:ext>
              </a:extLst>
            </p:cNvPr>
            <p:cNvSpPr/>
            <p:nvPr/>
          </p:nvSpPr>
          <p:spPr>
            <a:xfrm>
              <a:off x="413079" y="2093026"/>
              <a:ext cx="185585" cy="185585"/>
            </a:xfrm>
            <a:prstGeom prst="rect">
              <a:avLst/>
            </a:prstGeom>
            <a: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GB"/>
            </a:p>
          </p:txBody>
        </p:sp>
      </p:grpSp>
      <p:grpSp>
        <p:nvGrpSpPr>
          <p:cNvPr id="43" name="Group 42">
            <a:extLst>
              <a:ext uri="{FF2B5EF4-FFF2-40B4-BE49-F238E27FC236}">
                <a16:creationId xmlns:a16="http://schemas.microsoft.com/office/drawing/2014/main" id="{6183A43B-28FD-2700-E631-8BE4E0FB8F16}"/>
              </a:ext>
            </a:extLst>
          </p:cNvPr>
          <p:cNvGrpSpPr/>
          <p:nvPr/>
        </p:nvGrpSpPr>
        <p:grpSpPr>
          <a:xfrm>
            <a:off x="6473521" y="3448115"/>
            <a:ext cx="221067" cy="221067"/>
            <a:chOff x="368594" y="2043197"/>
            <a:chExt cx="276446" cy="276446"/>
          </a:xfrm>
        </p:grpSpPr>
        <p:sp>
          <p:nvSpPr>
            <p:cNvPr id="44" name="Oval 43">
              <a:extLst>
                <a:ext uri="{FF2B5EF4-FFF2-40B4-BE49-F238E27FC236}">
                  <a16:creationId xmlns:a16="http://schemas.microsoft.com/office/drawing/2014/main" id="{DE132153-D25E-CD4D-6D09-92177122E6C4}"/>
                </a:ext>
              </a:extLst>
            </p:cNvPr>
            <p:cNvSpPr/>
            <p:nvPr/>
          </p:nvSpPr>
          <p:spPr>
            <a:xfrm>
              <a:off x="368594" y="2043197"/>
              <a:ext cx="276446" cy="276446"/>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descr="Checkmark">
              <a:extLst>
                <a:ext uri="{FF2B5EF4-FFF2-40B4-BE49-F238E27FC236}">
                  <a16:creationId xmlns:a16="http://schemas.microsoft.com/office/drawing/2014/main" id="{94ADF7F5-D51F-70AA-E47E-20A236B91957}"/>
                </a:ext>
              </a:extLst>
            </p:cNvPr>
            <p:cNvSpPr/>
            <p:nvPr/>
          </p:nvSpPr>
          <p:spPr>
            <a:xfrm>
              <a:off x="413079" y="2093026"/>
              <a:ext cx="185585" cy="185585"/>
            </a:xfrm>
            <a:prstGeom prst="rect">
              <a:avLst/>
            </a:prstGeom>
            <a: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GB"/>
            </a:p>
          </p:txBody>
        </p:sp>
      </p:grpSp>
      <p:grpSp>
        <p:nvGrpSpPr>
          <p:cNvPr id="46" name="Group 45">
            <a:extLst>
              <a:ext uri="{FF2B5EF4-FFF2-40B4-BE49-F238E27FC236}">
                <a16:creationId xmlns:a16="http://schemas.microsoft.com/office/drawing/2014/main" id="{90586828-BAD1-53C4-9472-887F55501245}"/>
              </a:ext>
            </a:extLst>
          </p:cNvPr>
          <p:cNvGrpSpPr/>
          <p:nvPr/>
        </p:nvGrpSpPr>
        <p:grpSpPr>
          <a:xfrm>
            <a:off x="6464269" y="4155433"/>
            <a:ext cx="221067" cy="221067"/>
            <a:chOff x="368594" y="2043197"/>
            <a:chExt cx="276446" cy="276446"/>
          </a:xfrm>
        </p:grpSpPr>
        <p:sp>
          <p:nvSpPr>
            <p:cNvPr id="47" name="Oval 46">
              <a:extLst>
                <a:ext uri="{FF2B5EF4-FFF2-40B4-BE49-F238E27FC236}">
                  <a16:creationId xmlns:a16="http://schemas.microsoft.com/office/drawing/2014/main" id="{43A52CFC-54C8-66AF-F6E9-C03490DE30E4}"/>
                </a:ext>
              </a:extLst>
            </p:cNvPr>
            <p:cNvSpPr/>
            <p:nvPr/>
          </p:nvSpPr>
          <p:spPr>
            <a:xfrm>
              <a:off x="368594" y="2043197"/>
              <a:ext cx="276446" cy="276446"/>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descr="Checkmark">
              <a:extLst>
                <a:ext uri="{FF2B5EF4-FFF2-40B4-BE49-F238E27FC236}">
                  <a16:creationId xmlns:a16="http://schemas.microsoft.com/office/drawing/2014/main" id="{76A66E62-99CD-5F6B-D662-E1488FB89498}"/>
                </a:ext>
              </a:extLst>
            </p:cNvPr>
            <p:cNvSpPr/>
            <p:nvPr/>
          </p:nvSpPr>
          <p:spPr>
            <a:xfrm>
              <a:off x="413079" y="2093026"/>
              <a:ext cx="185585" cy="185585"/>
            </a:xfrm>
            <a:prstGeom prst="rect">
              <a:avLst/>
            </a:prstGeom>
            <a: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a:lstStyle/>
            <a:p>
              <a:endParaRPr lang="en-GB"/>
            </a:p>
          </p:txBody>
        </p:sp>
      </p:grpSp>
      <p:pic>
        <p:nvPicPr>
          <p:cNvPr id="49" name="Picture 48">
            <a:extLst>
              <a:ext uri="{FF2B5EF4-FFF2-40B4-BE49-F238E27FC236}">
                <a16:creationId xmlns:a16="http://schemas.microsoft.com/office/drawing/2014/main" id="{C6A77CC6-8CC4-B85E-5528-7C72D744A7A0}"/>
              </a:ext>
            </a:extLst>
          </p:cNvPr>
          <p:cNvPicPr>
            <a:picLocks noChangeAspect="1"/>
          </p:cNvPicPr>
          <p:nvPr/>
        </p:nvPicPr>
        <p:blipFill>
          <a:blip r:embed="rId6"/>
          <a:stretch>
            <a:fillRect/>
          </a:stretch>
        </p:blipFill>
        <p:spPr>
          <a:xfrm>
            <a:off x="6419738" y="4827029"/>
            <a:ext cx="237765" cy="231668"/>
          </a:xfrm>
          <a:prstGeom prst="rect">
            <a:avLst/>
          </a:prstGeom>
        </p:spPr>
      </p:pic>
    </p:spTree>
    <p:extLst>
      <p:ext uri="{BB962C8B-B14F-4D97-AF65-F5344CB8AC3E}">
        <p14:creationId xmlns:p14="http://schemas.microsoft.com/office/powerpoint/2010/main" val="395847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D2AF7-90DD-430B-73B7-CA49E9B30EF5}"/>
              </a:ext>
            </a:extLst>
          </p:cNvPr>
          <p:cNvSpPr>
            <a:spLocks noGrp="1"/>
          </p:cNvSpPr>
          <p:nvPr>
            <p:ph type="title"/>
          </p:nvPr>
        </p:nvSpPr>
        <p:spPr/>
        <p:txBody>
          <a:bodyPr/>
          <a:lstStyle/>
          <a:p>
            <a:r>
              <a:rPr lang="en-GB" dirty="0"/>
              <a:t>Practice Tests</a:t>
            </a:r>
          </a:p>
        </p:txBody>
      </p:sp>
      <p:sp>
        <p:nvSpPr>
          <p:cNvPr id="5" name="Slide Number Placeholder 4">
            <a:extLst>
              <a:ext uri="{FF2B5EF4-FFF2-40B4-BE49-F238E27FC236}">
                <a16:creationId xmlns:a16="http://schemas.microsoft.com/office/drawing/2014/main" id="{30184061-5298-ACEB-E18D-C9D3558D87C8}"/>
              </a:ext>
            </a:extLst>
          </p:cNvPr>
          <p:cNvSpPr>
            <a:spLocks noGrp="1"/>
          </p:cNvSpPr>
          <p:nvPr>
            <p:ph type="sldNum" sz="quarter" idx="12"/>
          </p:nvPr>
        </p:nvSpPr>
        <p:spPr/>
        <p:txBody>
          <a:bodyPr/>
          <a:lstStyle/>
          <a:p>
            <a:fld id="{4FAB73BC-B049-4115-A692-8D63A059BFB8}" type="slidenum">
              <a:rPr lang="en-US" smtClean="0"/>
              <a:pPr/>
              <a:t>9</a:t>
            </a:fld>
            <a:endParaRPr lang="en-US"/>
          </a:p>
        </p:txBody>
      </p:sp>
      <p:sp>
        <p:nvSpPr>
          <p:cNvPr id="6" name="TextBox 5">
            <a:extLst>
              <a:ext uri="{FF2B5EF4-FFF2-40B4-BE49-F238E27FC236}">
                <a16:creationId xmlns:a16="http://schemas.microsoft.com/office/drawing/2014/main" id="{33D4DABD-9C00-2790-36AD-3A24EB3A09AD}"/>
              </a:ext>
            </a:extLst>
          </p:cNvPr>
          <p:cNvSpPr txBox="1"/>
          <p:nvPr/>
        </p:nvSpPr>
        <p:spPr>
          <a:xfrm>
            <a:off x="967666" y="2157274"/>
            <a:ext cx="10049522" cy="3693319"/>
          </a:xfrm>
          <a:prstGeom prst="rect">
            <a:avLst/>
          </a:prstGeom>
          <a:noFill/>
        </p:spPr>
        <p:txBody>
          <a:bodyPr wrap="square" lIns="91440" tIns="45720" rIns="91440" bIns="45720" rtlCol="0" anchor="t">
            <a:spAutoFit/>
          </a:bodyPr>
          <a:lstStyle/>
          <a:p>
            <a:r>
              <a:rPr lang="en-US"/>
              <a:t>The more practice tests that a student takes, the more likely they are to pass their exams. ​</a:t>
            </a:r>
          </a:p>
          <a:p>
            <a:endParaRPr lang="en-US"/>
          </a:p>
          <a:p>
            <a:r>
              <a:rPr lang="en-US"/>
              <a:t>Please ensure that you take full use of the practice tests available within the</a:t>
            </a:r>
            <a:r>
              <a:rPr lang="en-US" dirty="0"/>
              <a:t> </a:t>
            </a:r>
            <a:r>
              <a:rPr lang="en-US" dirty="0">
                <a:hlinkClick r:id="rId2"/>
              </a:rPr>
              <a:t>E-Assessment</a:t>
            </a:r>
            <a:r>
              <a:rPr lang="en-US"/>
              <a:t> system and that your mock/progress tests are submitted within the deadline provided in your timetable</a:t>
            </a:r>
            <a:r>
              <a:rPr lang="en-US" dirty="0"/>
              <a:t>.*</a:t>
            </a:r>
            <a:endParaRPr lang="en-US">
              <a:cs typeface="Arial"/>
            </a:endParaRPr>
          </a:p>
          <a:p>
            <a:endParaRPr lang="en-US"/>
          </a:p>
          <a:p>
            <a:r>
              <a:rPr lang="en-US"/>
              <a:t>The practice tests will be provided within 24 hours of your enrolment onto the course. You will receive an automated email containing login details</a:t>
            </a:r>
            <a:r>
              <a:rPr lang="en-US" dirty="0"/>
              <a:t>.</a:t>
            </a:r>
            <a:endParaRPr lang="en-GB" dirty="0">
              <a:cs typeface="Arial"/>
            </a:endParaRPr>
          </a:p>
          <a:p>
            <a:endParaRPr lang="en-US" dirty="0">
              <a:cs typeface="Arial"/>
            </a:endParaRPr>
          </a:p>
          <a:p>
            <a:endParaRPr lang="en-US" dirty="0">
              <a:cs typeface="Arial"/>
            </a:endParaRPr>
          </a:p>
          <a:p>
            <a:endParaRPr lang="en-US" dirty="0">
              <a:cs typeface="Arial"/>
            </a:endParaRPr>
          </a:p>
          <a:p>
            <a:r>
              <a:rPr lang="en-US" dirty="0">
                <a:cs typeface="Arial"/>
              </a:rPr>
              <a:t>*Currently, MA and FA mock/progress tests are to be submitted via the E-</a:t>
            </a:r>
            <a:r>
              <a:rPr lang="en-US" dirty="0" err="1">
                <a:cs typeface="Arial"/>
              </a:rPr>
              <a:t>Assesment</a:t>
            </a:r>
            <a:r>
              <a:rPr lang="en-US" dirty="0">
                <a:cs typeface="Arial"/>
              </a:rPr>
              <a:t> system. All other modules are to be submitted via </a:t>
            </a:r>
            <a:r>
              <a:rPr lang="en-US" dirty="0">
                <a:cs typeface="Arial"/>
                <a:hlinkClick r:id="rId3"/>
              </a:rPr>
              <a:t>CIPFALearning.</a:t>
            </a:r>
            <a:endParaRPr lang="en-US" dirty="0">
              <a:cs typeface="Arial"/>
            </a:endParaRPr>
          </a:p>
        </p:txBody>
      </p:sp>
    </p:spTree>
    <p:extLst>
      <p:ext uri="{BB962C8B-B14F-4D97-AF65-F5344CB8AC3E}">
        <p14:creationId xmlns:p14="http://schemas.microsoft.com/office/powerpoint/2010/main" val="2915633181"/>
      </p:ext>
    </p:extLst>
  </p:cSld>
  <p:clrMapOvr>
    <a:masterClrMapping/>
  </p:clrMapOvr>
</p:sld>
</file>

<file path=ppt/theme/theme1.xml><?xml version="1.0" encoding="utf-8"?>
<a:theme xmlns:a="http://schemas.openxmlformats.org/drawingml/2006/main" name="Frame">
  <a:themeElements>
    <a:clrScheme name="Custom 1">
      <a:dk1>
        <a:srgbClr val="000000"/>
      </a:dk1>
      <a:lt1>
        <a:srgbClr val="FFFFFF"/>
      </a:lt1>
      <a:dk2>
        <a:srgbClr val="312C62"/>
      </a:dk2>
      <a:lt2>
        <a:srgbClr val="C7C4C3"/>
      </a:lt2>
      <a:accent1>
        <a:srgbClr val="5A4B9A"/>
      </a:accent1>
      <a:accent2>
        <a:srgbClr val="EB3397"/>
      </a:accent2>
      <a:accent3>
        <a:srgbClr val="49B9B1"/>
      </a:accent3>
      <a:accent4>
        <a:srgbClr val="F8AF61"/>
      </a:accent4>
      <a:accent5>
        <a:srgbClr val="83C0EA"/>
      </a:accent5>
      <a:accent6>
        <a:srgbClr val="00958D"/>
      </a:accent6>
      <a:hlink>
        <a:srgbClr val="5A4B9A"/>
      </a:hlink>
      <a:folHlink>
        <a:srgbClr val="5A4B9A"/>
      </a:folHlink>
    </a:clrScheme>
    <a:fontScheme name="Georgia+Arial">
      <a:majorFont>
        <a:latin typeface="Georgia"/>
        <a:ea typeface=""/>
        <a:cs typeface=""/>
      </a:majorFont>
      <a:minorFont>
        <a:latin typeface="Arial"/>
        <a:ea typeface=""/>
        <a:cs typeface=""/>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1_Frame">
  <a:themeElements>
    <a:clrScheme name="CIPFA colours">
      <a:dk1>
        <a:sysClr val="windowText" lastClr="000000"/>
      </a:dk1>
      <a:lt1>
        <a:sysClr val="window" lastClr="FFFFFF"/>
      </a:lt1>
      <a:dk2>
        <a:srgbClr val="312C62"/>
      </a:dk2>
      <a:lt2>
        <a:srgbClr val="C7C4C3"/>
      </a:lt2>
      <a:accent1>
        <a:srgbClr val="5A4B9A"/>
      </a:accent1>
      <a:accent2>
        <a:srgbClr val="EA5042"/>
      </a:accent2>
      <a:accent3>
        <a:srgbClr val="958B87"/>
      </a:accent3>
      <a:accent4>
        <a:srgbClr val="F8AF61"/>
      </a:accent4>
      <a:accent5>
        <a:srgbClr val="83C0EA"/>
      </a:accent5>
      <a:accent6>
        <a:srgbClr val="00958D"/>
      </a:accent6>
      <a:hlink>
        <a:srgbClr val="5A4B9A"/>
      </a:hlink>
      <a:folHlink>
        <a:srgbClr val="5A4B9A"/>
      </a:folHlink>
    </a:clrScheme>
    <a:fontScheme name="Georgia+Arial">
      <a:majorFont>
        <a:latin typeface="Georgia"/>
        <a:ea typeface=""/>
        <a:cs typeface=""/>
      </a:majorFont>
      <a:minorFont>
        <a:latin typeface="Arial"/>
        <a:ea typeface=""/>
        <a:cs typeface=""/>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90BF6E03D0E0040A91D777605617A3C" ma:contentTypeVersion="7" ma:contentTypeDescription="Create a new document." ma:contentTypeScope="" ma:versionID="e64f6bf7ab2e0a0c759897f49757a532">
  <xsd:schema xmlns:xsd="http://www.w3.org/2001/XMLSchema" xmlns:xs="http://www.w3.org/2001/XMLSchema" xmlns:p="http://schemas.microsoft.com/office/2006/metadata/properties" xmlns:ns2="f4665538-a938-4e90-b276-266ece01b158" xmlns:ns3="b0a57b9c-3219-4a10-9243-ade14155496f" targetNamespace="http://schemas.microsoft.com/office/2006/metadata/properties" ma:root="true" ma:fieldsID="8deb8f2169d688ffa14cd55cf54fa6b0" ns2:_="" ns3:_="">
    <xsd:import namespace="f4665538-a938-4e90-b276-266ece01b158"/>
    <xsd:import namespace="b0a57b9c-3219-4a10-9243-ade14155496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665538-a938-4e90-b276-266ece01b1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Category" ma:index="14" nillable="true" ma:displayName="Category" ma:internalName="Category">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0a57b9c-3219-4a10-9243-ade14155496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ategory xmlns="f4665538-a938-4e90-b276-266ece01b158" xsi:nil="true"/>
  </documentManagement>
</p:properties>
</file>

<file path=customXml/itemProps1.xml><?xml version="1.0" encoding="utf-8"?>
<ds:datastoreItem xmlns:ds="http://schemas.openxmlformats.org/officeDocument/2006/customXml" ds:itemID="{8D01FDE0-B06D-4292-B166-2A5746B1F3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665538-a938-4e90-b276-266ece01b158"/>
    <ds:schemaRef ds:uri="b0a57b9c-3219-4a10-9243-ade1415549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6609DAA-2440-4AA7-9108-3F0A27651536}">
  <ds:schemaRefs>
    <ds:schemaRef ds:uri="http://schemas.microsoft.com/sharepoint/v3/contenttype/forms"/>
  </ds:schemaRefs>
</ds:datastoreItem>
</file>

<file path=customXml/itemProps3.xml><?xml version="1.0" encoding="utf-8"?>
<ds:datastoreItem xmlns:ds="http://schemas.openxmlformats.org/officeDocument/2006/customXml" ds:itemID="{94D4F6D6-83C9-4512-82CE-9C3F2D19760B}">
  <ds:schemaRefs>
    <ds:schemaRef ds:uri="http://purl.org/dc/dcmitype/"/>
    <ds:schemaRef ds:uri="http://purl.org/dc/elements/1.1/"/>
    <ds:schemaRef ds:uri="http://schemas.microsoft.com/office/2006/documentManagement/types"/>
    <ds:schemaRef ds:uri="http://schemas.openxmlformats.org/package/2006/metadata/core-properties"/>
    <ds:schemaRef ds:uri="http://www.w3.org/XML/1998/namespace"/>
    <ds:schemaRef ds:uri="f4665538-a938-4e90-b276-266ece01b158"/>
    <ds:schemaRef ds:uri="http://schemas.microsoft.com/office/infopath/2007/PartnerControls"/>
    <ds:schemaRef ds:uri="b0a57b9c-3219-4a10-9243-ade14155496f"/>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845</TotalTime>
  <Words>1191</Words>
  <Application>Microsoft Office PowerPoint</Application>
  <PresentationFormat>Widescreen</PresentationFormat>
  <Paragraphs>155</Paragraphs>
  <Slides>15</Slides>
  <Notes>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15</vt:i4>
      </vt:variant>
    </vt:vector>
  </HeadingPairs>
  <TitlesOfParts>
    <vt:vector size="24" baseType="lpstr">
      <vt:lpstr>Arial</vt:lpstr>
      <vt:lpstr>Calibri</vt:lpstr>
      <vt:lpstr>Calibri Light</vt:lpstr>
      <vt:lpstr>Georgia</vt:lpstr>
      <vt:lpstr>Times New Roman</vt:lpstr>
      <vt:lpstr>Verdana</vt:lpstr>
      <vt:lpstr>Wingdings 2</vt:lpstr>
      <vt:lpstr>Frame</vt:lpstr>
      <vt:lpstr>1_Frame</vt:lpstr>
      <vt:lpstr> CIPFA Professional Accountancy Qualification (PAQ) Introduction</vt:lpstr>
      <vt:lpstr>Working In Partnership</vt:lpstr>
      <vt:lpstr>Responsibilities</vt:lpstr>
      <vt:lpstr>PowerPoint Presentation</vt:lpstr>
      <vt:lpstr>New Qualification: Start Dates</vt:lpstr>
      <vt:lpstr>Courses</vt:lpstr>
      <vt:lpstr>Exemptions</vt:lpstr>
      <vt:lpstr>Studying with CIPFA</vt:lpstr>
      <vt:lpstr>Practice Tests</vt:lpstr>
      <vt:lpstr>Exam Sittings</vt:lpstr>
      <vt:lpstr>Taking Exams</vt:lpstr>
      <vt:lpstr>Certificate Level</vt:lpstr>
      <vt:lpstr>CPD—Continuing Personal Development</vt:lpstr>
      <vt:lpstr>Membership</vt:lpstr>
      <vt:lpstr>UN Web Page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Level 4  Counter Fraud Apprenticeship</dc:title>
  <dc:creator>Loren De Sousa, Heidi</dc:creator>
  <cp:lastModifiedBy>Rylander, Jon</cp:lastModifiedBy>
  <cp:revision>62</cp:revision>
  <dcterms:created xsi:type="dcterms:W3CDTF">2021-01-20T16:58:03Z</dcterms:created>
  <dcterms:modified xsi:type="dcterms:W3CDTF">2022-05-27T13:19:43Z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0x010100A90BF6E03D0E0040A91D777605617A3C</vt:lpwstr>
  </property>
</Properties>
</file>