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3534" r:id="rId2"/>
    <p:sldId id="759" r:id="rId3"/>
    <p:sldId id="3531" r:id="rId4"/>
    <p:sldId id="3532" r:id="rId5"/>
    <p:sldId id="353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4" Type="http://schemas.openxmlformats.org/officeDocument/2006/relationships/image" Target="../media/image19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4" Type="http://schemas.openxmlformats.org/officeDocument/2006/relationships/image" Target="../media/image1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BC3C48-0C7D-4FC9-BEAA-67A9D62E1B19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F01842A6-6060-4BCE-83C4-B36114799F1D}">
      <dgm:prSet/>
      <dgm:spPr/>
      <dgm:t>
        <a:bodyPr/>
        <a:lstStyle/>
        <a:p>
          <a:r>
            <a:rPr lang="en-US"/>
            <a:t>More scrutiny of your projects</a:t>
          </a:r>
        </a:p>
      </dgm:t>
    </dgm:pt>
    <dgm:pt modelId="{C15DAD40-467C-4A62-A2A8-A77ABE875BDF}" type="parTrans" cxnId="{35696710-C351-4BCF-BAD3-2FFF54434CE9}">
      <dgm:prSet/>
      <dgm:spPr/>
      <dgm:t>
        <a:bodyPr/>
        <a:lstStyle/>
        <a:p>
          <a:endParaRPr lang="en-US"/>
        </a:p>
      </dgm:t>
    </dgm:pt>
    <dgm:pt modelId="{70520E6C-499F-4E00-A7A2-C0E465229F1D}" type="sibTrans" cxnId="{35696710-C351-4BCF-BAD3-2FFF54434CE9}">
      <dgm:prSet/>
      <dgm:spPr/>
      <dgm:t>
        <a:bodyPr/>
        <a:lstStyle/>
        <a:p>
          <a:endParaRPr lang="en-US"/>
        </a:p>
      </dgm:t>
    </dgm:pt>
    <dgm:pt modelId="{CD1EEC75-7632-4178-BD0B-0430029138F8}">
      <dgm:prSet/>
      <dgm:spPr/>
      <dgm:t>
        <a:bodyPr/>
        <a:lstStyle/>
        <a:p>
          <a:r>
            <a:rPr lang="en-US" dirty="0"/>
            <a:t>More scrutiny of how you fund them</a:t>
          </a:r>
        </a:p>
      </dgm:t>
    </dgm:pt>
    <dgm:pt modelId="{E3FA64FF-6E2A-466B-A2ED-5176749EE56A}" type="parTrans" cxnId="{1BAA251C-5E82-4F69-8621-DA27E9121949}">
      <dgm:prSet/>
      <dgm:spPr/>
      <dgm:t>
        <a:bodyPr/>
        <a:lstStyle/>
        <a:p>
          <a:endParaRPr lang="en-US"/>
        </a:p>
      </dgm:t>
    </dgm:pt>
    <dgm:pt modelId="{0FBEC94C-5BC4-4FB1-ABC0-0F9FBA6793A1}" type="sibTrans" cxnId="{1BAA251C-5E82-4F69-8621-DA27E9121949}">
      <dgm:prSet/>
      <dgm:spPr/>
      <dgm:t>
        <a:bodyPr/>
        <a:lstStyle/>
        <a:p>
          <a:endParaRPr lang="en-US"/>
        </a:p>
      </dgm:t>
    </dgm:pt>
    <dgm:pt modelId="{7F107270-14FC-43A2-A3B8-EE5E795B2708}">
      <dgm:prSet/>
      <dgm:spPr/>
      <dgm:t>
        <a:bodyPr/>
        <a:lstStyle/>
        <a:p>
          <a:r>
            <a:rPr lang="en-US"/>
            <a:t>More scrutiny on how you manage the risks</a:t>
          </a:r>
        </a:p>
      </dgm:t>
    </dgm:pt>
    <dgm:pt modelId="{77CD2961-574C-4ADF-B06A-766B191D9B47}" type="parTrans" cxnId="{B97C4F4D-ABEF-4791-A6CE-1934B9A98D98}">
      <dgm:prSet/>
      <dgm:spPr/>
      <dgm:t>
        <a:bodyPr/>
        <a:lstStyle/>
        <a:p>
          <a:endParaRPr lang="en-US"/>
        </a:p>
      </dgm:t>
    </dgm:pt>
    <dgm:pt modelId="{C2425C6A-B717-4185-A3E2-9AFA86E0CA14}" type="sibTrans" cxnId="{B97C4F4D-ABEF-4791-A6CE-1934B9A98D98}">
      <dgm:prSet/>
      <dgm:spPr/>
      <dgm:t>
        <a:bodyPr/>
        <a:lstStyle/>
        <a:p>
          <a:endParaRPr lang="en-US"/>
        </a:p>
      </dgm:t>
    </dgm:pt>
    <dgm:pt modelId="{7170AF17-0DD4-429E-A33A-305C83024F42}" type="pres">
      <dgm:prSet presAssocID="{24BC3C48-0C7D-4FC9-BEAA-67A9D62E1B19}" presName="root" presStyleCnt="0">
        <dgm:presLayoutVars>
          <dgm:dir/>
          <dgm:resizeHandles val="exact"/>
        </dgm:presLayoutVars>
      </dgm:prSet>
      <dgm:spPr/>
    </dgm:pt>
    <dgm:pt modelId="{0443CC1F-47CC-47BA-8DE7-4B1EB454D411}" type="pres">
      <dgm:prSet presAssocID="{F01842A6-6060-4BCE-83C4-B36114799F1D}" presName="compNode" presStyleCnt="0"/>
      <dgm:spPr/>
    </dgm:pt>
    <dgm:pt modelId="{11C77D00-43C4-4CFF-82A0-30B624D512C8}" type="pres">
      <dgm:prSet presAssocID="{F01842A6-6060-4BCE-83C4-B36114799F1D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struction worker male with solid fill"/>
        </a:ext>
      </dgm:extLst>
    </dgm:pt>
    <dgm:pt modelId="{FCE96E1E-872F-4A1E-8267-19A34B5C8D2E}" type="pres">
      <dgm:prSet presAssocID="{F01842A6-6060-4BCE-83C4-B36114799F1D}" presName="spaceRect" presStyleCnt="0"/>
      <dgm:spPr/>
    </dgm:pt>
    <dgm:pt modelId="{77FF172F-C6F5-4256-A34A-2950CE066807}" type="pres">
      <dgm:prSet presAssocID="{F01842A6-6060-4BCE-83C4-B36114799F1D}" presName="textRect" presStyleLbl="revTx" presStyleIdx="0" presStyleCnt="3">
        <dgm:presLayoutVars>
          <dgm:chMax val="1"/>
          <dgm:chPref val="1"/>
        </dgm:presLayoutVars>
      </dgm:prSet>
      <dgm:spPr/>
    </dgm:pt>
    <dgm:pt modelId="{FC437808-115A-4C43-AAA3-4693C3853E62}" type="pres">
      <dgm:prSet presAssocID="{70520E6C-499F-4E00-A7A2-C0E465229F1D}" presName="sibTrans" presStyleCnt="0"/>
      <dgm:spPr/>
    </dgm:pt>
    <dgm:pt modelId="{F9E6BE98-D26A-48B4-9CB3-3FBCC2CA6748}" type="pres">
      <dgm:prSet presAssocID="{CD1EEC75-7632-4178-BD0B-0430029138F8}" presName="compNode" presStyleCnt="0"/>
      <dgm:spPr/>
    </dgm:pt>
    <dgm:pt modelId="{3AC9521B-C40B-4390-A8BD-46DAC0753C0D}" type="pres">
      <dgm:prSet presAssocID="{CD1EEC75-7632-4178-BD0B-0430029138F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k with solid fill"/>
        </a:ext>
      </dgm:extLst>
    </dgm:pt>
    <dgm:pt modelId="{A90D6C0D-6A7A-4083-9BAD-BF1001BB51C9}" type="pres">
      <dgm:prSet presAssocID="{CD1EEC75-7632-4178-BD0B-0430029138F8}" presName="spaceRect" presStyleCnt="0"/>
      <dgm:spPr/>
    </dgm:pt>
    <dgm:pt modelId="{6459B520-5AF1-4C10-BBFC-9AFCB73715E4}" type="pres">
      <dgm:prSet presAssocID="{CD1EEC75-7632-4178-BD0B-0430029138F8}" presName="textRect" presStyleLbl="revTx" presStyleIdx="1" presStyleCnt="3">
        <dgm:presLayoutVars>
          <dgm:chMax val="1"/>
          <dgm:chPref val="1"/>
        </dgm:presLayoutVars>
      </dgm:prSet>
      <dgm:spPr/>
    </dgm:pt>
    <dgm:pt modelId="{B0ADF0F2-4E32-4E85-94FB-424F3C330F58}" type="pres">
      <dgm:prSet presAssocID="{0FBEC94C-5BC4-4FB1-ABC0-0F9FBA6793A1}" presName="sibTrans" presStyleCnt="0"/>
      <dgm:spPr/>
    </dgm:pt>
    <dgm:pt modelId="{F04C4F93-7055-41C3-B06D-37830082FFAB}" type="pres">
      <dgm:prSet presAssocID="{7F107270-14FC-43A2-A3B8-EE5E795B2708}" presName="compNode" presStyleCnt="0"/>
      <dgm:spPr/>
    </dgm:pt>
    <dgm:pt modelId="{5FE0E8EB-ECE9-4900-AC8D-5E9157550213}" type="pres">
      <dgm:prSet presAssocID="{7F107270-14FC-43A2-A3B8-EE5E795B2708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0D91EBF9-4355-473A-B5E6-C802EBEA1911}" type="pres">
      <dgm:prSet presAssocID="{7F107270-14FC-43A2-A3B8-EE5E795B2708}" presName="spaceRect" presStyleCnt="0"/>
      <dgm:spPr/>
    </dgm:pt>
    <dgm:pt modelId="{93EAFB14-CDDC-403A-82F9-641B1A30053C}" type="pres">
      <dgm:prSet presAssocID="{7F107270-14FC-43A2-A3B8-EE5E795B2708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35696710-C351-4BCF-BAD3-2FFF54434CE9}" srcId="{24BC3C48-0C7D-4FC9-BEAA-67A9D62E1B19}" destId="{F01842A6-6060-4BCE-83C4-B36114799F1D}" srcOrd="0" destOrd="0" parTransId="{C15DAD40-467C-4A62-A2A8-A77ABE875BDF}" sibTransId="{70520E6C-499F-4E00-A7A2-C0E465229F1D}"/>
    <dgm:cxn modelId="{1BAA251C-5E82-4F69-8621-DA27E9121949}" srcId="{24BC3C48-0C7D-4FC9-BEAA-67A9D62E1B19}" destId="{CD1EEC75-7632-4178-BD0B-0430029138F8}" srcOrd="1" destOrd="0" parTransId="{E3FA64FF-6E2A-466B-A2ED-5176749EE56A}" sibTransId="{0FBEC94C-5BC4-4FB1-ABC0-0F9FBA6793A1}"/>
    <dgm:cxn modelId="{B97C4F4D-ABEF-4791-A6CE-1934B9A98D98}" srcId="{24BC3C48-0C7D-4FC9-BEAA-67A9D62E1B19}" destId="{7F107270-14FC-43A2-A3B8-EE5E795B2708}" srcOrd="2" destOrd="0" parTransId="{77CD2961-574C-4ADF-B06A-766B191D9B47}" sibTransId="{C2425C6A-B717-4185-A3E2-9AFA86E0CA14}"/>
    <dgm:cxn modelId="{B9748A96-C14F-4C7A-AA65-C25025F32F3C}" type="presOf" srcId="{F01842A6-6060-4BCE-83C4-B36114799F1D}" destId="{77FF172F-C6F5-4256-A34A-2950CE066807}" srcOrd="0" destOrd="0" presId="urn:microsoft.com/office/officeart/2018/2/layout/IconLabelList"/>
    <dgm:cxn modelId="{B956749C-2462-4DEF-9C30-8A582DF44833}" type="presOf" srcId="{24BC3C48-0C7D-4FC9-BEAA-67A9D62E1B19}" destId="{7170AF17-0DD4-429E-A33A-305C83024F42}" srcOrd="0" destOrd="0" presId="urn:microsoft.com/office/officeart/2018/2/layout/IconLabelList"/>
    <dgm:cxn modelId="{0F0A71AA-CFB6-4E7C-B2DF-FB7988A82536}" type="presOf" srcId="{CD1EEC75-7632-4178-BD0B-0430029138F8}" destId="{6459B520-5AF1-4C10-BBFC-9AFCB73715E4}" srcOrd="0" destOrd="0" presId="urn:microsoft.com/office/officeart/2018/2/layout/IconLabelList"/>
    <dgm:cxn modelId="{A1155BB8-8BD1-4C03-8FD6-1ECF128DCF14}" type="presOf" srcId="{7F107270-14FC-43A2-A3B8-EE5E795B2708}" destId="{93EAFB14-CDDC-403A-82F9-641B1A30053C}" srcOrd="0" destOrd="0" presId="urn:microsoft.com/office/officeart/2018/2/layout/IconLabelList"/>
    <dgm:cxn modelId="{C603C777-34D8-4A46-84E5-F5AC5D496CC4}" type="presParOf" srcId="{7170AF17-0DD4-429E-A33A-305C83024F42}" destId="{0443CC1F-47CC-47BA-8DE7-4B1EB454D411}" srcOrd="0" destOrd="0" presId="urn:microsoft.com/office/officeart/2018/2/layout/IconLabelList"/>
    <dgm:cxn modelId="{64456B8C-5EAE-4C88-9AA4-25EB4B9E7E92}" type="presParOf" srcId="{0443CC1F-47CC-47BA-8DE7-4B1EB454D411}" destId="{11C77D00-43C4-4CFF-82A0-30B624D512C8}" srcOrd="0" destOrd="0" presId="urn:microsoft.com/office/officeart/2018/2/layout/IconLabelList"/>
    <dgm:cxn modelId="{CC5CA6A3-5F88-44F3-9E8F-2C5BCD151FF4}" type="presParOf" srcId="{0443CC1F-47CC-47BA-8DE7-4B1EB454D411}" destId="{FCE96E1E-872F-4A1E-8267-19A34B5C8D2E}" srcOrd="1" destOrd="0" presId="urn:microsoft.com/office/officeart/2018/2/layout/IconLabelList"/>
    <dgm:cxn modelId="{1ECB6A4D-10CE-401E-A6D1-7A6EE4A5F355}" type="presParOf" srcId="{0443CC1F-47CC-47BA-8DE7-4B1EB454D411}" destId="{77FF172F-C6F5-4256-A34A-2950CE066807}" srcOrd="2" destOrd="0" presId="urn:microsoft.com/office/officeart/2018/2/layout/IconLabelList"/>
    <dgm:cxn modelId="{324AB034-3F6F-47CF-90F7-3823EE885A26}" type="presParOf" srcId="{7170AF17-0DD4-429E-A33A-305C83024F42}" destId="{FC437808-115A-4C43-AAA3-4693C3853E62}" srcOrd="1" destOrd="0" presId="urn:microsoft.com/office/officeart/2018/2/layout/IconLabelList"/>
    <dgm:cxn modelId="{CB07EB99-F72B-4465-A7AB-B577EF871B2B}" type="presParOf" srcId="{7170AF17-0DD4-429E-A33A-305C83024F42}" destId="{F9E6BE98-D26A-48B4-9CB3-3FBCC2CA6748}" srcOrd="2" destOrd="0" presId="urn:microsoft.com/office/officeart/2018/2/layout/IconLabelList"/>
    <dgm:cxn modelId="{C43ABD91-D361-431A-9C66-4BA8327DCE3C}" type="presParOf" srcId="{F9E6BE98-D26A-48B4-9CB3-3FBCC2CA6748}" destId="{3AC9521B-C40B-4390-A8BD-46DAC0753C0D}" srcOrd="0" destOrd="0" presId="urn:microsoft.com/office/officeart/2018/2/layout/IconLabelList"/>
    <dgm:cxn modelId="{CDCD0633-3B0F-4AA5-B847-48D3FF317C5B}" type="presParOf" srcId="{F9E6BE98-D26A-48B4-9CB3-3FBCC2CA6748}" destId="{A90D6C0D-6A7A-4083-9BAD-BF1001BB51C9}" srcOrd="1" destOrd="0" presId="urn:microsoft.com/office/officeart/2018/2/layout/IconLabelList"/>
    <dgm:cxn modelId="{4AB59D34-CAF1-4C13-8A7D-69EB996816B4}" type="presParOf" srcId="{F9E6BE98-D26A-48B4-9CB3-3FBCC2CA6748}" destId="{6459B520-5AF1-4C10-BBFC-9AFCB73715E4}" srcOrd="2" destOrd="0" presId="urn:microsoft.com/office/officeart/2018/2/layout/IconLabelList"/>
    <dgm:cxn modelId="{9384E71F-D47A-43C7-880D-46B07C9F5593}" type="presParOf" srcId="{7170AF17-0DD4-429E-A33A-305C83024F42}" destId="{B0ADF0F2-4E32-4E85-94FB-424F3C330F58}" srcOrd="3" destOrd="0" presId="urn:microsoft.com/office/officeart/2018/2/layout/IconLabelList"/>
    <dgm:cxn modelId="{DCDE32D5-7CF6-4BCD-A58C-089BDC80A59F}" type="presParOf" srcId="{7170AF17-0DD4-429E-A33A-305C83024F42}" destId="{F04C4F93-7055-41C3-B06D-37830082FFAB}" srcOrd="4" destOrd="0" presId="urn:microsoft.com/office/officeart/2018/2/layout/IconLabelList"/>
    <dgm:cxn modelId="{52AF5013-3C00-44A6-A967-550F95E13E42}" type="presParOf" srcId="{F04C4F93-7055-41C3-B06D-37830082FFAB}" destId="{5FE0E8EB-ECE9-4900-AC8D-5E9157550213}" srcOrd="0" destOrd="0" presId="urn:microsoft.com/office/officeart/2018/2/layout/IconLabelList"/>
    <dgm:cxn modelId="{DBF74D49-8EE2-4C89-9BA5-93D8AD4326F8}" type="presParOf" srcId="{F04C4F93-7055-41C3-B06D-37830082FFAB}" destId="{0D91EBF9-4355-473A-B5E6-C802EBEA1911}" srcOrd="1" destOrd="0" presId="urn:microsoft.com/office/officeart/2018/2/layout/IconLabelList"/>
    <dgm:cxn modelId="{9A02EE40-B9FF-46E2-B27D-4FAB254B9A00}" type="presParOf" srcId="{F04C4F93-7055-41C3-B06D-37830082FFAB}" destId="{93EAFB14-CDDC-403A-82F9-641B1A30053C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398E3C-8554-4E05-8142-94336161BC1C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9A506D49-0F4B-4650-A31A-B59B4F6D1DF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Exact metrics are still under discussion</a:t>
          </a:r>
        </a:p>
      </dgm:t>
    </dgm:pt>
    <dgm:pt modelId="{3669B142-B8A4-4B5E-8E48-186B04F289B2}" type="parTrans" cxnId="{4333DC2E-4FC3-448E-8CB9-E6477195CF67}">
      <dgm:prSet/>
      <dgm:spPr/>
      <dgm:t>
        <a:bodyPr/>
        <a:lstStyle/>
        <a:p>
          <a:endParaRPr lang="en-US"/>
        </a:p>
      </dgm:t>
    </dgm:pt>
    <dgm:pt modelId="{D805A7E3-B5A6-4B26-AE30-A0A60D5FE2C4}" type="sibTrans" cxnId="{4333DC2E-4FC3-448E-8CB9-E6477195CF67}">
      <dgm:prSet/>
      <dgm:spPr/>
      <dgm:t>
        <a:bodyPr/>
        <a:lstStyle/>
        <a:p>
          <a:endParaRPr lang="en-US"/>
        </a:p>
      </dgm:t>
    </dgm:pt>
    <dgm:pt modelId="{CDB2BAD5-11A2-47BF-98C6-99893088E6F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Threshold breaches will not lead to immediate action</a:t>
          </a:r>
        </a:p>
      </dgm:t>
    </dgm:pt>
    <dgm:pt modelId="{5B11A5B8-2B51-4E19-831E-A58DCA340954}" type="parTrans" cxnId="{248A4981-3C82-4A02-B4B0-ABEA0E64C4A7}">
      <dgm:prSet/>
      <dgm:spPr/>
      <dgm:t>
        <a:bodyPr/>
        <a:lstStyle/>
        <a:p>
          <a:endParaRPr lang="en-US"/>
        </a:p>
      </dgm:t>
    </dgm:pt>
    <dgm:pt modelId="{1E5C1A68-A5DF-4987-A67C-F9F9011C3D6B}" type="sibTrans" cxnId="{248A4981-3C82-4A02-B4B0-ABEA0E64C4A7}">
      <dgm:prSet/>
      <dgm:spPr/>
      <dgm:t>
        <a:bodyPr/>
        <a:lstStyle/>
        <a:p>
          <a:endParaRPr lang="en-US"/>
        </a:p>
      </dgm:t>
    </dgm:pt>
    <dgm:pt modelId="{1C1C3333-5D1E-481D-8CB3-75355271AB3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Expectation to explain</a:t>
          </a:r>
        </a:p>
      </dgm:t>
    </dgm:pt>
    <dgm:pt modelId="{B6B64484-4A7C-4977-848D-2B0D5E8FF617}" type="parTrans" cxnId="{83783AC8-AA45-4582-B8D9-A2CFAEC7A5D4}">
      <dgm:prSet/>
      <dgm:spPr/>
      <dgm:t>
        <a:bodyPr/>
        <a:lstStyle/>
        <a:p>
          <a:endParaRPr lang="en-US"/>
        </a:p>
      </dgm:t>
    </dgm:pt>
    <dgm:pt modelId="{04052456-1B00-4470-97DE-264DAE4AA04C}" type="sibTrans" cxnId="{83783AC8-AA45-4582-B8D9-A2CFAEC7A5D4}">
      <dgm:prSet/>
      <dgm:spPr/>
      <dgm:t>
        <a:bodyPr/>
        <a:lstStyle/>
        <a:p>
          <a:endParaRPr lang="en-US"/>
        </a:p>
      </dgm:t>
    </dgm:pt>
    <dgm:pt modelId="{49B3A363-D987-437E-BD07-14CE8CD1F86B}" type="pres">
      <dgm:prSet presAssocID="{7A398E3C-8554-4E05-8142-94336161BC1C}" presName="root" presStyleCnt="0">
        <dgm:presLayoutVars>
          <dgm:dir/>
          <dgm:resizeHandles val="exact"/>
        </dgm:presLayoutVars>
      </dgm:prSet>
      <dgm:spPr/>
    </dgm:pt>
    <dgm:pt modelId="{17F92767-A523-4E44-B454-C4D64B144FE1}" type="pres">
      <dgm:prSet presAssocID="{9A506D49-0F4B-4650-A31A-B59B4F6D1DF7}" presName="compNode" presStyleCnt="0"/>
      <dgm:spPr/>
    </dgm:pt>
    <dgm:pt modelId="{FFA51541-1C47-45CB-88EA-49716FE7728E}" type="pres">
      <dgm:prSet presAssocID="{9A506D49-0F4B-4650-A31A-B59B4F6D1DF7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7BB06D91-143B-479B-9A11-C4CCF87EA6FA}" type="pres">
      <dgm:prSet presAssocID="{9A506D49-0F4B-4650-A31A-B59B4F6D1DF7}" presName="spaceRect" presStyleCnt="0"/>
      <dgm:spPr/>
    </dgm:pt>
    <dgm:pt modelId="{11F6B283-0514-4752-9133-19C34A27155F}" type="pres">
      <dgm:prSet presAssocID="{9A506D49-0F4B-4650-A31A-B59B4F6D1DF7}" presName="textRect" presStyleLbl="revTx" presStyleIdx="0" presStyleCnt="3">
        <dgm:presLayoutVars>
          <dgm:chMax val="1"/>
          <dgm:chPref val="1"/>
        </dgm:presLayoutVars>
      </dgm:prSet>
      <dgm:spPr/>
    </dgm:pt>
    <dgm:pt modelId="{CC873315-00AB-44D5-A33D-9B405935A484}" type="pres">
      <dgm:prSet presAssocID="{D805A7E3-B5A6-4B26-AE30-A0A60D5FE2C4}" presName="sibTrans" presStyleCnt="0"/>
      <dgm:spPr/>
    </dgm:pt>
    <dgm:pt modelId="{F4547AC8-B4BB-4B08-BCE1-117C8879081D}" type="pres">
      <dgm:prSet presAssocID="{CDB2BAD5-11A2-47BF-98C6-99893088E6FA}" presName="compNode" presStyleCnt="0"/>
      <dgm:spPr/>
    </dgm:pt>
    <dgm:pt modelId="{0027C8D8-C211-44C9-8130-EB827E570102}" type="pres">
      <dgm:prSet presAssocID="{CDB2BAD5-11A2-47BF-98C6-99893088E6F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D61836E6-A32D-47E6-B974-B79A46BB1BFE}" type="pres">
      <dgm:prSet presAssocID="{CDB2BAD5-11A2-47BF-98C6-99893088E6FA}" presName="spaceRect" presStyleCnt="0"/>
      <dgm:spPr/>
    </dgm:pt>
    <dgm:pt modelId="{65EA9917-04EB-4796-9A58-C3112367370D}" type="pres">
      <dgm:prSet presAssocID="{CDB2BAD5-11A2-47BF-98C6-99893088E6FA}" presName="textRect" presStyleLbl="revTx" presStyleIdx="1" presStyleCnt="3">
        <dgm:presLayoutVars>
          <dgm:chMax val="1"/>
          <dgm:chPref val="1"/>
        </dgm:presLayoutVars>
      </dgm:prSet>
      <dgm:spPr/>
    </dgm:pt>
    <dgm:pt modelId="{F8E6CE15-E8C7-4EB9-9AE1-2287335222F3}" type="pres">
      <dgm:prSet presAssocID="{1E5C1A68-A5DF-4987-A67C-F9F9011C3D6B}" presName="sibTrans" presStyleCnt="0"/>
      <dgm:spPr/>
    </dgm:pt>
    <dgm:pt modelId="{4258A049-4ED3-4C5E-A305-69C119B69BD8}" type="pres">
      <dgm:prSet presAssocID="{1C1C3333-5D1E-481D-8CB3-75355271AB31}" presName="compNode" presStyleCnt="0"/>
      <dgm:spPr/>
    </dgm:pt>
    <dgm:pt modelId="{AB975552-DA1E-4D40-9D80-CB53FB028C49}" type="pres">
      <dgm:prSet presAssocID="{1C1C3333-5D1E-481D-8CB3-75355271AB3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 bubble with solid fill"/>
        </a:ext>
      </dgm:extLst>
    </dgm:pt>
    <dgm:pt modelId="{E456FEF9-D541-4D65-81BE-F1BB56F5CE18}" type="pres">
      <dgm:prSet presAssocID="{1C1C3333-5D1E-481D-8CB3-75355271AB31}" presName="spaceRect" presStyleCnt="0"/>
      <dgm:spPr/>
    </dgm:pt>
    <dgm:pt modelId="{67D8500F-9924-46BA-B61A-62B6784BFFF5}" type="pres">
      <dgm:prSet presAssocID="{1C1C3333-5D1E-481D-8CB3-75355271AB31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CBF4A80F-41C2-47AD-82C9-D33D879916C5}" type="presOf" srcId="{1C1C3333-5D1E-481D-8CB3-75355271AB31}" destId="{67D8500F-9924-46BA-B61A-62B6784BFFF5}" srcOrd="0" destOrd="0" presId="urn:microsoft.com/office/officeart/2018/2/layout/IconLabelList"/>
    <dgm:cxn modelId="{4333DC2E-4FC3-448E-8CB9-E6477195CF67}" srcId="{7A398E3C-8554-4E05-8142-94336161BC1C}" destId="{9A506D49-0F4B-4650-A31A-B59B4F6D1DF7}" srcOrd="0" destOrd="0" parTransId="{3669B142-B8A4-4B5E-8E48-186B04F289B2}" sibTransId="{D805A7E3-B5A6-4B26-AE30-A0A60D5FE2C4}"/>
    <dgm:cxn modelId="{82798E5B-9A1A-428E-9C21-FBF2B766A61A}" type="presOf" srcId="{9A506D49-0F4B-4650-A31A-B59B4F6D1DF7}" destId="{11F6B283-0514-4752-9133-19C34A27155F}" srcOrd="0" destOrd="0" presId="urn:microsoft.com/office/officeart/2018/2/layout/IconLabelList"/>
    <dgm:cxn modelId="{771EE76A-98E2-4141-8A48-D5E349BFCF46}" type="presOf" srcId="{CDB2BAD5-11A2-47BF-98C6-99893088E6FA}" destId="{65EA9917-04EB-4796-9A58-C3112367370D}" srcOrd="0" destOrd="0" presId="urn:microsoft.com/office/officeart/2018/2/layout/IconLabelList"/>
    <dgm:cxn modelId="{2C340E6E-9B8F-4106-AE1D-76127EA338E0}" type="presOf" srcId="{7A398E3C-8554-4E05-8142-94336161BC1C}" destId="{49B3A363-D987-437E-BD07-14CE8CD1F86B}" srcOrd="0" destOrd="0" presId="urn:microsoft.com/office/officeart/2018/2/layout/IconLabelList"/>
    <dgm:cxn modelId="{248A4981-3C82-4A02-B4B0-ABEA0E64C4A7}" srcId="{7A398E3C-8554-4E05-8142-94336161BC1C}" destId="{CDB2BAD5-11A2-47BF-98C6-99893088E6FA}" srcOrd="1" destOrd="0" parTransId="{5B11A5B8-2B51-4E19-831E-A58DCA340954}" sibTransId="{1E5C1A68-A5DF-4987-A67C-F9F9011C3D6B}"/>
    <dgm:cxn modelId="{83783AC8-AA45-4582-B8D9-A2CFAEC7A5D4}" srcId="{7A398E3C-8554-4E05-8142-94336161BC1C}" destId="{1C1C3333-5D1E-481D-8CB3-75355271AB31}" srcOrd="2" destOrd="0" parTransId="{B6B64484-4A7C-4977-848D-2B0D5E8FF617}" sibTransId="{04052456-1B00-4470-97DE-264DAE4AA04C}"/>
    <dgm:cxn modelId="{CC3AEEC2-9113-4209-B2CE-818D2288158C}" type="presParOf" srcId="{49B3A363-D987-437E-BD07-14CE8CD1F86B}" destId="{17F92767-A523-4E44-B454-C4D64B144FE1}" srcOrd="0" destOrd="0" presId="urn:microsoft.com/office/officeart/2018/2/layout/IconLabelList"/>
    <dgm:cxn modelId="{1B9C37EA-7D36-4A77-A2B6-59AD3B2F0B8B}" type="presParOf" srcId="{17F92767-A523-4E44-B454-C4D64B144FE1}" destId="{FFA51541-1C47-45CB-88EA-49716FE7728E}" srcOrd="0" destOrd="0" presId="urn:microsoft.com/office/officeart/2018/2/layout/IconLabelList"/>
    <dgm:cxn modelId="{96842B4C-30D0-4DD5-8C0E-F32367069C5A}" type="presParOf" srcId="{17F92767-A523-4E44-B454-C4D64B144FE1}" destId="{7BB06D91-143B-479B-9A11-C4CCF87EA6FA}" srcOrd="1" destOrd="0" presId="urn:microsoft.com/office/officeart/2018/2/layout/IconLabelList"/>
    <dgm:cxn modelId="{96CDA0BF-F665-4B74-A487-F14D201FC0CF}" type="presParOf" srcId="{17F92767-A523-4E44-B454-C4D64B144FE1}" destId="{11F6B283-0514-4752-9133-19C34A27155F}" srcOrd="2" destOrd="0" presId="urn:microsoft.com/office/officeart/2018/2/layout/IconLabelList"/>
    <dgm:cxn modelId="{338DFBD3-19DE-4F89-9948-55ECCD866C0F}" type="presParOf" srcId="{49B3A363-D987-437E-BD07-14CE8CD1F86B}" destId="{CC873315-00AB-44D5-A33D-9B405935A484}" srcOrd="1" destOrd="0" presId="urn:microsoft.com/office/officeart/2018/2/layout/IconLabelList"/>
    <dgm:cxn modelId="{75E1B7D1-2D88-489D-99C1-503615B49DDA}" type="presParOf" srcId="{49B3A363-D987-437E-BD07-14CE8CD1F86B}" destId="{F4547AC8-B4BB-4B08-BCE1-117C8879081D}" srcOrd="2" destOrd="0" presId="urn:microsoft.com/office/officeart/2018/2/layout/IconLabelList"/>
    <dgm:cxn modelId="{F305AAF2-EA60-4351-99C0-FAB0B6A28714}" type="presParOf" srcId="{F4547AC8-B4BB-4B08-BCE1-117C8879081D}" destId="{0027C8D8-C211-44C9-8130-EB827E570102}" srcOrd="0" destOrd="0" presId="urn:microsoft.com/office/officeart/2018/2/layout/IconLabelList"/>
    <dgm:cxn modelId="{2AF53C35-EBD5-4438-A049-BFEE46632ED4}" type="presParOf" srcId="{F4547AC8-B4BB-4B08-BCE1-117C8879081D}" destId="{D61836E6-A32D-47E6-B974-B79A46BB1BFE}" srcOrd="1" destOrd="0" presId="urn:microsoft.com/office/officeart/2018/2/layout/IconLabelList"/>
    <dgm:cxn modelId="{3BA6CBAE-B88C-42EC-A2F3-4CCC91AF1421}" type="presParOf" srcId="{F4547AC8-B4BB-4B08-BCE1-117C8879081D}" destId="{65EA9917-04EB-4796-9A58-C3112367370D}" srcOrd="2" destOrd="0" presId="urn:microsoft.com/office/officeart/2018/2/layout/IconLabelList"/>
    <dgm:cxn modelId="{A3B33DE5-F8FD-43A6-B8A0-CB14254B6D80}" type="presParOf" srcId="{49B3A363-D987-437E-BD07-14CE8CD1F86B}" destId="{F8E6CE15-E8C7-4EB9-9AE1-2287335222F3}" srcOrd="3" destOrd="0" presId="urn:microsoft.com/office/officeart/2018/2/layout/IconLabelList"/>
    <dgm:cxn modelId="{3A43186D-E842-4485-B800-F7EA40F6FFCA}" type="presParOf" srcId="{49B3A363-D987-437E-BD07-14CE8CD1F86B}" destId="{4258A049-4ED3-4C5E-A305-69C119B69BD8}" srcOrd="4" destOrd="0" presId="urn:microsoft.com/office/officeart/2018/2/layout/IconLabelList"/>
    <dgm:cxn modelId="{7938A120-DFCA-40A6-A051-637B36C4EE75}" type="presParOf" srcId="{4258A049-4ED3-4C5E-A305-69C119B69BD8}" destId="{AB975552-DA1E-4D40-9D80-CB53FB028C49}" srcOrd="0" destOrd="0" presId="urn:microsoft.com/office/officeart/2018/2/layout/IconLabelList"/>
    <dgm:cxn modelId="{B8E343DF-2B82-477D-99D0-EE700F2F6F11}" type="presParOf" srcId="{4258A049-4ED3-4C5E-A305-69C119B69BD8}" destId="{E456FEF9-D541-4D65-81BE-F1BB56F5CE18}" srcOrd="1" destOrd="0" presId="urn:microsoft.com/office/officeart/2018/2/layout/IconLabelList"/>
    <dgm:cxn modelId="{D5315439-85DD-4A01-A789-C2157A5F46FD}" type="presParOf" srcId="{4258A049-4ED3-4C5E-A305-69C119B69BD8}" destId="{67D8500F-9924-46BA-B61A-62B6784BFFF5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A71325A-1498-4029-B65D-9524899B2724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CE9FA78-3C47-4DDA-8D81-9EC1EB5CB02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Consultation on the precise metrics to follow</a:t>
          </a:r>
        </a:p>
      </dgm:t>
    </dgm:pt>
    <dgm:pt modelId="{51CB8DC5-E1B5-4005-B669-7A968A70B564}" type="parTrans" cxnId="{1BCE7EC8-95CE-4716-9E79-26EC394FFD7A}">
      <dgm:prSet/>
      <dgm:spPr/>
      <dgm:t>
        <a:bodyPr/>
        <a:lstStyle/>
        <a:p>
          <a:endParaRPr lang="en-US"/>
        </a:p>
      </dgm:t>
    </dgm:pt>
    <dgm:pt modelId="{025EC980-909B-4687-BCFC-BAD3B34814B9}" type="sibTrans" cxnId="{1BCE7EC8-95CE-4716-9E79-26EC394FFD7A}">
      <dgm:prSet/>
      <dgm:spPr/>
      <dgm:t>
        <a:bodyPr/>
        <a:lstStyle/>
        <a:p>
          <a:endParaRPr lang="en-US"/>
        </a:p>
      </dgm:t>
    </dgm:pt>
    <dgm:pt modelId="{5DFB2BBF-F54A-493E-A08A-A7D7A399B98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Prepare Accordingly!</a:t>
          </a:r>
        </a:p>
      </dgm:t>
    </dgm:pt>
    <dgm:pt modelId="{1BA855A2-71AC-4281-B5F2-D1EC1C0B2A3A}" type="parTrans" cxnId="{FACE98BA-3418-45E1-A8F2-2E86C0B373BB}">
      <dgm:prSet/>
      <dgm:spPr/>
      <dgm:t>
        <a:bodyPr/>
        <a:lstStyle/>
        <a:p>
          <a:endParaRPr lang="en-US"/>
        </a:p>
      </dgm:t>
    </dgm:pt>
    <dgm:pt modelId="{A0B793CB-28C1-413A-AD2D-8E2EFE31C46F}" type="sibTrans" cxnId="{FACE98BA-3418-45E1-A8F2-2E86C0B373BB}">
      <dgm:prSet/>
      <dgm:spPr/>
      <dgm:t>
        <a:bodyPr/>
        <a:lstStyle/>
        <a:p>
          <a:endParaRPr lang="en-US"/>
        </a:p>
      </dgm:t>
    </dgm:pt>
    <dgm:pt modelId="{C85B9949-0F1B-4688-9FD9-4611EC98A686}" type="pres">
      <dgm:prSet presAssocID="{6A71325A-1498-4029-B65D-9524899B2724}" presName="root" presStyleCnt="0">
        <dgm:presLayoutVars>
          <dgm:dir/>
          <dgm:resizeHandles val="exact"/>
        </dgm:presLayoutVars>
      </dgm:prSet>
      <dgm:spPr/>
    </dgm:pt>
    <dgm:pt modelId="{8098A550-7414-45DA-912B-CA14ABB732DC}" type="pres">
      <dgm:prSet presAssocID="{7CE9FA78-3C47-4DDA-8D81-9EC1EB5CB02C}" presName="compNode" presStyleCnt="0"/>
      <dgm:spPr/>
    </dgm:pt>
    <dgm:pt modelId="{B8A915DA-DA88-4A8F-A0BD-5EFDB610ACF1}" type="pres">
      <dgm:prSet presAssocID="{7CE9FA78-3C47-4DDA-8D81-9EC1EB5CB02C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Questions with solid fill"/>
        </a:ext>
      </dgm:extLst>
    </dgm:pt>
    <dgm:pt modelId="{D43AC7A4-FA72-46FA-98D4-E2A572FB3A99}" type="pres">
      <dgm:prSet presAssocID="{7CE9FA78-3C47-4DDA-8D81-9EC1EB5CB02C}" presName="spaceRect" presStyleCnt="0"/>
      <dgm:spPr/>
    </dgm:pt>
    <dgm:pt modelId="{6EF7A958-D2B7-413D-B851-D62DE3C31E55}" type="pres">
      <dgm:prSet presAssocID="{7CE9FA78-3C47-4DDA-8D81-9EC1EB5CB02C}" presName="textRect" presStyleLbl="revTx" presStyleIdx="0" presStyleCnt="2">
        <dgm:presLayoutVars>
          <dgm:chMax val="1"/>
          <dgm:chPref val="1"/>
        </dgm:presLayoutVars>
      </dgm:prSet>
      <dgm:spPr/>
    </dgm:pt>
    <dgm:pt modelId="{A96F9DFB-5377-4565-9456-A9D43E7BCDAD}" type="pres">
      <dgm:prSet presAssocID="{025EC980-909B-4687-BCFC-BAD3B34814B9}" presName="sibTrans" presStyleCnt="0"/>
      <dgm:spPr/>
    </dgm:pt>
    <dgm:pt modelId="{5A6506D5-F0A5-4BC5-B8E3-9734EBB4C499}" type="pres">
      <dgm:prSet presAssocID="{5DFB2BBF-F54A-493E-A08A-A7D7A399B985}" presName="compNode" presStyleCnt="0"/>
      <dgm:spPr/>
    </dgm:pt>
    <dgm:pt modelId="{3B70A2C0-CE37-4706-91DD-B01EF178D79B}" type="pres">
      <dgm:prSet presAssocID="{5DFB2BBF-F54A-493E-A08A-A7D7A399B985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resentation with org chart with solid fill"/>
        </a:ext>
      </dgm:extLst>
    </dgm:pt>
    <dgm:pt modelId="{CC88CD6C-DD01-44AA-AA95-C96DF7FCC7CB}" type="pres">
      <dgm:prSet presAssocID="{5DFB2BBF-F54A-493E-A08A-A7D7A399B985}" presName="spaceRect" presStyleCnt="0"/>
      <dgm:spPr/>
    </dgm:pt>
    <dgm:pt modelId="{1FE87910-CCC2-46C2-9F32-3B0A1E273672}" type="pres">
      <dgm:prSet presAssocID="{5DFB2BBF-F54A-493E-A08A-A7D7A399B985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73519212-AE97-4156-9303-DAE665C34F06}" type="presOf" srcId="{7CE9FA78-3C47-4DDA-8D81-9EC1EB5CB02C}" destId="{6EF7A958-D2B7-413D-B851-D62DE3C31E55}" srcOrd="0" destOrd="0" presId="urn:microsoft.com/office/officeart/2018/2/layout/IconLabelList"/>
    <dgm:cxn modelId="{7ECC2415-467F-45E4-B87F-E8652F2D75B5}" type="presOf" srcId="{6A71325A-1498-4029-B65D-9524899B2724}" destId="{C85B9949-0F1B-4688-9FD9-4611EC98A686}" srcOrd="0" destOrd="0" presId="urn:microsoft.com/office/officeart/2018/2/layout/IconLabelList"/>
    <dgm:cxn modelId="{13624727-B923-472B-B9FD-2FC97571F584}" type="presOf" srcId="{5DFB2BBF-F54A-493E-A08A-A7D7A399B985}" destId="{1FE87910-CCC2-46C2-9F32-3B0A1E273672}" srcOrd="0" destOrd="0" presId="urn:microsoft.com/office/officeart/2018/2/layout/IconLabelList"/>
    <dgm:cxn modelId="{FACE98BA-3418-45E1-A8F2-2E86C0B373BB}" srcId="{6A71325A-1498-4029-B65D-9524899B2724}" destId="{5DFB2BBF-F54A-493E-A08A-A7D7A399B985}" srcOrd="1" destOrd="0" parTransId="{1BA855A2-71AC-4281-B5F2-D1EC1C0B2A3A}" sibTransId="{A0B793CB-28C1-413A-AD2D-8E2EFE31C46F}"/>
    <dgm:cxn modelId="{1BCE7EC8-95CE-4716-9E79-26EC394FFD7A}" srcId="{6A71325A-1498-4029-B65D-9524899B2724}" destId="{7CE9FA78-3C47-4DDA-8D81-9EC1EB5CB02C}" srcOrd="0" destOrd="0" parTransId="{51CB8DC5-E1B5-4005-B669-7A968A70B564}" sibTransId="{025EC980-909B-4687-BCFC-BAD3B34814B9}"/>
    <dgm:cxn modelId="{07E92F4D-1276-4B01-999E-7F20A3C9C0A7}" type="presParOf" srcId="{C85B9949-0F1B-4688-9FD9-4611EC98A686}" destId="{8098A550-7414-45DA-912B-CA14ABB732DC}" srcOrd="0" destOrd="0" presId="urn:microsoft.com/office/officeart/2018/2/layout/IconLabelList"/>
    <dgm:cxn modelId="{B54AD00B-7AF2-4CE9-A93D-F1967F63C950}" type="presParOf" srcId="{8098A550-7414-45DA-912B-CA14ABB732DC}" destId="{B8A915DA-DA88-4A8F-A0BD-5EFDB610ACF1}" srcOrd="0" destOrd="0" presId="urn:microsoft.com/office/officeart/2018/2/layout/IconLabelList"/>
    <dgm:cxn modelId="{960A5368-A9B6-4C48-BA34-417CE110179C}" type="presParOf" srcId="{8098A550-7414-45DA-912B-CA14ABB732DC}" destId="{D43AC7A4-FA72-46FA-98D4-E2A572FB3A99}" srcOrd="1" destOrd="0" presId="urn:microsoft.com/office/officeart/2018/2/layout/IconLabelList"/>
    <dgm:cxn modelId="{3B1D10FF-A293-418E-89BB-D39E475B553C}" type="presParOf" srcId="{8098A550-7414-45DA-912B-CA14ABB732DC}" destId="{6EF7A958-D2B7-413D-B851-D62DE3C31E55}" srcOrd="2" destOrd="0" presId="urn:microsoft.com/office/officeart/2018/2/layout/IconLabelList"/>
    <dgm:cxn modelId="{0E517FA8-2D4A-4F3D-B694-EA9F90913688}" type="presParOf" srcId="{C85B9949-0F1B-4688-9FD9-4611EC98A686}" destId="{A96F9DFB-5377-4565-9456-A9D43E7BCDAD}" srcOrd="1" destOrd="0" presId="urn:microsoft.com/office/officeart/2018/2/layout/IconLabelList"/>
    <dgm:cxn modelId="{73EB2D25-711A-4A37-BC2B-F73C5169B59E}" type="presParOf" srcId="{C85B9949-0F1B-4688-9FD9-4611EC98A686}" destId="{5A6506D5-F0A5-4BC5-B8E3-9734EBB4C499}" srcOrd="2" destOrd="0" presId="urn:microsoft.com/office/officeart/2018/2/layout/IconLabelList"/>
    <dgm:cxn modelId="{739626C6-8812-41D8-9D7E-39E62E15CDA8}" type="presParOf" srcId="{5A6506D5-F0A5-4BC5-B8E3-9734EBB4C499}" destId="{3B70A2C0-CE37-4706-91DD-B01EF178D79B}" srcOrd="0" destOrd="0" presId="urn:microsoft.com/office/officeart/2018/2/layout/IconLabelList"/>
    <dgm:cxn modelId="{07BDBEDA-0E6F-4169-AAC9-6CC352C3EDF6}" type="presParOf" srcId="{5A6506D5-F0A5-4BC5-B8E3-9734EBB4C499}" destId="{CC88CD6C-DD01-44AA-AA95-C96DF7FCC7CB}" srcOrd="1" destOrd="0" presId="urn:microsoft.com/office/officeart/2018/2/layout/IconLabelList"/>
    <dgm:cxn modelId="{944315B5-16B9-471F-B223-0BC187C7593D}" type="presParOf" srcId="{5A6506D5-F0A5-4BC5-B8E3-9734EBB4C499}" destId="{1FE87910-CCC2-46C2-9F32-3B0A1E273672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C77D00-43C4-4CFF-82A0-30B624D512C8}">
      <dsp:nvSpPr>
        <dsp:cNvPr id="0" name=""/>
        <dsp:cNvSpPr/>
      </dsp:nvSpPr>
      <dsp:spPr>
        <a:xfrm>
          <a:off x="793964" y="1233342"/>
          <a:ext cx="884403" cy="88440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FF172F-C6F5-4256-A34A-2950CE066807}">
      <dsp:nvSpPr>
        <dsp:cNvPr id="0" name=""/>
        <dsp:cNvSpPr/>
      </dsp:nvSpPr>
      <dsp:spPr>
        <a:xfrm>
          <a:off x="253496" y="2400943"/>
          <a:ext cx="196534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More scrutiny of your projects</a:t>
          </a:r>
        </a:p>
      </dsp:txBody>
      <dsp:txXfrm>
        <a:off x="253496" y="2400943"/>
        <a:ext cx="1965340" cy="720000"/>
      </dsp:txXfrm>
    </dsp:sp>
    <dsp:sp modelId="{3AC9521B-C40B-4390-A8BD-46DAC0753C0D}">
      <dsp:nvSpPr>
        <dsp:cNvPr id="0" name=""/>
        <dsp:cNvSpPr/>
      </dsp:nvSpPr>
      <dsp:spPr>
        <a:xfrm>
          <a:off x="3103239" y="1233342"/>
          <a:ext cx="884403" cy="88440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59B520-5AF1-4C10-BBFC-9AFCB73715E4}">
      <dsp:nvSpPr>
        <dsp:cNvPr id="0" name=""/>
        <dsp:cNvSpPr/>
      </dsp:nvSpPr>
      <dsp:spPr>
        <a:xfrm>
          <a:off x="2562770" y="2400943"/>
          <a:ext cx="196534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More scrutiny of how you fund them</a:t>
          </a:r>
        </a:p>
      </dsp:txBody>
      <dsp:txXfrm>
        <a:off x="2562770" y="2400943"/>
        <a:ext cx="1965340" cy="720000"/>
      </dsp:txXfrm>
    </dsp:sp>
    <dsp:sp modelId="{5FE0E8EB-ECE9-4900-AC8D-5E9157550213}">
      <dsp:nvSpPr>
        <dsp:cNvPr id="0" name=""/>
        <dsp:cNvSpPr/>
      </dsp:nvSpPr>
      <dsp:spPr>
        <a:xfrm>
          <a:off x="5412514" y="1233342"/>
          <a:ext cx="884403" cy="88440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EAFB14-CDDC-403A-82F9-641B1A30053C}">
      <dsp:nvSpPr>
        <dsp:cNvPr id="0" name=""/>
        <dsp:cNvSpPr/>
      </dsp:nvSpPr>
      <dsp:spPr>
        <a:xfrm>
          <a:off x="4872045" y="2400943"/>
          <a:ext cx="196534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More scrutiny on how you manage the risks</a:t>
          </a:r>
        </a:p>
      </dsp:txBody>
      <dsp:txXfrm>
        <a:off x="4872045" y="2400943"/>
        <a:ext cx="196534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A51541-1C47-45CB-88EA-49716FE7728E}">
      <dsp:nvSpPr>
        <dsp:cNvPr id="0" name=""/>
        <dsp:cNvSpPr/>
      </dsp:nvSpPr>
      <dsp:spPr>
        <a:xfrm>
          <a:off x="819120" y="1114949"/>
          <a:ext cx="885178" cy="88517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F6B283-0514-4752-9133-19C34A27155F}">
      <dsp:nvSpPr>
        <dsp:cNvPr id="0" name=""/>
        <dsp:cNvSpPr/>
      </dsp:nvSpPr>
      <dsp:spPr>
        <a:xfrm>
          <a:off x="278178" y="2283426"/>
          <a:ext cx="1967063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Exact metrics are still under discussion</a:t>
          </a:r>
        </a:p>
      </dsp:txBody>
      <dsp:txXfrm>
        <a:off x="278178" y="2283426"/>
        <a:ext cx="1967063" cy="720000"/>
      </dsp:txXfrm>
    </dsp:sp>
    <dsp:sp modelId="{0027C8D8-C211-44C9-8130-EB827E570102}">
      <dsp:nvSpPr>
        <dsp:cNvPr id="0" name=""/>
        <dsp:cNvSpPr/>
      </dsp:nvSpPr>
      <dsp:spPr>
        <a:xfrm>
          <a:off x="3130419" y="1114949"/>
          <a:ext cx="885178" cy="88517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EA9917-04EB-4796-9A58-C3112367370D}">
      <dsp:nvSpPr>
        <dsp:cNvPr id="0" name=""/>
        <dsp:cNvSpPr/>
      </dsp:nvSpPr>
      <dsp:spPr>
        <a:xfrm>
          <a:off x="2589477" y="2283426"/>
          <a:ext cx="1967063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Threshold breaches will not lead to immediate action</a:t>
          </a:r>
        </a:p>
      </dsp:txBody>
      <dsp:txXfrm>
        <a:off x="2589477" y="2283426"/>
        <a:ext cx="1967063" cy="720000"/>
      </dsp:txXfrm>
    </dsp:sp>
    <dsp:sp modelId="{AB975552-DA1E-4D40-9D80-CB53FB028C49}">
      <dsp:nvSpPr>
        <dsp:cNvPr id="0" name=""/>
        <dsp:cNvSpPr/>
      </dsp:nvSpPr>
      <dsp:spPr>
        <a:xfrm>
          <a:off x="5441718" y="1114949"/>
          <a:ext cx="885178" cy="88517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D8500F-9924-46BA-B61A-62B6784BFFF5}">
      <dsp:nvSpPr>
        <dsp:cNvPr id="0" name=""/>
        <dsp:cNvSpPr/>
      </dsp:nvSpPr>
      <dsp:spPr>
        <a:xfrm>
          <a:off x="4900776" y="2283426"/>
          <a:ext cx="1967063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Expectation to explain</a:t>
          </a:r>
        </a:p>
      </dsp:txBody>
      <dsp:txXfrm>
        <a:off x="4900776" y="2283426"/>
        <a:ext cx="1967063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A915DA-DA88-4A8F-A0BD-5EFDB610ACF1}">
      <dsp:nvSpPr>
        <dsp:cNvPr id="0" name=""/>
        <dsp:cNvSpPr/>
      </dsp:nvSpPr>
      <dsp:spPr>
        <a:xfrm>
          <a:off x="891422" y="533090"/>
          <a:ext cx="1341562" cy="13415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F7A958-D2B7-413D-B851-D62DE3C31E55}">
      <dsp:nvSpPr>
        <dsp:cNvPr id="0" name=""/>
        <dsp:cNvSpPr/>
      </dsp:nvSpPr>
      <dsp:spPr>
        <a:xfrm>
          <a:off x="71579" y="2238622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Consultation on the precise metrics to follow</a:t>
          </a:r>
        </a:p>
      </dsp:txBody>
      <dsp:txXfrm>
        <a:off x="71579" y="2238622"/>
        <a:ext cx="2981250" cy="720000"/>
      </dsp:txXfrm>
    </dsp:sp>
    <dsp:sp modelId="{3B70A2C0-CE37-4706-91DD-B01EF178D79B}">
      <dsp:nvSpPr>
        <dsp:cNvPr id="0" name=""/>
        <dsp:cNvSpPr/>
      </dsp:nvSpPr>
      <dsp:spPr>
        <a:xfrm>
          <a:off x="4394391" y="533090"/>
          <a:ext cx="1341562" cy="13415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E87910-CCC2-46C2-9F32-3B0A1E273672}">
      <dsp:nvSpPr>
        <dsp:cNvPr id="0" name=""/>
        <dsp:cNvSpPr/>
      </dsp:nvSpPr>
      <dsp:spPr>
        <a:xfrm>
          <a:off x="3574547" y="2238622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Prepare Accordingly!</a:t>
          </a:r>
        </a:p>
      </dsp:txBody>
      <dsp:txXfrm>
        <a:off x="3574547" y="2238622"/>
        <a:ext cx="29812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A86458-B0AE-47A4-9EFB-B6B0543AEF77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BC7A9-F713-40A3-BED0-AF1568F0B6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829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EFBB53-BC34-43C7-B84B-18DCD91C7BE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6395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EFBB53-BC34-43C7-B84B-18DCD91C7BE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4492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F189F6EE-53B6-42EC-967C-4C5AC84FBCC0}"/>
              </a:ext>
            </a:extLst>
          </p:cNvPr>
          <p:cNvSpPr/>
          <p:nvPr userDrawn="1"/>
        </p:nvSpPr>
        <p:spPr>
          <a:xfrm>
            <a:off x="0" y="0"/>
            <a:ext cx="12192000" cy="6857940"/>
          </a:xfrm>
          <a:prstGeom prst="rect">
            <a:avLst/>
          </a:prstGeom>
          <a:solidFill>
            <a:srgbClr val="5A4B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aseline="0"/>
          </a:p>
        </p:txBody>
      </p:sp>
      <p:sp>
        <p:nvSpPr>
          <p:cNvPr id="13" name="object 7">
            <a:extLst>
              <a:ext uri="{FF2B5EF4-FFF2-40B4-BE49-F238E27FC236}">
                <a16:creationId xmlns:a16="http://schemas.microsoft.com/office/drawing/2014/main" id="{00F3B09C-9886-4D53-A132-150AC7EED976}"/>
              </a:ext>
            </a:extLst>
          </p:cNvPr>
          <p:cNvSpPr/>
          <p:nvPr userDrawn="1"/>
        </p:nvSpPr>
        <p:spPr>
          <a:xfrm>
            <a:off x="2213921" y="1737166"/>
            <a:ext cx="7119781" cy="5120544"/>
          </a:xfrm>
          <a:custGeom>
            <a:avLst/>
            <a:gdLst/>
            <a:ahLst/>
            <a:cxnLst/>
            <a:rect l="l" t="t" r="r" b="b"/>
            <a:pathLst>
              <a:path w="11741150" h="8444230">
                <a:moveTo>
                  <a:pt x="8478129" y="0"/>
                </a:moveTo>
                <a:lnTo>
                  <a:pt x="0" y="0"/>
                </a:lnTo>
                <a:lnTo>
                  <a:pt x="3262298" y="8443816"/>
                </a:lnTo>
                <a:lnTo>
                  <a:pt x="11740689" y="8443816"/>
                </a:lnTo>
                <a:lnTo>
                  <a:pt x="8478129" y="0"/>
                </a:lnTo>
                <a:close/>
              </a:path>
            </a:pathLst>
          </a:custGeom>
          <a:solidFill>
            <a:srgbClr val="312C62"/>
          </a:solidFill>
        </p:spPr>
        <p:txBody>
          <a:bodyPr wrap="square" lIns="0" tIns="0" rIns="0" bIns="0" rtlCol="0"/>
          <a:lstStyle/>
          <a:p>
            <a:endParaRPr baseline="0">
              <a:solidFill>
                <a:srgbClr val="002060"/>
              </a:solidFill>
            </a:endParaRPr>
          </a:p>
        </p:txBody>
      </p:sp>
      <p:sp>
        <p:nvSpPr>
          <p:cNvPr id="14" name="object 11">
            <a:extLst>
              <a:ext uri="{FF2B5EF4-FFF2-40B4-BE49-F238E27FC236}">
                <a16:creationId xmlns:a16="http://schemas.microsoft.com/office/drawing/2014/main" id="{C5EF8DD7-1931-4376-B653-6CB6B76BAD2E}"/>
              </a:ext>
            </a:extLst>
          </p:cNvPr>
          <p:cNvSpPr/>
          <p:nvPr userDrawn="1"/>
        </p:nvSpPr>
        <p:spPr>
          <a:xfrm>
            <a:off x="654674" y="634954"/>
            <a:ext cx="1328461" cy="504045"/>
          </a:xfrm>
          <a:custGeom>
            <a:avLst/>
            <a:gdLst/>
            <a:ahLst/>
            <a:cxnLst/>
            <a:rect l="l" t="t" r="r" b="b"/>
            <a:pathLst>
              <a:path w="2190750" h="831214">
                <a:moveTo>
                  <a:pt x="532955" y="144754"/>
                </a:moveTo>
                <a:lnTo>
                  <a:pt x="505421" y="104444"/>
                </a:lnTo>
                <a:lnTo>
                  <a:pt x="471055" y="69532"/>
                </a:lnTo>
                <a:lnTo>
                  <a:pt x="430745" y="40894"/>
                </a:lnTo>
                <a:lnTo>
                  <a:pt x="385381" y="19367"/>
                </a:lnTo>
                <a:lnTo>
                  <a:pt x="335851" y="5829"/>
                </a:lnTo>
                <a:lnTo>
                  <a:pt x="283070" y="1117"/>
                </a:lnTo>
                <a:lnTo>
                  <a:pt x="232181" y="5486"/>
                </a:lnTo>
                <a:lnTo>
                  <a:pt x="184289" y="18059"/>
                </a:lnTo>
                <a:lnTo>
                  <a:pt x="140195" y="38100"/>
                </a:lnTo>
                <a:lnTo>
                  <a:pt x="100685" y="64820"/>
                </a:lnTo>
                <a:lnTo>
                  <a:pt x="66573" y="97459"/>
                </a:lnTo>
                <a:lnTo>
                  <a:pt x="38646" y="135255"/>
                </a:lnTo>
                <a:lnTo>
                  <a:pt x="17716" y="177457"/>
                </a:lnTo>
                <a:lnTo>
                  <a:pt x="4559" y="223278"/>
                </a:lnTo>
                <a:lnTo>
                  <a:pt x="0" y="271957"/>
                </a:lnTo>
                <a:lnTo>
                  <a:pt x="4559" y="320649"/>
                </a:lnTo>
                <a:lnTo>
                  <a:pt x="17716" y="366483"/>
                </a:lnTo>
                <a:lnTo>
                  <a:pt x="38646" y="408698"/>
                </a:lnTo>
                <a:lnTo>
                  <a:pt x="66573" y="446506"/>
                </a:lnTo>
                <a:lnTo>
                  <a:pt x="100685" y="479158"/>
                </a:lnTo>
                <a:lnTo>
                  <a:pt x="140195" y="505891"/>
                </a:lnTo>
                <a:lnTo>
                  <a:pt x="184289" y="525932"/>
                </a:lnTo>
                <a:lnTo>
                  <a:pt x="232181" y="538518"/>
                </a:lnTo>
                <a:lnTo>
                  <a:pt x="283070" y="542886"/>
                </a:lnTo>
                <a:lnTo>
                  <a:pt x="334302" y="538454"/>
                </a:lnTo>
                <a:lnTo>
                  <a:pt x="382498" y="525665"/>
                </a:lnTo>
                <a:lnTo>
                  <a:pt x="426834" y="505333"/>
                </a:lnTo>
                <a:lnTo>
                  <a:pt x="466496" y="478205"/>
                </a:lnTo>
                <a:lnTo>
                  <a:pt x="500659" y="445109"/>
                </a:lnTo>
                <a:lnTo>
                  <a:pt x="528510" y="406793"/>
                </a:lnTo>
                <a:lnTo>
                  <a:pt x="438569" y="356501"/>
                </a:lnTo>
                <a:lnTo>
                  <a:pt x="410654" y="391896"/>
                </a:lnTo>
                <a:lnTo>
                  <a:pt x="374269" y="419290"/>
                </a:lnTo>
                <a:lnTo>
                  <a:pt x="331152" y="436981"/>
                </a:lnTo>
                <a:lnTo>
                  <a:pt x="283070" y="443255"/>
                </a:lnTo>
                <a:lnTo>
                  <a:pt x="235470" y="437134"/>
                </a:lnTo>
                <a:lnTo>
                  <a:pt x="192709" y="419874"/>
                </a:lnTo>
                <a:lnTo>
                  <a:pt x="156489" y="393090"/>
                </a:lnTo>
                <a:lnTo>
                  <a:pt x="128511" y="358419"/>
                </a:lnTo>
                <a:lnTo>
                  <a:pt x="110477" y="317500"/>
                </a:lnTo>
                <a:lnTo>
                  <a:pt x="104089" y="271957"/>
                </a:lnTo>
                <a:lnTo>
                  <a:pt x="110477" y="226441"/>
                </a:lnTo>
                <a:lnTo>
                  <a:pt x="128511" y="185521"/>
                </a:lnTo>
                <a:lnTo>
                  <a:pt x="156489" y="150863"/>
                </a:lnTo>
                <a:lnTo>
                  <a:pt x="192709" y="124079"/>
                </a:lnTo>
                <a:lnTo>
                  <a:pt x="235470" y="106819"/>
                </a:lnTo>
                <a:lnTo>
                  <a:pt x="283070" y="100698"/>
                </a:lnTo>
                <a:lnTo>
                  <a:pt x="332193" y="107238"/>
                </a:lnTo>
                <a:lnTo>
                  <a:pt x="376097" y="125653"/>
                </a:lnTo>
                <a:lnTo>
                  <a:pt x="412889" y="154139"/>
                </a:lnTo>
                <a:lnTo>
                  <a:pt x="440690" y="190868"/>
                </a:lnTo>
                <a:lnTo>
                  <a:pt x="532955" y="144754"/>
                </a:lnTo>
                <a:close/>
              </a:path>
              <a:path w="2190750" h="831214">
                <a:moveTo>
                  <a:pt x="678294" y="9321"/>
                </a:moveTo>
                <a:lnTo>
                  <a:pt x="577380" y="9321"/>
                </a:lnTo>
                <a:lnTo>
                  <a:pt x="577380" y="533336"/>
                </a:lnTo>
                <a:lnTo>
                  <a:pt x="678294" y="533336"/>
                </a:lnTo>
                <a:lnTo>
                  <a:pt x="678294" y="9321"/>
                </a:lnTo>
                <a:close/>
              </a:path>
              <a:path w="2190750" h="831214">
                <a:moveTo>
                  <a:pt x="1105827" y="172135"/>
                </a:moveTo>
                <a:lnTo>
                  <a:pt x="1102880" y="138023"/>
                </a:lnTo>
                <a:lnTo>
                  <a:pt x="1093825" y="106654"/>
                </a:lnTo>
                <a:lnTo>
                  <a:pt x="1088986" y="97790"/>
                </a:lnTo>
                <a:lnTo>
                  <a:pt x="1078534" y="78638"/>
                </a:lnTo>
                <a:lnTo>
                  <a:pt x="1056868" y="54597"/>
                </a:lnTo>
                <a:lnTo>
                  <a:pt x="1029055" y="35229"/>
                </a:lnTo>
                <a:lnTo>
                  <a:pt x="1007389" y="26123"/>
                </a:lnTo>
                <a:lnTo>
                  <a:pt x="1007389" y="172135"/>
                </a:lnTo>
                <a:lnTo>
                  <a:pt x="1006424" y="184988"/>
                </a:lnTo>
                <a:lnTo>
                  <a:pt x="988872" y="221386"/>
                </a:lnTo>
                <a:lnTo>
                  <a:pt x="938098" y="244475"/>
                </a:lnTo>
                <a:lnTo>
                  <a:pt x="910234" y="246430"/>
                </a:lnTo>
                <a:lnTo>
                  <a:pt x="846340" y="246430"/>
                </a:lnTo>
                <a:lnTo>
                  <a:pt x="846340" y="97790"/>
                </a:lnTo>
                <a:lnTo>
                  <a:pt x="910234" y="97942"/>
                </a:lnTo>
                <a:lnTo>
                  <a:pt x="959993" y="105232"/>
                </a:lnTo>
                <a:lnTo>
                  <a:pt x="997559" y="134150"/>
                </a:lnTo>
                <a:lnTo>
                  <a:pt x="1007389" y="172135"/>
                </a:lnTo>
                <a:lnTo>
                  <a:pt x="1007389" y="26123"/>
                </a:lnTo>
                <a:lnTo>
                  <a:pt x="995299" y="21031"/>
                </a:lnTo>
                <a:lnTo>
                  <a:pt x="955662" y="12293"/>
                </a:lnTo>
                <a:lnTo>
                  <a:pt x="910234" y="9321"/>
                </a:lnTo>
                <a:lnTo>
                  <a:pt x="747915" y="9321"/>
                </a:lnTo>
                <a:lnTo>
                  <a:pt x="747915" y="533336"/>
                </a:lnTo>
                <a:lnTo>
                  <a:pt x="846340" y="533336"/>
                </a:lnTo>
                <a:lnTo>
                  <a:pt x="846340" y="334949"/>
                </a:lnTo>
                <a:lnTo>
                  <a:pt x="910234" y="334949"/>
                </a:lnTo>
                <a:lnTo>
                  <a:pt x="955662" y="331965"/>
                </a:lnTo>
                <a:lnTo>
                  <a:pt x="995299" y="323227"/>
                </a:lnTo>
                <a:lnTo>
                  <a:pt x="1056868" y="289712"/>
                </a:lnTo>
                <a:lnTo>
                  <a:pt x="1089037" y="246430"/>
                </a:lnTo>
                <a:lnTo>
                  <a:pt x="1093825" y="237655"/>
                </a:lnTo>
                <a:lnTo>
                  <a:pt x="1102880" y="206248"/>
                </a:lnTo>
                <a:lnTo>
                  <a:pt x="1105827" y="172135"/>
                </a:lnTo>
                <a:close/>
              </a:path>
              <a:path w="2190750" h="831214">
                <a:moveTo>
                  <a:pt x="1500822" y="9321"/>
                </a:moveTo>
                <a:lnTo>
                  <a:pt x="1137627" y="9321"/>
                </a:lnTo>
                <a:lnTo>
                  <a:pt x="1137627" y="533336"/>
                </a:lnTo>
                <a:lnTo>
                  <a:pt x="1236116" y="533336"/>
                </a:lnTo>
                <a:lnTo>
                  <a:pt x="1236116" y="315937"/>
                </a:lnTo>
                <a:lnTo>
                  <a:pt x="1382064" y="315937"/>
                </a:lnTo>
                <a:lnTo>
                  <a:pt x="1417066" y="227482"/>
                </a:lnTo>
                <a:lnTo>
                  <a:pt x="1236116" y="227482"/>
                </a:lnTo>
                <a:lnTo>
                  <a:pt x="1236116" y="97942"/>
                </a:lnTo>
                <a:lnTo>
                  <a:pt x="1465821" y="97942"/>
                </a:lnTo>
                <a:lnTo>
                  <a:pt x="1500822" y="9321"/>
                </a:lnTo>
                <a:close/>
              </a:path>
              <a:path w="2190750" h="831214">
                <a:moveTo>
                  <a:pt x="1859546" y="533336"/>
                </a:moveTo>
                <a:lnTo>
                  <a:pt x="1808302" y="403631"/>
                </a:lnTo>
                <a:lnTo>
                  <a:pt x="1773555" y="315671"/>
                </a:lnTo>
                <a:lnTo>
                  <a:pt x="1707095" y="147485"/>
                </a:lnTo>
                <a:lnTo>
                  <a:pt x="1673466" y="62395"/>
                </a:lnTo>
                <a:lnTo>
                  <a:pt x="1673466" y="315671"/>
                </a:lnTo>
                <a:lnTo>
                  <a:pt x="1547596" y="315671"/>
                </a:lnTo>
                <a:lnTo>
                  <a:pt x="1610652" y="147485"/>
                </a:lnTo>
                <a:lnTo>
                  <a:pt x="1673466" y="315671"/>
                </a:lnTo>
                <a:lnTo>
                  <a:pt x="1673466" y="62395"/>
                </a:lnTo>
                <a:lnTo>
                  <a:pt x="1652536" y="9423"/>
                </a:lnTo>
                <a:lnTo>
                  <a:pt x="1568691" y="9423"/>
                </a:lnTo>
                <a:lnTo>
                  <a:pt x="1361554" y="533336"/>
                </a:lnTo>
                <a:lnTo>
                  <a:pt x="1465922" y="533336"/>
                </a:lnTo>
                <a:lnTo>
                  <a:pt x="1514576" y="403631"/>
                </a:lnTo>
                <a:lnTo>
                  <a:pt x="1706219" y="403631"/>
                </a:lnTo>
                <a:lnTo>
                  <a:pt x="1754555" y="533336"/>
                </a:lnTo>
                <a:lnTo>
                  <a:pt x="1859546" y="533336"/>
                </a:lnTo>
                <a:close/>
              </a:path>
              <a:path w="2190750" h="831214">
                <a:moveTo>
                  <a:pt x="2190699" y="830986"/>
                </a:moveTo>
                <a:lnTo>
                  <a:pt x="1869617" y="0"/>
                </a:lnTo>
                <a:lnTo>
                  <a:pt x="1837232" y="0"/>
                </a:lnTo>
                <a:lnTo>
                  <a:pt x="2158301" y="830986"/>
                </a:lnTo>
                <a:lnTo>
                  <a:pt x="2190699" y="83098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baseline="0"/>
          </a:p>
        </p:txBody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658970" y="1299214"/>
            <a:ext cx="10874218" cy="2955918"/>
          </a:xfrm>
        </p:spPr>
        <p:txBody>
          <a:bodyPr lIns="0" tIns="0" rIns="0" bIns="0"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635424" y="4670246"/>
            <a:ext cx="7779791" cy="914400"/>
          </a:xfrm>
        </p:spPr>
        <p:txBody>
          <a:bodyPr lIns="0" tIns="0" rIns="0" bIns="0"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>
            <a:off x="658813" y="6356350"/>
            <a:ext cx="2743200" cy="365125"/>
          </a:xfrm>
        </p:spPr>
        <p:txBody>
          <a:bodyPr/>
          <a:lstStyle/>
          <a:p>
            <a:fld id="{1621D089-71FB-46F7-AF90-6B3420FA20E1}" type="datetime1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Copyright © CIPFA 2020 protected under UK and international law</a:t>
            </a:r>
            <a:endParaRPr lang="en-US"/>
          </a:p>
        </p:txBody>
      </p:sp>
      <p:sp>
        <p:nvSpPr>
          <p:cNvPr id="17" name="object 12">
            <a:extLst>
              <a:ext uri="{FF2B5EF4-FFF2-40B4-BE49-F238E27FC236}">
                <a16:creationId xmlns:a16="http://schemas.microsoft.com/office/drawing/2014/main" id="{D2865E8E-653A-41DC-B818-BEFAC5539999}"/>
              </a:ext>
            </a:extLst>
          </p:cNvPr>
          <p:cNvSpPr txBox="1"/>
          <p:nvPr userDrawn="1"/>
        </p:nvSpPr>
        <p:spPr>
          <a:xfrm>
            <a:off x="635424" y="5881535"/>
            <a:ext cx="2125838" cy="343991"/>
          </a:xfrm>
          <a:prstGeom prst="rect">
            <a:avLst/>
          </a:prstGeom>
        </p:spPr>
        <p:txBody>
          <a:bodyPr vert="horz" wrap="square" lIns="0" tIns="7797" rIns="0" bIns="0" rtlCol="0">
            <a:spAutoFit/>
          </a:bodyPr>
          <a:lstStyle/>
          <a:p>
            <a:pPr marL="5776" marR="2310">
              <a:spcBef>
                <a:spcPts val="61"/>
              </a:spcBef>
            </a:pPr>
            <a:r>
              <a:rPr sz="1100" b="1" spc="-2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1100" b="1" spc="-5">
                <a:solidFill>
                  <a:srgbClr val="FFFFFF"/>
                </a:solidFill>
                <a:latin typeface="Arial"/>
                <a:cs typeface="Arial"/>
              </a:rPr>
              <a:t>Chartered </a:t>
            </a:r>
            <a:r>
              <a:rPr sz="1100" b="1" spc="-7">
                <a:solidFill>
                  <a:srgbClr val="FFFFFF"/>
                </a:solidFill>
                <a:latin typeface="Arial"/>
                <a:cs typeface="Arial"/>
              </a:rPr>
              <a:t>Institute </a:t>
            </a:r>
            <a:r>
              <a:rPr sz="1100" b="1" spc="-2">
                <a:solidFill>
                  <a:srgbClr val="FFFFFF"/>
                </a:solidFill>
                <a:latin typeface="Arial"/>
                <a:cs typeface="Arial"/>
              </a:rPr>
              <a:t>of  </a:t>
            </a:r>
            <a:r>
              <a:rPr sz="1100" b="1" spc="-9">
                <a:solidFill>
                  <a:srgbClr val="FFFFFF"/>
                </a:solidFill>
                <a:latin typeface="Arial"/>
                <a:cs typeface="Arial"/>
              </a:rPr>
              <a:t>Public Finance </a:t>
            </a:r>
            <a:r>
              <a:rPr sz="1100" b="1" spc="9">
                <a:solidFill>
                  <a:srgbClr val="FFFFFF"/>
                </a:solidFill>
                <a:latin typeface="Arial"/>
                <a:cs typeface="Arial"/>
              </a:rPr>
              <a:t>&amp;</a:t>
            </a:r>
            <a:r>
              <a:rPr sz="1100" b="1" spc="-66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7">
                <a:solidFill>
                  <a:srgbClr val="FFFFFF"/>
                </a:solidFill>
                <a:latin typeface="Arial"/>
                <a:cs typeface="Arial"/>
              </a:rPr>
              <a:t>Accountancy</a:t>
            </a:r>
            <a:endParaRPr sz="1100">
              <a:latin typeface="Arial"/>
              <a:cs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>
            <a:off x="10518631" y="6356350"/>
            <a:ext cx="1530927" cy="365125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457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0" tIns="0" rIns="0" bIns="0" anchor="t" anchorCtr="0"/>
          <a:lstStyle>
            <a:lvl1pPr marL="0" indent="0">
              <a:buClr>
                <a:schemeClr val="tx2"/>
              </a:buClr>
              <a:buFont typeface="Arial" panose="020B0604020202020204" pitchFamily="34" charset="0"/>
              <a:buNone/>
              <a:defRPr>
                <a:solidFill>
                  <a:schemeClr val="tx2"/>
                </a:solidFill>
              </a:defRPr>
            </a:lvl1pPr>
            <a:lvl2pPr marL="685800" indent="-18288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</a:defRPr>
            </a:lvl2pPr>
            <a:lvl3pPr marL="1143000" indent="-18288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</a:defRPr>
            </a:lvl3pPr>
            <a:lvl4pPr marL="1600200" indent="-18288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</a:defRPr>
            </a:lvl4pPr>
            <a:lvl5pPr marL="2057400" indent="-18288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503B1-F469-4BBC-B819-07F080819AF4}" type="datetime1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1100">
                <a:solidFill>
                  <a:srgbClr val="333333"/>
                </a:solidFill>
                <a:latin typeface="Verdana"/>
              </a:rPr>
              <a:t>Copyright © CIPFA 2020 protected under UK and international law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811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813" y="1271016"/>
            <a:ext cx="10874375" cy="3282696"/>
          </a:xfrm>
        </p:spPr>
        <p:txBody>
          <a:bodyPr lIns="0" tIns="0" rIns="0" bIns="0" anchor="b">
            <a:normAutofit/>
          </a:bodyPr>
          <a:lstStyle>
            <a:lvl1pPr>
              <a:defRPr sz="5900" b="0" spc="-1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8813" y="4672584"/>
            <a:ext cx="7315200" cy="914400"/>
          </a:xfrm>
        </p:spPr>
        <p:txBody>
          <a:bodyPr lIns="0" tIns="0" rIns="0" bIns="0"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9AE57-0A2A-41AC-A880-B02A33AC1F48}" type="datetime1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Copyright © CIPFA 2020 protected under UK and international law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121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8814" y="2589193"/>
            <a:ext cx="5308850" cy="3619101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4338" y="2589194"/>
            <a:ext cx="5308850" cy="3619101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C7C0A-4C12-4144-BBB4-D49442C3E497}" type="datetime1">
              <a:rPr lang="en-US" smtClean="0"/>
              <a:t>3/1/2023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Copyright © CIPFA 2020 protected under UK and international law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481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8812" y="2838816"/>
            <a:ext cx="527035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8812" y="3715350"/>
            <a:ext cx="5270350" cy="223894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2838" y="2833365"/>
            <a:ext cx="527035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2838" y="3715352"/>
            <a:ext cx="5270350" cy="223894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12E5-63CA-4A2B-9028-210D481F6A3E}" type="datetime1">
              <a:rPr lang="en-US" smtClean="0"/>
              <a:t>3/1/2023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Copyright © CIPFA 2020 protected under UK and international law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684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2893F-D681-4668-A87D-41EEA0B77E6C}" type="datetime1">
              <a:rPr lang="en-US" smtClean="0"/>
              <a:t>3/1/2023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Copyright © CIPFA 2020 protected under UK and international law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423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E5243-0271-4783-8715-BA48267FE432}" type="datetime1">
              <a:rPr lang="en-US" smtClean="0"/>
              <a:t>3/1/2023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Copyright © CIPFA 2020 protected under UK and international law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918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812" y="1232034"/>
            <a:ext cx="2743200" cy="1232033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B86CA-431E-42E4-AEF0-249ADBA5861E}" type="datetime1">
              <a:rPr lang="en-US" smtClean="0"/>
              <a:t>3/1/2023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Copyright © CIPFA 2020 protected under UK and international law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126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812" y="1143000"/>
            <a:ext cx="2743200" cy="1398069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93451" y="1142999"/>
            <a:ext cx="8039737" cy="4955371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86F5-67D3-478D-8E7C-103BEDFC7D79}" type="datetime1">
              <a:rPr lang="en-US" smtClean="0"/>
              <a:t>3/1/2023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r>
              <a:rPr lang="en-GB"/>
              <a:t>Copyright © CIPFA 2020 protected under UK and international law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745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phic 11">
            <a:extLst>
              <a:ext uri="{FF2B5EF4-FFF2-40B4-BE49-F238E27FC236}">
                <a16:creationId xmlns:a16="http://schemas.microsoft.com/office/drawing/2014/main" id="{B5D2C421-AB7F-49ED-9CB6-3DF774F9C88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73852" y="233437"/>
            <a:ext cx="1117600" cy="510477"/>
          </a:xfrm>
          <a:prstGeom prst="rect">
            <a:avLst/>
          </a:prstGeom>
        </p:spPr>
      </p:pic>
      <p:sp>
        <p:nvSpPr>
          <p:cNvPr id="13" name="bg object 21">
            <a:extLst>
              <a:ext uri="{FF2B5EF4-FFF2-40B4-BE49-F238E27FC236}">
                <a16:creationId xmlns:a16="http://schemas.microsoft.com/office/drawing/2014/main" id="{EC190276-4D5E-4D0E-89CE-0C29F78C27FB}"/>
              </a:ext>
            </a:extLst>
          </p:cNvPr>
          <p:cNvSpPr/>
          <p:nvPr userDrawn="1"/>
        </p:nvSpPr>
        <p:spPr>
          <a:xfrm>
            <a:off x="1654785" y="911940"/>
            <a:ext cx="5471689" cy="5946060"/>
          </a:xfrm>
          <a:custGeom>
            <a:avLst/>
            <a:gdLst/>
            <a:ahLst/>
            <a:cxnLst/>
            <a:rect l="l" t="t" r="r" b="b"/>
            <a:pathLst>
              <a:path w="8525510" h="9265285">
                <a:moveTo>
                  <a:pt x="4949765" y="0"/>
                </a:moveTo>
                <a:lnTo>
                  <a:pt x="0" y="0"/>
                </a:lnTo>
                <a:lnTo>
                  <a:pt x="3575163" y="9265026"/>
                </a:lnTo>
                <a:lnTo>
                  <a:pt x="8525164" y="9265026"/>
                </a:lnTo>
                <a:lnTo>
                  <a:pt x="4949765" y="0"/>
                </a:lnTo>
                <a:close/>
              </a:path>
            </a:pathLst>
          </a:custGeom>
          <a:solidFill>
            <a:srgbClr val="EEF7F5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7" name="Rectangle 6"/>
          <p:cNvSpPr/>
          <p:nvPr userDrawn="1"/>
        </p:nvSpPr>
        <p:spPr>
          <a:xfrm>
            <a:off x="1" y="758952"/>
            <a:ext cx="3443590" cy="53309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658812" y="1446336"/>
            <a:ext cx="10874375" cy="101892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658812" y="2633288"/>
            <a:ext cx="10874374" cy="358686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2"/>
          </p:nvPr>
        </p:nvSpPr>
        <p:spPr>
          <a:xfrm>
            <a:off x="658813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81B3B3F-ACA6-490F-9A76-B24BBE730DBA}" type="datetime1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GB"/>
              <a:t>Copyright © CIPFA 2020 protected under UK and international law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1045125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859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114000"/>
        </a:lnSpc>
        <a:spcBef>
          <a:spcPts val="0"/>
        </a:spcBef>
        <a:buClr>
          <a:schemeClr val="tx2"/>
        </a:buClr>
        <a:buFont typeface="Wingdings 2" pitchFamily="18" charset="2"/>
        <a:buChar char=""/>
        <a:defRPr sz="22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114000"/>
        </a:lnSpc>
        <a:spcBef>
          <a:spcPts val="250"/>
        </a:spcBef>
        <a:spcAft>
          <a:spcPts val="250"/>
        </a:spcAft>
        <a:buClr>
          <a:schemeClr val="tx2"/>
        </a:buClr>
        <a:buFont typeface="Wingdings 2" pitchFamily="18" charset="2"/>
        <a:buChar char="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114000"/>
        </a:lnSpc>
        <a:spcBef>
          <a:spcPts val="250"/>
        </a:spcBef>
        <a:spcAft>
          <a:spcPts val="250"/>
        </a:spcAft>
        <a:buClr>
          <a:schemeClr val="tx2"/>
        </a:buClr>
        <a:buFont typeface="Wingdings 2" pitchFamily="18" charset="2"/>
        <a:buChar char="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114000"/>
        </a:lnSpc>
        <a:spcBef>
          <a:spcPts val="250"/>
        </a:spcBef>
        <a:spcAft>
          <a:spcPts val="250"/>
        </a:spcAft>
        <a:buClr>
          <a:schemeClr val="tx2"/>
        </a:buClr>
        <a:buFont typeface="Wingdings 2" pitchFamily="18" charset="2"/>
        <a:buChar char="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114000"/>
        </a:lnSpc>
        <a:spcBef>
          <a:spcPts val="250"/>
        </a:spcBef>
        <a:spcAft>
          <a:spcPts val="250"/>
        </a:spcAft>
        <a:buClr>
          <a:schemeClr val="tx2"/>
        </a:buClr>
        <a:buFont typeface="Wingdings 2" pitchFamily="18" charset="2"/>
        <a:buChar char="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15">
          <p15:clr>
            <a:srgbClr val="F26B43"/>
          </p15:clr>
        </p15:guide>
        <p15:guide id="2" pos="726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7DD7EF-A141-D0D6-A1FA-0FE3ADE95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754" y="1087375"/>
            <a:ext cx="8983489" cy="512826"/>
          </a:xfrm>
        </p:spPr>
        <p:txBody>
          <a:bodyPr>
            <a:normAutofit/>
          </a:bodyPr>
          <a:lstStyle/>
          <a:p>
            <a:r>
              <a:rPr kumimoji="0" lang="en-US" sz="3200" b="0" i="0" u="none" strike="noStrike" kern="1200" cap="none" spc="-6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The Levelling Up and Regeneration bill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8DE1C-0C2E-249F-9A64-C7A7CE8D3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1343" y="1600201"/>
            <a:ext cx="9414634" cy="4489703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marL="1800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 2" pitchFamily="18" charset="2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ea typeface="Verdana" panose="020B0604030504040204" pitchFamily="34" charset="0"/>
                <a:cs typeface="Calibri" panose="020F0502020204030204" pitchFamily="34" charset="0"/>
              </a:rPr>
              <a:t>Background </a:t>
            </a:r>
          </a:p>
          <a:p>
            <a:pPr marL="1800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 2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ea typeface="Verdana" panose="020B0604030504040204" pitchFamily="34" charset="0"/>
                <a:cs typeface="Calibri" panose="020F0502020204030204" pitchFamily="34" charset="0"/>
              </a:rPr>
              <a:t>A Bill to make provision for the setting of levelling-up missions and reporting on progress in delivering them; about local democracy; about town and country planning; about Community Infrastructure Levy; about the imposition of Infrastructure Levy; about environmental outcome reports for certain consents and plans; about regeneration; about the compulsory purchase of land; about information and records relating to land, the environment or heritage; for the provision for pavement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ea typeface="Verdana" panose="020B0604030504040204" pitchFamily="34" charset="0"/>
                <a:cs typeface="Calibri" panose="020F0502020204030204" pitchFamily="34" charset="0"/>
              </a:rPr>
              <a:t>licences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ea typeface="Verdana" panose="020B0604030504040204" pitchFamily="34" charset="0"/>
                <a:cs typeface="Calibri" panose="020F0502020204030204" pitchFamily="34" charset="0"/>
              </a:rPr>
              <a:t> to be permanent; about governance of the Royal Institution of Chartered Surveyors; about vagrancy and begging; and for connected purposes.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ea typeface="Verdana" panose="020B0604030504040204" pitchFamily="34" charset="0"/>
              <a:cs typeface="Calibri" panose="020F0502020204030204" pitchFamily="34" charset="0"/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539356-6C50-EF67-7E1B-1182A5563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</p:spPr>
        <p:txBody>
          <a:bodyPr>
            <a:norm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5A4B9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5A4B9A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1D43E67-EEF7-D9EC-1B8C-C7277058A8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581" y="3336409"/>
            <a:ext cx="11653433" cy="3019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53C27B-EE08-3EC9-AA1C-2C2C7AFCC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260" y="1683144"/>
            <a:ext cx="2774922" cy="349171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Why it Matters</a:t>
            </a:r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4CBB21-D327-393D-59AE-4C985B2F2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1606" y="762000"/>
            <a:ext cx="6627377" cy="5039125"/>
          </a:xfrm>
        </p:spPr>
        <p:txBody>
          <a:bodyPr>
            <a:normAutofit lnSpcReduction="10000"/>
          </a:bodyPr>
          <a:lstStyle/>
          <a:p>
            <a:pPr marL="17712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4F81BD"/>
              </a:buClr>
              <a:buSzTx/>
              <a:buFont typeface="Wingdings 2" pitchFamily="18" charset="2"/>
              <a:buNone/>
              <a:tabLst/>
              <a:defRPr/>
            </a:pPr>
            <a:r>
              <a:rPr kumimoji="0" lang="en-US" sz="36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Georgia"/>
                <a:ea typeface="+mn-ea"/>
                <a:cs typeface="Calibri" panose="020F0502020204030204" pitchFamily="34" charset="0"/>
              </a:rPr>
              <a:t>New Capital Risk Monitoring regime</a:t>
            </a:r>
          </a:p>
          <a:p>
            <a:pPr marL="360000" marR="0" lvl="0" indent="-18288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4F81BD"/>
              </a:buClr>
              <a:buSzTx/>
              <a:buFont typeface="Wingdings 2" pitchFamily="18" charset="2"/>
              <a:buChar char="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Georgia"/>
              <a:ea typeface="+mn-ea"/>
              <a:cs typeface="Calibri" panose="020F0502020204030204" pitchFamily="34" charset="0"/>
            </a:endParaRPr>
          </a:p>
          <a:p>
            <a:pPr marL="360000" marR="0" lvl="0" indent="-18288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4F81BD"/>
              </a:buClr>
              <a:buSzTx/>
              <a:buFont typeface="Wingdings 2" pitchFamily="18" charset="2"/>
              <a:buChar char="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/>
                <a:ea typeface="+mn-ea"/>
                <a:cs typeface="Calibri" panose="020F0502020204030204" pitchFamily="34" charset="0"/>
              </a:rPr>
              <a:t>To focus on these four “Risk categories”:</a:t>
            </a:r>
          </a:p>
          <a:p>
            <a:pPr marL="457200" marR="0" lvl="0" indent="-18288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4F81BD"/>
              </a:buClr>
              <a:buSzTx/>
              <a:buFont typeface="Wingdings 2" pitchFamily="18" charset="2"/>
              <a:buChar char="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/>
                <a:ea typeface="+mn-ea"/>
                <a:cs typeface="Calibri" panose="020F0502020204030204" pitchFamily="34" charset="0"/>
              </a:rPr>
              <a:t>The total of a Local Authority’s debt (including credit arrangements) compared to the financial resources at the disposal of the Authority</a:t>
            </a:r>
          </a:p>
          <a:p>
            <a:pPr marL="457200" marR="0" lvl="0" indent="-18288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4F81BD"/>
              </a:buClr>
              <a:buSzTx/>
              <a:buFont typeface="Wingdings 2" pitchFamily="18" charset="2"/>
              <a:buChar char="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/>
                <a:ea typeface="+mn-ea"/>
                <a:cs typeface="Calibri" panose="020F0502020204030204" pitchFamily="34" charset="0"/>
              </a:rPr>
              <a:t>The proportion of the total of a local authority’s capital assets which are investments made, or held, wholly or mainly in order to generate financial return</a:t>
            </a:r>
          </a:p>
          <a:p>
            <a:pPr marL="457200" marR="0" lvl="0" indent="-18288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4F81BD"/>
              </a:buClr>
              <a:buSzTx/>
              <a:buFont typeface="Wingdings 2" pitchFamily="18" charset="2"/>
              <a:buChar char="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/>
                <a:ea typeface="+mn-ea"/>
                <a:cs typeface="Calibri" panose="020F0502020204030204" pitchFamily="34" charset="0"/>
              </a:rPr>
              <a:t>the proportion of a local authority’s debt (including credit arrangements) where the counterparty is not central government or a local authority.</a:t>
            </a:r>
          </a:p>
          <a:p>
            <a:pPr marL="457200" marR="0" lvl="0" indent="-18288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4F81BD"/>
              </a:buClr>
              <a:buSzTx/>
              <a:buFont typeface="Wingdings 2" pitchFamily="18" charset="2"/>
              <a:buChar char="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/>
                <a:ea typeface="+mn-ea"/>
                <a:cs typeface="Calibri" panose="020F0502020204030204" pitchFamily="34" charset="0"/>
              </a:rPr>
              <a:t>Authorities making inadequate MRP contributions, are at risk of not being able to pay the principal of their debt when it becomes due.</a:t>
            </a:r>
          </a:p>
          <a:p>
            <a:endParaRPr lang="en-GB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111D9D-333E-892B-98FD-9A55446B0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</p:spPr>
        <p:txBody>
          <a:bodyPr>
            <a:norm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5A4B9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5A4B9A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3462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53C27B-EE08-3EC9-AA1C-2C2C7AFCC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260" y="1683144"/>
            <a:ext cx="2774922" cy="349171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In Context</a:t>
            </a:r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111D9D-333E-892B-98FD-9A55446B0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</p:spPr>
        <p:txBody>
          <a:bodyPr>
            <a:norm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5A4B9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5A4B9A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6BB731A6-0D8B-F610-D6D6-015D9721342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208489" y="1219200"/>
          <a:ext cx="7090882" cy="43542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8012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53C27B-EE08-3EC9-AA1C-2C2C7AFCC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260" y="1683144"/>
            <a:ext cx="2774922" cy="349171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Enforcement of the Capital Risk Monitoring regime</a:t>
            </a:r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111D9D-333E-892B-98FD-9A55446B0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</p:spPr>
        <p:txBody>
          <a:bodyPr>
            <a:norm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5A4B9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5A4B9A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5E6CAFDE-B4CD-7347-37F0-F553C9417D1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208489" y="1369812"/>
          <a:ext cx="7146018" cy="4118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99686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53C27B-EE08-3EC9-AA1C-2C2C7AFCC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260" y="1683144"/>
            <a:ext cx="2774922" cy="349171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Next Steps</a:t>
            </a:r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  <p:graphicFrame>
        <p:nvGraphicFramePr>
          <p:cNvPr id="15" name="Content Placeholder 2">
            <a:extLst>
              <a:ext uri="{FF2B5EF4-FFF2-40B4-BE49-F238E27FC236}">
                <a16:creationId xmlns:a16="http://schemas.microsoft.com/office/drawing/2014/main" id="{2E003638-6229-E742-BB95-59A31E9DB65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361606" y="1683143"/>
          <a:ext cx="6627377" cy="3491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111D9D-333E-892B-98FD-9A55446B0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</p:spPr>
        <p:txBody>
          <a:bodyPr>
            <a:norm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5A4B9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5A4B9A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6320154"/>
      </p:ext>
    </p:extLst>
  </p:cSld>
  <p:clrMapOvr>
    <a:masterClrMapping/>
  </p:clrMapOvr>
</p:sld>
</file>

<file path=ppt/theme/theme1.xml><?xml version="1.0" encoding="utf-8"?>
<a:theme xmlns:a="http://schemas.openxmlformats.org/drawingml/2006/main" name="1_Frame">
  <a:themeElements>
    <a:clrScheme name="CIPFA colours">
      <a:dk1>
        <a:sysClr val="windowText" lastClr="000000"/>
      </a:dk1>
      <a:lt1>
        <a:sysClr val="window" lastClr="FFFFFF"/>
      </a:lt1>
      <a:dk2>
        <a:srgbClr val="312C62"/>
      </a:dk2>
      <a:lt2>
        <a:srgbClr val="C7C4C3"/>
      </a:lt2>
      <a:accent1>
        <a:srgbClr val="5A4B9A"/>
      </a:accent1>
      <a:accent2>
        <a:srgbClr val="EA5042"/>
      </a:accent2>
      <a:accent3>
        <a:srgbClr val="958B87"/>
      </a:accent3>
      <a:accent4>
        <a:srgbClr val="F8AF61"/>
      </a:accent4>
      <a:accent5>
        <a:srgbClr val="83C0EA"/>
      </a:accent5>
      <a:accent6>
        <a:srgbClr val="00958D"/>
      </a:accent6>
      <a:hlink>
        <a:srgbClr val="5A4B9A"/>
      </a:hlink>
      <a:folHlink>
        <a:srgbClr val="5A4B9A"/>
      </a:folHlink>
    </a:clrScheme>
    <a:fontScheme name="Georgia+Arial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293</Words>
  <Application>Microsoft Office PowerPoint</Application>
  <PresentationFormat>Widescreen</PresentationFormat>
  <Paragraphs>29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Georgia</vt:lpstr>
      <vt:lpstr>Times New Roman</vt:lpstr>
      <vt:lpstr>Verdana</vt:lpstr>
      <vt:lpstr>Wingdings 2</vt:lpstr>
      <vt:lpstr>1_Frame</vt:lpstr>
      <vt:lpstr>The Levelling Up and Regeneration bill</vt:lpstr>
      <vt:lpstr>Why it Matters</vt:lpstr>
      <vt:lpstr>In Context</vt:lpstr>
      <vt:lpstr>Enforcement of the Capital Risk Monitoring regime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Levelling Up and Regeneration bill</dc:title>
  <dc:creator>Harvey, Nicholas</dc:creator>
  <cp:lastModifiedBy>Harvey, Nicholas</cp:lastModifiedBy>
  <cp:revision>1</cp:revision>
  <dcterms:created xsi:type="dcterms:W3CDTF">2023-03-01T11:29:35Z</dcterms:created>
  <dcterms:modified xsi:type="dcterms:W3CDTF">2023-03-01T11:30:15Z</dcterms:modified>
</cp:coreProperties>
</file>